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69" r:id="rId4"/>
    <p:sldId id="270" r:id="rId5"/>
    <p:sldId id="278" r:id="rId6"/>
    <p:sldId id="281" r:id="rId7"/>
    <p:sldId id="280" r:id="rId8"/>
    <p:sldId id="27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EAD"/>
    <a:srgbClr val="2F3D52"/>
    <a:srgbClr val="FFFFFF"/>
    <a:srgbClr val="006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1" autoAdjust="0"/>
    <p:restoredTop sz="95642" autoAdjust="0"/>
  </p:normalViewPr>
  <p:slideViewPr>
    <p:cSldViewPr snapToGrid="0">
      <p:cViewPr varScale="1"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ul\Desktop\PROJECT%20HOT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'SLIDE 1'!$B$2</c:f>
              <c:strCache>
                <c:ptCount val="1"/>
                <c:pt idx="0">
                  <c:v>total_revenue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'SLIDE 1'!$A$3:$A$5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xVal>
          <c:yVal>
            <c:numRef>
              <c:f>'SLIDE 1'!$B$3:$B$5</c:f>
              <c:numCache>
                <c:formatCode>General</c:formatCode>
                <c:ptCount val="3"/>
                <c:pt idx="0">
                  <c:v>8435759.5390007999</c:v>
                </c:pt>
                <c:pt idx="1">
                  <c:v>31742142.730997</c:v>
                </c:pt>
                <c:pt idx="2">
                  <c:v>20590034.437499698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3370736"/>
        <c:axId val="1213371280"/>
      </c:scatterChart>
      <c:valAx>
        <c:axId val="121337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71280"/>
        <c:crosses val="autoZero"/>
        <c:crossBetween val="midCat"/>
      </c:valAx>
      <c:valAx>
        <c:axId val="121337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7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'SLIDE 7 FAMILY'!$B$11</c:f>
              <c:strCache>
                <c:ptCount val="1"/>
                <c:pt idx="0">
                  <c:v>cancellation_rate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511DC09-5C1B-424E-B487-99565CF3BB0F}" type="CATEGORYNAME">
                      <a:rPr lang="en-US" sz="1400" smtClean="0"/>
                      <a:pPr>
                        <a:defRPr sz="14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sz="1400" dirty="0" smtClean="0"/>
                      <a:t> </a:t>
                    </a:r>
                  </a:p>
                  <a:p>
                    <a:pPr>
                      <a:defRPr sz="1400">
                        <a:solidFill>
                          <a:schemeClr val="accent6">
                            <a:lumMod val="75000"/>
                          </a:schemeClr>
                        </a:solidFill>
                      </a:defRPr>
                    </a:pPr>
                    <a:r>
                      <a:rPr lang="en-US" sz="1400" dirty="0" smtClean="0"/>
                      <a:t>47%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6B784C6-BDF9-4BF4-B19C-B8C0BA39AD43}" type="CATEGORYNAME">
                      <a:rPr lang="en-US" sz="1400" smtClean="0"/>
                      <a:pPr>
                        <a:defRPr sz="14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sz="1400" dirty="0" smtClean="0"/>
                      <a:t> 53%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'SLIDE 7 FAMILY'!$A$12:$A$13</c:f>
              <c:strCache>
                <c:ptCount val="2"/>
                <c:pt idx="0">
                  <c:v>With Kids</c:v>
                </c:pt>
                <c:pt idx="1">
                  <c:v>Without Kids</c:v>
                </c:pt>
              </c:strCache>
            </c:strRef>
          </c:cat>
          <c:val>
            <c:numRef>
              <c:f>'SLIDE 7 FAMILY'!$B$12:$B$13</c:f>
              <c:numCache>
                <c:formatCode>General</c:formatCode>
                <c:ptCount val="2"/>
                <c:pt idx="0">
                  <c:v>0.33639999999999998</c:v>
                </c:pt>
                <c:pt idx="1">
                  <c:v>0.37509999999999999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FOR 2020</a:t>
            </a:r>
          </a:p>
        </c:rich>
      </c:tx>
      <c:layout>
        <c:manualLayout>
          <c:xMode val="edge"/>
          <c:yMode val="edge"/>
          <c:x val="0.405856405213755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'SLIDE 2'!$D$3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6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1" i="0" u="none" strike="noStrike" kern="1200" spc="0" baseline="0">
                      <a:solidFill>
                        <a:srgbClr val="70AD47">
                          <a:shade val="6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1" i="0" u="none" strike="noStrike" kern="1200" spc="0" baseline="0" dirty="0">
                      <a:solidFill>
                        <a:srgbClr val="70AD47">
                          <a:shade val="6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'SLIDE 2'!$C$4:$C$6</c:f>
              <c:strCache>
                <c:ptCount val="3"/>
                <c:pt idx="0">
                  <c:v>Online TA</c:v>
                </c:pt>
                <c:pt idx="1">
                  <c:v>Offline TA/TO</c:v>
                </c:pt>
                <c:pt idx="2">
                  <c:v>Direct</c:v>
                </c:pt>
              </c:strCache>
            </c:strRef>
          </c:cat>
          <c:val>
            <c:numRef>
              <c:f>'SLIDE 2'!$D$4:$D$6</c:f>
              <c:numCache>
                <c:formatCode>General</c:formatCode>
                <c:ptCount val="3"/>
                <c:pt idx="0">
                  <c:v>12923228.5340004</c:v>
                </c:pt>
                <c:pt idx="1">
                  <c:v>2790828.31399997</c:v>
                </c:pt>
                <c:pt idx="2">
                  <c:v>2494412.5649999902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 2019</a:t>
            </a:r>
          </a:p>
        </c:rich>
      </c:tx>
      <c:layout>
        <c:manualLayout>
          <c:xMode val="edge"/>
          <c:yMode val="edge"/>
          <c:x val="0.351334444371428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'SLIDE 2'!$D$30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1.3937445319335082E-2"/>
                  <c:y val="8.242417614464858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8038057742782409E-3"/>
                  <c:y val="3.48304899387576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168853893263342E-2"/>
                  <c:y val="3.15263196267133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1400" b="1" i="0" u="none" strike="noStrike" kern="1200" spc="0" baseline="0">
                    <a:solidFill>
                      <a:srgbClr val="70AD47">
                        <a:shade val="6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'SLIDE 2'!$C$31:$C$33</c:f>
              <c:strCache>
                <c:ptCount val="3"/>
                <c:pt idx="0">
                  <c:v>Online TA</c:v>
                </c:pt>
                <c:pt idx="1">
                  <c:v>Offline TA/TO</c:v>
                </c:pt>
                <c:pt idx="2">
                  <c:v>Groups</c:v>
                </c:pt>
              </c:strCache>
            </c:strRef>
          </c:cat>
          <c:val>
            <c:numRef>
              <c:f>'SLIDE 2'!$D$31:$D$33</c:f>
              <c:numCache>
                <c:formatCode>General</c:formatCode>
                <c:ptCount val="3"/>
                <c:pt idx="0">
                  <c:v>16070066.5980004</c:v>
                </c:pt>
                <c:pt idx="1">
                  <c:v>7227526.5170008801</c:v>
                </c:pt>
                <c:pt idx="2">
                  <c:v>3985930.7889999999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For 2018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'SLIDE 2'!$D$47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1.1480533683289385E-2"/>
                  <c:y val="5.919510061242344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Online</a:t>
                    </a:r>
                    <a:r>
                      <a:rPr lang="en-US" baseline="0"/>
                      <a:t> TA</a:t>
                    </a:r>
                  </a:p>
                  <a:p>
                    <a:fld id="{AD7053A6-7887-4295-8D2F-0A7A3032EE15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6.7160761154855697E-2"/>
                  <c:y val="-5.003827646544181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Groups</a:t>
                    </a:r>
                  </a:p>
                  <a:p>
                    <a:fld id="{65BBC0B4-A85C-4616-9062-189C805D2BFC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4.5250437445319383E-2"/>
                  <c:y val="4.908865558471857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Offline</a:t>
                    </a:r>
                  </a:p>
                  <a:p>
                    <a:r>
                      <a:rPr lang="en-US"/>
                      <a:t> TA/TO</a:t>
                    </a:r>
                  </a:p>
                  <a:p>
                    <a:fld id="{4D609DE9-48C3-4A56-A7C4-F352B95CFDA6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IN" sz="1400" b="1" i="0" u="none" strike="noStrike" kern="1200" spc="0" baseline="0">
                    <a:solidFill>
                      <a:srgbClr val="70AD47">
                        <a:shade val="6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'SLIDE 2'!$C$48:$C$50</c:f>
              <c:strCache>
                <c:ptCount val="3"/>
                <c:pt idx="0">
                  <c:v>Online TA</c:v>
                </c:pt>
                <c:pt idx="1">
                  <c:v>Offline TA/TO</c:v>
                </c:pt>
                <c:pt idx="2">
                  <c:v>Groups</c:v>
                </c:pt>
              </c:strCache>
            </c:strRef>
          </c:cat>
          <c:val>
            <c:numRef>
              <c:f>'SLIDE 2'!$D$48:$D$50</c:f>
              <c:numCache>
                <c:formatCode>General</c:formatCode>
                <c:ptCount val="3"/>
                <c:pt idx="0">
                  <c:v>2949445.3610000401</c:v>
                </c:pt>
                <c:pt idx="1">
                  <c:v>2317522.1560000102</c:v>
                </c:pt>
                <c:pt idx="2">
                  <c:v>1725971.82699992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Occupancy by month</a:t>
            </a:r>
            <a:endParaRPr lang="en-US" sz="14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'SLIDE 5 OCCUPANCY'!$L$8</c:f>
              <c:strCache>
                <c:ptCount val="1"/>
                <c:pt idx="0">
                  <c:v>occupancy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'SLIDE 5 OCCUPANCY'!$K$9:$K$34</c:f>
              <c:strCache>
                <c:ptCount val="26"/>
                <c:pt idx="0">
                  <c:v>October</c:v>
                </c:pt>
                <c:pt idx="1">
                  <c:v>September</c:v>
                </c:pt>
                <c:pt idx="2">
                  <c:v>August</c:v>
                </c:pt>
                <c:pt idx="3">
                  <c:v>December</c:v>
                </c:pt>
                <c:pt idx="4">
                  <c:v>November</c:v>
                </c:pt>
                <c:pt idx="5">
                  <c:v>July</c:v>
                </c:pt>
                <c:pt idx="6">
                  <c:v>October</c:v>
                </c:pt>
                <c:pt idx="7">
                  <c:v>September</c:v>
                </c:pt>
                <c:pt idx="8">
                  <c:v>August</c:v>
                </c:pt>
                <c:pt idx="9">
                  <c:v>November</c:v>
                </c:pt>
                <c:pt idx="10">
                  <c:v>July</c:v>
                </c:pt>
                <c:pt idx="11">
                  <c:v>December</c:v>
                </c:pt>
                <c:pt idx="12">
                  <c:v>May</c:v>
                </c:pt>
                <c:pt idx="13">
                  <c:v>April</c:v>
                </c:pt>
                <c:pt idx="14">
                  <c:v>March</c:v>
                </c:pt>
                <c:pt idx="15">
                  <c:v>June</c:v>
                </c:pt>
                <c:pt idx="16">
                  <c:v>February</c:v>
                </c:pt>
                <c:pt idx="17">
                  <c:v>January</c:v>
                </c:pt>
                <c:pt idx="18">
                  <c:v>May</c:v>
                </c:pt>
                <c:pt idx="19">
                  <c:v>July</c:v>
                </c:pt>
                <c:pt idx="20">
                  <c:v>March</c:v>
                </c:pt>
                <c:pt idx="21">
                  <c:v>June</c:v>
                </c:pt>
                <c:pt idx="22">
                  <c:v>April</c:v>
                </c:pt>
                <c:pt idx="23">
                  <c:v>August</c:v>
                </c:pt>
                <c:pt idx="24">
                  <c:v>February</c:v>
                </c:pt>
                <c:pt idx="25">
                  <c:v>January</c:v>
                </c:pt>
              </c:strCache>
            </c:strRef>
          </c:cat>
          <c:val>
            <c:numRef>
              <c:f>'SLIDE 5 OCCUPANCY'!$L$9:$L$34</c:f>
              <c:numCache>
                <c:formatCode>General</c:formatCode>
                <c:ptCount val="26"/>
                <c:pt idx="0">
                  <c:v>3225</c:v>
                </c:pt>
                <c:pt idx="1">
                  <c:v>3020</c:v>
                </c:pt>
                <c:pt idx="2">
                  <c:v>2291</c:v>
                </c:pt>
                <c:pt idx="3">
                  <c:v>1947</c:v>
                </c:pt>
                <c:pt idx="4">
                  <c:v>1854</c:v>
                </c:pt>
                <c:pt idx="5">
                  <c:v>1517</c:v>
                </c:pt>
                <c:pt idx="6">
                  <c:v>6916</c:v>
                </c:pt>
                <c:pt idx="7">
                  <c:v>6392</c:v>
                </c:pt>
                <c:pt idx="8">
                  <c:v>5530</c:v>
                </c:pt>
                <c:pt idx="9">
                  <c:v>4672</c:v>
                </c:pt>
                <c:pt idx="10">
                  <c:v>4590</c:v>
                </c:pt>
                <c:pt idx="11">
                  <c:v>4494</c:v>
                </c:pt>
                <c:pt idx="12">
                  <c:v>3563</c:v>
                </c:pt>
                <c:pt idx="13">
                  <c:v>3367</c:v>
                </c:pt>
                <c:pt idx="14">
                  <c:v>3347</c:v>
                </c:pt>
                <c:pt idx="15">
                  <c:v>3196</c:v>
                </c:pt>
                <c:pt idx="16">
                  <c:v>2554</c:v>
                </c:pt>
                <c:pt idx="17">
                  <c:v>1691</c:v>
                </c:pt>
                <c:pt idx="18">
                  <c:v>3551</c:v>
                </c:pt>
                <c:pt idx="19">
                  <c:v>3329</c:v>
                </c:pt>
                <c:pt idx="20">
                  <c:v>3298</c:v>
                </c:pt>
                <c:pt idx="21">
                  <c:v>3208</c:v>
                </c:pt>
                <c:pt idx="22">
                  <c:v>3198</c:v>
                </c:pt>
                <c:pt idx="23">
                  <c:v>3109</c:v>
                </c:pt>
                <c:pt idx="24">
                  <c:v>2818</c:v>
                </c:pt>
                <c:pt idx="25">
                  <c:v>2431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4452656"/>
        <c:axId val="1294453200"/>
      </c:lineChart>
      <c:catAx>
        <c:axId val="129445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2018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4055555555555556E-2"/>
              <c:y val="0.912959247885988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53200"/>
        <c:crosses val="autoZero"/>
        <c:auto val="1"/>
        <c:lblAlgn val="ctr"/>
        <c:lblOffset val="100"/>
        <c:noMultiLvlLbl val="0"/>
      </c:catAx>
      <c:valAx>
        <c:axId val="1294453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944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Occupancy by year</a:t>
            </a:r>
            <a:endParaRPr lang="en-US" sz="1600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5 OCCUPANCY'!$D$42</c:f>
              <c:strCache>
                <c:ptCount val="1"/>
                <c:pt idx="0">
                  <c:v>occupancy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'SLIDE 5 OCCUPANCY'!$C$43:$C$45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'SLIDE 5 OCCUPANCY'!$D$43:$D$45</c:f>
              <c:numCache>
                <c:formatCode>General</c:formatCode>
                <c:ptCount val="3"/>
                <c:pt idx="0">
                  <c:v>13854</c:v>
                </c:pt>
                <c:pt idx="1">
                  <c:v>50312</c:v>
                </c:pt>
                <c:pt idx="2">
                  <c:v>24942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4459728"/>
        <c:axId val="1294462448"/>
      </c:barChart>
      <c:catAx>
        <c:axId val="129445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62448"/>
        <c:crosses val="autoZero"/>
        <c:auto val="1"/>
        <c:lblAlgn val="ctr"/>
        <c:lblOffset val="100"/>
        <c:noMultiLvlLbl val="0"/>
      </c:catAx>
      <c:valAx>
        <c:axId val="12944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5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Cancel</a:t>
            </a:r>
            <a:r>
              <a:rPr lang="en-US" b="1" baseline="0" dirty="0" smtClean="0"/>
              <a:t> </a:t>
            </a:r>
            <a:r>
              <a:rPr lang="en-US" b="1" dirty="0" smtClean="0"/>
              <a:t>count by month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'SLIDE 6 CANCEL COUNT'!$K$3</c:f>
              <c:strCache>
                <c:ptCount val="1"/>
                <c:pt idx="0">
                  <c:v>cancel_count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'SLIDE 6 CANCEL COUNT'!$J$4:$J$29</c:f>
              <c:strCache>
                <c:ptCount val="26"/>
                <c:pt idx="0">
                  <c:v>November</c:v>
                </c:pt>
                <c:pt idx="1">
                  <c:v>December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September</c:v>
                </c:pt>
                <c:pt idx="6">
                  <c:v>January</c:v>
                </c:pt>
                <c:pt idx="7">
                  <c:v>March</c:v>
                </c:pt>
                <c:pt idx="8">
                  <c:v>February</c:v>
                </c:pt>
                <c:pt idx="9">
                  <c:v>May</c:v>
                </c:pt>
                <c:pt idx="10">
                  <c:v>April</c:v>
                </c:pt>
                <c:pt idx="11">
                  <c:v>June</c:v>
                </c:pt>
                <c:pt idx="12">
                  <c:v>November</c:v>
                </c:pt>
                <c:pt idx="13">
                  <c:v>December</c:v>
                </c:pt>
                <c:pt idx="14">
                  <c:v>July</c:v>
                </c:pt>
                <c:pt idx="15">
                  <c:v>August</c:v>
                </c:pt>
                <c:pt idx="16">
                  <c:v>September</c:v>
                </c:pt>
                <c:pt idx="17">
                  <c:v>October</c:v>
                </c:pt>
                <c:pt idx="18">
                  <c:v>January</c:v>
                </c:pt>
                <c:pt idx="19">
                  <c:v>February</c:v>
                </c:pt>
                <c:pt idx="20">
                  <c:v>March</c:v>
                </c:pt>
                <c:pt idx="21">
                  <c:v>August</c:v>
                </c:pt>
                <c:pt idx="22">
                  <c:v>July</c:v>
                </c:pt>
                <c:pt idx="23">
                  <c:v>June</c:v>
                </c:pt>
                <c:pt idx="24">
                  <c:v>April</c:v>
                </c:pt>
                <c:pt idx="25">
                  <c:v>May</c:v>
                </c:pt>
              </c:strCache>
            </c:strRef>
          </c:cat>
          <c:val>
            <c:numRef>
              <c:f>'SLIDE 6 CANCEL COUNT'!$K$4:$K$29</c:f>
              <c:numCache>
                <c:formatCode>General</c:formatCode>
                <c:ptCount val="26"/>
                <c:pt idx="0">
                  <c:v>486</c:v>
                </c:pt>
                <c:pt idx="1">
                  <c:v>973</c:v>
                </c:pt>
                <c:pt idx="2">
                  <c:v>1259</c:v>
                </c:pt>
                <c:pt idx="3">
                  <c:v>1598</c:v>
                </c:pt>
                <c:pt idx="4">
                  <c:v>1732</c:v>
                </c:pt>
                <c:pt idx="5">
                  <c:v>2094</c:v>
                </c:pt>
                <c:pt idx="6">
                  <c:v>638</c:v>
                </c:pt>
                <c:pt idx="7">
                  <c:v>1493</c:v>
                </c:pt>
                <c:pt idx="8">
                  <c:v>1641</c:v>
                </c:pt>
                <c:pt idx="9">
                  <c:v>1915</c:v>
                </c:pt>
                <c:pt idx="10">
                  <c:v>2061</c:v>
                </c:pt>
                <c:pt idx="11">
                  <c:v>2096</c:v>
                </c:pt>
                <c:pt idx="12">
                  <c:v>2137</c:v>
                </c:pt>
                <c:pt idx="13">
                  <c:v>2398</c:v>
                </c:pt>
                <c:pt idx="14">
                  <c:v>2767</c:v>
                </c:pt>
                <c:pt idx="15">
                  <c:v>3428</c:v>
                </c:pt>
                <c:pt idx="16">
                  <c:v>4124</c:v>
                </c:pt>
                <c:pt idx="17">
                  <c:v>4254</c:v>
                </c:pt>
                <c:pt idx="18">
                  <c:v>1250</c:v>
                </c:pt>
                <c:pt idx="19">
                  <c:v>1359</c:v>
                </c:pt>
                <c:pt idx="20">
                  <c:v>1672</c:v>
                </c:pt>
                <c:pt idx="21">
                  <c:v>1816</c:v>
                </c:pt>
                <c:pt idx="22">
                  <c:v>1984</c:v>
                </c:pt>
                <c:pt idx="23">
                  <c:v>2439</c:v>
                </c:pt>
                <c:pt idx="24">
                  <c:v>2463</c:v>
                </c:pt>
                <c:pt idx="25">
                  <c:v>2762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7834016"/>
        <c:axId val="1457837280"/>
      </c:lineChart>
      <c:catAx>
        <c:axId val="145783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2018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4055555555555591E-2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37280"/>
        <c:crosses val="autoZero"/>
        <c:auto val="1"/>
        <c:lblAlgn val="ctr"/>
        <c:lblOffset val="100"/>
        <c:noMultiLvlLbl val="0"/>
      </c:catAx>
      <c:valAx>
        <c:axId val="14578372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783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Cancel</a:t>
            </a:r>
            <a:r>
              <a:rPr lang="en-US" baseline="0" dirty="0" smtClean="0"/>
              <a:t> </a:t>
            </a:r>
            <a:r>
              <a:rPr lang="en-US" dirty="0" smtClean="0"/>
              <a:t>count by</a:t>
            </a:r>
            <a:r>
              <a:rPr lang="en-US" baseline="0" dirty="0" smtClean="0"/>
              <a:t> year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6 CANCEL COUNT'!$C$41</c:f>
              <c:strCache>
                <c:ptCount val="1"/>
                <c:pt idx="0">
                  <c:v>cancel_count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'SLIDE 6 CANCEL COUNT'!$B$42:$B$44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'SLIDE 6 CANCEL COUNT'!$C$42:$C$44</c:f>
              <c:numCache>
                <c:formatCode>General</c:formatCode>
                <c:ptCount val="3"/>
                <c:pt idx="0">
                  <c:v>8142</c:v>
                </c:pt>
                <c:pt idx="1">
                  <c:v>28952</c:v>
                </c:pt>
                <c:pt idx="2">
                  <c:v>15745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57826400"/>
        <c:axId val="1457832928"/>
      </c:barChart>
      <c:catAx>
        <c:axId val="145782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32928"/>
        <c:crosses val="autoZero"/>
        <c:auto val="1"/>
        <c:lblAlgn val="ctr"/>
        <c:lblOffset val="100"/>
        <c:noMultiLvlLbl val="0"/>
      </c:catAx>
      <c:valAx>
        <c:axId val="145783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2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7 FAMILY'!$B$3</c:f>
              <c:strCache>
                <c:ptCount val="1"/>
                <c:pt idx="0">
                  <c:v>total_bookings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'SLIDE 7 FAMILY'!$A$4:$A$5</c:f>
              <c:strCache>
                <c:ptCount val="2"/>
                <c:pt idx="0">
                  <c:v>With Kids</c:v>
                </c:pt>
                <c:pt idx="1">
                  <c:v>Without Kids</c:v>
                </c:pt>
              </c:strCache>
            </c:strRef>
          </c:cat>
          <c:val>
            <c:numRef>
              <c:f>'SLIDE 7 FAMILY'!$B$4:$B$5</c:f>
              <c:numCache>
                <c:formatCode>General</c:formatCode>
                <c:ptCount val="2"/>
                <c:pt idx="0">
                  <c:v>10462</c:v>
                </c:pt>
                <c:pt idx="1">
                  <c:v>131485</c:v>
                </c:pt>
              </c:numCache>
            </c:numRef>
          </c:val>
        </c:ser>
        <c:ser>
          <c:idx val="1"/>
          <c:order val="1"/>
          <c:tx>
            <c:strRef>
              <c:f>'SLIDE 7 FAMILY'!$C$3</c:f>
              <c:strCache>
                <c:ptCount val="1"/>
                <c:pt idx="0">
                  <c:v>canceled_bookings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'SLIDE 7 FAMILY'!$A$4:$A$5</c:f>
              <c:strCache>
                <c:ptCount val="2"/>
                <c:pt idx="0">
                  <c:v>With Kids</c:v>
                </c:pt>
                <c:pt idx="1">
                  <c:v>Without Kids</c:v>
                </c:pt>
              </c:strCache>
            </c:strRef>
          </c:cat>
          <c:val>
            <c:numRef>
              <c:f>'SLIDE 7 FAMILY'!$C$4:$C$5</c:f>
              <c:numCache>
                <c:formatCode>General</c:formatCode>
                <c:ptCount val="2"/>
                <c:pt idx="0">
                  <c:v>3519</c:v>
                </c:pt>
                <c:pt idx="1">
                  <c:v>49320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7830752"/>
        <c:axId val="1457835648"/>
      </c:barChart>
      <c:catAx>
        <c:axId val="145783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35648"/>
        <c:crosses val="autoZero"/>
        <c:auto val="1"/>
        <c:lblAlgn val="ctr"/>
        <c:lblOffset val="100"/>
        <c:noMultiLvlLbl val="0"/>
      </c:catAx>
      <c:valAx>
        <c:axId val="1457835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783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7088449624929666E-2"/>
          <c:w val="0.62031339263577701"/>
          <c:h val="5.21559973288528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0.25654</cdr:x>
      <cdr:y>0.90818</cdr:y>
    </cdr:from>
    <cdr:to>
      <cdr:x>0.36471</cdr:x>
      <cdr:y>0.98475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72918" y="2809908"/>
          <a:ext cx="494523" cy="2369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000" kern="1200" dirty="0">
              <a:solidFill>
                <a:prstClr val="black">
                  <a:lumMod val="65000"/>
                  <a:lumOff val="35000"/>
                </a:prstClr>
              </a:solidFill>
            </a:rPr>
            <a:t>2019</a:t>
          </a:r>
        </a:p>
      </cdr:txBody>
    </cdr:sp>
  </cdr:relSizeAnchor>
  <cdr:relSizeAnchor xmlns:cdr="http://schemas.openxmlformats.org/drawingml/2006/chartDrawing">
    <cdr:from>
      <cdr:x>0.68258</cdr:x>
      <cdr:y>0.90818</cdr:y>
    </cdr:from>
    <cdr:to>
      <cdr:x>0.79075</cdr:x>
      <cdr:y>0.98475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120777" y="2809908"/>
          <a:ext cx="494523" cy="2369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000" kern="1200" dirty="0" smtClean="0">
              <a:solidFill>
                <a:prstClr val="black">
                  <a:lumMod val="65000"/>
                  <a:lumOff val="35000"/>
                </a:prstClr>
              </a:solidFill>
            </a:rPr>
            <a:t>2020</a:t>
          </a:r>
          <a:endParaRPr lang="en-IN" sz="1000" kern="1200" dirty="0">
            <a:solidFill>
              <a:prstClr val="black">
                <a:lumMod val="65000"/>
                <a:lumOff val="35000"/>
              </a:prst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0.25966</cdr:x>
      <cdr:y>0.8906</cdr:y>
    </cdr:from>
    <cdr:to>
      <cdr:x>0.36782</cdr:x>
      <cdr:y>0.97696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87170" y="2443092"/>
          <a:ext cx="494523" cy="2369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000" kern="1200" dirty="0">
              <a:solidFill>
                <a:prstClr val="black">
                  <a:lumMod val="65000"/>
                  <a:lumOff val="35000"/>
                </a:prstClr>
              </a:solidFill>
            </a:rPr>
            <a:t>2019</a:t>
          </a:r>
        </a:p>
      </cdr:txBody>
    </cdr:sp>
  </cdr:relSizeAnchor>
  <cdr:relSizeAnchor xmlns:cdr="http://schemas.openxmlformats.org/drawingml/2006/chartDrawing">
    <cdr:from>
      <cdr:x>0.69031</cdr:x>
      <cdr:y>0.89297</cdr:y>
    </cdr:from>
    <cdr:to>
      <cdr:x>0.79848</cdr:x>
      <cdr:y>0.97933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156109" y="2449604"/>
          <a:ext cx="494523" cy="2369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000" kern="1200" dirty="0">
              <a:solidFill>
                <a:prstClr val="black">
                  <a:lumMod val="65000"/>
                  <a:lumOff val="35000"/>
                </a:prstClr>
              </a:solidFill>
            </a:rPr>
            <a:t>2019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8300-9535-4C64-B857-684AAD6B0A43}" type="datetimeFigureOut">
              <a:rPr lang="en-ID" smtClean="0"/>
              <a:t>18/10/2023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4B2C-D79D-4102-BDBE-0FF6000DEA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7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A93D39-0E17-43E3-B348-552FDAFD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A0E327-4602-4920-BBD6-47177EEA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9DD522-BE07-4702-9FAF-1EA37D09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B553-7DFA-42D6-8782-0C1BE6643988}" type="datetime6">
              <a:rPr lang="en-ID" smtClean="0"/>
              <a:t>October 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64229-0C82-45A7-8019-19674DF8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DB49F8-0515-4BC8-ADF0-9EEB30F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81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ADFD9-833B-4B9C-B445-45D730DA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B9EB4B-37E0-41DD-900A-CF9F1667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4C1034-27D7-4235-BB51-308D637A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CA2D-B779-4C90-8CFE-0D6225FA4A47}" type="datetime6">
              <a:rPr lang="en-ID" smtClean="0"/>
              <a:t>October 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3D3FA-A77A-4F8D-9047-600F4F2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EF4E2-DD1E-44E1-8C31-5A9BF59B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1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FA9977F-3347-41E5-9636-C4182605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CAACB0-CED2-48A2-A6A8-96CF3D95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C017F6-1B87-482F-96DA-DFEC861F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217-7208-4890-8B8D-EE764AAEF59D}" type="datetime6">
              <a:rPr lang="en-ID" smtClean="0"/>
              <a:t>October 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076B76-F507-47BD-9CD6-09A5FF6A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C09544-799C-4907-9433-102B9EA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20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32A25-0BC4-4367-800E-88BFCA01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D0E4FA-6BC4-4556-AA14-DEB01462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169B0F-7EC4-4DA2-8ED1-6337F83E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85A9B-E26B-43F8-BD8C-36BFA5BB926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B09CB5-3D1B-4FFB-9CA5-E956DA26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3816-1879-45E9-822D-85E2AD7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55085E5-3B49-4DC6-A6A9-AD47CEE876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347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="" xmlns:a16="http://schemas.microsoft.com/office/drawing/2014/main" id="{655085E5-3B49-4DC6-A6A9-AD47CEE87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8F2DC-0703-47F2-9D0B-0971015D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65125"/>
            <a:ext cx="11417300" cy="835025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7F0E3C-330D-4D84-9310-7161F953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356852"/>
            <a:ext cx="11417300" cy="482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58AF1B-9CDC-40BE-9A38-2428C7E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BE96C6-1843-4457-BC07-9141BB4CCF64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63B13B-4FD4-4439-B284-D5FEDBBA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EC018-797C-48C5-A3AF-DE3788B9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7980D2-C022-459E-A1F1-87941AA5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33E93C-D9EC-4D6A-893F-F9844785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B125F9-7FB0-4D24-8F71-11CA96ED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FA33F-2CFE-4C4B-89A1-BD1D23843ABA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27FD5B-8E8B-493B-B109-84FDAA6F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D5182-C9EA-499D-9300-A5EBD215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5CA62-5EBB-4C0A-B3D7-C7967E09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4E9E1-24C5-4DAC-8EB4-9C46DDC8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7FE3EA-0946-43A4-ADDD-B62FB552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9DD65F-A052-4E05-8923-AA91EB3D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346F9-27CA-46E1-8BC9-3CE1718583F9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AF469-53E3-41B5-ADF1-28FC6890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E884C4-C36F-4D43-8B58-DB23927B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84023-8FE7-47B2-B7A1-4971C4F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D99207-2FDF-49B9-BA7F-94E519CB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7CD0E2-AE2E-4443-8070-DDD06B04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B5921C-733C-4CF8-AB7B-8D46D796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96CE057-98D2-4130-AF46-E0308625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63BDBAF-3E85-4DAA-9F1E-D9C930A9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C3571-EFF5-4E7C-91D1-F1195BEC271B}" type="datetime1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AFC847-2715-4243-8289-D800C0F8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480A1FD-7A6B-4F5B-81E9-BB3B8C7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672B28-54E4-4C99-BF0E-B33634A0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1B56EF-99A8-4B5F-9416-DAC4B347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82D993-F377-4AAF-8670-6E050E3F694E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708689-2A33-4836-9C59-74BB4387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5FCAC0-2122-479C-9BCE-C1CDB80F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2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3E64D6-7065-4269-B1D3-441F25A3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33F691-6999-434A-88D5-09942285D5CB}" type="datetime1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B30C3A-EA5E-4657-95CA-9B086221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E9CBDC-D80F-47CC-B4AF-D4B76B58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7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82F8B-0689-4E3C-961F-F117033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9D4227-540D-483C-B64B-DA43DAF2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4CCA32-AE3E-479E-9979-3AFBDF95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832154-34CE-4849-8DFE-840F63FD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A1BE52-553F-46F4-AE11-863FD67EA492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ADC88D-CCD6-4897-8C89-99A2AEA4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6D7FCD-B015-452F-BEA0-3FB4BC9E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B9D029-5A9D-48E7-9D98-ED79F3C7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512" y="5377308"/>
            <a:ext cx="626294" cy="365125"/>
          </a:xfrm>
        </p:spPr>
        <p:txBody>
          <a:bodyPr lIns="0" tIns="0" rIns="0" bIns="0"/>
          <a:lstStyle>
            <a:lvl1pPr>
              <a:defRPr sz="105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ECC29C3-C2E8-47BC-AD8F-51C2A6579E4D}" type="datetime6">
              <a:rPr lang="en-ID" smtClean="0"/>
              <a:pPr/>
              <a:t>October 23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E614B3-5521-4BC6-A734-89E792FB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300" y="298450"/>
            <a:ext cx="4318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2CBBA7E6-4538-4F86-A84E-2F9DAC94FB18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09EF6BC-76FA-4951-9958-0EA7FB67EAAB}"/>
              </a:ext>
            </a:extLst>
          </p:cNvPr>
          <p:cNvGrpSpPr/>
          <p:nvPr userDrawn="1"/>
        </p:nvGrpSpPr>
        <p:grpSpPr>
          <a:xfrm>
            <a:off x="0" y="5822192"/>
            <a:ext cx="1068807" cy="1068805"/>
            <a:chOff x="0" y="2148396"/>
            <a:chExt cx="985423" cy="985421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418CE09-9E87-41E5-9C87-2138F1698B4E}"/>
                </a:ext>
              </a:extLst>
            </p:cNvPr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C91F710-C124-4161-AF7C-F4F6C87BC29F}"/>
                </a:ext>
              </a:extLst>
            </p:cNvPr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AE732AE-979B-4EC1-8E7C-67BE46147C9B}"/>
                </a:ext>
              </a:extLst>
            </p:cNvPr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43FA13-4562-440E-86E8-83786A6F50E1}"/>
              </a:ext>
            </a:extLst>
          </p:cNvPr>
          <p:cNvSpPr txBox="1"/>
          <p:nvPr userDrawn="1"/>
        </p:nvSpPr>
        <p:spPr>
          <a:xfrm>
            <a:off x="407988" y="378479"/>
            <a:ext cx="78707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b="1" spc="300">
                <a:solidFill>
                  <a:srgbClr val="2F3D5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RATING</a:t>
            </a:r>
            <a:endParaRPr lang="en-US" sz="1000" b="1" spc="300" dirty="0">
              <a:solidFill>
                <a:srgbClr val="2F3D5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11AFBBD-A904-486E-B380-7EEB0B2711D9}"/>
              </a:ext>
            </a:extLst>
          </p:cNvPr>
          <p:cNvSpPr/>
          <p:nvPr userDrawn="1"/>
        </p:nvSpPr>
        <p:spPr>
          <a:xfrm>
            <a:off x="0" y="-458179"/>
            <a:ext cx="361944" cy="361944"/>
          </a:xfrm>
          <a:prstGeom prst="ellipse">
            <a:avLst/>
          </a:prstGeom>
          <a:solidFill>
            <a:srgbClr val="006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A51CFB0-86B0-477A-B697-54E3F29658AA}"/>
              </a:ext>
            </a:extLst>
          </p:cNvPr>
          <p:cNvSpPr/>
          <p:nvPr userDrawn="1"/>
        </p:nvSpPr>
        <p:spPr>
          <a:xfrm>
            <a:off x="419100" y="-458179"/>
            <a:ext cx="361944" cy="361944"/>
          </a:xfrm>
          <a:prstGeom prst="ellipse">
            <a:avLst/>
          </a:prstGeom>
          <a:solidFill>
            <a:srgbClr val="029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CA5AEB2-58FC-4817-AB3C-BE1C5BAB5899}"/>
              </a:ext>
            </a:extLst>
          </p:cNvPr>
          <p:cNvSpPr/>
          <p:nvPr userDrawn="1"/>
        </p:nvSpPr>
        <p:spPr>
          <a:xfrm>
            <a:off x="838200" y="-458179"/>
            <a:ext cx="361944" cy="361944"/>
          </a:xfrm>
          <a:prstGeom prst="ellipse">
            <a:avLst/>
          </a:prstGeom>
          <a:solidFill>
            <a:srgbClr val="2F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388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4FF0C1-CB41-42E9-A5D3-B32D4A7C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17D0B6-B34A-4434-9B49-42484457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31BC63-447A-47E5-9868-60CE0748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0A5EE7-582A-4D1E-BDD2-F5397EA3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F53246-3525-4440-8E2E-A28CFDBCA39B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967F00-AB59-4DC6-8AB2-23E75CB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EF9295-41A4-4C61-96C4-760B4654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0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47C99-D598-4AE0-896E-1C9D65B7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20C0C6-6FC8-40F8-AFA5-ADA1E441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50E903-27DA-44D7-AEFA-9628FC7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1892B3-6194-4626-8D5D-C1B1652730B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B604B9-E95B-40DE-829A-E8315FB8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506CC9-E391-4937-905B-FE4B1E75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3BDBA2-440A-47F4-9043-F850A08A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07B311-5DC5-4E62-B219-DE5897D3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C40E7F-620C-418F-84C6-30B3A156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82BF5-E2BD-4206-95D4-3AE02BFB211A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37F132-C2B3-4CEC-B9B7-8ADDDA57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D83128-B7F4-4641-9062-2842F1E9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A56-2F1D-4318-9240-BF2B90CE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DBDDC-0024-43B3-A820-A5C01395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A5725F-BCED-4DB7-80F3-510EFBBF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38EB09-26D4-4052-A96E-71857262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89F8-CF79-4D91-9462-6FF4B607E509}" type="datetime6">
              <a:rPr lang="en-ID" smtClean="0"/>
              <a:t>October 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FDE159-42BE-4637-A99A-228E42CE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7E9D30-8FE1-4236-BF71-AE493576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C5805-BB46-4F3E-9E3F-4BE863C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E9878-E13C-409A-8A55-DE6F8FC78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35D312-C634-477F-B568-6D90624D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61BA99-4318-4ABA-8402-C7954293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1632-18F2-4A5D-8140-5E72CC796B19}" type="datetime6">
              <a:rPr lang="en-ID" smtClean="0"/>
              <a:t>October 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2DAF7E-3FC6-4723-9764-DCE3316A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EFFBA-8F55-4F23-B227-C6E49CD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7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545AA-8C3D-4ACF-90D8-01B2C335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E93952-5354-4970-8DD9-3FB95E1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027146-0F8B-4CC6-BDDF-D30DADD6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3167E48-C389-495B-AEF8-9730ABB1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492912-C766-40BE-B55D-5603A5954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20157A-B089-4126-ABC1-564202A0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D0A9-AB0A-41E6-B5B8-6E466978FA51}" type="datetime6">
              <a:rPr lang="en-ID" smtClean="0"/>
              <a:t>October 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7DFB191-0EAF-4D17-AC08-F74378E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94123A-07FA-4DF0-B3EE-41D1202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2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6AC65-5D5F-4FE1-BE3F-F4788FB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28A8C9-AC0B-4152-82B3-D00CE00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F618-9436-48A2-B9F1-1C98D5793F2A}" type="datetime6">
              <a:rPr lang="en-ID" smtClean="0"/>
              <a:t>October 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F49450-96D1-43A0-853C-98AE832B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0C45DD-FBD3-49C4-B7CA-3E36C9B2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B52517-5422-4814-A038-1F53C7E1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761-9448-4BA0-9E83-083873597624}" type="datetime6">
              <a:rPr lang="en-ID" smtClean="0"/>
              <a:t>October 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DFD2E1F-0F8B-4293-BDEA-3CE5E37D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5C7EEF-1149-4842-B0A5-DAD8C2C6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42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4B38D-C893-4CE6-9244-CC33A63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E1F905-09AA-4833-BAC6-842C7C58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60C97E-228E-479B-A510-AC0F00B2F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75A28C-188C-47B6-B719-46816D8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0C9C-5D3F-4009-9215-535A5F6F7596}" type="datetime6">
              <a:rPr lang="en-ID" smtClean="0"/>
              <a:t>October 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3B3364-6A51-49CF-8881-D03971C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853B43-739F-41E5-BF12-EE5585A1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987D6-3911-4EB7-986A-E602ABF8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61FBD64-D61F-4D98-A3F4-287D871A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051E55-F6E1-4349-9A79-07BD3FB4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EE1937-8C2F-4C31-AC38-676D69BA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44E6-8BCC-4600-9270-5B03158A9280}" type="datetime6">
              <a:rPr lang="en-ID" smtClean="0"/>
              <a:t>October 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187858-F7AD-4939-8531-DC35CBF5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2CA40D-D463-486A-878A-EB24A92C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67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0B9155-2A7F-4BD2-B5E9-7F678B5A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C4B409-8D7A-433F-AC4F-E3DB2F22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6B5FB-FF1A-496F-83AC-B7EEF32D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7BB7-A5FA-4A77-84E6-97F3E4E30AF3}" type="datetime6">
              <a:rPr lang="en-ID" smtClean="0"/>
              <a:t>October 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80B28C-120C-472C-8298-E3BAE4CEB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59D8C7-D627-4E23-8292-C5A437EC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A7E6-4538-4F86-A84E-2F9DAC94FB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6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F43F1A51-B966-4A8C-8C10-5CB0A087DC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17919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="" xmlns:a16="http://schemas.microsoft.com/office/drawing/2014/main" id="{F43F1A51-B966-4A8C-8C10-5CB0A087DC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ABDB85-54EC-42B0-A183-31738D9A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65125"/>
            <a:ext cx="114173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10A39E-0D2E-4EF4-BDFB-9AE2B076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1460500"/>
            <a:ext cx="11417300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E0B3E9-4EA7-4871-BA28-D174C083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62" y="6356350"/>
            <a:ext cx="407987" cy="365125"/>
          </a:xfrm>
          <a:prstGeom prst="rect">
            <a:avLst/>
          </a:prstGeom>
          <a:solidFill>
            <a:srgbClr val="0BD0D9"/>
          </a:solidFill>
          <a:effectLst>
            <a:outerShdw dist="38100" dir="10800000" algn="r" rotWithShape="0">
              <a:srgbClr val="CEDC00"/>
            </a:outerShdw>
          </a:effectLst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3DB09A56-2F1D-4318-9240-BF2B90CE3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ange Fabric Sofa With Three Throw Pillows Near Black Potted Plant">
            <a:extLst>
              <a:ext uri="{FF2B5EF4-FFF2-40B4-BE49-F238E27FC236}">
                <a16:creationId xmlns="" xmlns:a16="http://schemas.microsoft.com/office/drawing/2014/main" id="{B40FC943-DE8A-4847-B366-A66060B38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763" r="1662" b="10533"/>
          <a:stretch/>
        </p:blipFill>
        <p:spPr bwMode="auto"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51BAA0B-2E84-421C-B4A1-C8B2AC46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A7E6-4538-4F86-A84E-2F9DAC94FB18}" type="slidenum">
              <a:rPr lang="en-ID" smtClean="0"/>
              <a:t>1</a:t>
            </a:fld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580123-8B12-4D51-A477-6F30DF62A31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29EAD">
                  <a:alpha val="69000"/>
                </a:srgbClr>
              </a:gs>
              <a:gs pos="100000">
                <a:srgbClr val="00608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 descr="Orange Fabric Sofa With Three Throw Pillows Near Black Potted Plant">
            <a:extLst>
              <a:ext uri="{FF2B5EF4-FFF2-40B4-BE49-F238E27FC236}">
                <a16:creationId xmlns="" xmlns:a16="http://schemas.microsoft.com/office/drawing/2014/main" id="{9CD0FE15-4736-4DE1-BB86-CE4ABF2E4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3003" r="9819" b="19773"/>
          <a:stretch/>
        </p:blipFill>
        <p:spPr bwMode="auto">
          <a:xfrm>
            <a:off x="1028700" y="739378"/>
            <a:ext cx="10134600" cy="5379244"/>
          </a:xfrm>
          <a:custGeom>
            <a:avLst/>
            <a:gdLst>
              <a:gd name="connsiteX0" fmla="*/ 0 w 10134600"/>
              <a:gd name="connsiteY0" fmla="*/ 0 h 5379244"/>
              <a:gd name="connsiteX1" fmla="*/ 10134600 w 10134600"/>
              <a:gd name="connsiteY1" fmla="*/ 0 h 5379244"/>
              <a:gd name="connsiteX2" fmla="*/ 10134600 w 10134600"/>
              <a:gd name="connsiteY2" fmla="*/ 5379244 h 5379244"/>
              <a:gd name="connsiteX3" fmla="*/ 0 w 10134600"/>
              <a:gd name="connsiteY3" fmla="*/ 5379244 h 537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4600" h="5379244">
                <a:moveTo>
                  <a:pt x="0" y="0"/>
                </a:moveTo>
                <a:lnTo>
                  <a:pt x="10134600" y="0"/>
                </a:lnTo>
                <a:lnTo>
                  <a:pt x="10134600" y="5379244"/>
                </a:lnTo>
                <a:lnTo>
                  <a:pt x="0" y="5379244"/>
                </a:lnTo>
                <a:close/>
              </a:path>
            </a:pathLst>
          </a:custGeom>
          <a:effectLst>
            <a:outerShdw blurRad="533400" dist="114300" dir="8100000" algn="tr" rotWithShape="0">
              <a:prstClr val="black">
                <a:alpha val="5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A5C521-B782-44BD-9F8E-07EA6D1473E1}"/>
              </a:ext>
            </a:extLst>
          </p:cNvPr>
          <p:cNvSpPr/>
          <p:nvPr/>
        </p:nvSpPr>
        <p:spPr>
          <a:xfrm>
            <a:off x="1028700" y="739378"/>
            <a:ext cx="10134600" cy="5379244"/>
          </a:xfrm>
          <a:prstGeom prst="rect">
            <a:avLst/>
          </a:prstGeom>
          <a:gradFill>
            <a:gsLst>
              <a:gs pos="0">
                <a:srgbClr val="029EAD">
                  <a:alpha val="69000"/>
                </a:srgbClr>
              </a:gs>
              <a:gs pos="100000">
                <a:srgbClr val="00608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7">
            <a:extLst>
              <a:ext uri="{FF2B5EF4-FFF2-40B4-BE49-F238E27FC236}">
                <a16:creationId xmlns="" xmlns:a16="http://schemas.microsoft.com/office/drawing/2014/main" id="{596A437E-A443-463F-AEA0-0B18A6945F25}"/>
              </a:ext>
            </a:extLst>
          </p:cNvPr>
          <p:cNvSpPr txBox="1">
            <a:spLocks/>
          </p:cNvSpPr>
          <p:nvPr/>
        </p:nvSpPr>
        <p:spPr>
          <a:xfrm>
            <a:off x="1028700" y="993085"/>
            <a:ext cx="10134600" cy="1920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Hotel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Transaction Data Analysis: Unveiling Revenue Trends, Market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Segments, Occupancy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Patterns, Cancellation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Insights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A1900E3-CD6B-4592-B0F9-A8865979C479}"/>
              </a:ext>
            </a:extLst>
          </p:cNvPr>
          <p:cNvGrpSpPr/>
          <p:nvPr/>
        </p:nvGrpSpPr>
        <p:grpSpPr>
          <a:xfrm>
            <a:off x="1028700" y="5049817"/>
            <a:ext cx="1068807" cy="1068805"/>
            <a:chOff x="0" y="2148396"/>
            <a:chExt cx="985423" cy="98542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1572B150-99F3-4800-B4C3-7B2B8552E16B}"/>
                </a:ext>
              </a:extLst>
            </p:cNvPr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bg1"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BFA1949-604A-4670-AA48-303E4289BF81}"/>
                </a:ext>
              </a:extLst>
            </p:cNvPr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bg1"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9B2920A4-3D3F-4607-AD51-4317D3DD7EC7}"/>
                </a:ext>
              </a:extLst>
            </p:cNvPr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bg1"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5A0E6-E2B8-498B-9D56-E243D7C7ED3B}"/>
              </a:ext>
            </a:extLst>
          </p:cNvPr>
          <p:cNvSpPr/>
          <p:nvPr/>
        </p:nvSpPr>
        <p:spPr>
          <a:xfrm>
            <a:off x="9389174" y="5291831"/>
            <a:ext cx="2100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By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Calibri Light" panose="020F030202020403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R.Ragul</a:t>
            </a:r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Raj  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8AB81A3-39CC-4D62-81DD-F47E7F6BC989}"/>
              </a:ext>
            </a:extLst>
          </p:cNvPr>
          <p:cNvSpPr/>
          <p:nvPr/>
        </p:nvSpPr>
        <p:spPr>
          <a:xfrm>
            <a:off x="2540016" y="4609650"/>
            <a:ext cx="1460477" cy="4401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190500" dir="5400000" sx="95000" sy="9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29EAD"/>
                </a:solidFill>
              </a:rPr>
              <a:t>2018</a:t>
            </a:r>
            <a:endParaRPr lang="en-ID" dirty="0">
              <a:solidFill>
                <a:srgbClr val="029EAD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AB81A3-39CC-4D62-81DD-F47E7F6BC989}"/>
              </a:ext>
            </a:extLst>
          </p:cNvPr>
          <p:cNvSpPr/>
          <p:nvPr/>
        </p:nvSpPr>
        <p:spPr>
          <a:xfrm>
            <a:off x="5169924" y="4609650"/>
            <a:ext cx="1460477" cy="4401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190500" dir="5400000" sx="95000" sy="9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29EAD"/>
                </a:solidFill>
              </a:rPr>
              <a:t>2019</a:t>
            </a:r>
            <a:endParaRPr lang="en-ID" dirty="0">
              <a:solidFill>
                <a:srgbClr val="029EA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8AB81A3-39CC-4D62-81DD-F47E7F6BC989}"/>
              </a:ext>
            </a:extLst>
          </p:cNvPr>
          <p:cNvSpPr/>
          <p:nvPr/>
        </p:nvSpPr>
        <p:spPr>
          <a:xfrm>
            <a:off x="7721616" y="4609650"/>
            <a:ext cx="1460477" cy="4401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190500" dir="5400000" sx="95000" sy="9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29EAD"/>
                </a:solidFill>
              </a:rPr>
              <a:t>2020</a:t>
            </a:r>
            <a:endParaRPr lang="en-ID" dirty="0">
              <a:solidFill>
                <a:srgbClr val="029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9E36893-3E16-4A9B-996E-4C94846C76E4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47E9A1A0-5A6D-49AA-9D75-DC5697DEA0A0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936B154D-2B39-4A12-B3DD-188228DF28FE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1A05AE0-4B5D-4A77-815F-8760F25DCDED}"/>
              </a:ext>
            </a:extLst>
          </p:cNvPr>
          <p:cNvGrpSpPr/>
          <p:nvPr/>
        </p:nvGrpSpPr>
        <p:grpSpPr>
          <a:xfrm>
            <a:off x="309313" y="394589"/>
            <a:ext cx="6494894" cy="5657330"/>
            <a:chOff x="503994" y="497688"/>
            <a:chExt cx="4668803" cy="3675367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F900637-C53E-436F-A305-96B84A753670}"/>
                </a:ext>
              </a:extLst>
            </p:cNvPr>
            <p:cNvSpPr/>
            <p:nvPr/>
          </p:nvSpPr>
          <p:spPr>
            <a:xfrm>
              <a:off x="503994" y="497688"/>
              <a:ext cx="3838604" cy="4398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4400" b="1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OVERALL INSIGHTS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593BB798-90AB-479D-A36C-B41AB173BD69}"/>
                </a:ext>
              </a:extLst>
            </p:cNvPr>
            <p:cNvGrpSpPr/>
            <p:nvPr/>
          </p:nvGrpSpPr>
          <p:grpSpPr>
            <a:xfrm>
              <a:off x="503994" y="1902946"/>
              <a:ext cx="4668803" cy="2270109"/>
              <a:chOff x="539677" y="1742165"/>
              <a:chExt cx="4668803" cy="227010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="" xmlns:a16="http://schemas.microsoft.com/office/drawing/2014/main" id="{2FC26297-7D21-42D7-8324-7AEDF1988E54}"/>
                  </a:ext>
                </a:extLst>
              </p:cNvPr>
              <p:cNvGrpSpPr/>
              <p:nvPr/>
            </p:nvGrpSpPr>
            <p:grpSpPr>
              <a:xfrm>
                <a:off x="4124562" y="1908305"/>
                <a:ext cx="1083918" cy="354195"/>
                <a:chOff x="4303174" y="1645397"/>
                <a:chExt cx="477866" cy="199933"/>
              </a:xfrm>
            </p:grpSpPr>
            <p:sp>
              <p:nvSpPr>
                <p:cNvPr id="53" name="Rectangle: Top Corners Rounded 52">
                  <a:extLst>
                    <a:ext uri="{FF2B5EF4-FFF2-40B4-BE49-F238E27FC236}">
                      <a16:creationId xmlns="" xmlns:a16="http://schemas.microsoft.com/office/drawing/2014/main" id="{DB6CF441-580F-4D0B-B847-F587F454E7EB}"/>
                    </a:ext>
                  </a:extLst>
                </p:cNvPr>
                <p:cNvSpPr/>
                <p:nvPr/>
              </p:nvSpPr>
              <p:spPr>
                <a:xfrm rot="5400000">
                  <a:off x="4442140" y="1506431"/>
                  <a:ext cx="199933" cy="47786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8F9EB3CB-40B5-4621-9A61-28DCC4295BCC}"/>
                    </a:ext>
                  </a:extLst>
                </p:cNvPr>
                <p:cNvSpPr txBox="1"/>
                <p:nvPr/>
              </p:nvSpPr>
              <p:spPr>
                <a:xfrm>
                  <a:off x="4348555" y="1694906"/>
                  <a:ext cx="432485" cy="90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2018-&gt; </a:t>
                  </a:r>
                  <a:r>
                    <a:rPr lang="en-IN" sz="1600" b="1" dirty="0" smtClean="0">
                      <a:latin typeface="Calibri" panose="020F0502020204030204"/>
                    </a:rPr>
                    <a:t>21996</a:t>
                  </a:r>
                  <a:endParaRPr kumimoji="0" lang="id-ID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EB398C44-202B-4CD0-91AA-8602E76B6186}"/>
                  </a:ext>
                </a:extLst>
              </p:cNvPr>
              <p:cNvGrpSpPr/>
              <p:nvPr/>
            </p:nvGrpSpPr>
            <p:grpSpPr>
              <a:xfrm>
                <a:off x="543826" y="1742165"/>
                <a:ext cx="2104883" cy="591553"/>
                <a:chOff x="617538" y="1927225"/>
                <a:chExt cx="2104883" cy="591553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="" xmlns:a16="http://schemas.microsoft.com/office/drawing/2014/main" id="{20EBFFAE-89B5-40ED-8926-6DED1B284DB8}"/>
                    </a:ext>
                  </a:extLst>
                </p:cNvPr>
                <p:cNvGrpSpPr/>
                <p:nvPr/>
              </p:nvGrpSpPr>
              <p:grpSpPr>
                <a:xfrm>
                  <a:off x="1385353" y="1985477"/>
                  <a:ext cx="1337068" cy="533301"/>
                  <a:chOff x="1302338" y="1896979"/>
                  <a:chExt cx="1337068" cy="533301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="" xmlns:a16="http://schemas.microsoft.com/office/drawing/2014/main" id="{9013AA5C-7782-4370-9DF2-5B9C2E771986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1050338" cy="279932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2</a:t>
                    </a:r>
                    <a:r>
                      <a: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="" xmlns:a16="http://schemas.microsoft.com/office/drawing/2014/main" id="{3992A51F-6AEB-495D-A5AC-A787B3575487}"/>
                      </a:ext>
                    </a:extLst>
                  </p:cNvPr>
                  <p:cNvSpPr/>
                  <p:nvPr/>
                </p:nvSpPr>
                <p:spPr>
                  <a:xfrm>
                    <a:off x="1302338" y="2261003"/>
                    <a:ext cx="1337068" cy="1692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100" b="1" dirty="0" smtClean="0">
                        <a:solidFill>
                          <a:srgbClr val="083D65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TYPES OF HOTELS</a:t>
                    </a:r>
                    <a:endPara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="" xmlns:a16="http://schemas.microsoft.com/office/drawing/2014/main" id="{50C6ECA8-9686-4FB4-AD9D-4CE3A09CF87E}"/>
                    </a:ext>
                  </a:extLst>
                </p:cNvPr>
                <p:cNvGrpSpPr/>
                <p:nvPr/>
              </p:nvGrpSpPr>
              <p:grpSpPr>
                <a:xfrm>
                  <a:off x="617538" y="1927225"/>
                  <a:ext cx="577851" cy="576263"/>
                  <a:chOff x="617538" y="1927225"/>
                  <a:chExt cx="577851" cy="576263"/>
                </a:xfrm>
              </p:grpSpPr>
              <p:sp>
                <p:nvSpPr>
                  <p:cNvPr id="35" name="Oval 20">
                    <a:extLst>
                      <a:ext uri="{FF2B5EF4-FFF2-40B4-BE49-F238E27FC236}">
                        <a16:creationId xmlns="" xmlns:a16="http://schemas.microsoft.com/office/drawing/2014/main" id="{B6BDD336-3321-48CD-98FE-04EE05FA5C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Freeform 21">
                    <a:extLst>
                      <a:ext uri="{FF2B5EF4-FFF2-40B4-BE49-F238E27FC236}">
                        <a16:creationId xmlns="" xmlns:a16="http://schemas.microsoft.com/office/drawing/2014/main" id="{61318166-2F5C-4156-A1AA-3D779696B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26" y="1943100"/>
                    <a:ext cx="474663" cy="560388"/>
                  </a:xfrm>
                  <a:custGeom>
                    <a:avLst/>
                    <a:gdLst>
                      <a:gd name="T0" fmla="*/ 469 w 469"/>
                      <a:gd name="T1" fmla="*/ 270 h 555"/>
                      <a:gd name="T2" fmla="*/ 183 w 469"/>
                      <a:gd name="T3" fmla="*/ 555 h 555"/>
                      <a:gd name="T4" fmla="*/ 0 w 469"/>
                      <a:gd name="T5" fmla="*/ 489 h 555"/>
                      <a:gd name="T6" fmla="*/ 93 w 469"/>
                      <a:gd name="T7" fmla="*/ 505 h 555"/>
                      <a:gd name="T8" fmla="*/ 378 w 469"/>
                      <a:gd name="T9" fmla="*/ 219 h 555"/>
                      <a:gd name="T10" fmla="*/ 276 w 469"/>
                      <a:gd name="T11" fmla="*/ 0 h 555"/>
                      <a:gd name="T12" fmla="*/ 469 w 469"/>
                      <a:gd name="T13" fmla="*/ 270 h 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9" h="555">
                        <a:moveTo>
                          <a:pt x="469" y="270"/>
                        </a:moveTo>
                        <a:cubicBezTo>
                          <a:pt x="469" y="428"/>
                          <a:pt x="341" y="555"/>
                          <a:pt x="183" y="555"/>
                        </a:cubicBezTo>
                        <a:cubicBezTo>
                          <a:pt x="114" y="555"/>
                          <a:pt x="50" y="531"/>
                          <a:pt x="0" y="489"/>
                        </a:cubicBezTo>
                        <a:cubicBezTo>
                          <a:pt x="29" y="499"/>
                          <a:pt x="61" y="505"/>
                          <a:pt x="93" y="505"/>
                        </a:cubicBezTo>
                        <a:cubicBezTo>
                          <a:pt x="251" y="505"/>
                          <a:pt x="378" y="377"/>
                          <a:pt x="378" y="219"/>
                        </a:cubicBezTo>
                        <a:cubicBezTo>
                          <a:pt x="378" y="131"/>
                          <a:pt x="339" y="53"/>
                          <a:pt x="276" y="0"/>
                        </a:cubicBezTo>
                        <a:cubicBezTo>
                          <a:pt x="388" y="39"/>
                          <a:pt x="469" y="145"/>
                          <a:pt x="469" y="270"/>
                        </a:cubicBezTo>
                        <a:close/>
                      </a:path>
                    </a:pathLst>
                  </a:custGeom>
                  <a:solidFill>
                    <a:srgbClr val="D1E3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Oval 22">
                    <a:extLst>
                      <a:ext uri="{FF2B5EF4-FFF2-40B4-BE49-F238E27FC236}">
                        <a16:creationId xmlns="" xmlns:a16="http://schemas.microsoft.com/office/drawing/2014/main" id="{D455DBDB-2778-4DC6-BAF1-046735421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Freeform 23">
                    <a:extLst>
                      <a:ext uri="{FF2B5EF4-FFF2-40B4-BE49-F238E27FC236}">
                        <a16:creationId xmlns="" xmlns:a16="http://schemas.microsoft.com/office/drawing/2014/main" id="{16EA931E-A4BF-4D4E-8CE2-111C260062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3113" y="2081213"/>
                    <a:ext cx="261938" cy="268288"/>
                  </a:xfrm>
                  <a:custGeom>
                    <a:avLst/>
                    <a:gdLst>
                      <a:gd name="T0" fmla="*/ 260 w 260"/>
                      <a:gd name="T1" fmla="*/ 168 h 266"/>
                      <a:gd name="T2" fmla="*/ 132 w 260"/>
                      <a:gd name="T3" fmla="*/ 266 h 266"/>
                      <a:gd name="T4" fmla="*/ 0 w 260"/>
                      <a:gd name="T5" fmla="*/ 133 h 266"/>
                      <a:gd name="T6" fmla="*/ 132 w 260"/>
                      <a:gd name="T7" fmla="*/ 0 h 266"/>
                      <a:gd name="T8" fmla="*/ 206 w 260"/>
                      <a:gd name="T9" fmla="*/ 23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66">
                        <a:moveTo>
                          <a:pt x="260" y="168"/>
                        </a:moveTo>
                        <a:cubicBezTo>
                          <a:pt x="245" y="224"/>
                          <a:pt x="193" y="266"/>
                          <a:pt x="132" y="266"/>
                        </a:cubicBezTo>
                        <a:cubicBezTo>
                          <a:pt x="59" y="266"/>
                          <a:pt x="0" y="206"/>
                          <a:pt x="0" y="133"/>
                        </a:cubicBezTo>
                        <a:cubicBezTo>
                          <a:pt x="0" y="60"/>
                          <a:pt x="59" y="0"/>
                          <a:pt x="132" y="0"/>
                        </a:cubicBezTo>
                        <a:cubicBezTo>
                          <a:pt x="160" y="0"/>
                          <a:pt x="185" y="9"/>
                          <a:pt x="206" y="2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Line 24">
                    <a:extLst>
                      <a:ext uri="{FF2B5EF4-FFF2-40B4-BE49-F238E27FC236}">
                        <a16:creationId xmlns="" xmlns:a16="http://schemas.microsoft.com/office/drawing/2014/main" id="{6F53E387-57BE-4150-BA2B-25CFB8BDF7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463" y="2124075"/>
                    <a:ext cx="139700" cy="9207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Line 25">
                    <a:extLst>
                      <a:ext uri="{FF2B5EF4-FFF2-40B4-BE49-F238E27FC236}">
                        <a16:creationId xmlns="" xmlns:a16="http://schemas.microsoft.com/office/drawing/2014/main" id="{71511633-13B0-450E-B901-E0D5FDF8E9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6463" y="2216150"/>
                    <a:ext cx="166688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Line 26">
                    <a:extLst>
                      <a:ext uri="{FF2B5EF4-FFF2-40B4-BE49-F238E27FC236}">
                        <a16:creationId xmlns="" xmlns:a16="http://schemas.microsoft.com/office/drawing/2014/main" id="{9CC26BA7-888E-4489-B957-33C2C6DC3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05025"/>
                    <a:ext cx="55563" cy="1905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Line 27">
                    <a:extLst>
                      <a:ext uri="{FF2B5EF4-FFF2-40B4-BE49-F238E27FC236}">
                        <a16:creationId xmlns="" xmlns:a16="http://schemas.microsoft.com/office/drawing/2014/main" id="{288DD468-98E7-4E29-95FF-E52436137E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2026" y="2049463"/>
                    <a:ext cx="19050" cy="55563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5C30F045-AFB9-460A-A184-05C3EE6ED7FB}"/>
                  </a:ext>
                </a:extLst>
              </p:cNvPr>
              <p:cNvGrpSpPr/>
              <p:nvPr/>
            </p:nvGrpSpPr>
            <p:grpSpPr>
              <a:xfrm>
                <a:off x="539677" y="3226345"/>
                <a:ext cx="2624836" cy="785929"/>
                <a:chOff x="609240" y="3401831"/>
                <a:chExt cx="2624836" cy="78592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="" xmlns:a16="http://schemas.microsoft.com/office/drawing/2014/main" id="{8706C0FD-04D2-4BF3-B40D-ADC6C98264F1}"/>
                    </a:ext>
                  </a:extLst>
                </p:cNvPr>
                <p:cNvGrpSpPr/>
                <p:nvPr/>
              </p:nvGrpSpPr>
              <p:grpSpPr>
                <a:xfrm>
                  <a:off x="1377055" y="3474569"/>
                  <a:ext cx="1857021" cy="713191"/>
                  <a:chOff x="1294040" y="2641244"/>
                  <a:chExt cx="1857021" cy="713191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="" xmlns:a16="http://schemas.microsoft.com/office/drawing/2014/main" id="{6355A87B-EDFB-4F83-96D5-469E3F03FC4D}"/>
                      </a:ext>
                    </a:extLst>
                  </p:cNvPr>
                  <p:cNvSpPr/>
                  <p:nvPr/>
                </p:nvSpPr>
                <p:spPr>
                  <a:xfrm>
                    <a:off x="1298189" y="2641244"/>
                    <a:ext cx="1852872" cy="279932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$60767k+</a:t>
                    </a:r>
                    <a:endPara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="" xmlns:a16="http://schemas.microsoft.com/office/drawing/2014/main" id="{6836C00C-76EF-42CC-8403-D034698E39A2}"/>
                      </a:ext>
                    </a:extLst>
                  </p:cNvPr>
                  <p:cNvSpPr/>
                  <p:nvPr/>
                </p:nvSpPr>
                <p:spPr>
                  <a:xfrm>
                    <a:off x="1294040" y="3015881"/>
                    <a:ext cx="1050338" cy="338554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TOTAL REVENUE</a:t>
                    </a:r>
                    <a:endPara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30" name="Picture 29">
                  <a:extLst>
                    <a:ext uri="{FF2B5EF4-FFF2-40B4-BE49-F238E27FC236}">
                      <a16:creationId xmlns="" xmlns:a16="http://schemas.microsoft.com/office/drawing/2014/main" id="{0145E8AE-B638-4BDF-B39F-4172DF63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9240" y="3401831"/>
                  <a:ext cx="605940" cy="60523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4CF042E-98D6-4BED-B93F-7CB061C08BE2}"/>
              </a:ext>
            </a:extLst>
          </p:cNvPr>
          <p:cNvSpPr txBox="1"/>
          <p:nvPr/>
        </p:nvSpPr>
        <p:spPr>
          <a:xfrm>
            <a:off x="5296343" y="2074990"/>
            <a:ext cx="47224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BOOKING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Top Corners Rounded 52">
            <a:extLst>
              <a:ext uri="{FF2B5EF4-FFF2-40B4-BE49-F238E27FC236}">
                <a16:creationId xmlns="" xmlns:a16="http://schemas.microsoft.com/office/drawing/2014/main" id="{DB6CF441-580F-4D0B-B847-F587F454E7EB}"/>
              </a:ext>
            </a:extLst>
          </p:cNvPr>
          <p:cNvSpPr/>
          <p:nvPr/>
        </p:nvSpPr>
        <p:spPr>
          <a:xfrm rot="5400000">
            <a:off x="8067767" y="2332038"/>
            <a:ext cx="545197" cy="1507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F9EB3CB-40B5-4621-9A61-28DCC4295BCC}"/>
              </a:ext>
            </a:extLst>
          </p:cNvPr>
          <p:cNvSpPr txBox="1"/>
          <p:nvPr/>
        </p:nvSpPr>
        <p:spPr>
          <a:xfrm>
            <a:off x="7729630" y="2948378"/>
            <a:ext cx="15078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2019-&gt; </a:t>
            </a:r>
            <a:r>
              <a:rPr lang="en-IN" sz="1600" b="1" dirty="0" smtClean="0">
                <a:latin typeface="Calibri" panose="020F0502020204030204"/>
              </a:rPr>
              <a:t>79264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Rectangle: Top Corners Rounded 52">
            <a:extLst>
              <a:ext uri="{FF2B5EF4-FFF2-40B4-BE49-F238E27FC236}">
                <a16:creationId xmlns="" xmlns:a16="http://schemas.microsoft.com/office/drawing/2014/main" id="{DB6CF441-580F-4D0B-B847-F587F454E7EB}"/>
              </a:ext>
            </a:extLst>
          </p:cNvPr>
          <p:cNvSpPr/>
          <p:nvPr/>
        </p:nvSpPr>
        <p:spPr>
          <a:xfrm rot="5400000">
            <a:off x="10354512" y="2338742"/>
            <a:ext cx="545197" cy="1507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F9EB3CB-40B5-4621-9A61-28DCC4295BCC}"/>
              </a:ext>
            </a:extLst>
          </p:cNvPr>
          <p:cNvSpPr txBox="1"/>
          <p:nvPr/>
        </p:nvSpPr>
        <p:spPr>
          <a:xfrm>
            <a:off x="10016375" y="2955082"/>
            <a:ext cx="15122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2020-&gt; </a:t>
            </a:r>
            <a:r>
              <a:rPr lang="en-IN" sz="1600" b="1" noProof="0" dirty="0" smtClean="0">
                <a:latin typeface="Calibri" panose="020F0502020204030204"/>
              </a:rPr>
              <a:t>40697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4CF042E-98D6-4BED-B93F-7CB061C08BE2}"/>
              </a:ext>
            </a:extLst>
          </p:cNvPr>
          <p:cNvSpPr txBox="1"/>
          <p:nvPr/>
        </p:nvSpPr>
        <p:spPr>
          <a:xfrm>
            <a:off x="5293881" y="4318754"/>
            <a:ext cx="47224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CANCELLATION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: Top Corners Rounded 52">
            <a:extLst>
              <a:ext uri="{FF2B5EF4-FFF2-40B4-BE49-F238E27FC236}">
                <a16:creationId xmlns="" xmlns:a16="http://schemas.microsoft.com/office/drawing/2014/main" id="{DB6CF441-580F-4D0B-B847-F587F454E7EB}"/>
              </a:ext>
            </a:extLst>
          </p:cNvPr>
          <p:cNvSpPr/>
          <p:nvPr/>
        </p:nvSpPr>
        <p:spPr>
          <a:xfrm rot="5400000">
            <a:off x="10359300" y="4833452"/>
            <a:ext cx="545197" cy="1507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F9EB3CB-40B5-4621-9A61-28DCC4295BCC}"/>
              </a:ext>
            </a:extLst>
          </p:cNvPr>
          <p:cNvSpPr txBox="1"/>
          <p:nvPr/>
        </p:nvSpPr>
        <p:spPr>
          <a:xfrm>
            <a:off x="10021163" y="5449792"/>
            <a:ext cx="1364671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2018-&gt; </a:t>
            </a:r>
            <a:r>
              <a:rPr lang="en-IN" sz="1600" b="1" dirty="0" smtClean="0">
                <a:latin typeface="Calibri" panose="020F0502020204030204"/>
              </a:rPr>
              <a:t>15745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7" name="Rectangle: Top Corners Rounded 52">
            <a:extLst>
              <a:ext uri="{FF2B5EF4-FFF2-40B4-BE49-F238E27FC236}">
                <a16:creationId xmlns="" xmlns:a16="http://schemas.microsoft.com/office/drawing/2014/main" id="{DB6CF441-580F-4D0B-B847-F587F454E7EB}"/>
              </a:ext>
            </a:extLst>
          </p:cNvPr>
          <p:cNvSpPr/>
          <p:nvPr/>
        </p:nvSpPr>
        <p:spPr>
          <a:xfrm rot="5400000">
            <a:off x="8069040" y="4833452"/>
            <a:ext cx="545197" cy="1507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F9EB3CB-40B5-4621-9A61-28DCC4295BCC}"/>
              </a:ext>
            </a:extLst>
          </p:cNvPr>
          <p:cNvSpPr txBox="1"/>
          <p:nvPr/>
        </p:nvSpPr>
        <p:spPr>
          <a:xfrm>
            <a:off x="7730903" y="5449792"/>
            <a:ext cx="1364671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2018-&gt; </a:t>
            </a:r>
            <a:r>
              <a:rPr lang="en-IN" sz="1600" b="1" dirty="0" smtClean="0">
                <a:latin typeface="Calibri" panose="020F0502020204030204"/>
              </a:rPr>
              <a:t>28952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9" name="Rectangle: Top Corners Rounded 52">
            <a:extLst>
              <a:ext uri="{FF2B5EF4-FFF2-40B4-BE49-F238E27FC236}">
                <a16:creationId xmlns="" xmlns:a16="http://schemas.microsoft.com/office/drawing/2014/main" id="{DB6CF441-580F-4D0B-B847-F587F454E7EB}"/>
              </a:ext>
            </a:extLst>
          </p:cNvPr>
          <p:cNvSpPr/>
          <p:nvPr/>
        </p:nvSpPr>
        <p:spPr>
          <a:xfrm rot="5400000">
            <a:off x="5777672" y="4833452"/>
            <a:ext cx="545197" cy="1507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F9EB3CB-40B5-4621-9A61-28DCC4295BCC}"/>
              </a:ext>
            </a:extLst>
          </p:cNvPr>
          <p:cNvSpPr txBox="1"/>
          <p:nvPr/>
        </p:nvSpPr>
        <p:spPr>
          <a:xfrm>
            <a:off x="5439535" y="5449792"/>
            <a:ext cx="1364671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2018-&gt; </a:t>
            </a:r>
            <a:r>
              <a:rPr lang="en-IN" sz="1600" b="1" dirty="0" smtClean="0">
                <a:latin typeface="Calibri" panose="020F0502020204030204"/>
              </a:rPr>
              <a:t>8142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0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364467-A470-4435-A0A0-F2E609A778D1}"/>
              </a:ext>
            </a:extLst>
          </p:cNvPr>
          <p:cNvSpPr/>
          <p:nvPr/>
        </p:nvSpPr>
        <p:spPr>
          <a:xfrm>
            <a:off x="2732747" y="530093"/>
            <a:ext cx="84639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IS HOTEL REVENUE INCREASING YEAR ON YEAR 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ounded Rectangle 109">
            <a:extLst>
              <a:ext uri="{FF2B5EF4-FFF2-40B4-BE49-F238E27FC236}">
                <a16:creationId xmlns="" xmlns:a16="http://schemas.microsoft.com/office/drawing/2014/main" id="{8FA59289-3DC6-4B30-B896-76556CF09AED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3071549-476C-4AC8-AF1B-92D78A6B097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884C86F-09AC-43F3-99B9-CE0BE4E56E5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7C8EC14-81AE-4EF2-8920-3E2150FD5B9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02" name="Chart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468609"/>
              </p:ext>
            </p:extLst>
          </p:nvPr>
        </p:nvGraphicFramePr>
        <p:xfrm>
          <a:off x="64096" y="1283210"/>
          <a:ext cx="9797080" cy="5535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82199" y="1564668"/>
            <a:ext cx="208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hotel's revenue experienced </a:t>
            </a:r>
            <a:r>
              <a:rPr lang="en-US" b="1" dirty="0">
                <a:solidFill>
                  <a:srgbClr val="00B050"/>
                </a:solidFill>
              </a:rPr>
              <a:t>significant growth </a:t>
            </a:r>
            <a:r>
              <a:rPr lang="en-US" dirty="0"/>
              <a:t>from 2018 to 2019 but </a:t>
            </a:r>
            <a:r>
              <a:rPr lang="en-US" b="1" dirty="0">
                <a:solidFill>
                  <a:srgbClr val="FF0000"/>
                </a:solidFill>
              </a:rPr>
              <a:t>declined</a:t>
            </a:r>
            <a:r>
              <a:rPr lang="en-US" b="1" dirty="0"/>
              <a:t> </a:t>
            </a:r>
            <a:r>
              <a:rPr lang="en-US" dirty="0"/>
              <a:t>in 2020, indicating a </a:t>
            </a:r>
            <a:r>
              <a:rPr lang="en-US" b="1" dirty="0">
                <a:solidFill>
                  <a:srgbClr val="FF0000"/>
                </a:solidFill>
              </a:rPr>
              <a:t>non-consistent</a:t>
            </a:r>
            <a:r>
              <a:rPr lang="en-US" dirty="0"/>
              <a:t> year-on-year trend.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7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364467-A470-4435-A0A0-F2E609A778D1}"/>
              </a:ext>
            </a:extLst>
          </p:cNvPr>
          <p:cNvSpPr/>
          <p:nvPr/>
        </p:nvSpPr>
        <p:spPr>
          <a:xfrm>
            <a:off x="354563" y="320112"/>
            <a:ext cx="1106610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MARKET SEGMENT ARE MAJOR CONTRIBUTORSOF THE REVENUE PER YEAR? IS THERE CHANGEBIN YEAR ON YEAR 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ounded Rectangle 109">
            <a:extLst>
              <a:ext uri="{FF2B5EF4-FFF2-40B4-BE49-F238E27FC236}">
                <a16:creationId xmlns="" xmlns:a16="http://schemas.microsoft.com/office/drawing/2014/main" id="{8FA59289-3DC6-4B30-B896-76556CF09AED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3071549-476C-4AC8-AF1B-92D78A6B097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884C86F-09AC-43F3-99B9-CE0BE4E56E5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7C8EC14-81AE-4EF2-8920-3E2150FD5B9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82199" y="1564668"/>
            <a:ext cx="208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Online </a:t>
            </a:r>
            <a:r>
              <a:rPr lang="en-US" b="1" dirty="0"/>
              <a:t>TA </a:t>
            </a:r>
            <a:r>
              <a:rPr lang="en-US" dirty="0"/>
              <a:t>consistently led in </a:t>
            </a:r>
            <a:r>
              <a:rPr lang="en-US" b="1" dirty="0">
                <a:solidFill>
                  <a:srgbClr val="00B050"/>
                </a:solidFill>
              </a:rPr>
              <a:t>contributing</a:t>
            </a:r>
            <a:r>
              <a:rPr lang="en-US" dirty="0"/>
              <a:t> to hotel revenue, followed by </a:t>
            </a:r>
            <a:r>
              <a:rPr lang="en-US" b="1" dirty="0"/>
              <a:t>Offline TA/TO </a:t>
            </a:r>
            <a:r>
              <a:rPr lang="en-US" dirty="0"/>
              <a:t>and </a:t>
            </a:r>
            <a:r>
              <a:rPr lang="en-US" b="1" dirty="0"/>
              <a:t>Groups</a:t>
            </a:r>
            <a:r>
              <a:rPr lang="en-US" dirty="0"/>
              <a:t>; however, "</a:t>
            </a:r>
            <a:r>
              <a:rPr lang="en-US" b="1" dirty="0"/>
              <a:t>Direct</a:t>
            </a:r>
            <a:r>
              <a:rPr lang="en-US" dirty="0"/>
              <a:t>" emerged as </a:t>
            </a:r>
            <a:r>
              <a:rPr lang="en-US" b="1" dirty="0">
                <a:solidFill>
                  <a:srgbClr val="00B050"/>
                </a:solidFill>
              </a:rPr>
              <a:t>significant contributors </a:t>
            </a:r>
            <a:r>
              <a:rPr lang="en-US" dirty="0"/>
              <a:t>in 2020</a:t>
            </a:r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371404"/>
              </p:ext>
            </p:extLst>
          </p:nvPr>
        </p:nvGraphicFramePr>
        <p:xfrm>
          <a:off x="5477069" y="3788229"/>
          <a:ext cx="5477067" cy="299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31948"/>
              </p:ext>
            </p:extLst>
          </p:nvPr>
        </p:nvGraphicFramePr>
        <p:xfrm>
          <a:off x="951722" y="3932136"/>
          <a:ext cx="3545633" cy="26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437375"/>
              </p:ext>
            </p:extLst>
          </p:nvPr>
        </p:nvGraphicFramePr>
        <p:xfrm>
          <a:off x="2192695" y="1178748"/>
          <a:ext cx="6727370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43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364467-A470-4435-A0A0-F2E609A778D1}"/>
              </a:ext>
            </a:extLst>
          </p:cNvPr>
          <p:cNvSpPr/>
          <p:nvPr/>
        </p:nvSpPr>
        <p:spPr>
          <a:xfrm>
            <a:off x="2397967" y="530093"/>
            <a:ext cx="879876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IS THE HOTEL AT MAXIMUM OCCUPANCY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 IS THE PERIOD CONSISTENT ACROSS THE YEAR?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ounded Rectangle 109">
            <a:extLst>
              <a:ext uri="{FF2B5EF4-FFF2-40B4-BE49-F238E27FC236}">
                <a16:creationId xmlns="" xmlns:a16="http://schemas.microsoft.com/office/drawing/2014/main" id="{8FA59289-3DC6-4B30-B896-76556CF09AED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3071549-476C-4AC8-AF1B-92D78A6B097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884C86F-09AC-43F3-99B9-CE0BE4E56E5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7C8EC14-81AE-4EF2-8920-3E2150FD5B9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82199" y="1564668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 </a:t>
            </a:r>
            <a:r>
              <a:rPr lang="en-US" dirty="0"/>
              <a:t>2020, although the number of maximum occupancy </a:t>
            </a:r>
            <a:r>
              <a:rPr lang="en-US" b="1" dirty="0">
                <a:solidFill>
                  <a:srgbClr val="FF0000"/>
                </a:solidFill>
              </a:rPr>
              <a:t>decreased</a:t>
            </a:r>
            <a:r>
              <a:rPr lang="en-US" dirty="0"/>
              <a:t> compared to 2019, it remained </a:t>
            </a:r>
            <a:r>
              <a:rPr lang="en-US" b="1" dirty="0">
                <a:solidFill>
                  <a:srgbClr val="00B050"/>
                </a:solidFill>
              </a:rPr>
              <a:t>higher </a:t>
            </a:r>
            <a:r>
              <a:rPr lang="en-US" dirty="0"/>
              <a:t>than the 2018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*</a:t>
            </a:r>
            <a:r>
              <a:rPr lang="en-US" dirty="0"/>
              <a:t>October consistently had </a:t>
            </a:r>
            <a:r>
              <a:rPr lang="en-US" b="1" dirty="0">
                <a:solidFill>
                  <a:srgbClr val="00B050"/>
                </a:solidFill>
              </a:rPr>
              <a:t>high</a:t>
            </a:r>
            <a:r>
              <a:rPr lang="en-US" dirty="0"/>
              <a:t> occupancy in both 2018 and 2019</a:t>
            </a:r>
            <a:endParaRPr lang="en-US" dirty="0" smtClean="0"/>
          </a:p>
          <a:p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170308"/>
              </p:ext>
            </p:extLst>
          </p:nvPr>
        </p:nvGraphicFramePr>
        <p:xfrm>
          <a:off x="5297300" y="1705572"/>
          <a:ext cx="4572000" cy="309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051394"/>
              </p:ext>
            </p:extLst>
          </p:nvPr>
        </p:nvGraphicFramePr>
        <p:xfrm>
          <a:off x="121298" y="2029414"/>
          <a:ext cx="5176002" cy="467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8599" y="4799571"/>
            <a:ext cx="283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occupancy experienced significant </a:t>
            </a:r>
            <a:r>
              <a:rPr lang="en-US" b="1" dirty="0">
                <a:solidFill>
                  <a:srgbClr val="00B050"/>
                </a:solidFill>
              </a:rPr>
              <a:t>growth</a:t>
            </a:r>
            <a:r>
              <a:rPr lang="en-US" dirty="0"/>
              <a:t> from 2018 to 2019, with a </a:t>
            </a:r>
            <a:r>
              <a:rPr lang="en-US" b="1" dirty="0" smtClean="0">
                <a:solidFill>
                  <a:srgbClr val="FF0000"/>
                </a:solidFill>
              </a:rPr>
              <a:t>reduction</a:t>
            </a:r>
            <a:r>
              <a:rPr lang="en-US" dirty="0" smtClean="0"/>
              <a:t> </a:t>
            </a:r>
            <a:r>
              <a:rPr lang="en-US" dirty="0"/>
              <a:t>in 2020, indicating </a:t>
            </a:r>
            <a:r>
              <a:rPr lang="en-US" b="1" dirty="0" smtClean="0"/>
              <a:t>fluctuation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occupancy across every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8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364467-A470-4435-A0A0-F2E609A778D1}"/>
              </a:ext>
            </a:extLst>
          </p:cNvPr>
          <p:cNvSpPr/>
          <p:nvPr/>
        </p:nvSpPr>
        <p:spPr>
          <a:xfrm>
            <a:off x="2732747" y="530093"/>
            <a:ext cx="84639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WHEN ARE PEOPLE CANCELLING THE MOST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ounded Rectangle 109">
            <a:extLst>
              <a:ext uri="{FF2B5EF4-FFF2-40B4-BE49-F238E27FC236}">
                <a16:creationId xmlns="" xmlns:a16="http://schemas.microsoft.com/office/drawing/2014/main" id="{8FA59289-3DC6-4B30-B896-76556CF09AED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3071549-476C-4AC8-AF1B-92D78A6B097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884C86F-09AC-43F3-99B9-CE0BE4E56E5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7C8EC14-81AE-4EF2-8920-3E2150FD5B9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82199" y="1564668"/>
            <a:ext cx="2088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 </a:t>
            </a:r>
            <a:r>
              <a:rPr lang="en-US" b="1" dirty="0"/>
              <a:t>2018</a:t>
            </a:r>
            <a:r>
              <a:rPr lang="en-US" dirty="0"/>
              <a:t>, the </a:t>
            </a:r>
            <a:r>
              <a:rPr lang="en-US" b="1" dirty="0">
                <a:solidFill>
                  <a:srgbClr val="00B050"/>
                </a:solidFill>
              </a:rPr>
              <a:t>highest</a:t>
            </a:r>
            <a:r>
              <a:rPr lang="en-US" dirty="0"/>
              <a:t> cancellations occurred in September, August, and October.</a:t>
            </a:r>
          </a:p>
          <a:p>
            <a:r>
              <a:rPr lang="en-US" dirty="0" smtClean="0"/>
              <a:t>*In </a:t>
            </a:r>
            <a:r>
              <a:rPr lang="en-US" b="1" dirty="0"/>
              <a:t>2019</a:t>
            </a:r>
            <a:r>
              <a:rPr lang="en-US" dirty="0"/>
              <a:t>, the </a:t>
            </a:r>
            <a:r>
              <a:rPr lang="en-US" b="1" dirty="0">
                <a:solidFill>
                  <a:srgbClr val="00B050"/>
                </a:solidFill>
              </a:rPr>
              <a:t>peak </a:t>
            </a:r>
            <a:r>
              <a:rPr lang="en-US" dirty="0"/>
              <a:t>cancellations shifted to October, followed by August and September.</a:t>
            </a:r>
          </a:p>
          <a:p>
            <a:r>
              <a:rPr lang="en-US" dirty="0" smtClean="0"/>
              <a:t>*In </a:t>
            </a:r>
            <a:r>
              <a:rPr lang="en-US" b="1" dirty="0"/>
              <a:t>2020</a:t>
            </a:r>
            <a:r>
              <a:rPr lang="en-US" dirty="0"/>
              <a:t>, May recorded the </a:t>
            </a:r>
            <a:r>
              <a:rPr lang="en-US" b="1" dirty="0">
                <a:solidFill>
                  <a:srgbClr val="00B050"/>
                </a:solidFill>
              </a:rPr>
              <a:t>highest</a:t>
            </a:r>
            <a:r>
              <a:rPr lang="en-US" dirty="0"/>
              <a:t> cancellations, followed by April and June.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254105"/>
              </p:ext>
            </p:extLst>
          </p:nvPr>
        </p:nvGraphicFramePr>
        <p:xfrm>
          <a:off x="5367090" y="15646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503787"/>
              </p:ext>
            </p:extLst>
          </p:nvPr>
        </p:nvGraphicFramePr>
        <p:xfrm>
          <a:off x="98404" y="1255386"/>
          <a:ext cx="5268686" cy="551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5495" y="4941425"/>
            <a:ext cx="3082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booking cancellations experienced a significant </a:t>
            </a:r>
            <a:r>
              <a:rPr lang="en-US" b="1" dirty="0">
                <a:solidFill>
                  <a:srgbClr val="00B050"/>
                </a:solidFill>
              </a:rPr>
              <a:t>increase</a:t>
            </a:r>
            <a:r>
              <a:rPr lang="en-US" dirty="0"/>
              <a:t> from 2018 to 2019, followed by a </a:t>
            </a:r>
            <a:r>
              <a:rPr lang="en-US" b="1" dirty="0">
                <a:solidFill>
                  <a:srgbClr val="FF0000"/>
                </a:solidFill>
              </a:rPr>
              <a:t>reduction</a:t>
            </a:r>
            <a:r>
              <a:rPr lang="en-US" dirty="0"/>
              <a:t> in 2020, </a:t>
            </a: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b="1" dirty="0"/>
              <a:t>external factors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07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364467-A470-4435-A0A0-F2E609A778D1}"/>
              </a:ext>
            </a:extLst>
          </p:cNvPr>
          <p:cNvSpPr/>
          <p:nvPr/>
        </p:nvSpPr>
        <p:spPr>
          <a:xfrm>
            <a:off x="2732747" y="530093"/>
            <a:ext cx="846398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ARE FAMILIES WITH KIDS MORE LIKELY TO CANCEL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BOOKING 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Rounded Rectangle 109">
            <a:extLst>
              <a:ext uri="{FF2B5EF4-FFF2-40B4-BE49-F238E27FC236}">
                <a16:creationId xmlns="" xmlns:a16="http://schemas.microsoft.com/office/drawing/2014/main" id="{8FA59289-3DC6-4B30-B896-76556CF09AED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3071549-476C-4AC8-AF1B-92D78A6B097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884C86F-09AC-43F3-99B9-CE0BE4E56E5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7C8EC14-81AE-4EF2-8920-3E2150FD5B9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17833" y="4546394"/>
            <a:ext cx="2088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families </a:t>
            </a:r>
            <a:r>
              <a:rPr lang="en-US" b="1" dirty="0"/>
              <a:t>without kids </a:t>
            </a:r>
            <a:r>
              <a:rPr lang="en-US" dirty="0"/>
              <a:t>had a </a:t>
            </a:r>
            <a:r>
              <a:rPr lang="en-US" b="1" dirty="0">
                <a:solidFill>
                  <a:srgbClr val="00B050"/>
                </a:solidFill>
              </a:rPr>
              <a:t>slightly higher </a:t>
            </a:r>
            <a:r>
              <a:rPr lang="en-US" dirty="0"/>
              <a:t>cancellation rate </a:t>
            </a:r>
            <a:r>
              <a:rPr lang="en-US" dirty="0" smtClean="0"/>
              <a:t>(53%) </a:t>
            </a:r>
            <a:r>
              <a:rPr lang="en-US" dirty="0"/>
              <a:t>compared to families with </a:t>
            </a:r>
            <a:r>
              <a:rPr lang="en-US" b="1" dirty="0"/>
              <a:t>kids</a:t>
            </a:r>
            <a:r>
              <a:rPr lang="en-US" dirty="0"/>
              <a:t> </a:t>
            </a:r>
            <a:r>
              <a:rPr lang="en-US" dirty="0" smtClean="0"/>
              <a:t>(47%).</a:t>
            </a:r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143747"/>
              </p:ext>
            </p:extLst>
          </p:nvPr>
        </p:nvGraphicFramePr>
        <p:xfrm>
          <a:off x="114610" y="1786899"/>
          <a:ext cx="5912966" cy="4109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641759"/>
              </p:ext>
            </p:extLst>
          </p:nvPr>
        </p:nvGraphicFramePr>
        <p:xfrm>
          <a:off x="5652795" y="2006857"/>
          <a:ext cx="4572000" cy="347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D5EF81B-6EAA-47D1-B3B4-5CACFD853C54}"/>
              </a:ext>
            </a:extLst>
          </p:cNvPr>
          <p:cNvGrpSpPr/>
          <p:nvPr/>
        </p:nvGrpSpPr>
        <p:grpSpPr>
          <a:xfrm>
            <a:off x="0" y="0"/>
            <a:ext cx="10658764" cy="5955766"/>
            <a:chOff x="0" y="0"/>
            <a:chExt cx="7581900" cy="5955766"/>
          </a:xfrm>
          <a:effectLst>
            <a:outerShdw blurRad="419100" dist="660400" dir="2700000" sx="93000" sy="93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 descr="A view of a living room with a bed and a window&#10;&#10;Description automatically generated">
              <a:extLst>
                <a:ext uri="{FF2B5EF4-FFF2-40B4-BE49-F238E27FC236}">
                  <a16:creationId xmlns="" xmlns:a16="http://schemas.microsoft.com/office/drawing/2014/main" id="{D3FF2968-8506-42B8-A886-1C8C97BDC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7581900" cy="5955766"/>
            </a:xfrm>
            <a:prstGeom prst="rect">
              <a:avLst/>
            </a:prstGeom>
            <a:noFill/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71EDFE8-1811-42A9-8CBB-783AD53858A3}"/>
                </a:ext>
              </a:extLst>
            </p:cNvPr>
            <p:cNvSpPr/>
            <p:nvPr/>
          </p:nvSpPr>
          <p:spPr>
            <a:xfrm>
              <a:off x="0" y="0"/>
              <a:ext cx="7581900" cy="5955766"/>
            </a:xfrm>
            <a:prstGeom prst="rect">
              <a:avLst/>
            </a:prstGeom>
            <a:gradFill>
              <a:gsLst>
                <a:gs pos="0">
                  <a:srgbClr val="029EAD">
                    <a:alpha val="69000"/>
                  </a:srgbClr>
                </a:gs>
                <a:gs pos="100000">
                  <a:srgbClr val="00608F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EA50AB8-DB95-494E-B712-7E4409414FEE}"/>
              </a:ext>
            </a:extLst>
          </p:cNvPr>
          <p:cNvSpPr txBox="1">
            <a:spLocks/>
          </p:cNvSpPr>
          <p:nvPr/>
        </p:nvSpPr>
        <p:spPr>
          <a:xfrm>
            <a:off x="1415028" y="1384081"/>
            <a:ext cx="4852424" cy="20449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THANK</a:t>
            </a:r>
          </a:p>
          <a:p>
            <a:pPr>
              <a:lnSpc>
                <a:spcPct val="11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YOU!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D0BBFAA-B4FB-4DD8-A491-428F0DBC055F}"/>
              </a:ext>
            </a:extLst>
          </p:cNvPr>
          <p:cNvGrpSpPr/>
          <p:nvPr/>
        </p:nvGrpSpPr>
        <p:grpSpPr>
          <a:xfrm>
            <a:off x="6641292" y="5015158"/>
            <a:ext cx="940608" cy="940608"/>
            <a:chOff x="4863696" y="4907004"/>
            <a:chExt cx="940608" cy="940608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E8B05C55-CB14-4E8E-9EE4-33DC9E73F390}"/>
                </a:ext>
              </a:extLst>
            </p:cNvPr>
            <p:cNvSpPr/>
            <p:nvPr/>
          </p:nvSpPr>
          <p:spPr>
            <a:xfrm>
              <a:off x="4863696" y="4907004"/>
              <a:ext cx="940608" cy="940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dist="190500" dir="5400000" sx="95000" sy="9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4487631-4234-42DA-BD9C-FB13DB9DADAA}"/>
                </a:ext>
              </a:extLst>
            </p:cNvPr>
            <p:cNvGrpSpPr/>
            <p:nvPr/>
          </p:nvGrpSpPr>
          <p:grpSpPr>
            <a:xfrm>
              <a:off x="5160963" y="5205064"/>
              <a:ext cx="346075" cy="344488"/>
              <a:chOff x="3398838" y="4310011"/>
              <a:chExt cx="346075" cy="344488"/>
            </a:xfrm>
          </p:grpSpPr>
          <p:sp>
            <p:nvSpPr>
              <p:cNvPr id="14" name="Freeform 461">
                <a:extLst>
                  <a:ext uri="{FF2B5EF4-FFF2-40B4-BE49-F238E27FC236}">
                    <a16:creationId xmlns="" xmlns:a16="http://schemas.microsoft.com/office/drawing/2014/main" id="{74C8078D-A762-4B59-AB4A-CB535E523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4310011"/>
                <a:ext cx="173038" cy="344488"/>
              </a:xfrm>
              <a:custGeom>
                <a:avLst/>
                <a:gdLst>
                  <a:gd name="T0" fmla="*/ 0 w 109"/>
                  <a:gd name="T1" fmla="*/ 0 h 217"/>
                  <a:gd name="T2" fmla="*/ 109 w 109"/>
                  <a:gd name="T3" fmla="*/ 108 h 217"/>
                  <a:gd name="T4" fmla="*/ 0 w 109"/>
                  <a:gd name="T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" h="217">
                    <a:moveTo>
                      <a:pt x="0" y="0"/>
                    </a:moveTo>
                    <a:lnTo>
                      <a:pt x="109" y="108"/>
                    </a:lnTo>
                    <a:lnTo>
                      <a:pt x="0" y="217"/>
                    </a:lnTo>
                  </a:path>
                </a:pathLst>
              </a:custGeom>
              <a:noFill/>
              <a:ln w="14288" cap="rnd">
                <a:solidFill>
                  <a:srgbClr val="029EA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462">
                <a:extLst>
                  <a:ext uri="{FF2B5EF4-FFF2-40B4-BE49-F238E27FC236}">
                    <a16:creationId xmlns="" xmlns:a16="http://schemas.microsoft.com/office/drawing/2014/main" id="{AB68BE85-7ED5-45B4-AAE1-4AEF8298A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1875" y="4310011"/>
                <a:ext cx="173038" cy="344488"/>
              </a:xfrm>
              <a:custGeom>
                <a:avLst/>
                <a:gdLst>
                  <a:gd name="T0" fmla="*/ 0 w 109"/>
                  <a:gd name="T1" fmla="*/ 0 h 217"/>
                  <a:gd name="T2" fmla="*/ 109 w 109"/>
                  <a:gd name="T3" fmla="*/ 108 h 217"/>
                  <a:gd name="T4" fmla="*/ 0 w 109"/>
                  <a:gd name="T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" h="217">
                    <a:moveTo>
                      <a:pt x="0" y="0"/>
                    </a:moveTo>
                    <a:lnTo>
                      <a:pt x="109" y="108"/>
                    </a:lnTo>
                    <a:lnTo>
                      <a:pt x="0" y="217"/>
                    </a:lnTo>
                  </a:path>
                </a:pathLst>
              </a:custGeom>
              <a:noFill/>
              <a:ln w="14288" cap="rnd">
                <a:solidFill>
                  <a:srgbClr val="029EA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6580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370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Georgia</vt:lpstr>
      <vt:lpstr>Open Sans</vt:lpstr>
      <vt:lpstr>Segoe UI</vt:lpstr>
      <vt:lpstr>Source Sans Pro</vt:lpstr>
      <vt:lpstr>Source Sans Pro Black</vt:lpstr>
      <vt:lpstr>Office Theme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24slides11</dc:creator>
  <cp:lastModifiedBy>Microsoft account</cp:lastModifiedBy>
  <cp:revision>67</cp:revision>
  <dcterms:created xsi:type="dcterms:W3CDTF">2020-11-19T07:35:13Z</dcterms:created>
  <dcterms:modified xsi:type="dcterms:W3CDTF">2023-10-18T04:55:56Z</dcterms:modified>
</cp:coreProperties>
</file>