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9" r:id="rId4"/>
    <p:sldId id="264" r:id="rId5"/>
    <p:sldId id="284" r:id="rId6"/>
    <p:sldId id="261" r:id="rId7"/>
    <p:sldId id="265" r:id="rId8"/>
    <p:sldId id="285" r:id="rId9"/>
    <p:sldId id="286" r:id="rId10"/>
    <p:sldId id="288" r:id="rId11"/>
    <p:sldId id="287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8D6"/>
    <a:srgbClr val="0A9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39635-7B6D-4767-B7D6-187023E99384}" v="1168" dt="2019-10-26T00:44:50.075"/>
    <p1510:client id="{F45FF6BE-4E64-4E38-9721-A519BF924D04}" v="872" dt="2019-10-26T22:17:43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 autoAdjust="0"/>
    <p:restoredTop sz="86372" autoAdjust="0"/>
  </p:normalViewPr>
  <p:slideViewPr>
    <p:cSldViewPr snapToGrid="0">
      <p:cViewPr varScale="1">
        <p:scale>
          <a:sx n="71" d="100"/>
          <a:sy n="71" d="100"/>
        </p:scale>
        <p:origin x="6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17F94-3BC6-4BFC-BEFE-BBBAD8F4EF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2F9DAD-605A-4784-BE9D-01FC0F12327C}">
      <dgm:prSet/>
      <dgm:spPr/>
      <dgm:t>
        <a:bodyPr/>
        <a:lstStyle/>
        <a:p>
          <a:r>
            <a:rPr lang="en-US" dirty="0"/>
            <a:t>Scope </a:t>
          </a:r>
        </a:p>
        <a:p>
          <a:r>
            <a:rPr lang="en-CA" dirty="0"/>
            <a:t>Proposed  IoT Security System </a:t>
          </a:r>
          <a:endParaRPr lang="en-US" dirty="0"/>
        </a:p>
      </dgm:t>
    </dgm:pt>
    <dgm:pt modelId="{E8633CB0-F2BE-4729-9BB6-B85E5B4F6FBB}" type="parTrans" cxnId="{1AD15C31-A83D-401C-B6FF-B3866270D970}">
      <dgm:prSet/>
      <dgm:spPr/>
      <dgm:t>
        <a:bodyPr/>
        <a:lstStyle/>
        <a:p>
          <a:endParaRPr lang="en-US"/>
        </a:p>
      </dgm:t>
    </dgm:pt>
    <dgm:pt modelId="{5D22AA7D-0109-4309-9C85-0A04D66749CE}" type="sibTrans" cxnId="{1AD15C31-A83D-401C-B6FF-B3866270D970}">
      <dgm:prSet/>
      <dgm:spPr/>
      <dgm:t>
        <a:bodyPr/>
        <a:lstStyle/>
        <a:p>
          <a:endParaRPr lang="en-US"/>
        </a:p>
      </dgm:t>
    </dgm:pt>
    <dgm:pt modelId="{63EEC7A1-C22E-4544-802A-6E2571365D7B}">
      <dgm:prSet/>
      <dgm:spPr/>
      <dgm:t>
        <a:bodyPr/>
        <a:lstStyle/>
        <a:p>
          <a:r>
            <a:rPr lang="en-US" dirty="0"/>
            <a:t>Threat Model</a:t>
          </a:r>
        </a:p>
      </dgm:t>
    </dgm:pt>
    <dgm:pt modelId="{C4111EFF-6B78-4543-829F-515E22421840}" type="parTrans" cxnId="{E4A37A27-A148-47BF-B9A1-21287E138A59}">
      <dgm:prSet/>
      <dgm:spPr/>
      <dgm:t>
        <a:bodyPr/>
        <a:lstStyle/>
        <a:p>
          <a:endParaRPr lang="en-US"/>
        </a:p>
      </dgm:t>
    </dgm:pt>
    <dgm:pt modelId="{6EA3A3F8-D13F-4D13-A00B-9D62BF0E8493}" type="sibTrans" cxnId="{E4A37A27-A148-47BF-B9A1-21287E138A59}">
      <dgm:prSet/>
      <dgm:spPr/>
      <dgm:t>
        <a:bodyPr/>
        <a:lstStyle/>
        <a:p>
          <a:endParaRPr lang="en-US"/>
        </a:p>
      </dgm:t>
    </dgm:pt>
    <dgm:pt modelId="{6E5DA820-7125-4190-97F0-E8704C4B6D53}">
      <dgm:prSet/>
      <dgm:spPr/>
      <dgm:t>
        <a:bodyPr/>
        <a:lstStyle/>
        <a:p>
          <a:r>
            <a:rPr lang="en-CA"/>
            <a:t>Results </a:t>
          </a:r>
          <a:endParaRPr lang="en-US"/>
        </a:p>
      </dgm:t>
    </dgm:pt>
    <dgm:pt modelId="{B75E1E6F-43F2-4026-9C47-16998CB1263C}" type="parTrans" cxnId="{611ED82F-B755-43CD-ADF2-CA595E421358}">
      <dgm:prSet/>
      <dgm:spPr/>
      <dgm:t>
        <a:bodyPr/>
        <a:lstStyle/>
        <a:p>
          <a:endParaRPr lang="en-US"/>
        </a:p>
      </dgm:t>
    </dgm:pt>
    <dgm:pt modelId="{88E5C335-AA74-4773-8AB7-ECE8EB1C0D38}" type="sibTrans" cxnId="{611ED82F-B755-43CD-ADF2-CA595E421358}">
      <dgm:prSet/>
      <dgm:spPr/>
      <dgm:t>
        <a:bodyPr/>
        <a:lstStyle/>
        <a:p>
          <a:endParaRPr lang="en-US"/>
        </a:p>
      </dgm:t>
    </dgm:pt>
    <dgm:pt modelId="{A08C1EDA-CC3E-47DE-AEBE-2DD7B8762441}">
      <dgm:prSet/>
      <dgm:spPr/>
      <dgm:t>
        <a:bodyPr/>
        <a:lstStyle/>
        <a:p>
          <a:r>
            <a:rPr lang="en-CA"/>
            <a:t>Conclusion </a:t>
          </a:r>
          <a:endParaRPr lang="en-US"/>
        </a:p>
      </dgm:t>
    </dgm:pt>
    <dgm:pt modelId="{3D5DC272-7397-4B62-A44E-C06A2B9B8A50}" type="parTrans" cxnId="{236EA9BB-B969-4AD6-A866-9368293824B5}">
      <dgm:prSet/>
      <dgm:spPr/>
      <dgm:t>
        <a:bodyPr/>
        <a:lstStyle/>
        <a:p>
          <a:endParaRPr lang="en-US"/>
        </a:p>
      </dgm:t>
    </dgm:pt>
    <dgm:pt modelId="{910CD4AB-B987-4F47-BA23-9CC92F91043A}" type="sibTrans" cxnId="{236EA9BB-B969-4AD6-A866-9368293824B5}">
      <dgm:prSet/>
      <dgm:spPr/>
      <dgm:t>
        <a:bodyPr/>
        <a:lstStyle/>
        <a:p>
          <a:endParaRPr lang="en-US"/>
        </a:p>
      </dgm:t>
    </dgm:pt>
    <dgm:pt modelId="{2B0763F2-10EF-44DB-88A3-86BC333E5224}" type="pres">
      <dgm:prSet presAssocID="{EFA17F94-3BC6-4BFC-BEFE-BBBAD8F4EFF0}" presName="root" presStyleCnt="0">
        <dgm:presLayoutVars>
          <dgm:dir/>
          <dgm:resizeHandles val="exact"/>
        </dgm:presLayoutVars>
      </dgm:prSet>
      <dgm:spPr/>
    </dgm:pt>
    <dgm:pt modelId="{E2C513DA-D479-4F48-9271-AB81FBD129ED}" type="pres">
      <dgm:prSet presAssocID="{AF2F9DAD-605A-4784-BE9D-01FC0F12327C}" presName="compNode" presStyleCnt="0"/>
      <dgm:spPr/>
    </dgm:pt>
    <dgm:pt modelId="{2803FD50-877B-4C14-984D-A0DE9ED7B474}" type="pres">
      <dgm:prSet presAssocID="{AF2F9DAD-605A-4784-BE9D-01FC0F12327C}" presName="bgRect" presStyleLbl="bgShp" presStyleIdx="0" presStyleCnt="4"/>
      <dgm:spPr/>
    </dgm:pt>
    <dgm:pt modelId="{F2DA36C9-57E9-43F8-B952-65B4D23030B3}" type="pres">
      <dgm:prSet presAssocID="{AF2F9DAD-605A-4784-BE9D-01FC0F1232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FD0D3B-326C-4C74-A705-F956327E8E67}" type="pres">
      <dgm:prSet presAssocID="{AF2F9DAD-605A-4784-BE9D-01FC0F12327C}" presName="spaceRect" presStyleCnt="0"/>
      <dgm:spPr/>
    </dgm:pt>
    <dgm:pt modelId="{358F9BEC-2315-42AF-9FEB-9F647DD6AB11}" type="pres">
      <dgm:prSet presAssocID="{AF2F9DAD-605A-4784-BE9D-01FC0F12327C}" presName="parTx" presStyleLbl="revTx" presStyleIdx="0" presStyleCnt="4">
        <dgm:presLayoutVars>
          <dgm:chMax val="0"/>
          <dgm:chPref val="0"/>
        </dgm:presLayoutVars>
      </dgm:prSet>
      <dgm:spPr/>
    </dgm:pt>
    <dgm:pt modelId="{5342AE9A-9D30-4CB1-8E97-F3B79338AFA5}" type="pres">
      <dgm:prSet presAssocID="{5D22AA7D-0109-4309-9C85-0A04D66749CE}" presName="sibTrans" presStyleCnt="0"/>
      <dgm:spPr/>
    </dgm:pt>
    <dgm:pt modelId="{0C3FD406-D132-44EC-AFF6-4076035BCDEE}" type="pres">
      <dgm:prSet presAssocID="{63EEC7A1-C22E-4544-802A-6E2571365D7B}" presName="compNode" presStyleCnt="0"/>
      <dgm:spPr/>
    </dgm:pt>
    <dgm:pt modelId="{B47E99EA-8689-43BA-8831-DD39F1EE398C}" type="pres">
      <dgm:prSet presAssocID="{63EEC7A1-C22E-4544-802A-6E2571365D7B}" presName="bgRect" presStyleLbl="bgShp" presStyleIdx="1" presStyleCnt="4"/>
      <dgm:spPr/>
    </dgm:pt>
    <dgm:pt modelId="{AE64FC74-833B-46EF-9DD1-73CA4063A57E}" type="pres">
      <dgm:prSet presAssocID="{63EEC7A1-C22E-4544-802A-6E2571365D7B}" presName="iconRect" presStyleLbl="node1" presStyleIdx="1" presStyleCnt="4" custLinFactNeighborY="-548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E8C5DE-51A2-42D3-A9BC-FDE07F37BCA3}" type="pres">
      <dgm:prSet presAssocID="{63EEC7A1-C22E-4544-802A-6E2571365D7B}" presName="spaceRect" presStyleCnt="0"/>
      <dgm:spPr/>
    </dgm:pt>
    <dgm:pt modelId="{0A036485-89DC-4070-A3C6-A04E001B28FA}" type="pres">
      <dgm:prSet presAssocID="{63EEC7A1-C22E-4544-802A-6E2571365D7B}" presName="parTx" presStyleLbl="revTx" presStyleIdx="1" presStyleCnt="4">
        <dgm:presLayoutVars>
          <dgm:chMax val="0"/>
          <dgm:chPref val="0"/>
        </dgm:presLayoutVars>
      </dgm:prSet>
      <dgm:spPr/>
    </dgm:pt>
    <dgm:pt modelId="{ED9CFDE5-5079-4461-91F7-D360D9D7CA0B}" type="pres">
      <dgm:prSet presAssocID="{6EA3A3F8-D13F-4D13-A00B-9D62BF0E8493}" presName="sibTrans" presStyleCnt="0"/>
      <dgm:spPr/>
    </dgm:pt>
    <dgm:pt modelId="{55FE5D76-7619-4C87-9C0A-BFE0D7A9C41A}" type="pres">
      <dgm:prSet presAssocID="{6E5DA820-7125-4190-97F0-E8704C4B6D53}" presName="compNode" presStyleCnt="0"/>
      <dgm:spPr/>
    </dgm:pt>
    <dgm:pt modelId="{561F46FF-B225-4E88-9F1F-2517DF725362}" type="pres">
      <dgm:prSet presAssocID="{6E5DA820-7125-4190-97F0-E8704C4B6D53}" presName="bgRect" presStyleLbl="bgShp" presStyleIdx="2" presStyleCnt="4"/>
      <dgm:spPr/>
    </dgm:pt>
    <dgm:pt modelId="{5B15724D-C381-47EE-94A0-061E3A2E3ACD}" type="pres">
      <dgm:prSet presAssocID="{6E5DA820-7125-4190-97F0-E8704C4B6D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419AC40-AA1B-4ED7-91C2-E6014034C6C7}" type="pres">
      <dgm:prSet presAssocID="{6E5DA820-7125-4190-97F0-E8704C4B6D53}" presName="spaceRect" presStyleCnt="0"/>
      <dgm:spPr/>
    </dgm:pt>
    <dgm:pt modelId="{125873A5-1F31-4C59-A9CF-629DF92BEE84}" type="pres">
      <dgm:prSet presAssocID="{6E5DA820-7125-4190-97F0-E8704C4B6D53}" presName="parTx" presStyleLbl="revTx" presStyleIdx="2" presStyleCnt="4">
        <dgm:presLayoutVars>
          <dgm:chMax val="0"/>
          <dgm:chPref val="0"/>
        </dgm:presLayoutVars>
      </dgm:prSet>
      <dgm:spPr/>
    </dgm:pt>
    <dgm:pt modelId="{8E9F626F-DFC4-4379-9873-FDDF2D56B986}" type="pres">
      <dgm:prSet presAssocID="{88E5C335-AA74-4773-8AB7-ECE8EB1C0D38}" presName="sibTrans" presStyleCnt="0"/>
      <dgm:spPr/>
    </dgm:pt>
    <dgm:pt modelId="{723287E3-5498-45AA-93DB-F9AC10A51EB4}" type="pres">
      <dgm:prSet presAssocID="{A08C1EDA-CC3E-47DE-AEBE-2DD7B8762441}" presName="compNode" presStyleCnt="0"/>
      <dgm:spPr/>
    </dgm:pt>
    <dgm:pt modelId="{4E028B01-2FD3-47DB-96EF-93FF812FA0BE}" type="pres">
      <dgm:prSet presAssocID="{A08C1EDA-CC3E-47DE-AEBE-2DD7B8762441}" presName="bgRect" presStyleLbl="bgShp" presStyleIdx="3" presStyleCnt="4"/>
      <dgm:spPr/>
    </dgm:pt>
    <dgm:pt modelId="{3F21C465-FEDA-44AF-855D-156A3FBF77D4}" type="pres">
      <dgm:prSet presAssocID="{A08C1EDA-CC3E-47DE-AEBE-2DD7B87624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6033810-C71D-414C-9F9A-FB55A979FE1D}" type="pres">
      <dgm:prSet presAssocID="{A08C1EDA-CC3E-47DE-AEBE-2DD7B8762441}" presName="spaceRect" presStyleCnt="0"/>
      <dgm:spPr/>
    </dgm:pt>
    <dgm:pt modelId="{53BE96E0-19D1-4924-9AD6-51556F6E31E2}" type="pres">
      <dgm:prSet presAssocID="{A08C1EDA-CC3E-47DE-AEBE-2DD7B87624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6A4D0D-9EBD-46E6-AB7B-AC4955255354}" type="presOf" srcId="{EFA17F94-3BC6-4BFC-BEFE-BBBAD8F4EFF0}" destId="{2B0763F2-10EF-44DB-88A3-86BC333E5224}" srcOrd="0" destOrd="0" presId="urn:microsoft.com/office/officeart/2018/2/layout/IconVerticalSolidList"/>
    <dgm:cxn modelId="{E4A37A27-A148-47BF-B9A1-21287E138A59}" srcId="{EFA17F94-3BC6-4BFC-BEFE-BBBAD8F4EFF0}" destId="{63EEC7A1-C22E-4544-802A-6E2571365D7B}" srcOrd="1" destOrd="0" parTransId="{C4111EFF-6B78-4543-829F-515E22421840}" sibTransId="{6EA3A3F8-D13F-4D13-A00B-9D62BF0E8493}"/>
    <dgm:cxn modelId="{BAA9802A-E924-4390-AB9C-92FB4878EB1E}" type="presOf" srcId="{A08C1EDA-CC3E-47DE-AEBE-2DD7B8762441}" destId="{53BE96E0-19D1-4924-9AD6-51556F6E31E2}" srcOrd="0" destOrd="0" presId="urn:microsoft.com/office/officeart/2018/2/layout/IconVerticalSolidList"/>
    <dgm:cxn modelId="{611ED82F-B755-43CD-ADF2-CA595E421358}" srcId="{EFA17F94-3BC6-4BFC-BEFE-BBBAD8F4EFF0}" destId="{6E5DA820-7125-4190-97F0-E8704C4B6D53}" srcOrd="2" destOrd="0" parTransId="{B75E1E6F-43F2-4026-9C47-16998CB1263C}" sibTransId="{88E5C335-AA74-4773-8AB7-ECE8EB1C0D38}"/>
    <dgm:cxn modelId="{1AD15C31-A83D-401C-B6FF-B3866270D970}" srcId="{EFA17F94-3BC6-4BFC-BEFE-BBBAD8F4EFF0}" destId="{AF2F9DAD-605A-4784-BE9D-01FC0F12327C}" srcOrd="0" destOrd="0" parTransId="{E8633CB0-F2BE-4729-9BB6-B85E5B4F6FBB}" sibTransId="{5D22AA7D-0109-4309-9C85-0A04D66749CE}"/>
    <dgm:cxn modelId="{E2CA8A3D-BE1C-40BD-BE7F-A9B4F0D98C81}" type="presOf" srcId="{6E5DA820-7125-4190-97F0-E8704C4B6D53}" destId="{125873A5-1F31-4C59-A9CF-629DF92BEE84}" srcOrd="0" destOrd="0" presId="urn:microsoft.com/office/officeart/2018/2/layout/IconVerticalSolidList"/>
    <dgm:cxn modelId="{236EA9BB-B969-4AD6-A866-9368293824B5}" srcId="{EFA17F94-3BC6-4BFC-BEFE-BBBAD8F4EFF0}" destId="{A08C1EDA-CC3E-47DE-AEBE-2DD7B8762441}" srcOrd="3" destOrd="0" parTransId="{3D5DC272-7397-4B62-A44E-C06A2B9B8A50}" sibTransId="{910CD4AB-B987-4F47-BA23-9CC92F91043A}"/>
    <dgm:cxn modelId="{4878E0F8-091C-4327-B38B-BCAD7957E219}" type="presOf" srcId="{63EEC7A1-C22E-4544-802A-6E2571365D7B}" destId="{0A036485-89DC-4070-A3C6-A04E001B28FA}" srcOrd="0" destOrd="0" presId="urn:microsoft.com/office/officeart/2018/2/layout/IconVerticalSolidList"/>
    <dgm:cxn modelId="{AB9D0EFA-7B70-47CE-8D5E-11FC9758CC1C}" type="presOf" srcId="{AF2F9DAD-605A-4784-BE9D-01FC0F12327C}" destId="{358F9BEC-2315-42AF-9FEB-9F647DD6AB11}" srcOrd="0" destOrd="0" presId="urn:microsoft.com/office/officeart/2018/2/layout/IconVerticalSolidList"/>
    <dgm:cxn modelId="{84012D4E-B68F-49DC-B503-4C32101CC750}" type="presParOf" srcId="{2B0763F2-10EF-44DB-88A3-86BC333E5224}" destId="{E2C513DA-D479-4F48-9271-AB81FBD129ED}" srcOrd="0" destOrd="0" presId="urn:microsoft.com/office/officeart/2018/2/layout/IconVerticalSolidList"/>
    <dgm:cxn modelId="{C62CB9AA-0FEF-408D-BC7E-7E3968C42DFB}" type="presParOf" srcId="{E2C513DA-D479-4F48-9271-AB81FBD129ED}" destId="{2803FD50-877B-4C14-984D-A0DE9ED7B474}" srcOrd="0" destOrd="0" presId="urn:microsoft.com/office/officeart/2018/2/layout/IconVerticalSolidList"/>
    <dgm:cxn modelId="{634CC499-F399-449B-BC7D-41ABF57F3C62}" type="presParOf" srcId="{E2C513DA-D479-4F48-9271-AB81FBD129ED}" destId="{F2DA36C9-57E9-43F8-B952-65B4D23030B3}" srcOrd="1" destOrd="0" presId="urn:microsoft.com/office/officeart/2018/2/layout/IconVerticalSolidList"/>
    <dgm:cxn modelId="{A634F913-DB43-4750-A1E0-F18AA930B1C4}" type="presParOf" srcId="{E2C513DA-D479-4F48-9271-AB81FBD129ED}" destId="{83FD0D3B-326C-4C74-A705-F956327E8E67}" srcOrd="2" destOrd="0" presId="urn:microsoft.com/office/officeart/2018/2/layout/IconVerticalSolidList"/>
    <dgm:cxn modelId="{C1FB6772-CD79-4CE2-B0CE-3724329B00E2}" type="presParOf" srcId="{E2C513DA-D479-4F48-9271-AB81FBD129ED}" destId="{358F9BEC-2315-42AF-9FEB-9F647DD6AB11}" srcOrd="3" destOrd="0" presId="urn:microsoft.com/office/officeart/2018/2/layout/IconVerticalSolidList"/>
    <dgm:cxn modelId="{8AE4BDE3-0717-4D99-B85C-B40975686062}" type="presParOf" srcId="{2B0763F2-10EF-44DB-88A3-86BC333E5224}" destId="{5342AE9A-9D30-4CB1-8E97-F3B79338AFA5}" srcOrd="1" destOrd="0" presId="urn:microsoft.com/office/officeart/2018/2/layout/IconVerticalSolidList"/>
    <dgm:cxn modelId="{B6E3805D-8D1E-4DAE-B595-9C6FCAE178A1}" type="presParOf" srcId="{2B0763F2-10EF-44DB-88A3-86BC333E5224}" destId="{0C3FD406-D132-44EC-AFF6-4076035BCDEE}" srcOrd="2" destOrd="0" presId="urn:microsoft.com/office/officeart/2018/2/layout/IconVerticalSolidList"/>
    <dgm:cxn modelId="{19BBAA32-5E09-4AEB-A01A-AF67C0BE9DE3}" type="presParOf" srcId="{0C3FD406-D132-44EC-AFF6-4076035BCDEE}" destId="{B47E99EA-8689-43BA-8831-DD39F1EE398C}" srcOrd="0" destOrd="0" presId="urn:microsoft.com/office/officeart/2018/2/layout/IconVerticalSolidList"/>
    <dgm:cxn modelId="{515D5CE7-5161-41A5-87F9-7C7C2C7D02BD}" type="presParOf" srcId="{0C3FD406-D132-44EC-AFF6-4076035BCDEE}" destId="{AE64FC74-833B-46EF-9DD1-73CA4063A57E}" srcOrd="1" destOrd="0" presId="urn:microsoft.com/office/officeart/2018/2/layout/IconVerticalSolidList"/>
    <dgm:cxn modelId="{27A259CA-46E4-4B5A-A6EB-7B6DF8E49D3A}" type="presParOf" srcId="{0C3FD406-D132-44EC-AFF6-4076035BCDEE}" destId="{BBE8C5DE-51A2-42D3-A9BC-FDE07F37BCA3}" srcOrd="2" destOrd="0" presId="urn:microsoft.com/office/officeart/2018/2/layout/IconVerticalSolidList"/>
    <dgm:cxn modelId="{136058CA-C44C-45E8-92A9-32F3C7506F66}" type="presParOf" srcId="{0C3FD406-D132-44EC-AFF6-4076035BCDEE}" destId="{0A036485-89DC-4070-A3C6-A04E001B28FA}" srcOrd="3" destOrd="0" presId="urn:microsoft.com/office/officeart/2018/2/layout/IconVerticalSolidList"/>
    <dgm:cxn modelId="{17BD1DA2-B498-40C4-A565-9BD8A7734E8B}" type="presParOf" srcId="{2B0763F2-10EF-44DB-88A3-86BC333E5224}" destId="{ED9CFDE5-5079-4461-91F7-D360D9D7CA0B}" srcOrd="3" destOrd="0" presId="urn:microsoft.com/office/officeart/2018/2/layout/IconVerticalSolidList"/>
    <dgm:cxn modelId="{5AF67F02-1B4E-4FF5-AACD-EAA38D050DB8}" type="presParOf" srcId="{2B0763F2-10EF-44DB-88A3-86BC333E5224}" destId="{55FE5D76-7619-4C87-9C0A-BFE0D7A9C41A}" srcOrd="4" destOrd="0" presId="urn:microsoft.com/office/officeart/2018/2/layout/IconVerticalSolidList"/>
    <dgm:cxn modelId="{DCA4D365-9A21-4031-9DA0-0B0C754917EF}" type="presParOf" srcId="{55FE5D76-7619-4C87-9C0A-BFE0D7A9C41A}" destId="{561F46FF-B225-4E88-9F1F-2517DF725362}" srcOrd="0" destOrd="0" presId="urn:microsoft.com/office/officeart/2018/2/layout/IconVerticalSolidList"/>
    <dgm:cxn modelId="{211906FA-C94B-4971-96BA-5489CB538AB2}" type="presParOf" srcId="{55FE5D76-7619-4C87-9C0A-BFE0D7A9C41A}" destId="{5B15724D-C381-47EE-94A0-061E3A2E3ACD}" srcOrd="1" destOrd="0" presId="urn:microsoft.com/office/officeart/2018/2/layout/IconVerticalSolidList"/>
    <dgm:cxn modelId="{50F7C4EE-BCBE-490E-AA9E-A9285496041B}" type="presParOf" srcId="{55FE5D76-7619-4C87-9C0A-BFE0D7A9C41A}" destId="{1419AC40-AA1B-4ED7-91C2-E6014034C6C7}" srcOrd="2" destOrd="0" presId="urn:microsoft.com/office/officeart/2018/2/layout/IconVerticalSolidList"/>
    <dgm:cxn modelId="{9F7EE089-2C5A-47F3-9B1E-425F48E2A588}" type="presParOf" srcId="{55FE5D76-7619-4C87-9C0A-BFE0D7A9C41A}" destId="{125873A5-1F31-4C59-A9CF-629DF92BEE84}" srcOrd="3" destOrd="0" presId="urn:microsoft.com/office/officeart/2018/2/layout/IconVerticalSolidList"/>
    <dgm:cxn modelId="{DFC78E51-1594-4569-B3B3-471D0522AD60}" type="presParOf" srcId="{2B0763F2-10EF-44DB-88A3-86BC333E5224}" destId="{8E9F626F-DFC4-4379-9873-FDDF2D56B986}" srcOrd="5" destOrd="0" presId="urn:microsoft.com/office/officeart/2018/2/layout/IconVerticalSolidList"/>
    <dgm:cxn modelId="{89E29AD1-344B-412C-9148-F8246A809F34}" type="presParOf" srcId="{2B0763F2-10EF-44DB-88A3-86BC333E5224}" destId="{723287E3-5498-45AA-93DB-F9AC10A51EB4}" srcOrd="6" destOrd="0" presId="urn:microsoft.com/office/officeart/2018/2/layout/IconVerticalSolidList"/>
    <dgm:cxn modelId="{2FA6B7F5-B5D5-4819-9F9A-F5B8EE5F54F0}" type="presParOf" srcId="{723287E3-5498-45AA-93DB-F9AC10A51EB4}" destId="{4E028B01-2FD3-47DB-96EF-93FF812FA0BE}" srcOrd="0" destOrd="0" presId="urn:microsoft.com/office/officeart/2018/2/layout/IconVerticalSolidList"/>
    <dgm:cxn modelId="{1FC10473-23ED-48C8-BDBD-5DB46A11930C}" type="presParOf" srcId="{723287E3-5498-45AA-93DB-F9AC10A51EB4}" destId="{3F21C465-FEDA-44AF-855D-156A3FBF77D4}" srcOrd="1" destOrd="0" presId="urn:microsoft.com/office/officeart/2018/2/layout/IconVerticalSolidList"/>
    <dgm:cxn modelId="{486DEA40-85AD-4F8C-AFE8-DCBF8600A97B}" type="presParOf" srcId="{723287E3-5498-45AA-93DB-F9AC10A51EB4}" destId="{76033810-C71D-414C-9F9A-FB55A979FE1D}" srcOrd="2" destOrd="0" presId="urn:microsoft.com/office/officeart/2018/2/layout/IconVerticalSolidList"/>
    <dgm:cxn modelId="{2516BA2E-869F-410B-B672-4B5B99AA2A36}" type="presParOf" srcId="{723287E3-5498-45AA-93DB-F9AC10A51EB4}" destId="{53BE96E0-19D1-4924-9AD6-51556F6E31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3FD50-877B-4C14-984D-A0DE9ED7B47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A36C9-57E9-43F8-B952-65B4D23030B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F9BEC-2315-42AF-9FEB-9F647DD6AB1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Scope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Proposed  IoT Security System 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B47E99EA-8689-43BA-8831-DD39F1EE398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4FC74-833B-46EF-9DD1-73CA4063A57E}">
      <dsp:nvSpPr>
        <dsp:cNvPr id="0" name=""/>
        <dsp:cNvSpPr/>
      </dsp:nvSpPr>
      <dsp:spPr>
        <a:xfrm>
          <a:off x="374497" y="1791184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6485-89DC-4070-A3C6-A04E001B28FA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Threat Model</a:t>
          </a:r>
        </a:p>
      </dsp:txBody>
      <dsp:txXfrm>
        <a:off x="1429899" y="1549953"/>
        <a:ext cx="5083704" cy="1238008"/>
      </dsp:txXfrm>
    </dsp:sp>
    <dsp:sp modelId="{561F46FF-B225-4E88-9F1F-2517DF72536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5724D-C381-47EE-94A0-061E3A2E3AC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873A5-1F31-4C59-A9CF-629DF92BEE8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Results </a:t>
          </a:r>
          <a:endParaRPr lang="en-US" sz="2200" kern="1200"/>
        </a:p>
      </dsp:txBody>
      <dsp:txXfrm>
        <a:off x="1429899" y="3097464"/>
        <a:ext cx="5083704" cy="1238008"/>
      </dsp:txXfrm>
    </dsp:sp>
    <dsp:sp modelId="{4E028B01-2FD3-47DB-96EF-93FF812FA0B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1C465-FEDA-44AF-855D-156A3FBF77D4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E96E0-19D1-4924-9AD6-51556F6E31E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Conclusion 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C337-1EE5-4670-89D8-6F28E71AC3C1}" type="datetimeFigureOut">
              <a:rPr lang="en-CA" smtClean="0"/>
              <a:t>2019-11-27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60DD-B88A-4575-8577-76821635116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6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760DD-B88A-4575-8577-768216351165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51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3CDA-F402-40AA-B99E-59D0629D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0E25-6BA6-4E06-9E06-ED25311B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89F7-52E1-4751-8CF9-833F6E80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A998-0494-4CEF-B4E5-1180D2136BC8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174D-2741-45FA-BDDA-305148DA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15E2-540A-4AB9-937B-55A79120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31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02BC-E9A4-415B-9A8D-BD8FD700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CA959-44DD-4D06-B2C2-6D4343CE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C56E2-7740-4036-B278-FC3118E7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FE8C-A54F-457F-95F3-EBEB7C966671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FCB9-17BF-4F3D-9D23-4412E3A4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A2CF-D2E3-4C39-AC64-91872C87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63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A9A9D-455E-4639-ABFB-6E7C260CD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95A7-B006-4BC9-A8A3-DFC17DD81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0D67-27A1-4BAB-8ED0-D08DDCA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D36-AF7E-4BD6-8C48-A6E542B255A6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C1FA-3D70-47A6-9097-ABE2E099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CD8FC-CAC4-4A85-9626-801004F4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BC45-F887-4919-BCA8-08337ADE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E0BA-30CD-493D-9BCA-2B9AF3E2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72B9-383F-4DFC-A4BD-8867EB76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F667-6604-4A4D-BC77-D198692A30BE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33B7-932E-4559-B12D-BCF59493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E224-47FE-4D0D-836D-1641EA5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65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AB3-CA7E-4D45-958D-45EB94A6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AEC90-07E3-4D31-B715-B8ADE92D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B127-1DF1-4B9A-8F89-AB93528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A48-E418-44B9-9E8B-92B8E0D3C03D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5890-37E4-4BE0-B7EF-657CD925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685F-33F8-4575-8166-F6C50BF7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90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07B4-8138-42C4-A0AA-0654F59C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EBF6-E893-44CE-A5C7-0DE45E35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829AA-747F-445C-A80C-AE7C8C6CE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11D65-838D-48A2-939E-6A489B10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22-7595-4E27-B537-A29FFC646624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A171D-A8F3-4E8E-8EB8-7E4A2CB2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BE7CF-80AE-460C-9A22-1B0FAF34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21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7214-4421-4A7A-99DD-5FBBC73D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2B62-1ED9-4EF5-BEAC-ABABD1F9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697E-C0D9-4348-B92E-6E2B2ECD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8269E-4B39-40B7-BB7E-134D7E482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4E28C-297B-42CD-87AF-2EC6F73B6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6E72E-6AF0-48A1-A237-6CBA756F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5864-EF67-4270-8FD7-7E83F9255339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F538-243C-4139-9B83-DB9219B2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CA030-EC63-4AF4-B613-55F8456D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21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5AD7-992D-4518-B45B-D112A99F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2C48C-C38D-46A5-B5C4-168709BF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873F-6538-40C6-8809-85C6A0F5210A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FE4E6-C9DB-41A6-BEE4-B003EF4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7803D-6E7D-4084-A6B5-E10CD4E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39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A5984-6E33-4DF3-BDCF-65A2140A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6DEF-CB80-4843-8039-61E2F1DD7652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A2EF2-003C-4523-973F-20A675C1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D45EA-7637-4B12-9A80-3A3C3228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67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6056-BB75-41D8-8916-ED71F285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DF0-1897-408B-B47A-3E9FDF5D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6A4CA-8D9A-4F50-A72A-8DC83D8C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DB33-EBD0-4FFB-A88E-8BFB2128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DD3-04D8-4BEF-B9EB-B38C83D17F00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828F-9458-41FD-BEDA-0822444F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486D3-B764-49B9-BA79-8F116F4A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23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CB11-2F7E-4D20-85E6-D56D51DB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E0E67-62C2-488E-87C9-53509DEE8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0BD44-FF04-4C95-88D7-C5C92A40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31C3C-089E-4824-854C-532D6AA2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AA85-0FE1-4674-9005-6FB2FF7927FB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4800-7650-475B-822A-6A1F6EC2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E04D-E5DF-425C-8BC9-24439340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64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ABAFB-A4E2-448F-AE65-EEE558C3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8F70C-288C-4D37-8015-8EC704ED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0C95-E2CD-47CD-8F8B-71E07F7F6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033C-5CCE-48A0-8898-E646075C46C0}" type="datetime1">
              <a:rPr lang="en-CA" smtClean="0"/>
              <a:t>2019-11-27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D666-0D74-444E-A185-9458B87FB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D159-E460-4EA8-8A41-407501848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86C8-50FD-422A-BFC7-EF7D992B07C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679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12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3645-24A1-4057-8C23-1FCE65BB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237" y="2127330"/>
            <a:ext cx="10161563" cy="2110154"/>
          </a:xfrm>
          <a:gradFill>
            <a:gsLst>
              <a:gs pos="0">
                <a:schemeClr val="accent1">
                  <a:lumMod val="5000"/>
                  <a:lumOff val="95000"/>
                  <a:alpha val="73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203200"/>
          </a:effectLst>
        </p:spPr>
        <p:txBody>
          <a:bodyPr>
            <a:normAutofit/>
          </a:bodyPr>
          <a:lstStyle/>
          <a:p>
            <a:r>
              <a:rPr lang="en-CA" sz="4800" dirty="0"/>
              <a:t>Secure Authentication and Authorization of IoT Resources based on Blockchain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A595E-E873-4A1E-8E04-7C1963B1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903" y="4778097"/>
            <a:ext cx="4957482" cy="143419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>
            <a:normAutofit/>
          </a:bodyPr>
          <a:lstStyle/>
          <a:p>
            <a:r>
              <a:rPr lang="en-CA" dirty="0"/>
              <a:t>Presented By: Dana Haj Hussein </a:t>
            </a:r>
          </a:p>
          <a:p>
            <a:r>
              <a:rPr lang="en-CA" dirty="0"/>
              <a:t>		    Ragunath Anbarasu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7E7D-AA2A-4DA3-AB11-B6A98D1A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1</a:t>
            </a:fld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788904-9647-43BA-A815-5724113194D8}"/>
              </a:ext>
            </a:extLst>
          </p:cNvPr>
          <p:cNvSpPr txBox="1">
            <a:spLocks/>
          </p:cNvSpPr>
          <p:nvPr/>
        </p:nvSpPr>
        <p:spPr>
          <a:xfrm>
            <a:off x="1726808" y="757432"/>
            <a:ext cx="8738383" cy="829285"/>
          </a:xfrm>
          <a:prstGeom prst="rect">
            <a:avLst/>
          </a:prstGeom>
          <a:solidFill>
            <a:schemeClr val="accent1">
              <a:lumMod val="40000"/>
              <a:lumOff val="60000"/>
              <a:alpha val="68000"/>
            </a:schemeClr>
          </a:solidFill>
          <a:effectLst>
            <a:softEdge rad="139700"/>
          </a:effectLst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0" b="1" dirty="0"/>
              <a:t>Design Secure Networking &amp; Computer Systems (SYSC5500F), Fall 2019</a:t>
            </a:r>
          </a:p>
          <a:p>
            <a:r>
              <a:rPr lang="en-CA" sz="8000" b="1" dirty="0"/>
              <a:t>Final Presentation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26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8"/>
            <a:ext cx="10515600" cy="1325563"/>
          </a:xfrm>
        </p:spPr>
        <p:txBody>
          <a:bodyPr/>
          <a:lstStyle/>
          <a:p>
            <a:r>
              <a:rPr lang="en-US" dirty="0"/>
              <a:t>Results: Main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FA54-C35C-4003-A9B9-A3F2F3DC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237129"/>
            <a:ext cx="10515600" cy="5000251"/>
          </a:xfrm>
        </p:spPr>
        <p:txBody>
          <a:bodyPr>
            <a:normAutofit/>
          </a:bodyPr>
          <a:lstStyle/>
          <a:p>
            <a:r>
              <a:rPr lang="en-US" dirty="0"/>
              <a:t>By deploying the mitigation method, the system is robust to DDoS attack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average response time does not increase compared to the system without a modifier function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consumed gas per transaction of the DDoS attack increased significantly when using the mitigation method.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 attacker needs more computational power to lunch a DDoS attack if the modifier function is used compared to the system without a modifier.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trade off in system performance when using the modifier function is an average increase of 1.7 sec in the response time.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564B-C711-4AF3-87BE-694E9529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98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8"/>
            <a:ext cx="10515600" cy="1325563"/>
          </a:xfrm>
        </p:spPr>
        <p:txBody>
          <a:bodyPr/>
          <a:lstStyle/>
          <a:p>
            <a:r>
              <a:rPr lang="en-US" dirty="0"/>
              <a:t>Conclusion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FA54-C35C-4003-A9B9-A3F2F3DC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869142"/>
            <a:ext cx="10515600" cy="334831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 system for secure authentication and authorization of third party access is presented.</a:t>
            </a:r>
          </a:p>
          <a:p>
            <a:r>
              <a:rPr lang="en-US" dirty="0"/>
              <a:t>The system is implemented using Ethereum blockchain platform</a:t>
            </a:r>
          </a:p>
          <a:p>
            <a:r>
              <a:rPr lang="en-US" dirty="0"/>
              <a:t>The performance of the system is studied under a DDoS attack in terms of the average response time.  </a:t>
            </a:r>
          </a:p>
          <a:p>
            <a:r>
              <a:rPr lang="en-US" dirty="0"/>
              <a:t>The results illustrate the robustness of the system under a DDoS attack. </a:t>
            </a:r>
          </a:p>
          <a:p>
            <a:r>
              <a:rPr lang="en-US" dirty="0"/>
              <a:t> An average of </a:t>
            </a:r>
            <a:r>
              <a:rPr lang="en-US" i="1" dirty="0"/>
              <a:t>1.7 sec </a:t>
            </a:r>
            <a:r>
              <a:rPr lang="en-US" dirty="0"/>
              <a:t>delay trade-off in the response time is caused by the deployment of the mitigation method in the smart contract    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564B-C711-4AF3-87BE-694E9529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92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C293-7EAD-4717-8924-82B994EE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7C20-CEFE-467A-BC86-431E829C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A91186C8-50FD-422A-BFC7-EF7D992B07C0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ctr">
                <a:spcAft>
                  <a:spcPts val="600"/>
                </a:spcAft>
                <a:defRPr/>
              </a:pPr>
              <a:t>12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707D3-57E7-4FAE-B149-FC2802A54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75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87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sz="4400">
                <a:solidFill>
                  <a:srgbClr val="FFFFFF"/>
                </a:solidFill>
              </a:rPr>
              <a:t>Outline: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0A44B-C480-4EBF-BF83-4006BAA8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1186C8-50FD-422A-BFC7-EF7D992B07C0}" type="slidenum">
              <a:rPr lang="en-CA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 sz="12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DC5BB46-D0E5-4E2B-8F6C-8DECE8123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0512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02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468"/>
            <a:ext cx="10515600" cy="1325563"/>
          </a:xfrm>
        </p:spPr>
        <p:txBody>
          <a:bodyPr/>
          <a:lstStyle/>
          <a:p>
            <a:r>
              <a:rPr lang="en-CA" sz="4000" dirty="0"/>
              <a:t>Scope</a:t>
            </a:r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FA54-C35C-4003-A9B9-A3F2F3DC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72" y="1277388"/>
            <a:ext cx="11504470" cy="5542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400" dirty="0"/>
              <a:t>IoT platforms (e.g. Smart homes), enable clients remote connectivity to read data and/or control IoT device functionalities. </a:t>
            </a:r>
          </a:p>
          <a:p>
            <a:r>
              <a:rPr lang="en-CA" sz="2400" dirty="0"/>
              <a:t>Security requirements are very critical !</a:t>
            </a:r>
          </a:p>
          <a:p>
            <a:pPr lvl="1"/>
            <a:r>
              <a:rPr lang="en-CA" dirty="0"/>
              <a:t>Clients authentication and authorization </a:t>
            </a:r>
          </a:p>
          <a:p>
            <a:pPr lvl="1"/>
            <a:r>
              <a:rPr lang="en-CA" dirty="0"/>
              <a:t>Enforcing access control policies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 IoT data integrity and confidentiality when transmitting to the clients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54032-8E0C-4459-B7D6-119DAF4D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3</a:t>
            </a:fld>
            <a:endParaRPr lang="en-CA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9D575F-2D4A-446E-ABCC-006CBA5B69C9}"/>
              </a:ext>
            </a:extLst>
          </p:cNvPr>
          <p:cNvGrpSpPr/>
          <p:nvPr/>
        </p:nvGrpSpPr>
        <p:grpSpPr>
          <a:xfrm>
            <a:off x="1487855" y="3909946"/>
            <a:ext cx="1613108" cy="2894830"/>
            <a:chOff x="247982" y="198617"/>
            <a:chExt cx="2077074" cy="384329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9C4327-8F8C-473A-9B0E-F7032C465183}"/>
                </a:ext>
              </a:extLst>
            </p:cNvPr>
            <p:cNvGrpSpPr/>
            <p:nvPr/>
          </p:nvGrpSpPr>
          <p:grpSpPr>
            <a:xfrm>
              <a:off x="247982" y="689113"/>
              <a:ext cx="2077074" cy="3352801"/>
              <a:chOff x="579282" y="689113"/>
              <a:chExt cx="2077074" cy="3352801"/>
            </a:xfrm>
          </p:grpSpPr>
          <p:pic>
            <p:nvPicPr>
              <p:cNvPr id="19" name="Picture 2" descr="Image result for smartphone icon">
                <a:extLst>
                  <a:ext uri="{FF2B5EF4-FFF2-40B4-BE49-F238E27FC236}">
                    <a16:creationId xmlns:a16="http://schemas.microsoft.com/office/drawing/2014/main" id="{3422CF01-4C0E-4AAD-AE3E-6FE0201885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466" y="2824627"/>
                <a:ext cx="859529" cy="789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Image result for smart tablet icon">
                <a:extLst>
                  <a:ext uri="{FF2B5EF4-FFF2-40B4-BE49-F238E27FC236}">
                    <a16:creationId xmlns:a16="http://schemas.microsoft.com/office/drawing/2014/main" id="{E3AD824E-F834-48CC-B5A1-30F448A7E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3669" y="1083122"/>
                <a:ext cx="1209274" cy="1381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Image result for smartwatch icon">
                <a:extLst>
                  <a:ext uri="{FF2B5EF4-FFF2-40B4-BE49-F238E27FC236}">
                    <a16:creationId xmlns:a16="http://schemas.microsoft.com/office/drawing/2014/main" id="{BF81BCB2-BA1C-4B4B-A3C3-A7400EC3C0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66" r="26502" b="18309"/>
              <a:stretch/>
            </p:blipFill>
            <p:spPr bwMode="auto">
              <a:xfrm>
                <a:off x="1759858" y="2610603"/>
                <a:ext cx="483085" cy="1086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92C383E-AA3F-4716-8E68-BC7992A1BFE9}"/>
                  </a:ext>
                </a:extLst>
              </p:cNvPr>
              <p:cNvSpPr/>
              <p:nvPr/>
            </p:nvSpPr>
            <p:spPr>
              <a:xfrm>
                <a:off x="579282" y="689113"/>
                <a:ext cx="2077074" cy="33528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E471B7-7FFB-4BD4-A74D-0F46BBCCD793}"/>
                </a:ext>
              </a:extLst>
            </p:cNvPr>
            <p:cNvSpPr txBox="1"/>
            <p:nvPr/>
          </p:nvSpPr>
          <p:spPr>
            <a:xfrm>
              <a:off x="915164" y="198617"/>
              <a:ext cx="105970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5">
                      <a:lumMod val="50000"/>
                    </a:schemeClr>
                  </a:solidFill>
                </a:rPr>
                <a:t>Clients </a:t>
              </a:r>
            </a:p>
          </p:txBody>
        </p:sp>
      </p:grp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C1EAE6ED-D8F3-4776-8961-E5B7952DE873}"/>
              </a:ext>
            </a:extLst>
          </p:cNvPr>
          <p:cNvSpPr/>
          <p:nvPr/>
        </p:nvSpPr>
        <p:spPr>
          <a:xfrm>
            <a:off x="3159533" y="5613522"/>
            <a:ext cx="2488357" cy="2387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0F2511-38B1-4621-83BE-11AECDC8C204}"/>
              </a:ext>
            </a:extLst>
          </p:cNvPr>
          <p:cNvSpPr txBox="1"/>
          <p:nvPr/>
        </p:nvSpPr>
        <p:spPr>
          <a:xfrm>
            <a:off x="2637120" y="4597859"/>
            <a:ext cx="354814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       </a:t>
            </a:r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Security Requirements</a:t>
            </a:r>
          </a:p>
          <a:p>
            <a:pPr algn="ctr"/>
            <a:r>
              <a:rPr lang="en-CA" sz="3600" dirty="0">
                <a:solidFill>
                  <a:schemeClr val="accent2">
                    <a:lumMod val="50000"/>
                  </a:schemeClr>
                </a:solidFill>
              </a:rPr>
              <a:t>? 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B818BEFE-819B-49D2-B1E9-26B94ACB1B38}"/>
              </a:ext>
            </a:extLst>
          </p:cNvPr>
          <p:cNvSpPr/>
          <p:nvPr/>
        </p:nvSpPr>
        <p:spPr>
          <a:xfrm rot="5400000">
            <a:off x="5881617" y="4791464"/>
            <a:ext cx="540080" cy="1945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A67D37-CECA-4C0B-BFAA-8474D6A29B7D}"/>
              </a:ext>
            </a:extLst>
          </p:cNvPr>
          <p:cNvSpPr txBox="1"/>
          <p:nvPr/>
        </p:nvSpPr>
        <p:spPr>
          <a:xfrm>
            <a:off x="9095119" y="6329163"/>
            <a:ext cx="160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5">
                    <a:lumMod val="50000"/>
                  </a:schemeClr>
                </a:solidFill>
              </a:rPr>
              <a:t>IoT Resources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5856E8-6BEA-4D94-AC5D-02D5C2DC9962}"/>
              </a:ext>
            </a:extLst>
          </p:cNvPr>
          <p:cNvGrpSpPr/>
          <p:nvPr/>
        </p:nvGrpSpPr>
        <p:grpSpPr>
          <a:xfrm>
            <a:off x="5500632" y="3554787"/>
            <a:ext cx="1799801" cy="1024687"/>
            <a:chOff x="3153874" y="1558963"/>
            <a:chExt cx="1866219" cy="1463867"/>
          </a:xfrm>
        </p:grpSpPr>
        <p:pic>
          <p:nvPicPr>
            <p:cNvPr id="36" name="Picture 50" descr="Image result for man icon">
              <a:extLst>
                <a:ext uri="{FF2B5EF4-FFF2-40B4-BE49-F238E27FC236}">
                  <a16:creationId xmlns:a16="http://schemas.microsoft.com/office/drawing/2014/main" id="{6FA28FF8-EF6B-43F3-BA7A-3AED3AA2C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196" y="2173722"/>
              <a:ext cx="586114" cy="849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7AF51C-276D-4E6E-9C50-334FD2E430A9}"/>
                </a:ext>
              </a:extLst>
            </p:cNvPr>
            <p:cNvSpPr txBox="1"/>
            <p:nvPr/>
          </p:nvSpPr>
          <p:spPr>
            <a:xfrm>
              <a:off x="3153874" y="1558963"/>
              <a:ext cx="1866219" cy="527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5">
                      <a:lumMod val="50000"/>
                    </a:schemeClr>
                  </a:solidFill>
                </a:rPr>
                <a:t>Resource Owner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57506C-DF25-4A96-9A82-17A6A26C771F}"/>
              </a:ext>
            </a:extLst>
          </p:cNvPr>
          <p:cNvGrpSpPr/>
          <p:nvPr/>
        </p:nvGrpSpPr>
        <p:grpSpPr>
          <a:xfrm>
            <a:off x="6306488" y="4175633"/>
            <a:ext cx="3038101" cy="2526205"/>
            <a:chOff x="7099313" y="4290767"/>
            <a:chExt cx="3038101" cy="240801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E3AE07-3C93-48B5-A0F7-CDD50560E9A7}"/>
                </a:ext>
              </a:extLst>
            </p:cNvPr>
            <p:cNvGrpSpPr/>
            <p:nvPr/>
          </p:nvGrpSpPr>
          <p:grpSpPr>
            <a:xfrm>
              <a:off x="7099313" y="4290767"/>
              <a:ext cx="3038101" cy="2053646"/>
              <a:chOff x="8569935" y="2899500"/>
              <a:chExt cx="2664779" cy="2933838"/>
            </a:xfrm>
          </p:grpSpPr>
          <p:sp>
            <p:nvSpPr>
              <p:cNvPr id="41" name="Thought Bubble: Cloud 40">
                <a:extLst>
                  <a:ext uri="{FF2B5EF4-FFF2-40B4-BE49-F238E27FC236}">
                    <a16:creationId xmlns:a16="http://schemas.microsoft.com/office/drawing/2014/main" id="{DFAD9B40-4543-437C-A901-D4C327BE54CD}"/>
                  </a:ext>
                </a:extLst>
              </p:cNvPr>
              <p:cNvSpPr/>
              <p:nvPr/>
            </p:nvSpPr>
            <p:spPr>
              <a:xfrm>
                <a:off x="8569935" y="2899500"/>
                <a:ext cx="2664779" cy="2933838"/>
              </a:xfrm>
              <a:prstGeom prst="cloudCallout">
                <a:avLst>
                  <a:gd name="adj1" fmla="val -54138"/>
                  <a:gd name="adj2" fmla="val 25081"/>
                </a:avLst>
              </a:prstGeom>
              <a:no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07C8C36-C20F-4482-B308-D8DFC81AC94F}"/>
                  </a:ext>
                </a:extLst>
              </p:cNvPr>
              <p:cNvGrpSpPr/>
              <p:nvPr/>
            </p:nvGrpSpPr>
            <p:grpSpPr>
              <a:xfrm>
                <a:off x="8988364" y="3136610"/>
                <a:ext cx="1819430" cy="2217395"/>
                <a:chOff x="8988364" y="3136610"/>
                <a:chExt cx="1819430" cy="2217395"/>
              </a:xfrm>
            </p:grpSpPr>
            <p:pic>
              <p:nvPicPr>
                <p:cNvPr id="43" name="Picture 34" descr="Image result for smart fridge icon">
                  <a:extLst>
                    <a:ext uri="{FF2B5EF4-FFF2-40B4-BE49-F238E27FC236}">
                      <a16:creationId xmlns:a16="http://schemas.microsoft.com/office/drawing/2014/main" id="{45F461A8-1FDA-4251-B9BA-AD79EB5BEA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42274" y="3852687"/>
                  <a:ext cx="690594" cy="15013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38" descr="Image result for smart tv icon">
                  <a:extLst>
                    <a:ext uri="{FF2B5EF4-FFF2-40B4-BE49-F238E27FC236}">
                      <a16:creationId xmlns:a16="http://schemas.microsoft.com/office/drawing/2014/main" id="{D0EA9CEA-9831-4F40-A552-9168DEBCF5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74118" y="3136610"/>
                  <a:ext cx="433676" cy="831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40" descr="Image result for smart car icon">
                  <a:extLst>
                    <a:ext uri="{FF2B5EF4-FFF2-40B4-BE49-F238E27FC236}">
                      <a16:creationId xmlns:a16="http://schemas.microsoft.com/office/drawing/2014/main" id="{FCA09CBE-986C-4F0C-AC3C-57C13D2B6A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19183" y="3199852"/>
                  <a:ext cx="663811" cy="872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42" descr="Image result for smart camera icon">
                  <a:extLst>
                    <a:ext uri="{FF2B5EF4-FFF2-40B4-BE49-F238E27FC236}">
                      <a16:creationId xmlns:a16="http://schemas.microsoft.com/office/drawing/2014/main" id="{643F8C4F-F623-4969-A596-18AA21C9B8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37934" y="4248210"/>
                  <a:ext cx="734734" cy="9228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1C5626B1-17DB-48A1-8829-AEFB8FA398CE}"/>
                    </a:ext>
                  </a:extLst>
                </p:cNvPr>
                <p:cNvGrpSpPr/>
                <p:nvPr/>
              </p:nvGrpSpPr>
              <p:grpSpPr>
                <a:xfrm>
                  <a:off x="8988364" y="4006864"/>
                  <a:ext cx="433959" cy="1262162"/>
                  <a:chOff x="10174790" y="4447185"/>
                  <a:chExt cx="433959" cy="1262162"/>
                </a:xfrm>
              </p:grpSpPr>
              <p:pic>
                <p:nvPicPr>
                  <p:cNvPr id="48" name="Picture 44" descr="Image result for wireless signal icon">
                    <a:extLst>
                      <a:ext uri="{FF2B5EF4-FFF2-40B4-BE49-F238E27FC236}">
                        <a16:creationId xmlns:a16="http://schemas.microsoft.com/office/drawing/2014/main" id="{5890CC11-9C17-459F-B672-9D8299FBCA3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193313" y="4447185"/>
                    <a:ext cx="315055" cy="5040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" name="Picture 36" descr="Image result for water supply icon">
                    <a:extLst>
                      <a:ext uri="{FF2B5EF4-FFF2-40B4-BE49-F238E27FC236}">
                        <a16:creationId xmlns:a16="http://schemas.microsoft.com/office/drawing/2014/main" id="{FD5DE194-0838-4845-9076-5FE6D0873B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174790" y="5015010"/>
                    <a:ext cx="433959" cy="6943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D29D94-0CDB-4810-B00C-350AE5D93D2F}"/>
                </a:ext>
              </a:extLst>
            </p:cNvPr>
            <p:cNvSpPr txBox="1"/>
            <p:nvPr/>
          </p:nvSpPr>
          <p:spPr>
            <a:xfrm>
              <a:off x="8466323" y="6329453"/>
              <a:ext cx="160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5">
                      <a:lumMod val="50000"/>
                    </a:schemeClr>
                  </a:solidFill>
                </a:rPr>
                <a:t>IoT Resources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1F41CE-4AE3-483C-9EA9-74F79CBBEFC6}"/>
              </a:ext>
            </a:extLst>
          </p:cNvPr>
          <p:cNvGrpSpPr/>
          <p:nvPr/>
        </p:nvGrpSpPr>
        <p:grpSpPr>
          <a:xfrm>
            <a:off x="5570638" y="5177586"/>
            <a:ext cx="1963386" cy="1465581"/>
            <a:chOff x="6953305" y="5226785"/>
            <a:chExt cx="1925293" cy="1577029"/>
          </a:xfrm>
        </p:grpSpPr>
        <p:pic>
          <p:nvPicPr>
            <p:cNvPr id="51" name="Picture 20" descr="Image result for server icon">
              <a:extLst>
                <a:ext uri="{FF2B5EF4-FFF2-40B4-BE49-F238E27FC236}">
                  <a16:creationId xmlns:a16="http://schemas.microsoft.com/office/drawing/2014/main" id="{20A35C03-434D-4BE0-8B1A-7C630A222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6" r="23421"/>
            <a:stretch/>
          </p:blipFill>
          <p:spPr bwMode="auto">
            <a:xfrm>
              <a:off x="7192005" y="5226785"/>
              <a:ext cx="772066" cy="1272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414070-5C21-471C-B577-69B1F4D6105A}"/>
                </a:ext>
              </a:extLst>
            </p:cNvPr>
            <p:cNvSpPr txBox="1"/>
            <p:nvPr/>
          </p:nvSpPr>
          <p:spPr>
            <a:xfrm>
              <a:off x="6953305" y="6434482"/>
              <a:ext cx="192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5">
                      <a:lumMod val="50000"/>
                    </a:schemeClr>
                  </a:solidFill>
                </a:rPr>
                <a:t>Resource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2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86" y="2054"/>
            <a:ext cx="10515600" cy="853285"/>
          </a:xfrm>
        </p:spPr>
        <p:txBody>
          <a:bodyPr>
            <a:normAutofit/>
          </a:bodyPr>
          <a:lstStyle/>
          <a:p>
            <a:r>
              <a:rPr lang="en-CA" sz="4000" dirty="0"/>
              <a:t>Proposed IoT Security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FA54-C35C-4003-A9B9-A3F2F3DC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" y="959943"/>
            <a:ext cx="10515600" cy="1851151"/>
          </a:xfrm>
        </p:spPr>
        <p:txBody>
          <a:bodyPr>
            <a:noAutofit/>
          </a:bodyPr>
          <a:lstStyle/>
          <a:p>
            <a:r>
              <a:rPr lang="en-CA" sz="2400" dirty="0"/>
              <a:t>Deploying a private blockchain network that:</a:t>
            </a:r>
          </a:p>
          <a:p>
            <a:pPr lvl="1"/>
            <a:r>
              <a:rPr lang="en-CA" dirty="0"/>
              <a:t>uses the authentication and authorization in constrained environment (ACE) frame work proposed by the IETF to allow third party access. </a:t>
            </a:r>
          </a:p>
          <a:p>
            <a:pPr lvl="1"/>
            <a:r>
              <a:rPr lang="en-CA" dirty="0"/>
              <a:t>enforces access control policy by introducing an Authorization Sensitivity factor (</a:t>
            </a:r>
            <a:r>
              <a:rPr lang="en-CA" dirty="0" err="1"/>
              <a:t>AuthSf</a:t>
            </a:r>
            <a:r>
              <a:rPr lang="en-CA" dirty="0"/>
              <a:t>) to provide three classes of access privileges.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D9961-7E66-4F75-8897-A0F7BD6F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4</a:t>
            </a:fld>
            <a:endParaRPr lang="en-CA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52986D-CA56-4FCA-BE3C-86543B1DEB5F}"/>
              </a:ext>
            </a:extLst>
          </p:cNvPr>
          <p:cNvGrpSpPr/>
          <p:nvPr/>
        </p:nvGrpSpPr>
        <p:grpSpPr>
          <a:xfrm>
            <a:off x="6230022" y="4452096"/>
            <a:ext cx="1799801" cy="788567"/>
            <a:chOff x="3153874" y="1558963"/>
            <a:chExt cx="1866219" cy="1463867"/>
          </a:xfrm>
        </p:grpSpPr>
        <p:pic>
          <p:nvPicPr>
            <p:cNvPr id="63" name="Picture 50" descr="Image result for man icon">
              <a:extLst>
                <a:ext uri="{FF2B5EF4-FFF2-40B4-BE49-F238E27FC236}">
                  <a16:creationId xmlns:a16="http://schemas.microsoft.com/office/drawing/2014/main" id="{E73C2081-B8B1-4031-9465-E37DABD99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196" y="2173722"/>
              <a:ext cx="586114" cy="849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EBD3D6-914B-451A-942E-5AD1FF73195B}"/>
                </a:ext>
              </a:extLst>
            </p:cNvPr>
            <p:cNvSpPr txBox="1"/>
            <p:nvPr/>
          </p:nvSpPr>
          <p:spPr>
            <a:xfrm>
              <a:off x="3153874" y="1558963"/>
              <a:ext cx="1866219" cy="527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accent5">
                      <a:lumMod val="50000"/>
                    </a:schemeClr>
                  </a:solidFill>
                </a:rPr>
                <a:t>Resource Owner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1E8F7A-D804-46EA-8495-8B9800BC9C2C}"/>
              </a:ext>
            </a:extLst>
          </p:cNvPr>
          <p:cNvGrpSpPr/>
          <p:nvPr/>
        </p:nvGrpSpPr>
        <p:grpSpPr>
          <a:xfrm>
            <a:off x="1615074" y="4633966"/>
            <a:ext cx="8671439" cy="2152740"/>
            <a:chOff x="1533493" y="4336271"/>
            <a:chExt cx="8671439" cy="2152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A9A3DC7-8615-43C9-B9AC-E6E7DE6D2D59}"/>
                </a:ext>
              </a:extLst>
            </p:cNvPr>
            <p:cNvGrpSpPr/>
            <p:nvPr/>
          </p:nvGrpSpPr>
          <p:grpSpPr>
            <a:xfrm>
              <a:off x="1533493" y="4336271"/>
              <a:ext cx="1561939" cy="2152740"/>
              <a:chOff x="275530" y="105936"/>
              <a:chExt cx="1608124" cy="399627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A0A833A-C0A5-48DF-8CA8-29ED77AE847B}"/>
                  </a:ext>
                </a:extLst>
              </p:cNvPr>
              <p:cNvGrpSpPr/>
              <p:nvPr/>
            </p:nvGrpSpPr>
            <p:grpSpPr>
              <a:xfrm>
                <a:off x="275530" y="749407"/>
                <a:ext cx="1608124" cy="3352801"/>
                <a:chOff x="606830" y="749407"/>
                <a:chExt cx="1608124" cy="3352801"/>
              </a:xfrm>
            </p:grpSpPr>
            <p:pic>
              <p:nvPicPr>
                <p:cNvPr id="76" name="Picture 2" descr="Image result for smartphone icon">
                  <a:extLst>
                    <a:ext uri="{FF2B5EF4-FFF2-40B4-BE49-F238E27FC236}">
                      <a16:creationId xmlns:a16="http://schemas.microsoft.com/office/drawing/2014/main" id="{2A509A65-54FA-4092-A5C1-108A632188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9466" y="2824627"/>
                  <a:ext cx="859529" cy="7899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4" descr="Image result for smart tablet icon">
                  <a:extLst>
                    <a:ext uri="{FF2B5EF4-FFF2-40B4-BE49-F238E27FC236}">
                      <a16:creationId xmlns:a16="http://schemas.microsoft.com/office/drawing/2014/main" id="{C428B14A-0FF6-444E-9CCD-4A7B40DDE1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3669" y="1083122"/>
                  <a:ext cx="944639" cy="13817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6" descr="Image result for smartwatch icon">
                  <a:extLst>
                    <a:ext uri="{FF2B5EF4-FFF2-40B4-BE49-F238E27FC236}">
                      <a16:creationId xmlns:a16="http://schemas.microsoft.com/office/drawing/2014/main" id="{C7821930-6853-448F-8505-057F4DE7A6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266" r="26502" b="18309"/>
                <a:stretch/>
              </p:blipFill>
              <p:spPr bwMode="auto">
                <a:xfrm>
                  <a:off x="1484389" y="2610603"/>
                  <a:ext cx="483085" cy="1086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F813CDD-259D-4EEA-A813-74EE0B74F80B}"/>
                    </a:ext>
                  </a:extLst>
                </p:cNvPr>
                <p:cNvSpPr/>
                <p:nvPr/>
              </p:nvSpPr>
              <p:spPr>
                <a:xfrm>
                  <a:off x="606830" y="749407"/>
                  <a:ext cx="1608124" cy="3352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C6F9EF-ACE9-4FF3-8181-E2895988344E}"/>
                  </a:ext>
                </a:extLst>
              </p:cNvPr>
              <p:cNvSpPr txBox="1"/>
              <p:nvPr/>
            </p:nvSpPr>
            <p:spPr>
              <a:xfrm>
                <a:off x="644833" y="105936"/>
                <a:ext cx="1059708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5">
                        <a:lumMod val="50000"/>
                      </a:schemeClr>
                    </a:solidFill>
                  </a:rPr>
                  <a:t>Clients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49130A-ABBF-4E54-BCE9-4D883B1C0D29}"/>
                </a:ext>
              </a:extLst>
            </p:cNvPr>
            <p:cNvGrpSpPr/>
            <p:nvPr/>
          </p:nvGrpSpPr>
          <p:grpSpPr>
            <a:xfrm>
              <a:off x="6430981" y="4428836"/>
              <a:ext cx="3773951" cy="1944087"/>
              <a:chOff x="6803090" y="4175633"/>
              <a:chExt cx="3773951" cy="25262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86442B7-3D1D-412F-A0C5-13C78B5AFAAA}"/>
                  </a:ext>
                </a:extLst>
              </p:cNvPr>
              <p:cNvGrpSpPr/>
              <p:nvPr/>
            </p:nvGrpSpPr>
            <p:grpSpPr>
              <a:xfrm>
                <a:off x="7538940" y="4175633"/>
                <a:ext cx="3038101" cy="2526205"/>
                <a:chOff x="7099313" y="4290767"/>
                <a:chExt cx="3038101" cy="240801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A67C929B-51B5-4582-925A-149E1724CC08}"/>
                    </a:ext>
                  </a:extLst>
                </p:cNvPr>
                <p:cNvGrpSpPr/>
                <p:nvPr/>
              </p:nvGrpSpPr>
              <p:grpSpPr>
                <a:xfrm>
                  <a:off x="7099313" y="4290767"/>
                  <a:ext cx="3038101" cy="2053646"/>
                  <a:chOff x="8569935" y="2899500"/>
                  <a:chExt cx="2664779" cy="2933838"/>
                </a:xfrm>
              </p:grpSpPr>
              <p:sp>
                <p:nvSpPr>
                  <p:cNvPr id="65" name="Thought Bubble: Cloud 64">
                    <a:extLst>
                      <a:ext uri="{FF2B5EF4-FFF2-40B4-BE49-F238E27FC236}">
                        <a16:creationId xmlns:a16="http://schemas.microsoft.com/office/drawing/2014/main" id="{2059448D-371F-4C8A-BCF1-9AD4602528F7}"/>
                      </a:ext>
                    </a:extLst>
                  </p:cNvPr>
                  <p:cNvSpPr/>
                  <p:nvPr/>
                </p:nvSpPr>
                <p:spPr>
                  <a:xfrm>
                    <a:off x="8569935" y="2899500"/>
                    <a:ext cx="2664779" cy="2933838"/>
                  </a:xfrm>
                  <a:prstGeom prst="cloudCallout">
                    <a:avLst>
                      <a:gd name="adj1" fmla="val -54138"/>
                      <a:gd name="adj2" fmla="val 25081"/>
                    </a:avLst>
                  </a:prstGeom>
                  <a:noFill/>
                  <a:ln w="762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B673B0D-C281-492A-9F86-40948078D735}"/>
                      </a:ext>
                    </a:extLst>
                  </p:cNvPr>
                  <p:cNvGrpSpPr/>
                  <p:nvPr/>
                </p:nvGrpSpPr>
                <p:grpSpPr>
                  <a:xfrm>
                    <a:off x="8988364" y="3136610"/>
                    <a:ext cx="1819430" cy="2217395"/>
                    <a:chOff x="8988364" y="3136610"/>
                    <a:chExt cx="1819430" cy="2217395"/>
                  </a:xfrm>
                </p:grpSpPr>
                <p:pic>
                  <p:nvPicPr>
                    <p:cNvPr id="67" name="Picture 34" descr="Image result for smart fridge icon">
                      <a:extLst>
                        <a:ext uri="{FF2B5EF4-FFF2-40B4-BE49-F238E27FC236}">
                          <a16:creationId xmlns:a16="http://schemas.microsoft.com/office/drawing/2014/main" id="{E3806E06-DD98-4FBF-9347-D31E5DC331D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042274" y="3852687"/>
                      <a:ext cx="690594" cy="150131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8" name="Picture 38" descr="Image result for smart tv icon">
                      <a:extLst>
                        <a:ext uri="{FF2B5EF4-FFF2-40B4-BE49-F238E27FC236}">
                          <a16:creationId xmlns:a16="http://schemas.microsoft.com/office/drawing/2014/main" id="{FB22E50F-0614-4671-987F-111072A39E1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74118" y="3136610"/>
                      <a:ext cx="433676" cy="83167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9" name="Picture 40" descr="Image result for smart car icon">
                      <a:extLst>
                        <a:ext uri="{FF2B5EF4-FFF2-40B4-BE49-F238E27FC236}">
                          <a16:creationId xmlns:a16="http://schemas.microsoft.com/office/drawing/2014/main" id="{194EC255-66A0-4361-A3FA-8A4C746A16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519183" y="3199852"/>
                      <a:ext cx="663811" cy="8729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0" name="Picture 42" descr="Image result for smart camera icon">
                      <a:extLst>
                        <a:ext uri="{FF2B5EF4-FFF2-40B4-BE49-F238E27FC236}">
                          <a16:creationId xmlns:a16="http://schemas.microsoft.com/office/drawing/2014/main" id="{994B113B-6412-4820-8296-8FFD376DCBF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37934" y="4248210"/>
                      <a:ext cx="734734" cy="92284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45A27A1E-6B51-423A-99F3-9C9425898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88364" y="4006864"/>
                      <a:ext cx="433959" cy="1262162"/>
                      <a:chOff x="10174790" y="4447185"/>
                      <a:chExt cx="433959" cy="1262162"/>
                    </a:xfrm>
                  </p:grpSpPr>
                  <p:pic>
                    <p:nvPicPr>
                      <p:cNvPr id="72" name="Picture 44" descr="Image result for wireless signal icon">
                        <a:extLst>
                          <a:ext uri="{FF2B5EF4-FFF2-40B4-BE49-F238E27FC236}">
                            <a16:creationId xmlns:a16="http://schemas.microsoft.com/office/drawing/2014/main" id="{CC775FB4-5145-4FA7-9149-2D275D45B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313" y="4447185"/>
                        <a:ext cx="315055" cy="504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3" name="Picture 36" descr="Image result for water supply icon">
                        <a:extLst>
                          <a:ext uri="{FF2B5EF4-FFF2-40B4-BE49-F238E27FC236}">
                            <a16:creationId xmlns:a16="http://schemas.microsoft.com/office/drawing/2014/main" id="{E69A9897-A0CD-479C-B320-E051868D1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790" y="5015010"/>
                        <a:ext cx="433959" cy="69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71E5990-45E3-4DFF-87B9-50BB93AA18E4}"/>
                    </a:ext>
                  </a:extLst>
                </p:cNvPr>
                <p:cNvSpPr txBox="1"/>
                <p:nvPr/>
              </p:nvSpPr>
              <p:spPr>
                <a:xfrm>
                  <a:off x="8466323" y="6329453"/>
                  <a:ext cx="1609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IoT Resources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B1F40BC-4D33-44AE-A2B6-00C4A1E33ECC}"/>
                  </a:ext>
                </a:extLst>
              </p:cNvPr>
              <p:cNvGrpSpPr/>
              <p:nvPr/>
            </p:nvGrpSpPr>
            <p:grpSpPr>
              <a:xfrm>
                <a:off x="6803090" y="5177586"/>
                <a:ext cx="1963386" cy="1465581"/>
                <a:chOff x="6953305" y="5226785"/>
                <a:chExt cx="1925293" cy="1577029"/>
              </a:xfrm>
            </p:grpSpPr>
            <p:pic>
              <p:nvPicPr>
                <p:cNvPr id="61" name="Picture 20" descr="Image result for server icon">
                  <a:extLst>
                    <a:ext uri="{FF2B5EF4-FFF2-40B4-BE49-F238E27FC236}">
                      <a16:creationId xmlns:a16="http://schemas.microsoft.com/office/drawing/2014/main" id="{1484FD20-7DAB-4AD4-AF83-841B92B066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96" r="23421"/>
                <a:stretch/>
              </p:blipFill>
              <p:spPr bwMode="auto">
                <a:xfrm>
                  <a:off x="7192005" y="5226785"/>
                  <a:ext cx="772066" cy="12720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9AD066D-B5BA-44AF-9FE4-63475C1B09B7}"/>
                    </a:ext>
                  </a:extLst>
                </p:cNvPr>
                <p:cNvSpPr txBox="1"/>
                <p:nvPr/>
              </p:nvSpPr>
              <p:spPr>
                <a:xfrm>
                  <a:off x="6953305" y="6434482"/>
                  <a:ext cx="19252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Resource Server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BD17D19-6ADA-45D8-842C-94D13B9BB2E9}"/>
                </a:ext>
              </a:extLst>
            </p:cNvPr>
            <p:cNvGrpSpPr/>
            <p:nvPr/>
          </p:nvGrpSpPr>
          <p:grpSpPr>
            <a:xfrm>
              <a:off x="3793562" y="4916289"/>
              <a:ext cx="2292348" cy="1440600"/>
              <a:chOff x="2729461" y="588352"/>
              <a:chExt cx="3928271" cy="33528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90E5973-5A37-4686-A683-CF04B23CD427}"/>
                  </a:ext>
                </a:extLst>
              </p:cNvPr>
              <p:cNvGrpSpPr/>
              <p:nvPr/>
            </p:nvGrpSpPr>
            <p:grpSpPr>
              <a:xfrm>
                <a:off x="2729461" y="588352"/>
                <a:ext cx="3928271" cy="3352801"/>
                <a:chOff x="3863009" y="733259"/>
                <a:chExt cx="2604984" cy="2965752"/>
              </a:xfrm>
            </p:grpSpPr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2E3674C1-BA82-473F-AFCC-29410FC8814E}"/>
                    </a:ext>
                  </a:extLst>
                </p:cNvPr>
                <p:cNvSpPr/>
                <p:nvPr/>
              </p:nvSpPr>
              <p:spPr>
                <a:xfrm>
                  <a:off x="3863009" y="1829788"/>
                  <a:ext cx="636106" cy="622851"/>
                </a:xfrm>
                <a:prstGeom prst="cube">
                  <a:avLst>
                    <a:gd name="adj" fmla="val 32576"/>
                  </a:avLst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033ECEF2-0F31-4F27-8A62-B32AB174DCD3}"/>
                    </a:ext>
                  </a:extLst>
                </p:cNvPr>
                <p:cNvSpPr/>
                <p:nvPr/>
              </p:nvSpPr>
              <p:spPr>
                <a:xfrm>
                  <a:off x="5831887" y="1901362"/>
                  <a:ext cx="636106" cy="622851"/>
                </a:xfrm>
                <a:prstGeom prst="cube">
                  <a:avLst>
                    <a:gd name="adj" fmla="val 32576"/>
                  </a:avLst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0EB851F5-2CD5-4CAC-B375-AF15D5EAE096}"/>
                    </a:ext>
                  </a:extLst>
                </p:cNvPr>
                <p:cNvSpPr/>
                <p:nvPr/>
              </p:nvSpPr>
              <p:spPr>
                <a:xfrm>
                  <a:off x="4986131" y="733259"/>
                  <a:ext cx="636106" cy="622851"/>
                </a:xfrm>
                <a:prstGeom prst="cube">
                  <a:avLst>
                    <a:gd name="adj" fmla="val 32576"/>
                  </a:avLst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A698CB90-8E96-428D-9331-80F187EFB397}"/>
                    </a:ext>
                  </a:extLst>
                </p:cNvPr>
                <p:cNvSpPr/>
                <p:nvPr/>
              </p:nvSpPr>
              <p:spPr>
                <a:xfrm>
                  <a:off x="4817163" y="3076160"/>
                  <a:ext cx="636106" cy="622851"/>
                </a:xfrm>
                <a:prstGeom prst="cube">
                  <a:avLst>
                    <a:gd name="adj" fmla="val 32576"/>
                  </a:avLst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cxnSp>
              <p:nvCxnSpPr>
                <p:cNvPr id="50" name="Connector: Elbow 49">
                  <a:extLst>
                    <a:ext uri="{FF2B5EF4-FFF2-40B4-BE49-F238E27FC236}">
                      <a16:creationId xmlns:a16="http://schemas.microsoft.com/office/drawing/2014/main" id="{B71ED053-4335-4290-BA88-FA99341D73BE}"/>
                    </a:ext>
                  </a:extLst>
                </p:cNvPr>
                <p:cNvCxnSpPr>
                  <a:cxnSpLocks/>
                  <a:stCxn id="48" idx="2"/>
                  <a:endCxn id="46" idx="0"/>
                </p:cNvCxnSpPr>
                <p:nvPr/>
              </p:nvCxnSpPr>
              <p:spPr>
                <a:xfrm rot="10800000" flipV="1">
                  <a:off x="4257118" y="1146133"/>
                  <a:ext cx="729014" cy="683654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AD37EEB8-64DE-48C0-9696-AE22F727077C}"/>
                    </a:ext>
                  </a:extLst>
                </p:cNvPr>
                <p:cNvCxnSpPr>
                  <a:cxnSpLocks/>
                  <a:stCxn id="48" idx="5"/>
                  <a:endCxn id="47" idx="0"/>
                </p:cNvCxnSpPr>
                <p:nvPr/>
              </p:nvCxnSpPr>
              <p:spPr>
                <a:xfrm>
                  <a:off x="5622236" y="943235"/>
                  <a:ext cx="608676" cy="958127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or: Elbow 51">
                  <a:extLst>
                    <a:ext uri="{FF2B5EF4-FFF2-40B4-BE49-F238E27FC236}">
                      <a16:creationId xmlns:a16="http://schemas.microsoft.com/office/drawing/2014/main" id="{D09428C7-1FD8-4439-8140-4E027E0A65D5}"/>
                    </a:ext>
                  </a:extLst>
                </p:cNvPr>
                <p:cNvCxnSpPr>
                  <a:cxnSpLocks/>
                  <a:stCxn id="47" idx="3"/>
                  <a:endCxn id="49" idx="5"/>
                </p:cNvCxnSpPr>
                <p:nvPr/>
              </p:nvCxnSpPr>
              <p:spPr>
                <a:xfrm rot="5400000">
                  <a:off x="5369919" y="2607564"/>
                  <a:ext cx="761923" cy="595221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00ABD014-9AA9-4161-833F-E19F2A938093}"/>
                    </a:ext>
                  </a:extLst>
                </p:cNvPr>
                <p:cNvCxnSpPr>
                  <a:cxnSpLocks/>
                  <a:stCxn id="46" idx="3"/>
                  <a:endCxn id="49" idx="2"/>
                </p:cNvCxnSpPr>
                <p:nvPr/>
              </p:nvCxnSpPr>
              <p:spPr>
                <a:xfrm rot="16200000" flipH="1">
                  <a:off x="3930189" y="2602061"/>
                  <a:ext cx="1036396" cy="737551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F74DB5-C0BE-437B-87B1-77620EAC4418}"/>
                  </a:ext>
                </a:extLst>
              </p:cNvPr>
              <p:cNvSpPr txBox="1"/>
              <p:nvPr/>
            </p:nvSpPr>
            <p:spPr>
              <a:xfrm>
                <a:off x="3691577" y="1293858"/>
                <a:ext cx="2573551" cy="193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Authorization Blockchain Network </a:t>
                </a:r>
              </a:p>
            </p:txBody>
          </p:sp>
        </p:grpSp>
        <p:sp>
          <p:nvSpPr>
            <p:cNvPr id="89" name="Arrow: Left-Right 88">
              <a:extLst>
                <a:ext uri="{FF2B5EF4-FFF2-40B4-BE49-F238E27FC236}">
                  <a16:creationId xmlns:a16="http://schemas.microsoft.com/office/drawing/2014/main" id="{BA3F7ED0-47B5-42F6-A2DE-58A4F722F48F}"/>
                </a:ext>
              </a:extLst>
            </p:cNvPr>
            <p:cNvSpPr/>
            <p:nvPr/>
          </p:nvSpPr>
          <p:spPr>
            <a:xfrm>
              <a:off x="3136797" y="5532635"/>
              <a:ext cx="481806" cy="1365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0" name="Arrow: Left-Right 89">
              <a:extLst>
                <a:ext uri="{FF2B5EF4-FFF2-40B4-BE49-F238E27FC236}">
                  <a16:creationId xmlns:a16="http://schemas.microsoft.com/office/drawing/2014/main" id="{F6E1AE67-AA43-4528-85A9-214938873276}"/>
                </a:ext>
              </a:extLst>
            </p:cNvPr>
            <p:cNvSpPr/>
            <p:nvPr/>
          </p:nvSpPr>
          <p:spPr>
            <a:xfrm rot="8895644">
              <a:off x="5961041" y="4867574"/>
              <a:ext cx="481806" cy="1365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1" name="Arrow: Left-Right 90">
              <a:extLst>
                <a:ext uri="{FF2B5EF4-FFF2-40B4-BE49-F238E27FC236}">
                  <a16:creationId xmlns:a16="http://schemas.microsoft.com/office/drawing/2014/main" id="{E44FC764-64E7-4489-A164-AA677CC7B53D}"/>
                </a:ext>
              </a:extLst>
            </p:cNvPr>
            <p:cNvSpPr/>
            <p:nvPr/>
          </p:nvSpPr>
          <p:spPr>
            <a:xfrm>
              <a:off x="6178175" y="5517339"/>
              <a:ext cx="481806" cy="1365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8CF046-7870-4235-87E8-AF9146952609}"/>
              </a:ext>
            </a:extLst>
          </p:cNvPr>
          <p:cNvGrpSpPr/>
          <p:nvPr/>
        </p:nvGrpSpPr>
        <p:grpSpPr>
          <a:xfrm>
            <a:off x="1170528" y="2829103"/>
            <a:ext cx="7014084" cy="1676741"/>
            <a:chOff x="3079667" y="7814732"/>
            <a:chExt cx="7014084" cy="5140982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63826B38-0B23-44F8-A260-5995B0909C00}"/>
                </a:ext>
              </a:extLst>
            </p:cNvPr>
            <p:cNvSpPr/>
            <p:nvPr/>
          </p:nvSpPr>
          <p:spPr>
            <a:xfrm>
              <a:off x="3963546" y="8819138"/>
              <a:ext cx="275686" cy="3724016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603FCF-C0C1-4D25-8DA7-B5A878BF940F}"/>
                </a:ext>
              </a:extLst>
            </p:cNvPr>
            <p:cNvSpPr txBox="1"/>
            <p:nvPr/>
          </p:nvSpPr>
          <p:spPr>
            <a:xfrm>
              <a:off x="4242917" y="7814732"/>
              <a:ext cx="5850834" cy="5140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CA" dirty="0"/>
                <a:t>Class 1,   IoT-Control Authorization </a:t>
              </a:r>
            </a:p>
            <a:p>
              <a:pPr>
                <a:lnSpc>
                  <a:spcPct val="200000"/>
                </a:lnSpc>
              </a:pPr>
              <a:r>
                <a:rPr lang="en-CA" dirty="0"/>
                <a:t>Class 2,   Real-Time IoT Data Visualization </a:t>
              </a:r>
            </a:p>
            <a:p>
              <a:pPr>
                <a:lnSpc>
                  <a:spcPct val="200000"/>
                </a:lnSpc>
              </a:pPr>
              <a:r>
                <a:rPr lang="en-CA" dirty="0"/>
                <a:t>Class 3,   Restricted IoT Data Visualization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F1E121-0520-4AA7-A92D-B6B8A2E9D20F}"/>
                </a:ext>
              </a:extLst>
            </p:cNvPr>
            <p:cNvSpPr txBox="1"/>
            <p:nvPr/>
          </p:nvSpPr>
          <p:spPr>
            <a:xfrm>
              <a:off x="3079667" y="10069825"/>
              <a:ext cx="1159565" cy="113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AuthSf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25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AE00-ADB6-49BB-BB40-042C0AC6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39FB-5B5C-4E9C-97C2-E45D028F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6" y="1037243"/>
            <a:ext cx="11415920" cy="2924333"/>
          </a:xfrm>
        </p:spPr>
        <p:txBody>
          <a:bodyPr>
            <a:noAutofit/>
          </a:bodyPr>
          <a:lstStyle/>
          <a:p>
            <a:r>
              <a:rPr lang="en-CA" sz="2000" dirty="0"/>
              <a:t>Assumptions: </a:t>
            </a:r>
          </a:p>
          <a:p>
            <a:pPr lvl="1"/>
            <a:r>
              <a:rPr lang="en-CA" sz="2000" dirty="0"/>
              <a:t>Passwords are distributed to authorized clients through out-of-bound communication.</a:t>
            </a:r>
          </a:p>
          <a:p>
            <a:pPr lvl="1"/>
            <a:r>
              <a:rPr lang="en-CA" sz="2000" dirty="0"/>
              <a:t>Based on agreement, clients are assigned with an </a:t>
            </a:r>
            <a:r>
              <a:rPr lang="en-CA" sz="2000" dirty="0" err="1"/>
              <a:t>AuthSf</a:t>
            </a:r>
            <a:r>
              <a:rPr lang="en-CA" sz="2000" dirty="0"/>
              <a:t> that is used to determine their access privileges.   </a:t>
            </a:r>
          </a:p>
          <a:p>
            <a:r>
              <a:rPr lang="en-CA" sz="2000" dirty="0"/>
              <a:t>Attack:</a:t>
            </a:r>
          </a:p>
          <a:p>
            <a:pPr lvl="1"/>
            <a:r>
              <a:rPr lang="en-CA" sz="2000" dirty="0"/>
              <a:t>An insider compromises Class 3 accounts and lunches a DDoS attack on the application layer by continuously requesting access token to higher level privileges    </a:t>
            </a:r>
          </a:p>
          <a:p>
            <a:r>
              <a:rPr lang="en-CA" sz="2000" dirty="0"/>
              <a:t>Mitigation Method :</a:t>
            </a:r>
          </a:p>
          <a:p>
            <a:pPr lvl="1"/>
            <a:r>
              <a:rPr lang="en-CA" sz="2000" dirty="0"/>
              <a:t>Using modifier functions in the smart contract to restrict function calls to authorized Class 1 clients.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5B39-1091-43C7-A229-381FDE64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5</a:t>
            </a:fld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5FF2A-D841-4BBA-B3FA-33CC05707F97}"/>
              </a:ext>
            </a:extLst>
          </p:cNvPr>
          <p:cNvSpPr txBox="1"/>
          <p:nvPr/>
        </p:nvSpPr>
        <p:spPr>
          <a:xfrm>
            <a:off x="388040" y="6500882"/>
            <a:ext cx="422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Authentication Privileges of IoT Clients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66F3AE-AA96-4175-B8BA-44769C8C5CA9}"/>
              </a:ext>
            </a:extLst>
          </p:cNvPr>
          <p:cNvGrpSpPr/>
          <p:nvPr/>
        </p:nvGrpSpPr>
        <p:grpSpPr>
          <a:xfrm>
            <a:off x="388040" y="4087931"/>
            <a:ext cx="11640446" cy="2387687"/>
            <a:chOff x="388040" y="3968663"/>
            <a:chExt cx="11640446" cy="23876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135D28B-5F7A-4525-B534-896AFDAD83C3}"/>
                </a:ext>
              </a:extLst>
            </p:cNvPr>
            <p:cNvGrpSpPr/>
            <p:nvPr/>
          </p:nvGrpSpPr>
          <p:grpSpPr>
            <a:xfrm>
              <a:off x="388040" y="4395027"/>
              <a:ext cx="3803374" cy="1961323"/>
              <a:chOff x="8404579" y="2148301"/>
              <a:chExt cx="3662570" cy="43042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B15B9AF-86E7-4F8B-872C-02760F948520}"/>
                  </a:ext>
                </a:extLst>
              </p:cNvPr>
              <p:cNvGrpSpPr/>
              <p:nvPr/>
            </p:nvGrpSpPr>
            <p:grpSpPr>
              <a:xfrm>
                <a:off x="8404579" y="2148301"/>
                <a:ext cx="3662570" cy="4304299"/>
                <a:chOff x="8404579" y="2148301"/>
                <a:chExt cx="3662570" cy="430429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D67D34D-F324-4586-9AF6-59A318490F3D}"/>
                    </a:ext>
                  </a:extLst>
                </p:cNvPr>
                <p:cNvSpPr/>
                <p:nvPr/>
              </p:nvSpPr>
              <p:spPr>
                <a:xfrm>
                  <a:off x="8404579" y="2148301"/>
                  <a:ext cx="3662570" cy="430429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240E04-DEB7-408D-B5AD-467D4F12C4E4}"/>
                    </a:ext>
                  </a:extLst>
                </p:cNvPr>
                <p:cNvSpPr txBox="1"/>
                <p:nvPr/>
              </p:nvSpPr>
              <p:spPr>
                <a:xfrm>
                  <a:off x="8441634" y="2206211"/>
                  <a:ext cx="2014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Class 3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5FEFC2-A37A-4E2E-855D-A55EA50DDCA2}"/>
                  </a:ext>
                </a:extLst>
              </p:cNvPr>
              <p:cNvSpPr/>
              <p:nvPr/>
            </p:nvSpPr>
            <p:spPr>
              <a:xfrm>
                <a:off x="8441635" y="3215371"/>
                <a:ext cx="3379304" cy="29373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4B3F3-7E82-4596-93D4-E4F14B3F8D3D}"/>
                  </a:ext>
                </a:extLst>
              </p:cNvPr>
              <p:cNvSpPr txBox="1"/>
              <p:nvPr/>
            </p:nvSpPr>
            <p:spPr>
              <a:xfrm>
                <a:off x="8598820" y="3442260"/>
                <a:ext cx="2014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 Class 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A0C867-7C56-4D6C-918E-F7E5F4333951}"/>
                  </a:ext>
                </a:extLst>
              </p:cNvPr>
              <p:cNvSpPr/>
              <p:nvPr/>
            </p:nvSpPr>
            <p:spPr>
              <a:xfrm>
                <a:off x="8618882" y="4385411"/>
                <a:ext cx="3024809" cy="1591402"/>
              </a:xfrm>
              <a:prstGeom prst="rect">
                <a:avLst/>
              </a:prstGeom>
              <a:solidFill>
                <a:srgbClr val="AE78D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E82B6-241D-4335-98D9-6FFCCC6BF837}"/>
                  </a:ext>
                </a:extLst>
              </p:cNvPr>
              <p:cNvSpPr txBox="1"/>
              <p:nvPr/>
            </p:nvSpPr>
            <p:spPr>
              <a:xfrm>
                <a:off x="8888069" y="4612298"/>
                <a:ext cx="2014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Class 1</a:t>
                </a:r>
              </a:p>
            </p:txBody>
          </p:sp>
          <p:sp>
            <p:nvSpPr>
              <p:cNvPr id="12" name="Explosion: 14 Points 11">
                <a:extLst>
                  <a:ext uri="{FF2B5EF4-FFF2-40B4-BE49-F238E27FC236}">
                    <a16:creationId xmlns:a16="http://schemas.microsoft.com/office/drawing/2014/main" id="{FC394BFB-2D1C-4AEA-A573-994532726FA8}"/>
                  </a:ext>
                </a:extLst>
              </p:cNvPr>
              <p:cNvSpPr/>
              <p:nvPr/>
            </p:nvSpPr>
            <p:spPr>
              <a:xfrm>
                <a:off x="9718628" y="2148301"/>
                <a:ext cx="1789044" cy="1062866"/>
              </a:xfrm>
              <a:prstGeom prst="irregularSeal2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DDoS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142E05-DB43-41C8-A949-75688074C905}"/>
                </a:ext>
              </a:extLst>
            </p:cNvPr>
            <p:cNvGrpSpPr/>
            <p:nvPr/>
          </p:nvGrpSpPr>
          <p:grpSpPr>
            <a:xfrm>
              <a:off x="5375200" y="4271852"/>
              <a:ext cx="2597942" cy="2049736"/>
              <a:chOff x="2729461" y="588352"/>
              <a:chExt cx="3928271" cy="335280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A3A000E-C1DD-4DB6-829E-70053A961CF0}"/>
                  </a:ext>
                </a:extLst>
              </p:cNvPr>
              <p:cNvGrpSpPr/>
              <p:nvPr/>
            </p:nvGrpSpPr>
            <p:grpSpPr>
              <a:xfrm>
                <a:off x="2729461" y="588352"/>
                <a:ext cx="3928271" cy="3352801"/>
                <a:chOff x="3863009" y="733259"/>
                <a:chExt cx="2604984" cy="2965752"/>
              </a:xfrm>
            </p:grpSpPr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2499D529-3D50-450D-84F7-9B06DF43B496}"/>
                    </a:ext>
                  </a:extLst>
                </p:cNvPr>
                <p:cNvSpPr/>
                <p:nvPr/>
              </p:nvSpPr>
              <p:spPr>
                <a:xfrm>
                  <a:off x="3863009" y="1829788"/>
                  <a:ext cx="636106" cy="622851"/>
                </a:xfrm>
                <a:prstGeom prst="cube">
                  <a:avLst>
                    <a:gd name="adj" fmla="val 32576"/>
                  </a:avLst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5270F0FE-8230-470E-BE60-99E2E9F09D21}"/>
                    </a:ext>
                  </a:extLst>
                </p:cNvPr>
                <p:cNvSpPr/>
                <p:nvPr/>
              </p:nvSpPr>
              <p:spPr>
                <a:xfrm>
                  <a:off x="5831887" y="1901362"/>
                  <a:ext cx="636106" cy="622851"/>
                </a:xfrm>
                <a:prstGeom prst="cube">
                  <a:avLst>
                    <a:gd name="adj" fmla="val 32576"/>
                  </a:avLst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017C3AD5-A72D-4696-B77D-FC07B6BA7CBD}"/>
                    </a:ext>
                  </a:extLst>
                </p:cNvPr>
                <p:cNvSpPr/>
                <p:nvPr/>
              </p:nvSpPr>
              <p:spPr>
                <a:xfrm>
                  <a:off x="4986131" y="733259"/>
                  <a:ext cx="636106" cy="622851"/>
                </a:xfrm>
                <a:prstGeom prst="cube">
                  <a:avLst>
                    <a:gd name="adj" fmla="val 32576"/>
                  </a:avLst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56505188-98A9-4AB4-B841-C1F5DE63FD98}"/>
                    </a:ext>
                  </a:extLst>
                </p:cNvPr>
                <p:cNvSpPr/>
                <p:nvPr/>
              </p:nvSpPr>
              <p:spPr>
                <a:xfrm>
                  <a:off x="4817163" y="3076160"/>
                  <a:ext cx="636106" cy="622851"/>
                </a:xfrm>
                <a:prstGeom prst="cube">
                  <a:avLst>
                    <a:gd name="adj" fmla="val 32576"/>
                  </a:avLst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F8694C5C-8550-4381-BF92-70BA768F91F6}"/>
                    </a:ext>
                  </a:extLst>
                </p:cNvPr>
                <p:cNvCxnSpPr>
                  <a:cxnSpLocks/>
                  <a:stCxn id="20" idx="2"/>
                  <a:endCxn id="18" idx="0"/>
                </p:cNvCxnSpPr>
                <p:nvPr/>
              </p:nvCxnSpPr>
              <p:spPr>
                <a:xfrm rot="10800000" flipV="1">
                  <a:off x="4257118" y="1146133"/>
                  <a:ext cx="729014" cy="683654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FE82209E-8D09-4F3C-BDA1-C68FBCE7058A}"/>
                    </a:ext>
                  </a:extLst>
                </p:cNvPr>
                <p:cNvCxnSpPr>
                  <a:cxnSpLocks/>
                  <a:stCxn id="20" idx="5"/>
                  <a:endCxn id="19" idx="0"/>
                </p:cNvCxnSpPr>
                <p:nvPr/>
              </p:nvCxnSpPr>
              <p:spPr>
                <a:xfrm>
                  <a:off x="5622236" y="943235"/>
                  <a:ext cx="608676" cy="958127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FC5DBCCD-2583-4FA4-B644-CE8103C5A522}"/>
                    </a:ext>
                  </a:extLst>
                </p:cNvPr>
                <p:cNvCxnSpPr>
                  <a:cxnSpLocks/>
                  <a:stCxn id="19" idx="3"/>
                  <a:endCxn id="21" idx="5"/>
                </p:cNvCxnSpPr>
                <p:nvPr/>
              </p:nvCxnSpPr>
              <p:spPr>
                <a:xfrm rot="5400000">
                  <a:off x="5369919" y="2607564"/>
                  <a:ext cx="761923" cy="595221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or: Elbow 24">
                  <a:extLst>
                    <a:ext uri="{FF2B5EF4-FFF2-40B4-BE49-F238E27FC236}">
                      <a16:creationId xmlns:a16="http://schemas.microsoft.com/office/drawing/2014/main" id="{83323EC1-5C94-471D-8C31-E297CA14D57A}"/>
                    </a:ext>
                  </a:extLst>
                </p:cNvPr>
                <p:cNvCxnSpPr>
                  <a:cxnSpLocks/>
                  <a:stCxn id="18" idx="3"/>
                  <a:endCxn id="21" idx="2"/>
                </p:cNvCxnSpPr>
                <p:nvPr/>
              </p:nvCxnSpPr>
              <p:spPr>
                <a:xfrm rot="16200000" flipH="1">
                  <a:off x="3930189" y="2602061"/>
                  <a:ext cx="1036396" cy="737551"/>
                </a:xfrm>
                <a:prstGeom prst="bentConnector2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569A67-B13C-443C-88E8-48078712E66F}"/>
                  </a:ext>
                </a:extLst>
              </p:cNvPr>
              <p:cNvSpPr txBox="1"/>
              <p:nvPr/>
            </p:nvSpPr>
            <p:spPr>
              <a:xfrm>
                <a:off x="3691577" y="1293858"/>
                <a:ext cx="2573551" cy="193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Authorization Blockchain Network 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53A330-0ED4-4E61-8AAE-05984BB96A4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104" y="4581029"/>
              <a:ext cx="244228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63684A-8225-44E7-9212-92E2F02AF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269" y="5801952"/>
              <a:ext cx="1722642" cy="15322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15519C-26EC-4572-A6F5-8607A14CF203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39" y="5296720"/>
              <a:ext cx="1292910" cy="6455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22CE905-649A-4056-AD34-23A1FE032BFF}"/>
                </a:ext>
              </a:extLst>
            </p:cNvPr>
            <p:cNvGrpSpPr/>
            <p:nvPr/>
          </p:nvGrpSpPr>
          <p:grpSpPr>
            <a:xfrm>
              <a:off x="8254535" y="3968663"/>
              <a:ext cx="3773951" cy="1944087"/>
              <a:chOff x="6803090" y="4175633"/>
              <a:chExt cx="3773951" cy="252620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98DD388-0267-4C61-9DCB-B2097FB72EAD}"/>
                  </a:ext>
                </a:extLst>
              </p:cNvPr>
              <p:cNvGrpSpPr/>
              <p:nvPr/>
            </p:nvGrpSpPr>
            <p:grpSpPr>
              <a:xfrm>
                <a:off x="7538940" y="4175633"/>
                <a:ext cx="3038101" cy="2526205"/>
                <a:chOff x="7099313" y="4290767"/>
                <a:chExt cx="3038101" cy="2408018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D019A13-BE2C-4064-AAFB-4DD168CDBCFD}"/>
                    </a:ext>
                  </a:extLst>
                </p:cNvPr>
                <p:cNvGrpSpPr/>
                <p:nvPr/>
              </p:nvGrpSpPr>
              <p:grpSpPr>
                <a:xfrm>
                  <a:off x="7099313" y="4290767"/>
                  <a:ext cx="3038101" cy="2053646"/>
                  <a:chOff x="8569935" y="2899500"/>
                  <a:chExt cx="2664779" cy="2933838"/>
                </a:xfrm>
              </p:grpSpPr>
              <p:sp>
                <p:nvSpPr>
                  <p:cNvPr id="43" name="Thought Bubble: Cloud 42">
                    <a:extLst>
                      <a:ext uri="{FF2B5EF4-FFF2-40B4-BE49-F238E27FC236}">
                        <a16:creationId xmlns:a16="http://schemas.microsoft.com/office/drawing/2014/main" id="{C2D72CB1-9CA4-420B-96D5-D551D7D3DA3C}"/>
                      </a:ext>
                    </a:extLst>
                  </p:cNvPr>
                  <p:cNvSpPr/>
                  <p:nvPr/>
                </p:nvSpPr>
                <p:spPr>
                  <a:xfrm>
                    <a:off x="8569935" y="2899500"/>
                    <a:ext cx="2664779" cy="2933838"/>
                  </a:xfrm>
                  <a:prstGeom prst="cloudCallout">
                    <a:avLst>
                      <a:gd name="adj1" fmla="val -54138"/>
                      <a:gd name="adj2" fmla="val 25081"/>
                    </a:avLst>
                  </a:prstGeom>
                  <a:noFill/>
                  <a:ln w="762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840A5E1-286B-461B-B9E6-4A97C8DFAC5A}"/>
                      </a:ext>
                    </a:extLst>
                  </p:cNvPr>
                  <p:cNvGrpSpPr/>
                  <p:nvPr/>
                </p:nvGrpSpPr>
                <p:grpSpPr>
                  <a:xfrm>
                    <a:off x="8988364" y="3136610"/>
                    <a:ext cx="1819430" cy="2217395"/>
                    <a:chOff x="8988364" y="3136610"/>
                    <a:chExt cx="1819430" cy="2217395"/>
                  </a:xfrm>
                </p:grpSpPr>
                <p:pic>
                  <p:nvPicPr>
                    <p:cNvPr id="45" name="Picture 34" descr="Image result for smart fridge icon">
                      <a:extLst>
                        <a:ext uri="{FF2B5EF4-FFF2-40B4-BE49-F238E27FC236}">
                          <a16:creationId xmlns:a16="http://schemas.microsoft.com/office/drawing/2014/main" id="{743A5E71-DF47-48E1-B652-2FF4E3F70C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042274" y="3852687"/>
                      <a:ext cx="690594" cy="150131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6" name="Picture 38" descr="Image result for smart tv icon">
                      <a:extLst>
                        <a:ext uri="{FF2B5EF4-FFF2-40B4-BE49-F238E27FC236}">
                          <a16:creationId xmlns:a16="http://schemas.microsoft.com/office/drawing/2014/main" id="{3E2A4CB9-ADB0-4BCA-9F2E-403B734F165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74118" y="3136610"/>
                      <a:ext cx="433676" cy="83167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" name="Picture 40" descr="Image result for smart car icon">
                      <a:extLst>
                        <a:ext uri="{FF2B5EF4-FFF2-40B4-BE49-F238E27FC236}">
                          <a16:creationId xmlns:a16="http://schemas.microsoft.com/office/drawing/2014/main" id="{18E14C97-78D5-4820-AF85-7F783C8FE36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519183" y="3199852"/>
                      <a:ext cx="663811" cy="8729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8" name="Picture 42" descr="Image result for smart camera icon">
                      <a:extLst>
                        <a:ext uri="{FF2B5EF4-FFF2-40B4-BE49-F238E27FC236}">
                          <a16:creationId xmlns:a16="http://schemas.microsoft.com/office/drawing/2014/main" id="{8BCF831B-DDCE-452C-9BD4-9C2311494A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37934" y="4248210"/>
                      <a:ext cx="734734" cy="92284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871F5B14-A88F-4FC8-994B-09ED4B228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88364" y="4006864"/>
                      <a:ext cx="433959" cy="1262162"/>
                      <a:chOff x="10174790" y="4447185"/>
                      <a:chExt cx="433959" cy="1262162"/>
                    </a:xfrm>
                  </p:grpSpPr>
                  <p:pic>
                    <p:nvPicPr>
                      <p:cNvPr id="50" name="Picture 44" descr="Image result for wireless signal icon">
                        <a:extLst>
                          <a:ext uri="{FF2B5EF4-FFF2-40B4-BE49-F238E27FC236}">
                            <a16:creationId xmlns:a16="http://schemas.microsoft.com/office/drawing/2014/main" id="{6EA20E53-DFF8-40C2-BECA-AC0272409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313" y="4447185"/>
                        <a:ext cx="315055" cy="504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51" name="Picture 36" descr="Image result for water supply icon">
                        <a:extLst>
                          <a:ext uri="{FF2B5EF4-FFF2-40B4-BE49-F238E27FC236}">
                            <a16:creationId xmlns:a16="http://schemas.microsoft.com/office/drawing/2014/main" id="{F2AFF836-FB59-4F1E-A4F3-0C6A75659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790" y="5015010"/>
                        <a:ext cx="433959" cy="69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3F9F060-493A-42E9-8D65-20A2295F3507}"/>
                    </a:ext>
                  </a:extLst>
                </p:cNvPr>
                <p:cNvSpPr txBox="1"/>
                <p:nvPr/>
              </p:nvSpPr>
              <p:spPr>
                <a:xfrm>
                  <a:off x="8466323" y="6329453"/>
                  <a:ext cx="1609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IoT Resources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DA81FBD-C448-49C2-93CC-C4C8A7E47D29}"/>
                  </a:ext>
                </a:extLst>
              </p:cNvPr>
              <p:cNvGrpSpPr/>
              <p:nvPr/>
            </p:nvGrpSpPr>
            <p:grpSpPr>
              <a:xfrm>
                <a:off x="6803090" y="5177586"/>
                <a:ext cx="1963386" cy="1465581"/>
                <a:chOff x="6953305" y="5226785"/>
                <a:chExt cx="1925293" cy="1577029"/>
              </a:xfrm>
            </p:grpSpPr>
            <p:pic>
              <p:nvPicPr>
                <p:cNvPr id="39" name="Picture 20" descr="Image result for server icon">
                  <a:extLst>
                    <a:ext uri="{FF2B5EF4-FFF2-40B4-BE49-F238E27FC236}">
                      <a16:creationId xmlns:a16="http://schemas.microsoft.com/office/drawing/2014/main" id="{5EB60BEF-AD70-46D1-923C-676D3B8C8E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96" r="23421"/>
                <a:stretch/>
              </p:blipFill>
              <p:spPr bwMode="auto">
                <a:xfrm>
                  <a:off x="7192005" y="5226785"/>
                  <a:ext cx="772066" cy="12720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3BEDC70-A88E-4559-B335-977B35FDF388}"/>
                    </a:ext>
                  </a:extLst>
                </p:cNvPr>
                <p:cNvSpPr txBox="1"/>
                <p:nvPr/>
              </p:nvSpPr>
              <p:spPr>
                <a:xfrm>
                  <a:off x="6953305" y="6434482"/>
                  <a:ext cx="19252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Resource Server</a:t>
                  </a:r>
                </a:p>
              </p:txBody>
            </p:sp>
          </p:grpSp>
        </p:grpSp>
      </p:grp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3D930F7B-3F51-4420-BDAA-48DC46F58D2B}"/>
              </a:ext>
            </a:extLst>
          </p:cNvPr>
          <p:cNvSpPr/>
          <p:nvPr/>
        </p:nvSpPr>
        <p:spPr>
          <a:xfrm>
            <a:off x="8016152" y="5295932"/>
            <a:ext cx="481806" cy="136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0E1EDC-4D18-4315-82F7-B36CB9B15CD6}"/>
              </a:ext>
            </a:extLst>
          </p:cNvPr>
          <p:cNvGrpSpPr/>
          <p:nvPr/>
        </p:nvGrpSpPr>
        <p:grpSpPr>
          <a:xfrm>
            <a:off x="9979986" y="6250717"/>
            <a:ext cx="2765739" cy="646331"/>
            <a:chOff x="5066905" y="6266233"/>
            <a:chExt cx="2765739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679A5D-B1AF-4637-A330-0073E2C55505}"/>
                </a:ext>
              </a:extLst>
            </p:cNvPr>
            <p:cNvSpPr txBox="1"/>
            <p:nvPr/>
          </p:nvSpPr>
          <p:spPr>
            <a:xfrm>
              <a:off x="5568723" y="6266233"/>
              <a:ext cx="2263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Legitimate Client Requests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D52261-F255-4DBB-BE8B-0B9A873AE9DA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05" y="6631193"/>
              <a:ext cx="466798" cy="7336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909728-C494-4A28-BFC4-0837A612AADA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05" y="6433154"/>
              <a:ext cx="411161" cy="8913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02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FA54-C35C-4003-A9B9-A3F2F3DC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435"/>
            <a:ext cx="10515600" cy="201750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Blockchain network: Ethereum </a:t>
            </a:r>
            <a:r>
              <a:rPr lang="en-CA" dirty="0" err="1"/>
              <a:t>geth</a:t>
            </a:r>
            <a:r>
              <a:rPr lang="en-CA" dirty="0"/>
              <a:t> 1.9.5 private network</a:t>
            </a:r>
          </a:p>
          <a:p>
            <a:r>
              <a:rPr lang="en-CA" dirty="0"/>
              <a:t>Security policy: Smart contract in Solidity 0.5.0 v  </a:t>
            </a:r>
          </a:p>
          <a:p>
            <a:r>
              <a:rPr lang="en-CA" dirty="0"/>
              <a:t>Resource Server: Raspberry Pi3 </a:t>
            </a:r>
          </a:p>
          <a:p>
            <a:r>
              <a:rPr lang="en-CA" dirty="0"/>
              <a:t>Clients &amp; Resource Owner: Windows 10</a:t>
            </a:r>
          </a:p>
          <a:p>
            <a:r>
              <a:rPr lang="en-CA" dirty="0"/>
              <a:t>Attacker: Ubuntu 64-bit 18.04v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564B-C711-4AF3-87BE-694E9529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442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917" y="-2440"/>
            <a:ext cx="9394165" cy="629415"/>
          </a:xfrm>
        </p:spPr>
        <p:txBody>
          <a:bodyPr>
            <a:normAutofit/>
          </a:bodyPr>
          <a:lstStyle/>
          <a:p>
            <a:r>
              <a:rPr lang="en-CA" sz="3600" dirty="0"/>
              <a:t>Implementation: Blockchain Network Interaction</a:t>
            </a:r>
            <a:endParaRPr lang="en-CA" sz="3600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564B-C711-4AF3-87BE-694E9529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8382"/>
            <a:ext cx="2743200" cy="365125"/>
          </a:xfrm>
        </p:spPr>
        <p:txBody>
          <a:bodyPr/>
          <a:lstStyle/>
          <a:p>
            <a:fld id="{A91186C8-50FD-422A-BFC7-EF7D992B07C0}" type="slidenum">
              <a:rPr lang="en-CA" smtClean="0"/>
              <a:t>7</a:t>
            </a:fld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60FE0C-A53F-4DD7-BFE0-3DDA7B275BF9}"/>
              </a:ext>
            </a:extLst>
          </p:cNvPr>
          <p:cNvSpPr/>
          <p:nvPr/>
        </p:nvSpPr>
        <p:spPr>
          <a:xfrm>
            <a:off x="4370666" y="588336"/>
            <a:ext cx="4413847" cy="156713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Resource Owner publishes a smart contract with: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Client addresses mapped to hash passwords &amp;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AuthSf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C5406-ED63-4F07-B9DC-11F56B149E9B}"/>
              </a:ext>
            </a:extLst>
          </p:cNvPr>
          <p:cNvSpPr/>
          <p:nvPr/>
        </p:nvSpPr>
        <p:spPr>
          <a:xfrm>
            <a:off x="764633" y="827507"/>
            <a:ext cx="3134263" cy="156713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 client calls the function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AddToken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to request an access token and provides its password. 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4DA41-783B-4107-8817-5E04BECFB61B}"/>
              </a:ext>
            </a:extLst>
          </p:cNvPr>
          <p:cNvGrpSpPr/>
          <p:nvPr/>
        </p:nvGrpSpPr>
        <p:grpSpPr>
          <a:xfrm>
            <a:off x="4173907" y="2739888"/>
            <a:ext cx="2380302" cy="992037"/>
            <a:chOff x="5363834" y="2696833"/>
            <a:chExt cx="2380302" cy="99203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F53C25-75A7-485B-8C66-61C17D9365A7}"/>
                </a:ext>
              </a:extLst>
            </p:cNvPr>
            <p:cNvSpPr/>
            <p:nvPr/>
          </p:nvSpPr>
          <p:spPr>
            <a:xfrm>
              <a:off x="5363834" y="2696833"/>
              <a:ext cx="2127848" cy="992037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AF101-408C-4ED3-866F-7EFDA41B17AF}"/>
                </a:ext>
              </a:extLst>
            </p:cNvPr>
            <p:cNvSpPr txBox="1"/>
            <p:nvPr/>
          </p:nvSpPr>
          <p:spPr>
            <a:xfrm>
              <a:off x="5475389" y="2751913"/>
              <a:ext cx="2268747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Function:</a:t>
              </a:r>
            </a:p>
            <a:p>
              <a:r>
                <a:rPr lang="en-US" dirty="0" err="1">
                  <a:cs typeface="Calibri"/>
                </a:rPr>
                <a:t>Init.Auth</a:t>
              </a:r>
            </a:p>
            <a:p>
              <a:r>
                <a:rPr lang="en-US" dirty="0" err="1">
                  <a:cs typeface="Calibri"/>
                </a:rPr>
                <a:t>Init.Access_Control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68610-0755-4E5A-9E3F-322511626F32}"/>
              </a:ext>
            </a:extLst>
          </p:cNvPr>
          <p:cNvGrpSpPr/>
          <p:nvPr/>
        </p:nvGrpSpPr>
        <p:grpSpPr>
          <a:xfrm>
            <a:off x="1267841" y="2754683"/>
            <a:ext cx="2154987" cy="992037"/>
            <a:chOff x="3120965" y="2725588"/>
            <a:chExt cx="2154987" cy="99203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96A8019-684E-4B07-BD9E-2590B798A9E5}"/>
                </a:ext>
              </a:extLst>
            </p:cNvPr>
            <p:cNvSpPr/>
            <p:nvPr/>
          </p:nvSpPr>
          <p:spPr>
            <a:xfrm>
              <a:off x="3120965" y="2725588"/>
              <a:ext cx="2127848" cy="992037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4068D1-18BB-42E4-B91F-B7ADCA46DCD4}"/>
                </a:ext>
              </a:extLst>
            </p:cNvPr>
            <p:cNvSpPr txBox="1"/>
            <p:nvPr/>
          </p:nvSpPr>
          <p:spPr>
            <a:xfrm>
              <a:off x="3208488" y="2762789"/>
              <a:ext cx="2067464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Function </a:t>
              </a:r>
              <a:r>
                <a:rPr lang="en-US" dirty="0" err="1"/>
                <a:t>AddToken</a:t>
              </a:r>
              <a:endParaRPr lang="en-US" dirty="0">
                <a:cs typeface="Calibri"/>
              </a:endParaRPr>
            </a:p>
            <a:p>
              <a:r>
                <a:rPr lang="en-US" dirty="0">
                  <a:cs typeface="Calibri"/>
                </a:rPr>
                <a:t>Input argument Password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CB21E457-615F-46A2-982F-9ACD665C0C3B}"/>
              </a:ext>
            </a:extLst>
          </p:cNvPr>
          <p:cNvSpPr/>
          <p:nvPr/>
        </p:nvSpPr>
        <p:spPr>
          <a:xfrm>
            <a:off x="8959264" y="2895973"/>
            <a:ext cx="3076753" cy="1107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Resource server calls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UsersToken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function to verify the Token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C7FB4EBE-D499-4BA1-A015-2E174B46D29D}"/>
              </a:ext>
            </a:extLst>
          </p:cNvPr>
          <p:cNvSpPr/>
          <p:nvPr/>
        </p:nvSpPr>
        <p:spPr>
          <a:xfrm>
            <a:off x="2604930" y="4293061"/>
            <a:ext cx="1977617" cy="1092678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Authentic-</a:t>
            </a:r>
            <a:r>
              <a:rPr lang="en-US" sz="1600" dirty="0" err="1">
                <a:cs typeface="Calibri"/>
              </a:rPr>
              <a:t>ation</a:t>
            </a:r>
            <a:endParaRPr lang="en-US" sz="1600" dirty="0">
              <a:cs typeface="Calibri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BD55688-004D-425B-88D6-60CA4EBA80EA}"/>
              </a:ext>
            </a:extLst>
          </p:cNvPr>
          <p:cNvSpPr/>
          <p:nvPr/>
        </p:nvSpPr>
        <p:spPr>
          <a:xfrm>
            <a:off x="5155875" y="4579290"/>
            <a:ext cx="1669847" cy="1595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Token is generated. Token:(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RS_add</a:t>
            </a:r>
            <a:r>
              <a:rPr lang="en-US" dirty="0">
                <a:solidFill>
                  <a:srgbClr val="000000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Client_add</a:t>
            </a:r>
            <a:r>
              <a:rPr lang="en-US" dirty="0">
                <a:solidFill>
                  <a:srgbClr val="000000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AuthSf</a:t>
            </a:r>
            <a:r>
              <a:rPr lang="en-US" dirty="0">
                <a:solidFill>
                  <a:srgbClr val="000000"/>
                </a:solidFill>
                <a:cs typeface="Calibri"/>
              </a:rPr>
              <a:t>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9AE3A31-6788-4C3A-9132-5866135E3621}"/>
              </a:ext>
            </a:extLst>
          </p:cNvPr>
          <p:cNvSpPr/>
          <p:nvPr/>
        </p:nvSpPr>
        <p:spPr>
          <a:xfrm>
            <a:off x="2733138" y="5993288"/>
            <a:ext cx="1696526" cy="57509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Authentication Failed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B6B205-D00C-4140-937B-8F6E6F2726D2}"/>
              </a:ext>
            </a:extLst>
          </p:cNvPr>
          <p:cNvSpPr/>
          <p:nvPr/>
        </p:nvSpPr>
        <p:spPr>
          <a:xfrm>
            <a:off x="7113612" y="4227943"/>
            <a:ext cx="1351470" cy="8913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Update </a:t>
            </a:r>
            <a:r>
              <a:rPr lang="en-US" dirty="0" err="1">
                <a:cs typeface="Calibri"/>
              </a:rPr>
              <a:t>UsersToken</a:t>
            </a:r>
            <a:r>
              <a:rPr lang="en-US" dirty="0">
                <a:cs typeface="Calibri"/>
              </a:rPr>
              <a:t> function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A77A61-8DFD-4FC4-ABCF-CC134B1392A4}"/>
              </a:ext>
            </a:extLst>
          </p:cNvPr>
          <p:cNvSpPr/>
          <p:nvPr/>
        </p:nvSpPr>
        <p:spPr>
          <a:xfrm>
            <a:off x="9022662" y="1405124"/>
            <a:ext cx="2932980" cy="114883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client initiates a transaction to the RS with the Token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D01E4D-321E-4B34-8A1D-68BF45661540}"/>
              </a:ext>
            </a:extLst>
          </p:cNvPr>
          <p:cNvSpPr txBox="1"/>
          <p:nvPr/>
        </p:nvSpPr>
        <p:spPr>
          <a:xfrm>
            <a:off x="4197183" y="4257741"/>
            <a:ext cx="1204823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Successful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39B76A-FA15-400C-BC94-0A86635A53F1}"/>
              </a:ext>
            </a:extLst>
          </p:cNvPr>
          <p:cNvSpPr txBox="1"/>
          <p:nvPr/>
        </p:nvSpPr>
        <p:spPr>
          <a:xfrm>
            <a:off x="3605344" y="5454005"/>
            <a:ext cx="787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Else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8A512764-20C9-463A-A484-C2870DCDD707}"/>
              </a:ext>
            </a:extLst>
          </p:cNvPr>
          <p:cNvSpPr/>
          <p:nvPr/>
        </p:nvSpPr>
        <p:spPr>
          <a:xfrm>
            <a:off x="9599146" y="4292302"/>
            <a:ext cx="1739661" cy="1107055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Access 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9FE29D-0D53-4A69-9E6F-D7537E749BB4}"/>
              </a:ext>
            </a:extLst>
          </p:cNvPr>
          <p:cNvSpPr txBox="1"/>
          <p:nvPr/>
        </p:nvSpPr>
        <p:spPr>
          <a:xfrm>
            <a:off x="10582965" y="5562316"/>
            <a:ext cx="1204823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Successful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E1A26A-B932-4676-98D4-FB873E6FCE58}"/>
              </a:ext>
            </a:extLst>
          </p:cNvPr>
          <p:cNvCxnSpPr>
            <a:cxnSpLocks/>
            <a:stCxn id="8" idx="1"/>
            <a:endCxn id="33" idx="0"/>
          </p:cNvCxnSpPr>
          <p:nvPr/>
        </p:nvCxnSpPr>
        <p:spPr>
          <a:xfrm rot="10800000" flipV="1">
            <a:off x="3593739" y="3235907"/>
            <a:ext cx="580168" cy="105715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3BD24FB-49B2-4C25-9330-E64D0165FA35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4582547" y="4839400"/>
            <a:ext cx="573328" cy="53783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3DAF734-4A76-4B8D-9607-44086912399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825723" y="5119338"/>
            <a:ext cx="963624" cy="3369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8C4164C-55E9-416E-BE4B-416D5C47D6CD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7584982" y="4023578"/>
            <a:ext cx="408730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82370EE-FF0F-4C19-9949-E1C2D481DBC7}"/>
              </a:ext>
            </a:extLst>
          </p:cNvPr>
          <p:cNvCxnSpPr>
            <a:cxnSpLocks/>
            <a:stCxn id="45" idx="4"/>
            <a:endCxn id="27" idx="0"/>
          </p:cNvCxnSpPr>
          <p:nvPr/>
        </p:nvCxnSpPr>
        <p:spPr>
          <a:xfrm rot="16200000" flipH="1">
            <a:off x="10322391" y="2720722"/>
            <a:ext cx="342011" cy="848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91D04F7-ED7E-4D6B-9CD7-4C349AFA4912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362319" y="3726972"/>
            <a:ext cx="1236827" cy="111885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AE58BA5-58FE-4800-B58D-969E03916E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7995" y="4130818"/>
            <a:ext cx="342011" cy="848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5B7A9DE-68A3-4372-847D-663F745F6AF5}"/>
              </a:ext>
            </a:extLst>
          </p:cNvPr>
          <p:cNvCxnSpPr>
            <a:cxnSpLocks/>
            <a:endCxn id="71" idx="0"/>
          </p:cNvCxnSpPr>
          <p:nvPr/>
        </p:nvCxnSpPr>
        <p:spPr>
          <a:xfrm rot="5400000">
            <a:off x="10035959" y="5690353"/>
            <a:ext cx="888511" cy="90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D5CBF70-F9E4-4895-BA3D-BA931D0E9922}"/>
              </a:ext>
            </a:extLst>
          </p:cNvPr>
          <p:cNvSpPr/>
          <p:nvPr/>
        </p:nvSpPr>
        <p:spPr>
          <a:xfrm>
            <a:off x="9620712" y="6135063"/>
            <a:ext cx="1718093" cy="57509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Access is provided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BC2DB6-3E18-4FD2-9FF9-F05E1D0479C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593739" y="5385739"/>
            <a:ext cx="0" cy="640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7EDB24D-3C9F-40B1-86A7-0D14C819A961}"/>
              </a:ext>
            </a:extLst>
          </p:cNvPr>
          <p:cNvCxnSpPr>
            <a:cxnSpLocks/>
            <a:stCxn id="25" idx="2"/>
            <a:endCxn id="33" idx="1"/>
          </p:cNvCxnSpPr>
          <p:nvPr/>
        </p:nvCxnSpPr>
        <p:spPr>
          <a:xfrm rot="16200000" flipH="1">
            <a:off x="1934920" y="4169390"/>
            <a:ext cx="1124186" cy="2158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33428-4477-4776-9E83-7EFD8A5859EE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2331765" y="2394638"/>
            <a:ext cx="0" cy="36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DB2C26-D9F0-4E3E-8040-A81EDB607642}"/>
              </a:ext>
            </a:extLst>
          </p:cNvPr>
          <p:cNvGrpSpPr/>
          <p:nvPr/>
        </p:nvGrpSpPr>
        <p:grpSpPr>
          <a:xfrm>
            <a:off x="6537558" y="2748166"/>
            <a:ext cx="2485104" cy="992037"/>
            <a:chOff x="7592324" y="2696833"/>
            <a:chExt cx="2485104" cy="99203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6D9D9FA-5253-41BF-94C4-657B758FF4F5}"/>
                </a:ext>
              </a:extLst>
            </p:cNvPr>
            <p:cNvSpPr/>
            <p:nvPr/>
          </p:nvSpPr>
          <p:spPr>
            <a:xfrm>
              <a:off x="7592324" y="2696833"/>
              <a:ext cx="2127848" cy="992037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DE7C6A-CEEA-4B8E-AA3E-4E904B98F4EE}"/>
                </a:ext>
              </a:extLst>
            </p:cNvPr>
            <p:cNvSpPr txBox="1"/>
            <p:nvPr/>
          </p:nvSpPr>
          <p:spPr>
            <a:xfrm>
              <a:off x="7621777" y="2747466"/>
              <a:ext cx="2455651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Function:</a:t>
              </a:r>
              <a:endParaRPr lang="en-US" sz="1600" dirty="0">
                <a:cs typeface="Calibri"/>
              </a:endParaRPr>
            </a:p>
            <a:p>
              <a:r>
                <a:rPr lang="en-US" sz="1600" dirty="0" err="1">
                  <a:cs typeface="Calibri"/>
                </a:rPr>
                <a:t>UsersToken</a:t>
              </a:r>
              <a:r>
                <a:rPr lang="en-US" sz="1600" dirty="0">
                  <a:cs typeface="Calibri"/>
                </a:rPr>
                <a:t>.</a:t>
              </a:r>
            </a:p>
            <a:p>
              <a:r>
                <a:rPr lang="en-US" sz="1600" dirty="0">
                  <a:cs typeface="Calibri"/>
                </a:rPr>
                <a:t>Input argument address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04F7E7AC-76DC-4E77-B562-4AF68964CFCC}"/>
              </a:ext>
            </a:extLst>
          </p:cNvPr>
          <p:cNvSpPr/>
          <p:nvPr/>
        </p:nvSpPr>
        <p:spPr>
          <a:xfrm>
            <a:off x="1099183" y="2475193"/>
            <a:ext cx="7677772" cy="137101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2C4CC09-FD1F-4F2B-B494-D11FAD98070E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577590" y="2155467"/>
            <a:ext cx="0" cy="317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EF7DD0A-7314-401A-A957-2BE94A7BA8FD}"/>
              </a:ext>
            </a:extLst>
          </p:cNvPr>
          <p:cNvCxnSpPr>
            <a:cxnSpLocks/>
          </p:cNvCxnSpPr>
          <p:nvPr/>
        </p:nvCxnSpPr>
        <p:spPr>
          <a:xfrm>
            <a:off x="5959241" y="6175176"/>
            <a:ext cx="0" cy="575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80AB167-2626-4359-99C1-D8E2D711A23D}"/>
              </a:ext>
            </a:extLst>
          </p:cNvPr>
          <p:cNvSpPr txBox="1"/>
          <p:nvPr/>
        </p:nvSpPr>
        <p:spPr>
          <a:xfrm>
            <a:off x="6091617" y="6345289"/>
            <a:ext cx="27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820F8C-F02E-4A5A-B8FB-E592767C9193}"/>
              </a:ext>
            </a:extLst>
          </p:cNvPr>
          <p:cNvSpPr txBox="1"/>
          <p:nvPr/>
        </p:nvSpPr>
        <p:spPr>
          <a:xfrm>
            <a:off x="10655167" y="873868"/>
            <a:ext cx="27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A321DA-25E3-43AB-BDB9-FC37F82685DE}"/>
              </a:ext>
            </a:extLst>
          </p:cNvPr>
          <p:cNvCxnSpPr>
            <a:cxnSpLocks/>
          </p:cNvCxnSpPr>
          <p:nvPr/>
        </p:nvCxnSpPr>
        <p:spPr>
          <a:xfrm>
            <a:off x="10497640" y="827507"/>
            <a:ext cx="0" cy="575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2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Results: System Performance Under DDoS Attack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564B-C711-4AF3-87BE-694E9529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8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1D403-B358-43E4-857B-709B65A7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994"/>
            <a:ext cx="12192000" cy="59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9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69A-AE4F-4C55-95D9-F040078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Results: Modifier Function Performance Trade off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564B-C711-4AF3-87BE-694E9529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6C8-50FD-422A-BFC7-EF7D992B07C0}" type="slidenum">
              <a:rPr lang="en-CA" smtClean="0"/>
              <a:t>9</a:t>
            </a:fld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2B691-E7CB-4E0F-9E40-A2FC5BE0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" y="2335237"/>
            <a:ext cx="10312277" cy="4386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93D3B2-0512-4E8A-9095-6812E6311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07829"/>
              </p:ext>
            </p:extLst>
          </p:nvPr>
        </p:nvGraphicFramePr>
        <p:xfrm>
          <a:off x="2031999" y="132556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42044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07422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29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Minimum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1.8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1.5 sec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7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302</TotalTime>
  <Words>654</Words>
  <Application>Microsoft Office PowerPoint</Application>
  <PresentationFormat>Widescreen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Secure Authentication and Authorization of IoT Resources based on Blockchain Technology</vt:lpstr>
      <vt:lpstr>Outline:</vt:lpstr>
      <vt:lpstr>Scope </vt:lpstr>
      <vt:lpstr>Proposed IoT Security System</vt:lpstr>
      <vt:lpstr>Threat Model</vt:lpstr>
      <vt:lpstr>Implementation: Overview </vt:lpstr>
      <vt:lpstr>Implementation: Blockchain Network Interaction</vt:lpstr>
      <vt:lpstr>Results: System Performance Under DDoS Attack </vt:lpstr>
      <vt:lpstr>Results: Modifier Function Performance Trade off </vt:lpstr>
      <vt:lpstr>Results: Main Findings</vt:lpstr>
      <vt:lpstr>Conclusion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Authentication and Authorization of IoT Resources based on Blockchain Technology</dc:title>
  <dc:creator>Ragunath Anbarasu</dc:creator>
  <cp:lastModifiedBy>Dana Haj Hussein</cp:lastModifiedBy>
  <cp:revision>51</cp:revision>
  <dcterms:created xsi:type="dcterms:W3CDTF">2019-10-28T16:00:07Z</dcterms:created>
  <dcterms:modified xsi:type="dcterms:W3CDTF">2019-11-27T13:21:51Z</dcterms:modified>
</cp:coreProperties>
</file>