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1" r:id="rId3"/>
    <p:sldId id="300" r:id="rId4"/>
    <p:sldId id="286" r:id="rId5"/>
    <p:sldId id="292" r:id="rId6"/>
    <p:sldId id="291" r:id="rId7"/>
    <p:sldId id="285" r:id="rId8"/>
    <p:sldId id="264" r:id="rId9"/>
    <p:sldId id="289" r:id="rId10"/>
    <p:sldId id="287" r:id="rId11"/>
    <p:sldId id="284" r:id="rId12"/>
    <p:sldId id="288" r:id="rId13"/>
    <p:sldId id="290" r:id="rId14"/>
    <p:sldId id="293" r:id="rId15"/>
    <p:sldId id="294" r:id="rId16"/>
    <p:sldId id="295" r:id="rId17"/>
    <p:sldId id="296" r:id="rId18"/>
    <p:sldId id="302" r:id="rId19"/>
    <p:sldId id="297" r:id="rId20"/>
    <p:sldId id="298" r:id="rId21"/>
    <p:sldId id="299" r:id="rId22"/>
    <p:sldId id="278" r:id="rId23"/>
    <p:sldId id="282" r:id="rId24"/>
    <p:sldId id="259" r:id="rId25"/>
  </p:sldIdLst>
  <p:sldSz cx="12192000" cy="6858000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Tahoma" pitchFamily="34" charset="0"/>
      <p:regular r:id="rId31"/>
      <p:bold r:id="rId32"/>
    </p:embeddedFont>
    <p:embeddedFont>
      <p:font typeface="Bahnschrift Light Condensed" pitchFamily="34" charset="0"/>
      <p:regular r:id="rId33"/>
    </p:embeddedFont>
    <p:embeddedFont>
      <p:font typeface="Libre Baskerville" charset="0"/>
      <p:regular r:id="rId34"/>
      <p:bold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87BA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69" autoAdjust="0"/>
  </p:normalViewPr>
  <p:slideViewPr>
    <p:cSldViewPr snapToGrid="0">
      <p:cViewPr varScale="1">
        <p:scale>
          <a:sx n="105" d="100"/>
          <a:sy n="105" d="100"/>
        </p:scale>
        <p:origin x="-75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9DA9D-43B3-45C9-B07F-6D5A7549F6F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DDC71-05AB-4320-8517-65EBEDEFC0A0}">
      <dgm:prSet/>
      <dgm:spPr/>
      <dgm:t>
        <a:bodyPr/>
        <a:lstStyle/>
        <a:p>
          <a:pPr rtl="0"/>
          <a:r>
            <a:rPr lang="en-US" b="0" i="0" dirty="0" smtClean="0"/>
            <a:t>Data Cleaning Steps:</a:t>
          </a:r>
          <a:endParaRPr lang="en-US" b="0" i="0" dirty="0"/>
        </a:p>
      </dgm:t>
    </dgm:pt>
    <dgm:pt modelId="{F981F82A-1A08-49D0-BE1F-34543DB55AAE}" type="parTrans" cxnId="{37C4A368-3625-4F0F-8537-CFCDE6B94C35}">
      <dgm:prSet/>
      <dgm:spPr/>
      <dgm:t>
        <a:bodyPr/>
        <a:lstStyle/>
        <a:p>
          <a:endParaRPr lang="en-US"/>
        </a:p>
      </dgm:t>
    </dgm:pt>
    <dgm:pt modelId="{3448A873-5162-45E3-BD6B-5A8EF02F7132}" type="sibTrans" cxnId="{37C4A368-3625-4F0F-8537-CFCDE6B94C35}">
      <dgm:prSet/>
      <dgm:spPr/>
      <dgm:t>
        <a:bodyPr/>
        <a:lstStyle/>
        <a:p>
          <a:endParaRPr lang="en-US"/>
        </a:p>
      </dgm:t>
    </dgm:pt>
    <dgm:pt modelId="{7C7C15FF-6315-48D4-8EA0-172C9442F9D3}" type="pres">
      <dgm:prSet presAssocID="{8B69DA9D-43B3-45C9-B07F-6D5A7549F6F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6D7B1B-4D21-4788-9DBC-30CBEEF7979D}" type="pres">
      <dgm:prSet presAssocID="{8B69DA9D-43B3-45C9-B07F-6D5A7549F6F2}" presName="arrow" presStyleLbl="bgShp" presStyleIdx="0" presStyleCnt="1"/>
      <dgm:spPr/>
    </dgm:pt>
    <dgm:pt modelId="{D8B74958-4A47-42C6-B009-5FBEC01A0469}" type="pres">
      <dgm:prSet presAssocID="{8B69DA9D-43B3-45C9-B07F-6D5A7549F6F2}" presName="linearProcess" presStyleCnt="0"/>
      <dgm:spPr/>
    </dgm:pt>
    <dgm:pt modelId="{A5E9BE3B-B779-4118-AE45-F27C10A40FAD}" type="pres">
      <dgm:prSet presAssocID="{3E1DDC71-05AB-4320-8517-65EBEDEFC0A0}" presName="textNode" presStyleLbl="node1" presStyleIdx="0" presStyleCnt="1" custScaleX="119069" custScaleY="145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7F3F01-9E41-477F-BA7E-F5525BAC3E6E}" type="presOf" srcId="{8B69DA9D-43B3-45C9-B07F-6D5A7549F6F2}" destId="{7C7C15FF-6315-48D4-8EA0-172C9442F9D3}" srcOrd="0" destOrd="0" presId="urn:microsoft.com/office/officeart/2005/8/layout/hProcess9"/>
    <dgm:cxn modelId="{37C4A368-3625-4F0F-8537-CFCDE6B94C35}" srcId="{8B69DA9D-43B3-45C9-B07F-6D5A7549F6F2}" destId="{3E1DDC71-05AB-4320-8517-65EBEDEFC0A0}" srcOrd="0" destOrd="0" parTransId="{F981F82A-1A08-49D0-BE1F-34543DB55AAE}" sibTransId="{3448A873-5162-45E3-BD6B-5A8EF02F7132}"/>
    <dgm:cxn modelId="{4EC6991A-08B1-4A33-8F82-F06F75D45B3D}" type="presOf" srcId="{3E1DDC71-05AB-4320-8517-65EBEDEFC0A0}" destId="{A5E9BE3B-B779-4118-AE45-F27C10A40FAD}" srcOrd="0" destOrd="0" presId="urn:microsoft.com/office/officeart/2005/8/layout/hProcess9"/>
    <dgm:cxn modelId="{039976B3-0A01-4BDE-9013-6DB9E01451C1}" type="presParOf" srcId="{7C7C15FF-6315-48D4-8EA0-172C9442F9D3}" destId="{176D7B1B-4D21-4788-9DBC-30CBEEF7979D}" srcOrd="0" destOrd="0" presId="urn:microsoft.com/office/officeart/2005/8/layout/hProcess9"/>
    <dgm:cxn modelId="{F99F9B9B-97A4-4EBF-91D8-8DE123070AB5}" type="presParOf" srcId="{7C7C15FF-6315-48D4-8EA0-172C9442F9D3}" destId="{D8B74958-4A47-42C6-B009-5FBEC01A0469}" srcOrd="1" destOrd="0" presId="urn:microsoft.com/office/officeart/2005/8/layout/hProcess9"/>
    <dgm:cxn modelId="{62AADBC9-44F6-46BE-89BA-3A01552E3034}" type="presParOf" srcId="{D8B74958-4A47-42C6-B009-5FBEC01A0469}" destId="{A5E9BE3B-B779-4118-AE45-F27C10A40FA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0CFFB2-4AA2-4862-AE60-218CA4B9766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2C429C-6CF6-4DA0-ADA9-B51BF1538F83}">
      <dgm:prSet/>
      <dgm:spPr/>
      <dgm:t>
        <a:bodyPr/>
        <a:lstStyle/>
        <a:p>
          <a:pPr rtl="0"/>
          <a:r>
            <a:rPr lang="en-US" b="0" i="0" dirty="0" smtClean="0"/>
            <a:t>Cleaned Data:</a:t>
          </a:r>
          <a:endParaRPr lang="en-US" b="0" i="0" dirty="0"/>
        </a:p>
      </dgm:t>
    </dgm:pt>
    <dgm:pt modelId="{21702A9A-3D30-49DD-9CE3-3A0AC6660418}" type="parTrans" cxnId="{9B08DD01-5800-439D-9DD9-E7BBECABC5C7}">
      <dgm:prSet/>
      <dgm:spPr/>
      <dgm:t>
        <a:bodyPr/>
        <a:lstStyle/>
        <a:p>
          <a:endParaRPr lang="en-US"/>
        </a:p>
      </dgm:t>
    </dgm:pt>
    <dgm:pt modelId="{25F6D9E0-477C-4CC7-970B-A2F6FFF1119A}" type="sibTrans" cxnId="{9B08DD01-5800-439D-9DD9-E7BBECABC5C7}">
      <dgm:prSet/>
      <dgm:spPr/>
      <dgm:t>
        <a:bodyPr/>
        <a:lstStyle/>
        <a:p>
          <a:endParaRPr lang="en-US"/>
        </a:p>
      </dgm:t>
    </dgm:pt>
    <dgm:pt modelId="{8A46739C-275F-4D73-A46C-C3C0605EED6C}" type="pres">
      <dgm:prSet presAssocID="{7C0CFFB2-4AA2-4862-AE60-218CA4B976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2EDE81-EDA9-41E1-B02A-986A8F7038E2}" type="pres">
      <dgm:prSet presAssocID="{D82C429C-6CF6-4DA0-ADA9-B51BF1538F83}" presName="hierRoot1" presStyleCnt="0">
        <dgm:presLayoutVars>
          <dgm:hierBranch val="init"/>
        </dgm:presLayoutVars>
      </dgm:prSet>
      <dgm:spPr/>
    </dgm:pt>
    <dgm:pt modelId="{6C71F71E-D210-4934-BAED-95899F46ABFD}" type="pres">
      <dgm:prSet presAssocID="{D82C429C-6CF6-4DA0-ADA9-B51BF1538F83}" presName="rootComposite1" presStyleCnt="0"/>
      <dgm:spPr/>
    </dgm:pt>
    <dgm:pt modelId="{892DF3C5-B541-483F-A770-53CF3E4C4DC6}" type="pres">
      <dgm:prSet presAssocID="{D82C429C-6CF6-4DA0-ADA9-B51BF1538F83}" presName="rootText1" presStyleLbl="node0" presStyleIdx="0" presStyleCnt="1" custScaleX="177149" custLinFactNeighborX="-3203" custLinFactNeighborY="2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44B93-43C5-4DA8-9DB2-99193377B0CB}" type="pres">
      <dgm:prSet presAssocID="{D82C429C-6CF6-4DA0-ADA9-B51BF1538F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AD709C2-0E8F-4B66-B448-935E03EB28BA}" type="pres">
      <dgm:prSet presAssocID="{D82C429C-6CF6-4DA0-ADA9-B51BF1538F83}" presName="hierChild2" presStyleCnt="0"/>
      <dgm:spPr/>
    </dgm:pt>
    <dgm:pt modelId="{58313112-C869-494C-9CA1-099E3A84B6F5}" type="pres">
      <dgm:prSet presAssocID="{D82C429C-6CF6-4DA0-ADA9-B51BF1538F83}" presName="hierChild3" presStyleCnt="0"/>
      <dgm:spPr/>
    </dgm:pt>
  </dgm:ptLst>
  <dgm:cxnLst>
    <dgm:cxn modelId="{B27F880F-22D8-48BC-AAA0-95A9A5F0AF75}" type="presOf" srcId="{D82C429C-6CF6-4DA0-ADA9-B51BF1538F83}" destId="{38744B93-43C5-4DA8-9DB2-99193377B0CB}" srcOrd="1" destOrd="0" presId="urn:microsoft.com/office/officeart/2005/8/layout/orgChart1"/>
    <dgm:cxn modelId="{6E09A184-3F71-44EF-9D97-123A32677695}" type="presOf" srcId="{D82C429C-6CF6-4DA0-ADA9-B51BF1538F83}" destId="{892DF3C5-B541-483F-A770-53CF3E4C4DC6}" srcOrd="0" destOrd="0" presId="urn:microsoft.com/office/officeart/2005/8/layout/orgChart1"/>
    <dgm:cxn modelId="{05D842F4-8399-4EA2-B68E-E3D094AEF480}" type="presOf" srcId="{7C0CFFB2-4AA2-4862-AE60-218CA4B97669}" destId="{8A46739C-275F-4D73-A46C-C3C0605EED6C}" srcOrd="0" destOrd="0" presId="urn:microsoft.com/office/officeart/2005/8/layout/orgChart1"/>
    <dgm:cxn modelId="{9B08DD01-5800-439D-9DD9-E7BBECABC5C7}" srcId="{7C0CFFB2-4AA2-4862-AE60-218CA4B97669}" destId="{D82C429C-6CF6-4DA0-ADA9-B51BF1538F83}" srcOrd="0" destOrd="0" parTransId="{21702A9A-3D30-49DD-9CE3-3A0AC6660418}" sibTransId="{25F6D9E0-477C-4CC7-970B-A2F6FFF1119A}"/>
    <dgm:cxn modelId="{CD9D91EB-7CBD-4293-BE22-4474F7908101}" type="presParOf" srcId="{8A46739C-275F-4D73-A46C-C3C0605EED6C}" destId="{E02EDE81-EDA9-41E1-B02A-986A8F7038E2}" srcOrd="0" destOrd="0" presId="urn:microsoft.com/office/officeart/2005/8/layout/orgChart1"/>
    <dgm:cxn modelId="{EC4056F1-B714-4CCF-931E-19E082B747DC}" type="presParOf" srcId="{E02EDE81-EDA9-41E1-B02A-986A8F7038E2}" destId="{6C71F71E-D210-4934-BAED-95899F46ABFD}" srcOrd="0" destOrd="0" presId="urn:microsoft.com/office/officeart/2005/8/layout/orgChart1"/>
    <dgm:cxn modelId="{B0FF452E-40B1-407C-AEEC-832B9E713171}" type="presParOf" srcId="{6C71F71E-D210-4934-BAED-95899F46ABFD}" destId="{892DF3C5-B541-483F-A770-53CF3E4C4DC6}" srcOrd="0" destOrd="0" presId="urn:microsoft.com/office/officeart/2005/8/layout/orgChart1"/>
    <dgm:cxn modelId="{A792FE64-8285-4322-9F39-A9B0BCB15EA2}" type="presParOf" srcId="{6C71F71E-D210-4934-BAED-95899F46ABFD}" destId="{38744B93-43C5-4DA8-9DB2-99193377B0CB}" srcOrd="1" destOrd="0" presId="urn:microsoft.com/office/officeart/2005/8/layout/orgChart1"/>
    <dgm:cxn modelId="{42270085-01D0-4C54-AD5C-47E0A8D8F10A}" type="presParOf" srcId="{E02EDE81-EDA9-41E1-B02A-986A8F7038E2}" destId="{EAD709C2-0E8F-4B66-B448-935E03EB28BA}" srcOrd="1" destOrd="0" presId="urn:microsoft.com/office/officeart/2005/8/layout/orgChart1"/>
    <dgm:cxn modelId="{91874D80-0417-4010-A18C-35C0C48EA442}" type="presParOf" srcId="{E02EDE81-EDA9-41E1-B02A-986A8F7038E2}" destId="{58313112-C869-494C-9CA1-099E3A84B6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943E0-4E4B-4593-BAFA-731CB39E516D}" type="doc">
      <dgm:prSet loTypeId="urn:microsoft.com/office/officeart/2005/8/layout/cycle2" loCatId="cycle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C22EC-F550-42E2-AF36-02E3F73F34FE}">
      <dgm:prSet/>
      <dgm:spPr/>
      <dgm:t>
        <a:bodyPr/>
        <a:lstStyle/>
        <a:p>
          <a:pPr rtl="0"/>
          <a:r>
            <a:rPr lang="en-US" b="0" i="0" dirty="0" smtClean="0">
              <a:latin typeface="Bahnschrift Light Condensed" pitchFamily="34" charset="0"/>
            </a:rPr>
            <a:t>Q &amp; A Slide</a:t>
          </a:r>
          <a:endParaRPr lang="en-US" b="0" i="0" dirty="0">
            <a:latin typeface="Bahnschrift Light Condensed" pitchFamily="34" charset="0"/>
          </a:endParaRPr>
        </a:p>
      </dgm:t>
    </dgm:pt>
    <dgm:pt modelId="{3110C40B-8E01-4596-BB28-4D227FF06CF4}" type="parTrans" cxnId="{4070577D-0C19-4114-8D86-53DCD23125FC}">
      <dgm:prSet/>
      <dgm:spPr/>
      <dgm:t>
        <a:bodyPr/>
        <a:lstStyle/>
        <a:p>
          <a:endParaRPr lang="en-US"/>
        </a:p>
      </dgm:t>
    </dgm:pt>
    <dgm:pt modelId="{1DCF1D66-1BC0-4539-A993-C612657F9766}" type="sibTrans" cxnId="{4070577D-0C19-4114-8D86-53DCD23125FC}">
      <dgm:prSet/>
      <dgm:spPr/>
      <dgm:t>
        <a:bodyPr/>
        <a:lstStyle/>
        <a:p>
          <a:endParaRPr lang="en-US"/>
        </a:p>
      </dgm:t>
    </dgm:pt>
    <dgm:pt modelId="{6396FA8D-C9D3-42E8-B271-AFF6FE4694C5}" type="pres">
      <dgm:prSet presAssocID="{4DB943E0-4E4B-4593-BAFA-731CB39E51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36461-B16F-4388-BE28-BA57B08CC8EB}" type="pres">
      <dgm:prSet presAssocID="{22CC22EC-F550-42E2-AF36-02E3F73F34FE}" presName="node" presStyleLbl="node1" presStyleIdx="0" presStyleCnt="1" custScaleX="299415" custRadScaleRad="91639" custRadScaleInc="-1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11C1EC-0D67-4D08-8FCB-D68A4B1509CC}" type="presOf" srcId="{22CC22EC-F550-42E2-AF36-02E3F73F34FE}" destId="{5E336461-B16F-4388-BE28-BA57B08CC8EB}" srcOrd="0" destOrd="0" presId="urn:microsoft.com/office/officeart/2005/8/layout/cycle2"/>
    <dgm:cxn modelId="{4070577D-0C19-4114-8D86-53DCD23125FC}" srcId="{4DB943E0-4E4B-4593-BAFA-731CB39E516D}" destId="{22CC22EC-F550-42E2-AF36-02E3F73F34FE}" srcOrd="0" destOrd="0" parTransId="{3110C40B-8E01-4596-BB28-4D227FF06CF4}" sibTransId="{1DCF1D66-1BC0-4539-A993-C612657F9766}"/>
    <dgm:cxn modelId="{B3405FC9-6D2A-490E-BB12-4F4003DEAAC7}" type="presOf" srcId="{4DB943E0-4E4B-4593-BAFA-731CB39E516D}" destId="{6396FA8D-C9D3-42E8-B271-AFF6FE4694C5}" srcOrd="0" destOrd="0" presId="urn:microsoft.com/office/officeart/2005/8/layout/cycle2"/>
    <dgm:cxn modelId="{C89F0201-F2ED-4C26-A534-84723D0F1EBA}" type="presParOf" srcId="{6396FA8D-C9D3-42E8-B271-AFF6FE4694C5}" destId="{5E336461-B16F-4388-BE28-BA57B08CC8E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6D7B1B-4D21-4788-9DBC-30CBEEF7979D}">
      <dsp:nvSpPr>
        <dsp:cNvPr id="0" name=""/>
        <dsp:cNvSpPr/>
      </dsp:nvSpPr>
      <dsp:spPr>
        <a:xfrm>
          <a:off x="788669" y="0"/>
          <a:ext cx="8938260" cy="1325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9BE3B-B779-4118-AE45-F27C10A40FAD}">
      <dsp:nvSpPr>
        <dsp:cNvPr id="0" name=""/>
        <dsp:cNvSpPr/>
      </dsp:nvSpPr>
      <dsp:spPr>
        <a:xfrm>
          <a:off x="2694944" y="277673"/>
          <a:ext cx="5125710" cy="770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 smtClean="0"/>
            <a:t>Data Cleaning Steps:</a:t>
          </a:r>
          <a:endParaRPr lang="en-US" sz="3300" b="0" i="0" kern="1200" dirty="0"/>
        </a:p>
      </dsp:txBody>
      <dsp:txXfrm>
        <a:off x="2694944" y="277673"/>
        <a:ext cx="5125710" cy="7702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2DF3C5-B541-483F-A770-53CF3E4C4DC6}">
      <dsp:nvSpPr>
        <dsp:cNvPr id="0" name=""/>
        <dsp:cNvSpPr/>
      </dsp:nvSpPr>
      <dsp:spPr>
        <a:xfrm>
          <a:off x="2033399" y="89"/>
          <a:ext cx="3357110" cy="947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i="0" kern="1200" dirty="0" smtClean="0"/>
            <a:t>Cleaned Data:</a:t>
          </a:r>
          <a:endParaRPr lang="en-US" sz="4000" b="0" i="0" kern="1200" dirty="0"/>
        </a:p>
      </dsp:txBody>
      <dsp:txXfrm>
        <a:off x="2033399" y="89"/>
        <a:ext cx="3357110" cy="94753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36461-B16F-4388-BE28-BA57B08CC8EB}">
      <dsp:nvSpPr>
        <dsp:cNvPr id="0" name=""/>
        <dsp:cNvSpPr/>
      </dsp:nvSpPr>
      <dsp:spPr>
        <a:xfrm>
          <a:off x="5" y="3518"/>
          <a:ext cx="8501198" cy="2839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0" i="0" kern="1200" dirty="0" smtClean="0">
              <a:latin typeface="Bahnschrift Light Condensed" pitchFamily="34" charset="0"/>
            </a:rPr>
            <a:t>Q &amp; A Slide</a:t>
          </a:r>
          <a:endParaRPr lang="en-US" sz="6500" b="0" i="0" kern="1200" dirty="0">
            <a:latin typeface="Bahnschrift Light Condensed" pitchFamily="34" charset="0"/>
          </a:endParaRPr>
        </a:p>
      </dsp:txBody>
      <dsp:txXfrm>
        <a:off x="5" y="3518"/>
        <a:ext cx="8501198" cy="283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icbricks.com/flats-in-mumbai-for-sale-pppf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573448" y="0"/>
            <a:ext cx="12765448" cy="753946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024765" y="3738535"/>
            <a:ext cx="993776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/>
            </a:r>
            <a:br>
              <a:rPr lang="en-IN" sz="44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lang="en-US" sz="44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44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0228" y="3983523"/>
            <a:ext cx="219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Web Scraping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Stored Data 9"/>
          <p:cNvSpPr/>
          <p:nvPr/>
        </p:nvSpPr>
        <p:spPr>
          <a:xfrm>
            <a:off x="9008197" y="5115208"/>
            <a:ext cx="2770361" cy="914400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Website: MagicBricks.com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191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117" y="4499572"/>
            <a:ext cx="1053823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ANALYSIS OF APARTMENT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PRICES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414" y="645784"/>
            <a:ext cx="4901697" cy="100194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Summary Of The Data</a:t>
            </a:r>
            <a:endParaRPr lang="en-US" sz="3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422" y="179846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Data-Collected is a raw data from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MagicBricks.com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which contains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Null-Values(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NaN’s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Empty spaces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Corrupted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 total number of rows obtained are 420 and columns are 8.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Initially the Data will be of dtype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object, we need to clean the data and convert them into their respective dtypes.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Column Variables are: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1. City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2. Area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3. Owner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4.BHK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5.Floor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6.Price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7.Carpet_Area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8.Per_sqt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EDA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Exploratory Data Analysis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HISTORY OF EDA:</a:t>
            </a: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term EDA is defined by Turkey in 1961 as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“ Procedures for Analyzing data, techniques for interpreting the results of such procedures, ways of planning the gathering of the data to make it’s analysis easier, more precise or more accurate”.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John W.Turkey wrote the book exploratory data analysis in 1977.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EDA: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essential step in any Dataset  analysis , It provides  a base for breaking down problem statement using various techniques mostly graphical(Data Visualization)  for better understanding of the dataset.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primary aim of the EDA is to open-mindedly explore the data to find insights, leads or clues that generate hypothesis for the problem statement.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EDA plays a crucial role in understanding the 3 characteristics of  Problem Statement :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Why do we need a problem statement.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 What is the problem statement.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 How to resolve the problem statement.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588475" y="1964602"/>
            <a:ext cx="389299" cy="2353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586966" y="3447862"/>
            <a:ext cx="389299" cy="2353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093" y="130957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Data Cleaning Involves the following steps:</a:t>
            </a:r>
          </a:p>
          <a:p>
            <a:pPr>
              <a:buFont typeface="Wingdings" pitchFamily="2" charset="2"/>
              <a:buChar char="v"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Step 1: Check for Duplicates: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	Find the Duplicates and drop them, keep preference as first.</a:t>
            </a:r>
          </a:p>
          <a:p>
            <a:pPr>
              <a:buFont typeface="Wingdings" pitchFamily="2" charset="2"/>
              <a:buChar char="v"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Step 2: Identify the Corrupted Data: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	Remove the Corrupted values, symbols or text etc..,</a:t>
            </a:r>
          </a:p>
          <a:p>
            <a:pPr>
              <a:buFont typeface="Wingdings" pitchFamily="2" charset="2"/>
              <a:buChar char="v"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Step 3 : Handling missing values: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	Identify missing values using `isna()` or `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isnull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()`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	View the missing values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	Replace the missing values after changing the dtypes of the columns with respective Mean(), Median(), 		Mode().</a:t>
            </a:r>
          </a:p>
          <a:p>
            <a:pPr>
              <a:buFont typeface="Wingdings" pitchFamily="2" charset="2"/>
              <a:buChar char="v"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Step 4 : Handling Outliers: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	Find the skewness for each column and based on the value move forward.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	Identify the Outliers using IQR method or Z-score method and view them.</a:t>
            </a:r>
          </a:p>
          <a:p>
            <a:pPr>
              <a:buFont typeface="Wingdings" pitchFamily="2" charset="2"/>
              <a:buChar char="v"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Step 5: Treating Outliers: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	Either Drop the Outliers if they have no effect on your Data Frame.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	Do the 4 Transformation techniques that are available to reduce the outliers to use it as a new column for 		better visualization.</a:t>
            </a:r>
          </a:p>
          <a:p>
            <a:pPr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829146" y="147841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69885" y="328912"/>
          <a:ext cx="7545308" cy="94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Screenshot 2022-12-16 20092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971" y="1461710"/>
            <a:ext cx="10493045" cy="46855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Manipulation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Manipulation contains the following steps: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 Casting of Data Frame columns to the respective dtypes.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Filtering the Dataset according to the need for better understanding.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Frame operations like `Column Renaming`, `Dropping rows and columns`, `Resetting index` etc..,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Sorting the data in a data frame.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Applying string operations, Array operations , list operations etc.., on the data.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269" y="105608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analysis of single variable at a time with the aim of analyzing the distribution of the variable in the data often equated with descriptive analysis.</a:t>
            </a:r>
            <a:endParaRPr lang="en-US" sz="1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5576" y="4454304"/>
            <a:ext cx="4362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slice in the following pie chart represents the percentage of overall properties available in top 5  area’s in my dataset, It is observed that Alwar Bypass Road is having more no of properties.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5879" y="398352"/>
            <a:ext cx="315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Univariate Analysis</a:t>
            </a:r>
            <a:endParaRPr lang="en-US" sz="2400" b="1" u="sng" dirty="0"/>
          </a:p>
        </p:txBody>
      </p:sp>
      <p:pic>
        <p:nvPicPr>
          <p:cNvPr id="8" name="Picture 7" descr="2022-12-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19" y="2089884"/>
            <a:ext cx="5974619" cy="45598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0613" y="4904115"/>
            <a:ext cx="6534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Observation:</a:t>
            </a:r>
          </a:p>
          <a:p>
            <a:pPr algn="just"/>
            <a:r>
              <a:rPr lang="en-US" dirty="0" smtClean="0"/>
              <a:t>1. From the above histogram it is observed that up to 70% of the apartments are lie between the Carpet Area 500 – 2000 Sqft.</a:t>
            </a:r>
          </a:p>
          <a:p>
            <a:pPr algn="just"/>
            <a:r>
              <a:rPr lang="en-US" dirty="0" smtClean="0"/>
              <a:t>2. There are few properties which are greater than 2000 Sqft which are not outliers in this case.</a:t>
            </a:r>
          </a:p>
          <a:p>
            <a:endParaRPr lang="en-US" dirty="0"/>
          </a:p>
        </p:txBody>
      </p:sp>
      <p:pic>
        <p:nvPicPr>
          <p:cNvPr id="5" name="Picture 4" descr="Screenshot 2022-12-18 1810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91"/>
            <a:ext cx="12192000" cy="45765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697" y="116472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statistical analysis of two variables at a time in which one variable is dependent and the other is independent.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4729" y="4991136"/>
            <a:ext cx="61570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The bar plot will enlighten us regarding the price analysis based on cities, As said it is observed that Gurgaon is having highest price for apartments </a:t>
            </a:r>
          </a:p>
          <a:p>
            <a:pPr marL="342900" indent="-342900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Bhiwadi is having least price for apartments</a:t>
            </a:r>
          </a:p>
          <a:p>
            <a:endParaRPr lang="en-US" dirty="0" smtClean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00206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76539" y="56131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Bivariate Analysis</a:t>
            </a:r>
            <a:endParaRPr lang="en-US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Screenshot 2022-12-18 1811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55" y="1838948"/>
            <a:ext cx="8024302" cy="32128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4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Heat Map: </a:t>
            </a:r>
            <a:endParaRPr lang="en-US" sz="4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12-17 1907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1" y="1503299"/>
            <a:ext cx="7536444" cy="4231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1028" y="1657246"/>
            <a:ext cx="40609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 smtClean="0"/>
              <a:t>Observation: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BHK Vs Carpet Area is having positive correlation as you can see in the heat map</a:t>
            </a:r>
          </a:p>
          <a:p>
            <a:pPr marL="342900" indent="-342900"/>
            <a:r>
              <a:rPr lang="en-US" sz="1600" dirty="0" smtClean="0"/>
              <a:t>	as BHK increases the carpet area also increasing.</a:t>
            </a:r>
          </a:p>
          <a:p>
            <a:pPr marL="342900" indent="-342900"/>
            <a:r>
              <a:rPr lang="en-US" sz="1600" dirty="0" smtClean="0"/>
              <a:t>2. Per Sqft rupees vs. price in crores is also having little bit of positive correlation.</a:t>
            </a:r>
          </a:p>
          <a:p>
            <a:pPr marL="342900" indent="-342900"/>
            <a:r>
              <a:rPr lang="en-US" sz="1600" dirty="0" smtClean="0"/>
              <a:t>3. Per Sqft rupees vs. carpet area having high negative correlation.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2-12-16 2248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11" y="605734"/>
            <a:ext cx="8951566" cy="4078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986" y="4996958"/>
            <a:ext cx="73616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above Scatter plot clearly shows us that more no of apartments fall under the price range of 0 to 2 crore and carpet area 500 – 2000 Sqft.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apartments that are having price &gt;2 crore are high valued properties based on BHK and the location and city there are present in.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 TO THE WEBSITE: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MagicBricks.com is a Real-estate website with services included Buy, Rent, Sell properties.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website provides home loans and property services is a full stack service provider for all real estate needs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website provides MB membership which includes exclusive privileges, it is user friendly and easy to understand and go through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also having a chat assistance available which helps in case of difficulty.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194" y="84785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analysis of more then 2 variables(Numerical) at a time concerned with the inter relationship between the variables.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44857" y="135802"/>
            <a:ext cx="6147301" cy="53415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Multivariate Analysis</a:t>
            </a:r>
            <a:endParaRPr lang="en-US" sz="2800" dirty="0"/>
          </a:p>
        </p:txBody>
      </p:sp>
      <p:pic>
        <p:nvPicPr>
          <p:cNvPr id="7" name="Picture 6" descr="Screenshot 2022-12-16 2345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27" y="1778164"/>
            <a:ext cx="7116025" cy="4595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3877" y="2390115"/>
            <a:ext cx="403812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Pair plot visualizing the relationship between all the numerical columns available in my dataset, we can observe that wherever the column matches we have a nice bar plot/ Histogram else where we get the relational plot b/w respective columns</a:t>
            </a:r>
            <a:r>
              <a:rPr lang="en-US" sz="16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2-12-17 0757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8" y="1306247"/>
            <a:ext cx="7996483" cy="4967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941" y="316871"/>
            <a:ext cx="478928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Relational plot: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 plot(kind: Swarm)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4562" y="1511928"/>
            <a:ext cx="4381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Observation:</a:t>
            </a:r>
          </a:p>
          <a:p>
            <a:pPr algn="ctr"/>
            <a:r>
              <a:rPr lang="en-US" dirty="0" smtClean="0"/>
              <a:t>In the Relational plot we can observe that How the         BHK is influencing the price of the apartments based on different cities. </a:t>
            </a:r>
          </a:p>
          <a:p>
            <a:pPr algn="ctr"/>
            <a:r>
              <a:rPr lang="en-US" dirty="0" smtClean="0"/>
              <a:t>Also we observe higher BHK’s having more influence on the price.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EDA and Data Visualization the following conclusions are drawn: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1. Alwar Bypass Road Area in Alwar District having more no of Flats/Apartments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	73.26% of the overall dataset.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2. From the above analysis Gurgaon city is having highest price range for 	   	    	  		Flats/Apartments and Lowest in bhiwadi city.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3. It is concluded that up to 60% of the Flats/Apartments are off 2BHK and in the price range of 0 to 2 		crore.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4. Up to 90% of the Flats/Apartments are having a carpet area range of 500 – 2000 Sqft.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5. Based on the EDA ,Data visualizations and conclusions that are drawn I believe it is clear 			that my client can comfortably find the Flat/Apartment of his financial factors.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335794" y="1837853"/>
          <a:ext cx="8501204" cy="284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26436" y="227746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C00000"/>
              </a:buClr>
              <a:buSzPts val="4400"/>
            </a:pPr>
            <a:r>
              <a:rPr lang="en-IN" sz="5400" dirty="0">
                <a:solidFill>
                  <a:srgbClr val="C0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lang="en-IN" sz="5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AGENDA: Flow of the ppt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7395"/>
            <a:ext cx="10515600" cy="4351338"/>
          </a:xfrm>
        </p:spPr>
        <p:txBody>
          <a:bodyPr>
            <a:noAutofit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Objective of the Project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Web Scraping – Details (Websites, Processor you followed)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 of the Data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SzPct val="100000"/>
              <a:buNone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Clr>
                <a:srgbClr val="FF0000"/>
              </a:buClr>
              <a:buSzPct val="100000"/>
            </a:pPr>
            <a:r>
              <a:rPr lang="en-US" sz="1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Exploratory Data Analysis: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Data Cleaning Steps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Data Manipulation Steps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Univariate Analysis  Steps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Bivariate Analysis  Steps</a:t>
            </a:r>
          </a:p>
          <a:p>
            <a:pPr marL="514350" lvl="0" indent="-514350" algn="just">
              <a:buSzPct val="100000"/>
              <a:buFont typeface="Calibri"/>
              <a:buAutoNum type="alphaLcPeriod"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Multivariate analysis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SzPct val="100000"/>
              <a:buNone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Key Business Question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Conclusion (Key finding overall)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Q&amp;A Slide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SzPct val="100000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Your Experience/Challenges working on Web Scraping – Data Analysis Project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About me: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927" y="157212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G.Raguwing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Qualification: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B.Tech From IARE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we all know that we are living in a Data-Driven world, Any business, big or small is looking for skilled people in the field of Data-Science who can comprehend and deconstruct data. It is the very reason that, I would like to learn Data-Science. I believe it is a good career transition.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Experience: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Fresher</a:t>
            </a:r>
          </a:p>
          <a:p>
            <a:pPr>
              <a:buNone/>
            </a:pPr>
            <a:endParaRPr lang="en-US" sz="2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: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P.Sri Sai Sathvik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Qualification: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B.Tech From GITAM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we all know that we are living in a Data-Driven world, Any business, big or small is looking for skilled people in the field of Data-Science who can comprehend and deconstruct data. It is the very reason that, I would like to learn Data-Science. I believe it is a good career transition.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Experience: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Fresher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problem statement is the clear description of the problem that you are trying to solve based on the client’s insight. This will be the starting point for decision making.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Key Problem statements: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are the Areas having most no of properties?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is the factor that is affecting the price of the property?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Why do we need to look at the Carpet Area as in client’s best interest?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to identify the number of apartments based on Carpet Area and price, also on the City that the client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97317" y="613434"/>
            <a:ext cx="807144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Problem Statement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spc="-15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Objective Of The Project</a:t>
            </a:r>
            <a:endParaRPr lang="en-US" sz="3600" b="1" spc="-15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0936"/>
            <a:ext cx="1051560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Flats/Apartments price analysis based on several factors over cities.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Website scraped: MagicBricks.com</a:t>
            </a:r>
          </a:p>
          <a:p>
            <a:pPr>
              <a:buNone/>
            </a:pPr>
            <a:r>
              <a:rPr lang="en-US" dirty="0" smtClean="0"/>
              <a:t>	 Link :</a:t>
            </a:r>
            <a:r>
              <a:rPr lang="en-US" dirty="0" smtClean="0">
                <a:hlinkClick r:id="rId3"/>
              </a:rPr>
              <a:t>https://www.magicbricks.com/flats-in-mumbai-for-sale-pppfs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Libraries/Techniques used:</a:t>
            </a:r>
          </a:p>
          <a:p>
            <a:pPr lvl="2">
              <a:buNone/>
            </a:pPr>
            <a:r>
              <a:rPr lang="en-US" dirty="0" smtClean="0"/>
              <a:t>       Data Collection  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 BeautifulSoup, requests, RegX.</a:t>
            </a:r>
          </a:p>
          <a:p>
            <a:pPr lvl="2">
              <a:buNone/>
            </a:pPr>
            <a:r>
              <a:rPr lang="en-US" dirty="0" smtClean="0"/>
              <a:t>	 Data Cleaning        </a:t>
            </a:r>
            <a:r>
              <a:rPr lang="en-US" dirty="0" smtClean="0">
                <a:sym typeface="Wingdings" pitchFamily="2" charset="2"/>
              </a:rPr>
              <a:t>   Pandas, Numpy.</a:t>
            </a:r>
          </a:p>
          <a:p>
            <a:pPr lvl="2">
              <a:buNone/>
            </a:pPr>
            <a:r>
              <a:rPr lang="en-US" dirty="0" smtClean="0"/>
              <a:t>	 Data Visualization </a:t>
            </a:r>
            <a:r>
              <a:rPr lang="en-US" dirty="0" smtClean="0">
                <a:sym typeface="Wingdings" pitchFamily="2" charset="2"/>
              </a:rPr>
              <a:t> Matplotlib, Seaborn.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851026" y="2037030"/>
            <a:ext cx="561315" cy="2353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822356" y="2578729"/>
            <a:ext cx="561315" cy="2353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1937442" y="3992578"/>
            <a:ext cx="289711" cy="1991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944986" y="4326047"/>
            <a:ext cx="289711" cy="1991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954039" y="4679133"/>
            <a:ext cx="289711" cy="1991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827" y="622487"/>
            <a:ext cx="77367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 Details: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55295" y="308610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WEBSCRAPPING</a:t>
            </a:r>
          </a:p>
        </p:txBody>
      </p:sp>
      <p:pic>
        <p:nvPicPr>
          <p:cNvPr id="5" name="Picture 4" descr="2022-12-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758"/>
            <a:ext cx="12192000" cy="54316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450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Raw Data Collected: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12-16 1659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1" y="896292"/>
            <a:ext cx="10239469" cy="5111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1111</Words>
  <Application>Microsoft Office PowerPoint</Application>
  <PresentationFormat>Custom</PresentationFormat>
  <Paragraphs>157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Tahoma</vt:lpstr>
      <vt:lpstr>Bahnschrift Light Condensed</vt:lpstr>
      <vt:lpstr>Libre Baskerville</vt:lpstr>
      <vt:lpstr>Office Theme</vt:lpstr>
      <vt:lpstr>Slide 1</vt:lpstr>
      <vt:lpstr>INTRODUCTION TO THE WEBSITE:</vt:lpstr>
      <vt:lpstr>AGENDA: Flow of the ppt</vt:lpstr>
      <vt:lpstr>About me:</vt:lpstr>
      <vt:lpstr>Slide 5</vt:lpstr>
      <vt:lpstr>Objective Of The Project</vt:lpstr>
      <vt:lpstr>Slide 7</vt:lpstr>
      <vt:lpstr>Slide 8</vt:lpstr>
      <vt:lpstr>Raw Data Collected:</vt:lpstr>
      <vt:lpstr>Summary Of The Data</vt:lpstr>
      <vt:lpstr>EDA  Exploratory Data Analysis</vt:lpstr>
      <vt:lpstr>Slide 12</vt:lpstr>
      <vt:lpstr>Slide 13</vt:lpstr>
      <vt:lpstr>Data Manipulation</vt:lpstr>
      <vt:lpstr>Slide 15</vt:lpstr>
      <vt:lpstr>Slide 16</vt:lpstr>
      <vt:lpstr>Slide 17</vt:lpstr>
      <vt:lpstr>Heat Map: </vt:lpstr>
      <vt:lpstr>Slide 19</vt:lpstr>
      <vt:lpstr>Slide 20</vt:lpstr>
      <vt:lpstr>Slide 21</vt:lpstr>
      <vt:lpstr>CONCLUSIONS: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GUDLA RAGUWING</cp:lastModifiedBy>
  <cp:revision>119</cp:revision>
  <dcterms:created xsi:type="dcterms:W3CDTF">2022-11-18T10:10:00Z</dcterms:created>
  <dcterms:modified xsi:type="dcterms:W3CDTF">2022-12-18T12:55:05Z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51DC38A12188474DA37E0C1044AC4589</vt:lpwstr>
  </property>
  <property fmtid="{D5CDD505-2E9C-101B-9397-08002B2CF9AE}" pid="3" name="KSOProductBuildVer">
    <vt:lpwstr>1033-11.2.0.11214</vt:lpwstr>
  </property>
</Properties>
</file>