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x="18288000" cy="10287000"/>
  <p:notesSz cx="6858000" cy="9144000"/>
  <p:embeddedFontLst>
    <p:embeddedFont>
      <p:font typeface="League Spartan" charset="1" panose="00000800000000000000"/>
      <p:regular r:id="rId17"/>
    </p:embeddedFont>
    <p:embeddedFont>
      <p:font typeface="Poppins" charset="1" panose="00000500000000000000"/>
      <p:regular r:id="rId18"/>
    </p:embeddedFont>
    <p:embeddedFont>
      <p:font typeface="Canva Sans Bold" charset="1" panose="020B0803030501040103"/>
      <p:regular r:id="rId19"/>
    </p:embeddedFont>
    <p:embeddedFont>
      <p:font typeface="Roboto" charset="1" panose="02000000000000000000"/>
      <p:regular r:id="rId20"/>
    </p:embeddedFont>
    <p:embeddedFont>
      <p:font typeface="Poppins Bold" charset="1" panose="00000800000000000000"/>
      <p:regular r:id="rId21"/>
    </p:embeddedFont>
    <p:embeddedFont>
      <p:font typeface="Poppins Bold Italics" charset="1" panose="00000800000000000000"/>
      <p:regular r:id="rId22"/>
    </p:embeddedFont>
    <p:embeddedFont>
      <p:font typeface="Poppins Semi-Bold" charset="1" panose="00000700000000000000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fonts/font17.fntdata" Type="http://schemas.openxmlformats.org/officeDocument/2006/relationships/font"/><Relationship Id="rId18" Target="fonts/font18.fntdata" Type="http://schemas.openxmlformats.org/officeDocument/2006/relationships/font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23" Target="fonts/font23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jpeg" Type="http://schemas.openxmlformats.org/officeDocument/2006/relationships/image"/><Relationship Id="rId3" Target="../media/image49.png" Type="http://schemas.openxmlformats.org/officeDocument/2006/relationships/image"/><Relationship Id="rId4" Target="../media/image50.svg" Type="http://schemas.openxmlformats.org/officeDocument/2006/relationships/image"/><Relationship Id="rId5" Target="../media/image51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2.jpeg" Type="http://schemas.openxmlformats.org/officeDocument/2006/relationships/image"/><Relationship Id="rId3" Target="https://cj.my/124522/geniebook-expand-in-vietnam-to-foster-1-million-changemakers/" TargetMode="External" Type="http://schemas.openxmlformats.org/officeDocument/2006/relationships/hyperlink"/><Relationship Id="rId4" Target="https://www.todayonline.com/singapore/hundreds-sign-mock-exam-tuition-centre-scrapping-mid-year-school-exams-2194586" TargetMode="External" Type="http://schemas.openxmlformats.org/officeDocument/2006/relationships/hyperlink"/><Relationship Id="rId5" Target="https://marketresearchsingapore.com/insights/articles/singapore-edtech-market-opportunities-learning-future" TargetMode="External" Type="http://schemas.openxmlformats.org/officeDocument/2006/relationships/hyperlink"/><Relationship Id="rId6" Target="https://withcontent.co/edtech-singapore/" TargetMode="External" Type="http://schemas.openxmlformats.org/officeDocument/2006/relationships/hyperlink"/><Relationship Id="rId7" Target="../media/image53.png" Type="http://schemas.openxmlformats.org/officeDocument/2006/relationships/image"/><Relationship Id="rId8" Target="https://github.com/Rah-Rah-Mitra/SmartExam" TargetMode="External" Type="http://schemas.openxmlformats.org/officeDocument/2006/relationships/hyperlink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Relationship Id="rId3" Target="../media/image3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4.jpeg" Type="http://schemas.openxmlformats.org/officeDocument/2006/relationships/image"/><Relationship Id="rId3" Target="../media/image5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jpeg" Type="http://schemas.openxmlformats.org/officeDocument/2006/relationships/image"/><Relationship Id="rId3" Target="../media/image8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jpeg" Type="http://schemas.openxmlformats.org/officeDocument/2006/relationships/image"/><Relationship Id="rId3" Target="../media/image9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jpeg" Type="http://schemas.openxmlformats.org/officeDocument/2006/relationships/image"/><Relationship Id="rId3" Target="../media/image10.png" Type="http://schemas.openxmlformats.org/officeDocument/2006/relationships/image"/><Relationship Id="rId4" Target="../media/image11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2.jpeg" Type="http://schemas.openxmlformats.org/officeDocument/2006/relationships/image"/><Relationship Id="rId3" Target="../media/image12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0.png" Type="http://schemas.openxmlformats.org/officeDocument/2006/relationships/image"/><Relationship Id="rId11" Target="../media/image21.jpeg" Type="http://schemas.openxmlformats.org/officeDocument/2006/relationships/image"/><Relationship Id="rId12" Target="../media/image22.jpeg" Type="http://schemas.openxmlformats.org/officeDocument/2006/relationships/image"/><Relationship Id="rId13" Target="../media/image23.jpeg" Type="http://schemas.openxmlformats.org/officeDocument/2006/relationships/image"/><Relationship Id="rId14" Target="../media/image24.png" Type="http://schemas.openxmlformats.org/officeDocument/2006/relationships/image"/><Relationship Id="rId15" Target="../media/image25.svg" Type="http://schemas.openxmlformats.org/officeDocument/2006/relationships/image"/><Relationship Id="rId16" Target="../media/image26.png" Type="http://schemas.openxmlformats.org/officeDocument/2006/relationships/image"/><Relationship Id="rId17" Target="../media/image27.svg" Type="http://schemas.openxmlformats.org/officeDocument/2006/relationships/image"/><Relationship Id="rId18" Target="../media/image28.png" Type="http://schemas.openxmlformats.org/officeDocument/2006/relationships/image"/><Relationship Id="rId19" Target="../media/image29.svg" Type="http://schemas.openxmlformats.org/officeDocument/2006/relationships/image"/><Relationship Id="rId2" Target="../media/image13.jpeg" Type="http://schemas.openxmlformats.org/officeDocument/2006/relationships/image"/><Relationship Id="rId20" Target="../media/image30.png" Type="http://schemas.openxmlformats.org/officeDocument/2006/relationships/image"/><Relationship Id="rId21" Target="../media/image31.svg" Type="http://schemas.openxmlformats.org/officeDocument/2006/relationships/image"/><Relationship Id="rId22" Target="../media/image32.png" Type="http://schemas.openxmlformats.org/officeDocument/2006/relationships/image"/><Relationship Id="rId23" Target="../media/image33.svg" Type="http://schemas.openxmlformats.org/officeDocument/2006/relationships/image"/><Relationship Id="rId24" Target="../media/image34.png" Type="http://schemas.openxmlformats.org/officeDocument/2006/relationships/image"/><Relationship Id="rId25" Target="../media/image35.png" Type="http://schemas.openxmlformats.org/officeDocument/2006/relationships/image"/><Relationship Id="rId26" Target="../media/image36.svg" Type="http://schemas.openxmlformats.org/officeDocument/2006/relationships/image"/><Relationship Id="rId27" Target="../media/image37.png" Type="http://schemas.openxmlformats.org/officeDocument/2006/relationships/image"/><Relationship Id="rId28" Target="../media/image38.png" Type="http://schemas.openxmlformats.org/officeDocument/2006/relationships/image"/><Relationship Id="rId29" Target="../media/image39.png" Type="http://schemas.openxmlformats.org/officeDocument/2006/relationships/image"/><Relationship Id="rId3" Target="../media/image14.png" Type="http://schemas.openxmlformats.org/officeDocument/2006/relationships/image"/><Relationship Id="rId30" Target="../media/image40.png" Type="http://schemas.openxmlformats.org/officeDocument/2006/relationships/image"/><Relationship Id="rId31" Target="../media/image41.png" Type="http://schemas.openxmlformats.org/officeDocument/2006/relationships/image"/><Relationship Id="rId32" Target="../media/image42.svg" Type="http://schemas.openxmlformats.org/officeDocument/2006/relationships/image"/><Relationship Id="rId33" Target="../media/image43.png" Type="http://schemas.openxmlformats.org/officeDocument/2006/relationships/image"/><Relationship Id="rId34" Target="../media/image44.png" Type="http://schemas.openxmlformats.org/officeDocument/2006/relationships/image"/><Relationship Id="rId35" Target="../media/image45.svg" Type="http://schemas.openxmlformats.org/officeDocument/2006/relationships/image"/><Relationship Id="rId36" Target="../media/image46.png" Type="http://schemas.openxmlformats.org/officeDocument/2006/relationships/image"/><Relationship Id="rId37" Target="../media/image47.png" Type="http://schemas.openxmlformats.org/officeDocument/2006/relationships/image"/><Relationship Id="rId38" Target="../media/image48.png" Type="http://schemas.openxmlformats.org/officeDocument/2006/relationships/image"/><Relationship Id="rId4" Target="../media/image15.svg" Type="http://schemas.openxmlformats.org/officeDocument/2006/relationships/image"/><Relationship Id="rId5" Target="../media/image16.png" Type="http://schemas.openxmlformats.org/officeDocument/2006/relationships/image"/><Relationship Id="rId6" Target="../media/image17.svg" Type="http://schemas.openxmlformats.org/officeDocument/2006/relationships/image"/><Relationship Id="rId7" Target="../media/image5.png" Type="http://schemas.openxmlformats.org/officeDocument/2006/relationships/image"/><Relationship Id="rId8" Target="../media/image18.png" Type="http://schemas.openxmlformats.org/officeDocument/2006/relationships/image"/><Relationship Id="rId9" Target="../media/image19.sv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2760822" y="3848200"/>
            <a:ext cx="12901499" cy="18564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163"/>
              </a:lnSpc>
            </a:pPr>
            <a:r>
              <a:rPr lang="en-US" b="true" sz="10830">
                <a:solidFill>
                  <a:srgbClr val="004AAD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SMARTEXAM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-1130300" y="4057750"/>
            <a:ext cx="3086100" cy="2171499"/>
            <a:chOff x="0" y="0"/>
            <a:chExt cx="812800" cy="571917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571917"/>
            </a:xfrm>
            <a:custGeom>
              <a:avLst/>
              <a:gdLst/>
              <a:ahLst/>
              <a:cxnLst/>
              <a:rect r="r" b="b" t="t" l="l"/>
              <a:pathLst>
                <a:path h="571917" w="812800">
                  <a:moveTo>
                    <a:pt x="609600" y="0"/>
                  </a:moveTo>
                  <a:cubicBezTo>
                    <a:pt x="721824" y="0"/>
                    <a:pt x="812800" y="128028"/>
                    <a:pt x="812800" y="285959"/>
                  </a:cubicBezTo>
                  <a:cubicBezTo>
                    <a:pt x="812800" y="443889"/>
                    <a:pt x="721824" y="571917"/>
                    <a:pt x="609600" y="571917"/>
                  </a:cubicBezTo>
                  <a:lnTo>
                    <a:pt x="203200" y="571917"/>
                  </a:lnTo>
                  <a:cubicBezTo>
                    <a:pt x="90976" y="571917"/>
                    <a:pt x="0" y="443889"/>
                    <a:pt x="0" y="285959"/>
                  </a:cubicBezTo>
                  <a:cubicBezTo>
                    <a:pt x="0" y="128028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0" y="-47625"/>
              <a:ext cx="812800" cy="61954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7" id="7"/>
          <p:cNvSpPr txBox="true"/>
          <p:nvPr/>
        </p:nvSpPr>
        <p:spPr>
          <a:xfrm rot="0">
            <a:off x="4880587" y="6361374"/>
            <a:ext cx="8526827" cy="7914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07"/>
              </a:lnSpc>
              <a:spcBef>
                <a:spcPct val="0"/>
              </a:spcBef>
            </a:pPr>
            <a:r>
              <a:rPr lang="en-US" sz="2219">
                <a:solidFill>
                  <a:srgbClr val="303642"/>
                </a:solidFill>
                <a:latin typeface="Poppins"/>
                <a:ea typeface="Poppins"/>
                <a:cs typeface="Poppins"/>
                <a:sym typeface="Poppins"/>
              </a:rPr>
              <a:t>An AI-powered exam generation and validation platform, built on BoB's rapid workflow engine.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16467343" y="4057750"/>
            <a:ext cx="3086100" cy="2171499"/>
            <a:chOff x="0" y="0"/>
            <a:chExt cx="812800" cy="571917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571917"/>
            </a:xfrm>
            <a:custGeom>
              <a:avLst/>
              <a:gdLst/>
              <a:ahLst/>
              <a:cxnLst/>
              <a:rect r="r" b="b" t="t" l="l"/>
              <a:pathLst>
                <a:path h="571917" w="812800">
                  <a:moveTo>
                    <a:pt x="609600" y="0"/>
                  </a:moveTo>
                  <a:cubicBezTo>
                    <a:pt x="721824" y="0"/>
                    <a:pt x="812800" y="128028"/>
                    <a:pt x="812800" y="285959"/>
                  </a:cubicBezTo>
                  <a:cubicBezTo>
                    <a:pt x="812800" y="443889"/>
                    <a:pt x="721824" y="571917"/>
                    <a:pt x="609600" y="571917"/>
                  </a:cubicBezTo>
                  <a:lnTo>
                    <a:pt x="203200" y="571917"/>
                  </a:lnTo>
                  <a:cubicBezTo>
                    <a:pt x="90976" y="571917"/>
                    <a:pt x="0" y="443889"/>
                    <a:pt x="0" y="285959"/>
                  </a:cubicBezTo>
                  <a:cubicBezTo>
                    <a:pt x="0" y="128028"/>
                    <a:pt x="90976" y="0"/>
                    <a:pt x="203200" y="0"/>
                  </a:cubicBez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0" y="-47625"/>
              <a:ext cx="812800" cy="619542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3076787" y="5641034"/>
            <a:ext cx="12269568" cy="53784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80"/>
              </a:lnSpc>
            </a:pPr>
            <a:r>
              <a:rPr lang="en-US" sz="3200" b="true">
                <a:solidFill>
                  <a:srgbClr val="2D8BBA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Expan</a:t>
            </a:r>
            <a:r>
              <a:rPr lang="en-US" b="true" sz="3200">
                <a:solidFill>
                  <a:srgbClr val="2D8BBA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ding GovTech's Build on BoB into the EdTech Market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6773736" y="548772"/>
            <a:ext cx="1635534" cy="260350"/>
            <a:chOff x="0" y="0"/>
            <a:chExt cx="430758" cy="6857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30758" cy="68570"/>
            </a:xfrm>
            <a:custGeom>
              <a:avLst/>
              <a:gdLst/>
              <a:ahLst/>
              <a:cxnLst/>
              <a:rect r="r" b="b" t="t" l="l"/>
              <a:pathLst>
                <a:path h="68570" w="430758">
                  <a:moveTo>
                    <a:pt x="0" y="0"/>
                  </a:moveTo>
                  <a:lnTo>
                    <a:pt x="430758" y="0"/>
                  </a:lnTo>
                  <a:lnTo>
                    <a:pt x="430758" y="68570"/>
                  </a:lnTo>
                  <a:lnTo>
                    <a:pt x="0" y="68570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430758" cy="1161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-121270" y="548772"/>
            <a:ext cx="1635534" cy="260350"/>
            <a:chOff x="0" y="0"/>
            <a:chExt cx="430758" cy="6857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430758" cy="68570"/>
            </a:xfrm>
            <a:custGeom>
              <a:avLst/>
              <a:gdLst/>
              <a:ahLst/>
              <a:cxnLst/>
              <a:rect r="r" b="b" t="t" l="l"/>
              <a:pathLst>
                <a:path h="68570" w="430758">
                  <a:moveTo>
                    <a:pt x="0" y="0"/>
                  </a:moveTo>
                  <a:lnTo>
                    <a:pt x="430758" y="0"/>
                  </a:lnTo>
                  <a:lnTo>
                    <a:pt x="430758" y="68570"/>
                  </a:lnTo>
                  <a:lnTo>
                    <a:pt x="0" y="68570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430758" cy="1161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9" id="9"/>
          <p:cNvSpPr/>
          <p:nvPr/>
        </p:nvSpPr>
        <p:spPr>
          <a:xfrm flipH="false" flipV="false" rot="5400000">
            <a:off x="12876008" y="2892964"/>
            <a:ext cx="2240998" cy="1405717"/>
          </a:xfrm>
          <a:custGeom>
            <a:avLst/>
            <a:gdLst/>
            <a:ahLst/>
            <a:cxnLst/>
            <a:rect r="r" b="b" t="t" l="l"/>
            <a:pathLst>
              <a:path h="1405717" w="2240998">
                <a:moveTo>
                  <a:pt x="0" y="0"/>
                </a:moveTo>
                <a:lnTo>
                  <a:pt x="2240998" y="0"/>
                </a:lnTo>
                <a:lnTo>
                  <a:pt x="2240998" y="1405717"/>
                </a:lnTo>
                <a:lnTo>
                  <a:pt x="0" y="140571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false" flipV="false" rot="5400000">
            <a:off x="12876008" y="5182409"/>
            <a:ext cx="2240998" cy="1405717"/>
          </a:xfrm>
          <a:custGeom>
            <a:avLst/>
            <a:gdLst/>
            <a:ahLst/>
            <a:cxnLst/>
            <a:rect r="r" b="b" t="t" l="l"/>
            <a:pathLst>
              <a:path h="1405717" w="2240998">
                <a:moveTo>
                  <a:pt x="0" y="0"/>
                </a:moveTo>
                <a:lnTo>
                  <a:pt x="2240998" y="0"/>
                </a:lnTo>
                <a:lnTo>
                  <a:pt x="2240998" y="1405717"/>
                </a:lnTo>
                <a:lnTo>
                  <a:pt x="0" y="140571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5400000">
            <a:off x="12876008" y="7471032"/>
            <a:ext cx="2240998" cy="1405717"/>
          </a:xfrm>
          <a:custGeom>
            <a:avLst/>
            <a:gdLst/>
            <a:ahLst/>
            <a:cxnLst/>
            <a:rect r="r" b="b" t="t" l="l"/>
            <a:pathLst>
              <a:path h="1405717" w="2240998">
                <a:moveTo>
                  <a:pt x="0" y="0"/>
                </a:moveTo>
                <a:lnTo>
                  <a:pt x="2240998" y="0"/>
                </a:lnTo>
                <a:lnTo>
                  <a:pt x="2240998" y="1405717"/>
                </a:lnTo>
                <a:lnTo>
                  <a:pt x="0" y="140571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2" id="12"/>
          <p:cNvGrpSpPr/>
          <p:nvPr/>
        </p:nvGrpSpPr>
        <p:grpSpPr>
          <a:xfrm rot="0">
            <a:off x="273446" y="1405253"/>
            <a:ext cx="12467752" cy="4098990"/>
            <a:chOff x="0" y="0"/>
            <a:chExt cx="3283688" cy="1079570"/>
          </a:xfrm>
        </p:grpSpPr>
        <p:sp>
          <p:nvSpPr>
            <p:cNvPr name="Freeform 13" id="13"/>
            <p:cNvSpPr/>
            <p:nvPr/>
          </p:nvSpPr>
          <p:spPr>
            <a:xfrm flipH="false" flipV="false" rot="0">
              <a:off x="0" y="0"/>
              <a:ext cx="3283688" cy="1079569"/>
            </a:xfrm>
            <a:custGeom>
              <a:avLst/>
              <a:gdLst/>
              <a:ahLst/>
              <a:cxnLst/>
              <a:rect r="r" b="b" t="t" l="l"/>
              <a:pathLst>
                <a:path h="1079569" w="3283688">
                  <a:moveTo>
                    <a:pt x="10556" y="0"/>
                  </a:moveTo>
                  <a:lnTo>
                    <a:pt x="3273132" y="0"/>
                  </a:lnTo>
                  <a:cubicBezTo>
                    <a:pt x="3278962" y="0"/>
                    <a:pt x="3283688" y="4726"/>
                    <a:pt x="3283688" y="10556"/>
                  </a:cubicBezTo>
                  <a:lnTo>
                    <a:pt x="3283688" y="1069013"/>
                  </a:lnTo>
                  <a:cubicBezTo>
                    <a:pt x="3283688" y="1071813"/>
                    <a:pt x="3282576" y="1074498"/>
                    <a:pt x="3280596" y="1076478"/>
                  </a:cubicBezTo>
                  <a:cubicBezTo>
                    <a:pt x="3278617" y="1078457"/>
                    <a:pt x="3275931" y="1079569"/>
                    <a:pt x="3273132" y="1079569"/>
                  </a:cubicBezTo>
                  <a:lnTo>
                    <a:pt x="10556" y="1079569"/>
                  </a:lnTo>
                  <a:cubicBezTo>
                    <a:pt x="4726" y="1079569"/>
                    <a:pt x="0" y="1074843"/>
                    <a:pt x="0" y="1069013"/>
                  </a:cubicBezTo>
                  <a:lnTo>
                    <a:pt x="0" y="10556"/>
                  </a:lnTo>
                  <a:cubicBezTo>
                    <a:pt x="0" y="4726"/>
                    <a:pt x="4726" y="0"/>
                    <a:pt x="10556" y="0"/>
                  </a:cubicBez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000000"/>
              </a:solidFill>
              <a:prstDash val="lgDash"/>
              <a:miter/>
            </a:ln>
          </p:spPr>
        </p:sp>
        <p:sp>
          <p:nvSpPr>
            <p:cNvPr name="TextBox 14" id="14"/>
            <p:cNvSpPr txBox="true"/>
            <p:nvPr/>
          </p:nvSpPr>
          <p:spPr>
            <a:xfrm>
              <a:off x="0" y="0"/>
              <a:ext cx="3283688" cy="107957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1688"/>
                </a:lnSpc>
              </a:pPr>
            </a:p>
          </p:txBody>
        </p:sp>
      </p:grpSp>
      <p:sp>
        <p:nvSpPr>
          <p:cNvPr name="Freeform 15" id="15"/>
          <p:cNvSpPr/>
          <p:nvPr/>
        </p:nvSpPr>
        <p:spPr>
          <a:xfrm flipH="false" flipV="false" rot="0">
            <a:off x="273446" y="5885267"/>
            <a:ext cx="12555732" cy="4074493"/>
          </a:xfrm>
          <a:custGeom>
            <a:avLst/>
            <a:gdLst/>
            <a:ahLst/>
            <a:cxnLst/>
            <a:rect r="r" b="b" t="t" l="l"/>
            <a:pathLst>
              <a:path h="4074493" w="12555732">
                <a:moveTo>
                  <a:pt x="0" y="0"/>
                </a:moveTo>
                <a:lnTo>
                  <a:pt x="12555733" y="0"/>
                </a:lnTo>
                <a:lnTo>
                  <a:pt x="12555733" y="4074493"/>
                </a:lnTo>
                <a:lnTo>
                  <a:pt x="0" y="4074493"/>
                </a:lnTo>
                <a:lnTo>
                  <a:pt x="0" y="0"/>
                </a:lnTo>
                <a:close/>
              </a:path>
            </a:pathLst>
          </a:custGeom>
          <a:blipFill>
            <a:blip r:embed="rId5"/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10322004" y="174604"/>
            <a:ext cx="6327907" cy="9129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431"/>
              </a:lnSpc>
            </a:pPr>
            <a:r>
              <a:rPr lang="en-US" b="true" sz="5308">
                <a:solidFill>
                  <a:srgbClr val="004AAD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FUTURE GROWTH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1638089" y="175125"/>
            <a:ext cx="3595710" cy="8127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652"/>
              </a:lnSpc>
            </a:pPr>
            <a:r>
              <a:rPr lang="en-US" sz="475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MEASURING</a:t>
            </a:r>
          </a:p>
        </p:txBody>
      </p:sp>
      <p:sp>
        <p:nvSpPr>
          <p:cNvPr name="TextBox 18" id="18"/>
          <p:cNvSpPr txBox="true"/>
          <p:nvPr/>
        </p:nvSpPr>
        <p:spPr>
          <a:xfrm rot="0">
            <a:off x="5357624" y="174604"/>
            <a:ext cx="3406994" cy="9129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431"/>
              </a:lnSpc>
            </a:pPr>
            <a:r>
              <a:rPr lang="en-US" b="true" sz="5308">
                <a:solidFill>
                  <a:srgbClr val="004AAD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SUCCESS</a:t>
            </a:r>
          </a:p>
        </p:txBody>
      </p:sp>
      <p:sp>
        <p:nvSpPr>
          <p:cNvPr name="TextBox 19" id="19"/>
          <p:cNvSpPr txBox="true"/>
          <p:nvPr/>
        </p:nvSpPr>
        <p:spPr>
          <a:xfrm rot="0">
            <a:off x="8889455" y="175125"/>
            <a:ext cx="1308724" cy="8127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652"/>
              </a:lnSpc>
            </a:pPr>
            <a:r>
              <a:rPr lang="en-US" sz="475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AND</a:t>
            </a:r>
          </a:p>
        </p:txBody>
      </p:sp>
      <p:sp>
        <p:nvSpPr>
          <p:cNvPr name="TextBox 20" id="20"/>
          <p:cNvSpPr txBox="true"/>
          <p:nvPr/>
        </p:nvSpPr>
        <p:spPr>
          <a:xfrm rot="0">
            <a:off x="526151" y="1667489"/>
            <a:ext cx="11962343" cy="4233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37"/>
              </a:lnSpc>
              <a:spcBef>
                <a:spcPct val="0"/>
              </a:spcBef>
            </a:pPr>
            <a:r>
              <a:rPr lang="en-US" b="true" sz="2705" spc="-45" u="sng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Success Metrics (Product </a:t>
            </a:r>
            <a:r>
              <a:rPr lang="en-US" b="true" sz="2705" spc="-45" u="sng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M</a:t>
            </a:r>
            <a:r>
              <a:rPr lang="en-US" b="true" sz="2705" spc="-45" u="sng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onitoring):</a:t>
            </a:r>
          </a:p>
        </p:txBody>
      </p:sp>
      <p:sp>
        <p:nvSpPr>
          <p:cNvPr name="TextBox 21" id="21"/>
          <p:cNvSpPr txBox="true"/>
          <p:nvPr/>
        </p:nvSpPr>
        <p:spPr>
          <a:xfrm rot="0">
            <a:off x="13293648" y="1276964"/>
            <a:ext cx="4297855" cy="8138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37"/>
              </a:lnSpc>
              <a:spcBef>
                <a:spcPct val="0"/>
              </a:spcBef>
            </a:pPr>
            <a:r>
              <a:rPr lang="en-US" b="true" sz="2705" spc="-45" u="sng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R</a:t>
            </a:r>
            <a:r>
              <a:rPr lang="en-US" b="true" sz="2705" spc="-45" u="sng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oadmap / Fu</a:t>
            </a:r>
            <a:r>
              <a:rPr lang="en-US" b="true" sz="2705" spc="-45" u="sng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ture Enhancements:</a:t>
            </a:r>
          </a:p>
        </p:txBody>
      </p:sp>
      <p:sp>
        <p:nvSpPr>
          <p:cNvPr name="TextBox 22" id="22"/>
          <p:cNvSpPr txBox="true"/>
          <p:nvPr/>
        </p:nvSpPr>
        <p:spPr>
          <a:xfrm rot="0">
            <a:off x="14864760" y="2557531"/>
            <a:ext cx="3181562" cy="19854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37"/>
              </a:lnSpc>
              <a:spcBef>
                <a:spcPct val="0"/>
              </a:spcBef>
            </a:pPr>
            <a:r>
              <a:rPr lang="en-US" sz="2705" spc="-45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Integration with school learning management systems (LMS).</a:t>
            </a:r>
          </a:p>
          <a:p>
            <a:pPr algn="l">
              <a:lnSpc>
                <a:spcPts val="3137"/>
              </a:lnSpc>
              <a:spcBef>
                <a:spcPct val="0"/>
              </a:spcBef>
            </a:pPr>
          </a:p>
        </p:txBody>
      </p:sp>
      <p:sp>
        <p:nvSpPr>
          <p:cNvPr name="TextBox 23" id="23"/>
          <p:cNvSpPr txBox="true"/>
          <p:nvPr/>
        </p:nvSpPr>
        <p:spPr>
          <a:xfrm rot="0">
            <a:off x="14864760" y="4832736"/>
            <a:ext cx="3181562" cy="15948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37"/>
              </a:lnSpc>
              <a:spcBef>
                <a:spcPct val="0"/>
              </a:spcBef>
            </a:pPr>
            <a:r>
              <a:rPr lang="en-US" sz="2705" spc="-45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AI-powered performance analytics for students.</a:t>
            </a:r>
          </a:p>
        </p:txBody>
      </p:sp>
      <p:sp>
        <p:nvSpPr>
          <p:cNvPr name="TextBox 24" id="24"/>
          <p:cNvSpPr txBox="true"/>
          <p:nvPr/>
        </p:nvSpPr>
        <p:spPr>
          <a:xfrm rot="0">
            <a:off x="14864760" y="7076376"/>
            <a:ext cx="3181562" cy="237594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37"/>
              </a:lnSpc>
              <a:spcBef>
                <a:spcPct val="0"/>
              </a:spcBef>
            </a:pPr>
            <a:r>
              <a:rPr lang="en-US" sz="2705" spc="-45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Expansion to corporate training and certification programs (a new market expansion for BoB!).</a:t>
            </a:r>
          </a:p>
        </p:txBody>
      </p:sp>
      <p:sp>
        <p:nvSpPr>
          <p:cNvPr name="TextBox 25" id="25"/>
          <p:cNvSpPr txBox="true"/>
          <p:nvPr/>
        </p:nvSpPr>
        <p:spPr>
          <a:xfrm rot="0">
            <a:off x="13680991" y="3321688"/>
            <a:ext cx="631031" cy="6989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68"/>
              </a:lnSpc>
              <a:spcBef>
                <a:spcPct val="0"/>
              </a:spcBef>
            </a:pPr>
            <a:r>
              <a:rPr lang="en-US" b="true" sz="4455" spc="-75">
                <a:solidFill>
                  <a:srgbClr val="000000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Q1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3621043" y="5611132"/>
            <a:ext cx="750927" cy="6989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68"/>
              </a:lnSpc>
              <a:spcBef>
                <a:spcPct val="0"/>
              </a:spcBef>
            </a:pPr>
            <a:r>
              <a:rPr lang="en-US" b="true" sz="4455" spc="-75">
                <a:solidFill>
                  <a:srgbClr val="000000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Q2</a:t>
            </a:r>
          </a:p>
        </p:txBody>
      </p:sp>
      <p:sp>
        <p:nvSpPr>
          <p:cNvPr name="TextBox 27" id="27"/>
          <p:cNvSpPr txBox="true"/>
          <p:nvPr/>
        </p:nvSpPr>
        <p:spPr>
          <a:xfrm rot="0">
            <a:off x="13613959" y="7899756"/>
            <a:ext cx="765096" cy="69891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68"/>
              </a:lnSpc>
              <a:spcBef>
                <a:spcPct val="0"/>
              </a:spcBef>
            </a:pPr>
            <a:r>
              <a:rPr lang="en-US" b="true" sz="4455" spc="-75">
                <a:solidFill>
                  <a:srgbClr val="000000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Q3</a:t>
            </a:r>
          </a:p>
        </p:txBody>
      </p:sp>
      <p:sp>
        <p:nvSpPr>
          <p:cNvPr name="TextBox 28" id="28"/>
          <p:cNvSpPr txBox="true"/>
          <p:nvPr/>
        </p:nvSpPr>
        <p:spPr>
          <a:xfrm rot="0">
            <a:off x="6571658" y="3909351"/>
            <a:ext cx="6018026" cy="159489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37"/>
              </a:lnSpc>
              <a:spcBef>
                <a:spcPct val="0"/>
              </a:spcBef>
            </a:pPr>
            <a:r>
              <a:rPr lang="en-US" b="true" sz="2705" spc="-45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North Star Metric: </a:t>
            </a:r>
            <a:r>
              <a:rPr lang="en-US" sz="2705" spc="-45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% of generated exams approved without modification (a proxy for AI quality).</a:t>
            </a:r>
          </a:p>
          <a:p>
            <a:pPr algn="l">
              <a:lnSpc>
                <a:spcPts val="3137"/>
              </a:lnSpc>
              <a:spcBef>
                <a:spcPct val="0"/>
              </a:spcBef>
            </a:pPr>
          </a:p>
        </p:txBody>
      </p:sp>
      <p:sp>
        <p:nvSpPr>
          <p:cNvPr name="TextBox 29" id="29"/>
          <p:cNvSpPr txBox="true"/>
          <p:nvPr/>
        </p:nvSpPr>
        <p:spPr>
          <a:xfrm rot="0">
            <a:off x="6534804" y="2311704"/>
            <a:ext cx="6018026" cy="12043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37"/>
              </a:lnSpc>
              <a:spcBef>
                <a:spcPct val="0"/>
              </a:spcBef>
            </a:pPr>
            <a:r>
              <a:rPr lang="en-US" b="true" sz="2705" spc="-45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V</a:t>
            </a:r>
            <a:r>
              <a:rPr lang="en-US" b="true" sz="2705" spc="-45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alue: </a:t>
            </a:r>
            <a:r>
              <a:rPr lang="en-US" sz="2705" spc="-45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Average time saved per teacher in exam preparation (measured via user surveys).</a:t>
            </a:r>
          </a:p>
        </p:txBody>
      </p:sp>
      <p:sp>
        <p:nvSpPr>
          <p:cNvPr name="TextBox 30" id="30"/>
          <p:cNvSpPr txBox="true"/>
          <p:nvPr/>
        </p:nvSpPr>
        <p:spPr>
          <a:xfrm rot="0">
            <a:off x="696497" y="3916121"/>
            <a:ext cx="6018026" cy="12043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37"/>
              </a:lnSpc>
              <a:spcBef>
                <a:spcPct val="0"/>
              </a:spcBef>
            </a:pPr>
            <a:r>
              <a:rPr lang="en-US" b="true" sz="2705" spc="-45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Us</a:t>
            </a:r>
            <a:r>
              <a:rPr lang="en-US" b="true" sz="2705" spc="-45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age: </a:t>
            </a:r>
            <a:r>
              <a:rPr lang="en-US" sz="2705" spc="-45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Number of exams generated per week. (Goal: 1,000 exams/month by end of Y1).</a:t>
            </a:r>
          </a:p>
        </p:txBody>
      </p:sp>
      <p:sp>
        <p:nvSpPr>
          <p:cNvPr name="TextBox 31" id="31"/>
          <p:cNvSpPr txBox="true"/>
          <p:nvPr/>
        </p:nvSpPr>
        <p:spPr>
          <a:xfrm rot="0">
            <a:off x="696497" y="2311704"/>
            <a:ext cx="6018026" cy="120436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137"/>
              </a:lnSpc>
              <a:spcBef>
                <a:spcPct val="0"/>
              </a:spcBef>
            </a:pPr>
            <a:r>
              <a:rPr lang="en-US" b="true" sz="2705" spc="-45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Adoption</a:t>
            </a:r>
            <a:r>
              <a:rPr lang="en-US" b="true" sz="2705" spc="-45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: </a:t>
            </a:r>
            <a:r>
              <a:rPr lang="en-US" sz="2705" spc="-45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Number of active educational institutions. (Goal: 10 pilot centers in Year 1).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-9259" r="0" b="-9259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14345324" y="9085481"/>
            <a:ext cx="5118100" cy="1332778"/>
            <a:chOff x="0" y="0"/>
            <a:chExt cx="1347977" cy="35102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1347977" cy="351020"/>
            </a:xfrm>
            <a:custGeom>
              <a:avLst/>
              <a:gdLst/>
              <a:ahLst/>
              <a:cxnLst/>
              <a:rect r="r" b="b" t="t" l="l"/>
              <a:pathLst>
                <a:path h="351020" w="1347977">
                  <a:moveTo>
                    <a:pt x="77145" y="0"/>
                  </a:moveTo>
                  <a:lnTo>
                    <a:pt x="1270832" y="0"/>
                  </a:lnTo>
                  <a:cubicBezTo>
                    <a:pt x="1291292" y="0"/>
                    <a:pt x="1310914" y="8128"/>
                    <a:pt x="1325382" y="22595"/>
                  </a:cubicBezTo>
                  <a:cubicBezTo>
                    <a:pt x="1339849" y="37063"/>
                    <a:pt x="1347977" y="56685"/>
                    <a:pt x="1347977" y="77145"/>
                  </a:cubicBezTo>
                  <a:lnTo>
                    <a:pt x="1347977" y="273874"/>
                  </a:lnTo>
                  <a:cubicBezTo>
                    <a:pt x="1347977" y="316480"/>
                    <a:pt x="1313438" y="351020"/>
                    <a:pt x="1270832" y="351020"/>
                  </a:cubicBezTo>
                  <a:lnTo>
                    <a:pt x="77145" y="351020"/>
                  </a:lnTo>
                  <a:cubicBezTo>
                    <a:pt x="34539" y="351020"/>
                    <a:pt x="0" y="316480"/>
                    <a:pt x="0" y="273874"/>
                  </a:cubicBezTo>
                  <a:lnTo>
                    <a:pt x="0" y="77145"/>
                  </a:lnTo>
                  <a:cubicBezTo>
                    <a:pt x="0" y="34539"/>
                    <a:pt x="34539" y="0"/>
                    <a:pt x="77145" y="0"/>
                  </a:cubicBez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1347977" cy="39864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0">
            <a:off x="1086725" y="7723483"/>
            <a:ext cx="4642050" cy="761278"/>
            <a:chOff x="0" y="0"/>
            <a:chExt cx="1222598" cy="200501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222598" cy="200501"/>
            </a:xfrm>
            <a:custGeom>
              <a:avLst/>
              <a:gdLst/>
              <a:ahLst/>
              <a:cxnLst/>
              <a:rect r="r" b="b" t="t" l="l"/>
              <a:pathLst>
                <a:path h="200501" w="1222598">
                  <a:moveTo>
                    <a:pt x="85057" y="0"/>
                  </a:moveTo>
                  <a:lnTo>
                    <a:pt x="1137541" y="0"/>
                  </a:lnTo>
                  <a:cubicBezTo>
                    <a:pt x="1160099" y="0"/>
                    <a:pt x="1181734" y="8961"/>
                    <a:pt x="1197685" y="24913"/>
                  </a:cubicBezTo>
                  <a:cubicBezTo>
                    <a:pt x="1213636" y="40864"/>
                    <a:pt x="1222598" y="62498"/>
                    <a:pt x="1222598" y="85057"/>
                  </a:cubicBezTo>
                  <a:lnTo>
                    <a:pt x="1222598" y="115444"/>
                  </a:lnTo>
                  <a:cubicBezTo>
                    <a:pt x="1222598" y="138003"/>
                    <a:pt x="1213636" y="159637"/>
                    <a:pt x="1197685" y="175589"/>
                  </a:cubicBezTo>
                  <a:cubicBezTo>
                    <a:pt x="1181734" y="191540"/>
                    <a:pt x="1160099" y="200501"/>
                    <a:pt x="1137541" y="200501"/>
                  </a:cubicBezTo>
                  <a:lnTo>
                    <a:pt x="85057" y="200501"/>
                  </a:lnTo>
                  <a:cubicBezTo>
                    <a:pt x="38081" y="200501"/>
                    <a:pt x="0" y="162420"/>
                    <a:pt x="0" y="115444"/>
                  </a:cubicBezTo>
                  <a:lnTo>
                    <a:pt x="0" y="85057"/>
                  </a:lnTo>
                  <a:cubicBezTo>
                    <a:pt x="0" y="62498"/>
                    <a:pt x="8961" y="40864"/>
                    <a:pt x="24913" y="24913"/>
                  </a:cubicBezTo>
                  <a:cubicBezTo>
                    <a:pt x="40864" y="8961"/>
                    <a:pt x="62498" y="0"/>
                    <a:pt x="85057" y="0"/>
                  </a:cubicBez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1222598" cy="24812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086725" y="1753152"/>
            <a:ext cx="4642050" cy="761278"/>
            <a:chOff x="0" y="0"/>
            <a:chExt cx="1222598" cy="200501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1222598" cy="200501"/>
            </a:xfrm>
            <a:custGeom>
              <a:avLst/>
              <a:gdLst/>
              <a:ahLst/>
              <a:cxnLst/>
              <a:rect r="r" b="b" t="t" l="l"/>
              <a:pathLst>
                <a:path h="200501" w="1222598">
                  <a:moveTo>
                    <a:pt x="85057" y="0"/>
                  </a:moveTo>
                  <a:lnTo>
                    <a:pt x="1137541" y="0"/>
                  </a:lnTo>
                  <a:cubicBezTo>
                    <a:pt x="1160099" y="0"/>
                    <a:pt x="1181734" y="8961"/>
                    <a:pt x="1197685" y="24913"/>
                  </a:cubicBezTo>
                  <a:cubicBezTo>
                    <a:pt x="1213636" y="40864"/>
                    <a:pt x="1222598" y="62498"/>
                    <a:pt x="1222598" y="85057"/>
                  </a:cubicBezTo>
                  <a:lnTo>
                    <a:pt x="1222598" y="115444"/>
                  </a:lnTo>
                  <a:cubicBezTo>
                    <a:pt x="1222598" y="138003"/>
                    <a:pt x="1213636" y="159637"/>
                    <a:pt x="1197685" y="175589"/>
                  </a:cubicBezTo>
                  <a:cubicBezTo>
                    <a:pt x="1181734" y="191540"/>
                    <a:pt x="1160099" y="200501"/>
                    <a:pt x="1137541" y="200501"/>
                  </a:cubicBezTo>
                  <a:lnTo>
                    <a:pt x="85057" y="200501"/>
                  </a:lnTo>
                  <a:cubicBezTo>
                    <a:pt x="38081" y="200501"/>
                    <a:pt x="0" y="162420"/>
                    <a:pt x="0" y="115444"/>
                  </a:cubicBezTo>
                  <a:lnTo>
                    <a:pt x="0" y="85057"/>
                  </a:lnTo>
                  <a:cubicBezTo>
                    <a:pt x="0" y="62498"/>
                    <a:pt x="8961" y="40864"/>
                    <a:pt x="24913" y="24913"/>
                  </a:cubicBezTo>
                  <a:cubicBezTo>
                    <a:pt x="40864" y="8961"/>
                    <a:pt x="62498" y="0"/>
                    <a:pt x="85057" y="0"/>
                  </a:cubicBez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47625"/>
              <a:ext cx="1222598" cy="24812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809159" y="2671502"/>
            <a:ext cx="16827837" cy="420425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63366" indent="-281683" lvl="1">
              <a:lnSpc>
                <a:spcPts val="3026"/>
              </a:lnSpc>
              <a:buFont typeface="Arial"/>
              <a:buChar char="•"/>
            </a:pPr>
            <a:r>
              <a:rPr lang="en-US" sz="2609" spc="-44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CJ.my – Geniebook expansio (2021, October). Geniebook expand in Vietnam to foster 1 million changemakers. Retrieved July 2, 2025, from </a:t>
            </a:r>
            <a:r>
              <a:rPr lang="en-US" sz="2609" spc="-44" u="sng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  <a:hlinkClick r:id="rId3" tooltip="https://cj.my/124522/geniebook-expand-in-vietnam-to-foster-1-million-changemakers/"/>
              </a:rPr>
              <a:t>https://cj.my/124522/geniebook-expand-in-vietnam-to-foster-1-million-changemakers/</a:t>
            </a:r>
          </a:p>
          <a:p>
            <a:pPr algn="l" marL="563366" indent="-281683" lvl="1">
              <a:lnSpc>
                <a:spcPts val="3026"/>
              </a:lnSpc>
              <a:buFont typeface="Arial"/>
              <a:buChar char="•"/>
            </a:pPr>
            <a:r>
              <a:rPr lang="en-US" sz="2609" spc="-44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Elangovan, N. (2023, June 16). Hundreds sign up for tuition centre mock exams costing up to S$130, after scrapping of all mid‑year school exams. TODAY. Retrieved July 4, 2025, from</a:t>
            </a:r>
            <a:r>
              <a:rPr lang="en-US" sz="2609" spc="-44" u="sng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609" spc="-44" u="sng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  <a:hlinkClick r:id="rId4" tooltip="https://www.todayonline.com/singapore/hundreds-sign-mock-exam-tuition-centre-scrapping-mid-year-school-exams-2194586"/>
              </a:rPr>
              <a:t>https://www.todayonline.com/singapore/hundreds-sign-mock-exam-tuition-centre-scrapping-mid-year-school-exams-2194586</a:t>
            </a:r>
          </a:p>
          <a:p>
            <a:pPr algn="l" marL="563366" indent="-281683" lvl="1">
              <a:lnSpc>
                <a:spcPts val="3026"/>
              </a:lnSpc>
              <a:buFont typeface="Arial"/>
              <a:buChar char="•"/>
            </a:pPr>
            <a:r>
              <a:rPr lang="en-US" sz="2609" spc="-44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Singapore EdTech Market – MarketResearchSingapore. (n.d.). Singapore EdTech market: Opportunities &amp; growth outlook. Retrieved July 2, 2025, from Singapore EdTech Market: Opportunities &amp; Growth Outlook website: </a:t>
            </a:r>
            <a:r>
              <a:rPr lang="en-US" sz="2609" spc="-44" u="sng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  <a:hlinkClick r:id="rId5" tooltip="https://marketresearchsingapore.com/insights/articles/singapore-edtech-market-opportunities-learning-future"/>
              </a:rPr>
              <a:t>https://marketresearchsingapore.com/insights/articles/singapore-edtech-market-opportunities-learning-future</a:t>
            </a:r>
          </a:p>
          <a:p>
            <a:pPr algn="l" marL="563366" indent="-281683" lvl="1">
              <a:lnSpc>
                <a:spcPts val="3026"/>
              </a:lnSpc>
              <a:spcBef>
                <a:spcPct val="0"/>
              </a:spcBef>
              <a:buFont typeface="Arial"/>
              <a:buChar char="•"/>
            </a:pPr>
            <a:r>
              <a:rPr lang="en-US" sz="2609" spc="-44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With Content (Content Marketing Agency) (2024). EdTech Singapore. Retrieved July 2, 2025, from Edtech Singapore website: </a:t>
            </a:r>
            <a:r>
              <a:rPr lang="en-US" sz="2609" spc="-44" u="sng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  <a:hlinkClick r:id="rId6" tooltip="https://withcontent.co/edtech-singapore/"/>
              </a:rPr>
              <a:t>https://withcontent.co/edtech-singapore/</a:t>
            </a:r>
          </a:p>
        </p:txBody>
      </p:sp>
      <p:sp>
        <p:nvSpPr>
          <p:cNvPr name="Freeform 13" id="13"/>
          <p:cNvSpPr/>
          <p:nvPr/>
        </p:nvSpPr>
        <p:spPr>
          <a:xfrm flipH="false" flipV="false" rot="0">
            <a:off x="1086725" y="8581578"/>
            <a:ext cx="1170292" cy="1170292"/>
          </a:xfrm>
          <a:custGeom>
            <a:avLst/>
            <a:gdLst/>
            <a:ahLst/>
            <a:cxnLst/>
            <a:rect r="r" b="b" t="t" l="l"/>
            <a:pathLst>
              <a:path h="1170292" w="1170292">
                <a:moveTo>
                  <a:pt x="0" y="0"/>
                </a:moveTo>
                <a:lnTo>
                  <a:pt x="1170291" y="0"/>
                </a:lnTo>
                <a:lnTo>
                  <a:pt x="1170291" y="1170292"/>
                </a:lnTo>
                <a:lnTo>
                  <a:pt x="0" y="117029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5319995" y="459197"/>
            <a:ext cx="8421405" cy="12653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0334"/>
              </a:lnSpc>
            </a:pPr>
            <a:r>
              <a:rPr lang="en-US" b="true" sz="7382">
                <a:solidFill>
                  <a:srgbClr val="004AAD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THANK YOU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817725" y="7864706"/>
            <a:ext cx="5319533" cy="5359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08"/>
              </a:lnSpc>
            </a:pPr>
            <a:r>
              <a:rPr lang="en-US" b="true" sz="3148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SEE OUR PROJECT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2322522" y="8792590"/>
            <a:ext cx="11418878" cy="67206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0" indent="0" lvl="0">
              <a:lnSpc>
                <a:spcPts val="5481"/>
              </a:lnSpc>
              <a:spcBef>
                <a:spcPct val="0"/>
              </a:spcBef>
            </a:pPr>
            <a:r>
              <a:rPr lang="en-US" sz="3915" u="sng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  <a:hlinkClick r:id="rId8" tooltip="https://github.com/Rah-Rah-Mitra/SmartExam"/>
              </a:rPr>
              <a:t>https://github.com/Rah-Rah-Mitra/SmartExam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817725" y="1894376"/>
            <a:ext cx="5319533" cy="5359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408"/>
              </a:lnSpc>
            </a:pPr>
            <a:r>
              <a:rPr lang="en-US" b="true" sz="3148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REFERENCES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9603634" y="1432224"/>
            <a:ext cx="7824414" cy="6704863"/>
          </a:xfrm>
          <a:custGeom>
            <a:avLst/>
            <a:gdLst/>
            <a:ahLst/>
            <a:cxnLst/>
            <a:rect r="r" b="b" t="t" l="l"/>
            <a:pathLst>
              <a:path h="6704863" w="7824414">
                <a:moveTo>
                  <a:pt x="0" y="0"/>
                </a:moveTo>
                <a:lnTo>
                  <a:pt x="7824413" y="0"/>
                </a:lnTo>
                <a:lnTo>
                  <a:pt x="7824413" y="6704863"/>
                </a:lnTo>
                <a:lnTo>
                  <a:pt x="0" y="6704863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446919" y="1016565"/>
            <a:ext cx="6510237" cy="185589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431"/>
              </a:lnSpc>
            </a:pPr>
            <a:r>
              <a:rPr lang="en-US" b="true" sz="5308">
                <a:solidFill>
                  <a:srgbClr val="004AAD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EDUCATIONAL ASSESSMENT GAP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859953" y="923925"/>
            <a:ext cx="4842085" cy="91182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492"/>
              </a:lnSpc>
            </a:pPr>
            <a:r>
              <a:rPr lang="en-US" sz="535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 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859953" y="3408542"/>
            <a:ext cx="8425837" cy="19854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37"/>
              </a:lnSpc>
              <a:spcBef>
                <a:spcPct val="0"/>
              </a:spcBef>
            </a:pPr>
            <a:r>
              <a:rPr lang="en-US" b="true" sz="2705" spc="-45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For Students &amp; Parents:</a:t>
            </a:r>
            <a:r>
              <a:rPr lang="en-US" sz="2705" spc="-45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The removal of mid-year exams has created an </a:t>
            </a:r>
            <a:r>
              <a:rPr lang="en-US" b="true" sz="2705" spc="-45">
                <a:solidFill>
                  <a:srgbClr val="2F5F98"/>
                </a:solidFill>
                <a:latin typeface="Poppins Bold"/>
                <a:ea typeface="Poppins Bold"/>
                <a:cs typeface="Poppins Bold"/>
                <a:sym typeface="Poppins Bold"/>
              </a:rPr>
              <a:t>"Assessment Gap."</a:t>
            </a:r>
            <a:r>
              <a:rPr lang="en-US" sz="2705" spc="-45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This leads to high anxiety, reliance on expensive mock exams (up to $130 per session), and no clear benchmark for progress.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859953" y="5930045"/>
            <a:ext cx="8580493" cy="19854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37"/>
              </a:lnSpc>
              <a:spcBef>
                <a:spcPct val="0"/>
              </a:spcBef>
            </a:pPr>
            <a:r>
              <a:rPr lang="en-US" b="true" sz="2705" spc="-45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For Educational Institutions:</a:t>
            </a:r>
            <a:r>
              <a:rPr lang="en-US" sz="2705" spc="-45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Creating high-quality, secure, and consistent exam papers is </a:t>
            </a:r>
            <a:r>
              <a:rPr lang="en-US" b="true" sz="2705" spc="-45">
                <a:solidFill>
                  <a:srgbClr val="2F5F98"/>
                </a:solidFill>
                <a:latin typeface="Poppins Bold"/>
                <a:ea typeface="Poppins Bold"/>
                <a:cs typeface="Poppins Bold"/>
                <a:sym typeface="Poppins Bold"/>
              </a:rPr>
              <a:t>slow and resource-intensive.</a:t>
            </a:r>
            <a:r>
              <a:rPr lang="en-US" sz="2705" spc="-45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There is no standardized, efficient workflow for teachers to create, review, and approve assessment materials.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859953" y="8665846"/>
            <a:ext cx="16568095" cy="59245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20"/>
              </a:lnSpc>
            </a:pPr>
            <a:r>
              <a:rPr lang="en-US" sz="33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This is a workflow an</a:t>
            </a:r>
            <a:r>
              <a:rPr lang="en-US" sz="33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d validation problem, perfect for a BoB-powered solution.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0" y="2140860"/>
            <a:ext cx="2514600" cy="260350"/>
            <a:chOff x="0" y="0"/>
            <a:chExt cx="662281" cy="6857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662281" cy="68570"/>
            </a:xfrm>
            <a:custGeom>
              <a:avLst/>
              <a:gdLst/>
              <a:ahLst/>
              <a:cxnLst/>
              <a:rect r="r" b="b" t="t" l="l"/>
              <a:pathLst>
                <a:path h="68570" w="662281">
                  <a:moveTo>
                    <a:pt x="0" y="0"/>
                  </a:moveTo>
                  <a:lnTo>
                    <a:pt x="662281" y="0"/>
                  </a:lnTo>
                  <a:lnTo>
                    <a:pt x="662281" y="68570"/>
                  </a:lnTo>
                  <a:lnTo>
                    <a:pt x="0" y="68570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662281" cy="1161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6" id="6"/>
          <p:cNvGrpSpPr/>
          <p:nvPr/>
        </p:nvGrpSpPr>
        <p:grpSpPr>
          <a:xfrm rot="5400000">
            <a:off x="1590603" y="4408726"/>
            <a:ext cx="4057725" cy="4724331"/>
            <a:chOff x="0" y="0"/>
            <a:chExt cx="1068701" cy="1244268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1068701" cy="1244268"/>
            </a:xfrm>
            <a:custGeom>
              <a:avLst/>
              <a:gdLst/>
              <a:ahLst/>
              <a:cxnLst/>
              <a:rect r="r" b="b" t="t" l="l"/>
              <a:pathLst>
                <a:path h="1244268" w="1068701">
                  <a:moveTo>
                    <a:pt x="97305" y="0"/>
                  </a:moveTo>
                  <a:lnTo>
                    <a:pt x="971396" y="0"/>
                  </a:lnTo>
                  <a:cubicBezTo>
                    <a:pt x="997203" y="0"/>
                    <a:pt x="1021953" y="10252"/>
                    <a:pt x="1040201" y="28500"/>
                  </a:cubicBezTo>
                  <a:cubicBezTo>
                    <a:pt x="1058450" y="46748"/>
                    <a:pt x="1068701" y="71498"/>
                    <a:pt x="1068701" y="97305"/>
                  </a:cubicBezTo>
                  <a:lnTo>
                    <a:pt x="1068701" y="1146963"/>
                  </a:lnTo>
                  <a:cubicBezTo>
                    <a:pt x="1068701" y="1200703"/>
                    <a:pt x="1025136" y="1244268"/>
                    <a:pt x="971396" y="1244268"/>
                  </a:cubicBezTo>
                  <a:lnTo>
                    <a:pt x="97305" y="1244268"/>
                  </a:lnTo>
                  <a:cubicBezTo>
                    <a:pt x="71498" y="1244268"/>
                    <a:pt x="46748" y="1234016"/>
                    <a:pt x="28500" y="1215768"/>
                  </a:cubicBezTo>
                  <a:cubicBezTo>
                    <a:pt x="10252" y="1197520"/>
                    <a:pt x="0" y="1172770"/>
                    <a:pt x="0" y="1146963"/>
                  </a:cubicBezTo>
                  <a:lnTo>
                    <a:pt x="0" y="97305"/>
                  </a:lnTo>
                  <a:cubicBezTo>
                    <a:pt x="0" y="43565"/>
                    <a:pt x="43565" y="0"/>
                    <a:pt x="97305" y="0"/>
                  </a:cubicBez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0" y="-47625"/>
              <a:ext cx="1068701" cy="129189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9" id="9"/>
          <p:cNvSpPr txBox="true"/>
          <p:nvPr/>
        </p:nvSpPr>
        <p:spPr>
          <a:xfrm rot="0">
            <a:off x="1857047" y="1082058"/>
            <a:ext cx="5898349" cy="9129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431"/>
              </a:lnSpc>
            </a:pPr>
            <a:r>
              <a:rPr lang="en-US" b="true" sz="5308">
                <a:solidFill>
                  <a:srgbClr val="004AAD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SMARTEXAM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1028700" y="288980"/>
            <a:ext cx="5634574" cy="8978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12"/>
              </a:lnSpc>
            </a:pPr>
            <a:r>
              <a:rPr lang="en-US" sz="515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OUR SOLUTION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2692532" y="1786777"/>
            <a:ext cx="4227379" cy="89785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212"/>
              </a:lnSpc>
            </a:pPr>
            <a:r>
              <a:rPr lang="en-US" sz="515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POWERED BY</a:t>
            </a:r>
          </a:p>
        </p:txBody>
      </p:sp>
      <p:sp>
        <p:nvSpPr>
          <p:cNvPr name="Freeform 12" id="12"/>
          <p:cNvSpPr/>
          <p:nvPr/>
        </p:nvSpPr>
        <p:spPr>
          <a:xfrm flipH="false" flipV="false" rot="0">
            <a:off x="6759922" y="1857439"/>
            <a:ext cx="1261612" cy="827190"/>
          </a:xfrm>
          <a:custGeom>
            <a:avLst/>
            <a:gdLst/>
            <a:ahLst/>
            <a:cxnLst/>
            <a:rect r="r" b="b" t="t" l="l"/>
            <a:pathLst>
              <a:path h="827190" w="1261612">
                <a:moveTo>
                  <a:pt x="0" y="0"/>
                </a:moveTo>
                <a:lnTo>
                  <a:pt x="1261612" y="0"/>
                </a:lnTo>
                <a:lnTo>
                  <a:pt x="1261612" y="827191"/>
                </a:lnTo>
                <a:lnTo>
                  <a:pt x="0" y="827191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76016" t="0" r="0" b="0"/>
            </a:stretch>
          </a:blipFill>
        </p:spPr>
      </p:sp>
      <p:grpSp>
        <p:nvGrpSpPr>
          <p:cNvPr name="Group 13" id="13"/>
          <p:cNvGrpSpPr/>
          <p:nvPr/>
        </p:nvGrpSpPr>
        <p:grpSpPr>
          <a:xfrm rot="5400000">
            <a:off x="7115137" y="4408726"/>
            <a:ext cx="4057725" cy="4724331"/>
            <a:chOff x="0" y="0"/>
            <a:chExt cx="1068701" cy="1244268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068701" cy="1244268"/>
            </a:xfrm>
            <a:custGeom>
              <a:avLst/>
              <a:gdLst/>
              <a:ahLst/>
              <a:cxnLst/>
              <a:rect r="r" b="b" t="t" l="l"/>
              <a:pathLst>
                <a:path h="1244268" w="1068701">
                  <a:moveTo>
                    <a:pt x="97305" y="0"/>
                  </a:moveTo>
                  <a:lnTo>
                    <a:pt x="971396" y="0"/>
                  </a:lnTo>
                  <a:cubicBezTo>
                    <a:pt x="997203" y="0"/>
                    <a:pt x="1021953" y="10252"/>
                    <a:pt x="1040201" y="28500"/>
                  </a:cubicBezTo>
                  <a:cubicBezTo>
                    <a:pt x="1058450" y="46748"/>
                    <a:pt x="1068701" y="71498"/>
                    <a:pt x="1068701" y="97305"/>
                  </a:cubicBezTo>
                  <a:lnTo>
                    <a:pt x="1068701" y="1146963"/>
                  </a:lnTo>
                  <a:cubicBezTo>
                    <a:pt x="1068701" y="1200703"/>
                    <a:pt x="1025136" y="1244268"/>
                    <a:pt x="971396" y="1244268"/>
                  </a:cubicBezTo>
                  <a:lnTo>
                    <a:pt x="97305" y="1244268"/>
                  </a:lnTo>
                  <a:cubicBezTo>
                    <a:pt x="71498" y="1244268"/>
                    <a:pt x="46748" y="1234016"/>
                    <a:pt x="28500" y="1215768"/>
                  </a:cubicBezTo>
                  <a:cubicBezTo>
                    <a:pt x="10252" y="1197520"/>
                    <a:pt x="0" y="1172770"/>
                    <a:pt x="0" y="1146963"/>
                  </a:cubicBezTo>
                  <a:lnTo>
                    <a:pt x="0" y="97305"/>
                  </a:lnTo>
                  <a:cubicBezTo>
                    <a:pt x="0" y="43565"/>
                    <a:pt x="43565" y="0"/>
                    <a:pt x="97305" y="0"/>
                  </a:cubicBez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0" y="-47625"/>
              <a:ext cx="1068701" cy="129189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5400000">
            <a:off x="12639568" y="4408726"/>
            <a:ext cx="4057725" cy="4724331"/>
            <a:chOff x="0" y="0"/>
            <a:chExt cx="1068701" cy="1244268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068701" cy="1244268"/>
            </a:xfrm>
            <a:custGeom>
              <a:avLst/>
              <a:gdLst/>
              <a:ahLst/>
              <a:cxnLst/>
              <a:rect r="r" b="b" t="t" l="l"/>
              <a:pathLst>
                <a:path h="1244268" w="1068701">
                  <a:moveTo>
                    <a:pt x="97305" y="0"/>
                  </a:moveTo>
                  <a:lnTo>
                    <a:pt x="971396" y="0"/>
                  </a:lnTo>
                  <a:cubicBezTo>
                    <a:pt x="997203" y="0"/>
                    <a:pt x="1021953" y="10252"/>
                    <a:pt x="1040201" y="28500"/>
                  </a:cubicBezTo>
                  <a:cubicBezTo>
                    <a:pt x="1058450" y="46748"/>
                    <a:pt x="1068701" y="71498"/>
                    <a:pt x="1068701" y="97305"/>
                  </a:cubicBezTo>
                  <a:lnTo>
                    <a:pt x="1068701" y="1146963"/>
                  </a:lnTo>
                  <a:cubicBezTo>
                    <a:pt x="1068701" y="1200703"/>
                    <a:pt x="1025136" y="1244268"/>
                    <a:pt x="971396" y="1244268"/>
                  </a:cubicBezTo>
                  <a:lnTo>
                    <a:pt x="97305" y="1244268"/>
                  </a:lnTo>
                  <a:cubicBezTo>
                    <a:pt x="71498" y="1244268"/>
                    <a:pt x="46748" y="1234016"/>
                    <a:pt x="28500" y="1215768"/>
                  </a:cubicBezTo>
                  <a:cubicBezTo>
                    <a:pt x="10252" y="1197520"/>
                    <a:pt x="0" y="1172770"/>
                    <a:pt x="0" y="1146963"/>
                  </a:cubicBezTo>
                  <a:lnTo>
                    <a:pt x="0" y="97305"/>
                  </a:lnTo>
                  <a:cubicBezTo>
                    <a:pt x="0" y="43565"/>
                    <a:pt x="43565" y="0"/>
                    <a:pt x="97305" y="0"/>
                  </a:cubicBez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18" id="18"/>
            <p:cNvSpPr txBox="true"/>
            <p:nvPr/>
          </p:nvSpPr>
          <p:spPr>
            <a:xfrm>
              <a:off x="0" y="-47625"/>
              <a:ext cx="1068701" cy="129189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-1020263" y="1460728"/>
            <a:ext cx="2514600" cy="260350"/>
            <a:chOff x="0" y="0"/>
            <a:chExt cx="662281" cy="6857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662281" cy="68570"/>
            </a:xfrm>
            <a:custGeom>
              <a:avLst/>
              <a:gdLst/>
              <a:ahLst/>
              <a:cxnLst/>
              <a:rect r="r" b="b" t="t" l="l"/>
              <a:pathLst>
                <a:path h="68570" w="662281">
                  <a:moveTo>
                    <a:pt x="0" y="0"/>
                  </a:moveTo>
                  <a:lnTo>
                    <a:pt x="662281" y="0"/>
                  </a:lnTo>
                  <a:lnTo>
                    <a:pt x="662281" y="68570"/>
                  </a:lnTo>
                  <a:lnTo>
                    <a:pt x="0" y="68570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21" id="21"/>
            <p:cNvSpPr txBox="true"/>
            <p:nvPr/>
          </p:nvSpPr>
          <p:spPr>
            <a:xfrm>
              <a:off x="0" y="-47625"/>
              <a:ext cx="662281" cy="1161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-1649638" y="664881"/>
            <a:ext cx="2514600" cy="260350"/>
            <a:chOff x="0" y="0"/>
            <a:chExt cx="662281" cy="6857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662281" cy="68570"/>
            </a:xfrm>
            <a:custGeom>
              <a:avLst/>
              <a:gdLst/>
              <a:ahLst/>
              <a:cxnLst/>
              <a:rect r="r" b="b" t="t" l="l"/>
              <a:pathLst>
                <a:path h="68570" w="662281">
                  <a:moveTo>
                    <a:pt x="0" y="0"/>
                  </a:moveTo>
                  <a:lnTo>
                    <a:pt x="662281" y="0"/>
                  </a:lnTo>
                  <a:lnTo>
                    <a:pt x="662281" y="68570"/>
                  </a:lnTo>
                  <a:lnTo>
                    <a:pt x="0" y="68570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24" id="24"/>
            <p:cNvSpPr txBox="true"/>
            <p:nvPr/>
          </p:nvSpPr>
          <p:spPr>
            <a:xfrm>
              <a:off x="0" y="-47625"/>
              <a:ext cx="662281" cy="1161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25" id="25"/>
          <p:cNvSpPr txBox="true"/>
          <p:nvPr/>
        </p:nvSpPr>
        <p:spPr>
          <a:xfrm rot="0">
            <a:off x="429976" y="3132305"/>
            <a:ext cx="17428047" cy="107632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200"/>
              </a:lnSpc>
            </a:pPr>
            <a:r>
              <a:rPr lang="en-US" sz="30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SMARTEXAM is an on-demand platform that</a:t>
            </a:r>
            <a:r>
              <a:rPr lang="en-US" sz="3000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leverages BoB to allow educational institutions to </a:t>
            </a:r>
            <a:r>
              <a:rPr lang="en-US" sz="3000" b="true">
                <a:solidFill>
                  <a:srgbClr val="2F5F98"/>
                </a:solidFill>
                <a:latin typeface="Poppins Bold"/>
                <a:ea typeface="Poppins Bold"/>
                <a:cs typeface="Poppins Bold"/>
                <a:sym typeface="Poppins Bold"/>
              </a:rPr>
              <a:t>instantly generate, securely review, and efficiently manage exam papers.</a:t>
            </a:r>
          </a:p>
        </p:txBody>
      </p:sp>
      <p:sp>
        <p:nvSpPr>
          <p:cNvPr name="TextBox 26" id="26"/>
          <p:cNvSpPr txBox="true"/>
          <p:nvPr/>
        </p:nvSpPr>
        <p:spPr>
          <a:xfrm rot="0">
            <a:off x="1494337" y="5123028"/>
            <a:ext cx="4306422" cy="51096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37"/>
              </a:lnSpc>
              <a:spcBef>
                <a:spcPct val="0"/>
              </a:spcBef>
            </a:pPr>
            <a:r>
              <a:rPr lang="en-US" b="true" sz="2705" spc="-45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For Educators </a:t>
            </a:r>
          </a:p>
          <a:p>
            <a:pPr algn="ctr">
              <a:lnSpc>
                <a:spcPts val="3137"/>
              </a:lnSpc>
              <a:spcBef>
                <a:spcPct val="0"/>
              </a:spcBef>
            </a:pPr>
            <a:r>
              <a:rPr lang="en-US" b="true" sz="2705" spc="-45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(The Configurators):</a:t>
            </a:r>
            <a:r>
              <a:rPr lang="en-US" sz="2705" spc="-45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 Instantly create curriculum-aligned exams using AI via a simple BoB form. </a:t>
            </a:r>
          </a:p>
          <a:p>
            <a:pPr algn="ctr">
              <a:lnSpc>
                <a:spcPts val="3137"/>
              </a:lnSpc>
              <a:spcBef>
                <a:spcPct val="0"/>
              </a:spcBef>
            </a:pPr>
          </a:p>
          <a:p>
            <a:pPr algn="ctr">
              <a:lnSpc>
                <a:spcPts val="3137"/>
              </a:lnSpc>
              <a:spcBef>
                <a:spcPct val="0"/>
              </a:spcBef>
            </a:pPr>
          </a:p>
          <a:p>
            <a:pPr algn="ctr">
              <a:lnSpc>
                <a:spcPts val="3137"/>
              </a:lnSpc>
              <a:spcBef>
                <a:spcPct val="0"/>
              </a:spcBef>
            </a:pPr>
          </a:p>
          <a:p>
            <a:pPr algn="ctr">
              <a:lnSpc>
                <a:spcPts val="3137"/>
              </a:lnSpc>
              <a:spcBef>
                <a:spcPct val="0"/>
              </a:spcBef>
            </a:pPr>
          </a:p>
          <a:p>
            <a:pPr algn="ctr">
              <a:lnSpc>
                <a:spcPts val="3137"/>
              </a:lnSpc>
              <a:spcBef>
                <a:spcPct val="0"/>
              </a:spcBef>
            </a:pPr>
            <a:r>
              <a:rPr lang="en-US" b="true" sz="2705" i="true" spc="-45">
                <a:solidFill>
                  <a:srgbClr val="000000"/>
                </a:solidFill>
                <a:latin typeface="Poppins Bold Italics"/>
                <a:ea typeface="Poppins Bold Italics"/>
                <a:cs typeface="Poppins Bold Italics"/>
                <a:sym typeface="Poppins Bold Italics"/>
              </a:rPr>
              <a:t>Drastically reduces preparation time.</a:t>
            </a:r>
          </a:p>
          <a:p>
            <a:pPr algn="ctr">
              <a:lnSpc>
                <a:spcPts val="3137"/>
              </a:lnSpc>
              <a:spcBef>
                <a:spcPct val="0"/>
              </a:spcBef>
            </a:pPr>
          </a:p>
        </p:txBody>
      </p:sp>
      <p:sp>
        <p:nvSpPr>
          <p:cNvPr name="TextBox 27" id="27"/>
          <p:cNvSpPr txBox="true"/>
          <p:nvPr/>
        </p:nvSpPr>
        <p:spPr>
          <a:xfrm rot="0">
            <a:off x="6942080" y="5123028"/>
            <a:ext cx="4403841" cy="51096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37"/>
              </a:lnSpc>
              <a:spcBef>
                <a:spcPct val="0"/>
              </a:spcBef>
            </a:pPr>
            <a:r>
              <a:rPr lang="en-US" b="true" sz="2705" spc="-45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For a School's Exam Committee </a:t>
            </a:r>
          </a:p>
          <a:p>
            <a:pPr algn="ctr">
              <a:lnSpc>
                <a:spcPts val="3137"/>
              </a:lnSpc>
              <a:spcBef>
                <a:spcPct val="0"/>
              </a:spcBef>
            </a:pPr>
            <a:r>
              <a:rPr lang="en-US" b="true" sz="2705" spc="-45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(The Back-Office Users): </a:t>
            </a:r>
          </a:p>
          <a:p>
            <a:pPr algn="ctr">
              <a:lnSpc>
                <a:spcPts val="3137"/>
              </a:lnSpc>
              <a:spcBef>
                <a:spcPct val="0"/>
              </a:spcBef>
            </a:pPr>
            <a:r>
              <a:rPr lang="en-US" sz="2705" spc="-45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Use BoB's role-based workflow to review, edit, and approve papers, ensuring quality and consistency. </a:t>
            </a:r>
          </a:p>
          <a:p>
            <a:pPr algn="ctr">
              <a:lnSpc>
                <a:spcPts val="3137"/>
              </a:lnSpc>
              <a:spcBef>
                <a:spcPct val="0"/>
              </a:spcBef>
            </a:pPr>
          </a:p>
          <a:p>
            <a:pPr algn="ctr">
              <a:lnSpc>
                <a:spcPts val="3137"/>
              </a:lnSpc>
              <a:spcBef>
                <a:spcPct val="0"/>
              </a:spcBef>
            </a:pPr>
          </a:p>
          <a:p>
            <a:pPr algn="ctr">
              <a:lnSpc>
                <a:spcPts val="3137"/>
              </a:lnSpc>
              <a:spcBef>
                <a:spcPct val="0"/>
              </a:spcBef>
            </a:pPr>
            <a:r>
              <a:rPr lang="en-US" b="true" sz="2705" i="true" spc="-45">
                <a:solidFill>
                  <a:srgbClr val="000000"/>
                </a:solidFill>
                <a:latin typeface="Poppins Bold Italics"/>
                <a:ea typeface="Poppins Bold Italics"/>
                <a:cs typeface="Poppins Bold Italics"/>
                <a:sym typeface="Poppins Bold Italics"/>
              </a:rPr>
              <a:t>A secure, auditable approval chain.</a:t>
            </a:r>
          </a:p>
          <a:p>
            <a:pPr algn="ctr">
              <a:lnSpc>
                <a:spcPts val="3137"/>
              </a:lnSpc>
              <a:spcBef>
                <a:spcPct val="0"/>
              </a:spcBef>
            </a:pPr>
          </a:p>
        </p:txBody>
      </p:sp>
      <p:sp>
        <p:nvSpPr>
          <p:cNvPr name="TextBox 28" id="28"/>
          <p:cNvSpPr txBox="true"/>
          <p:nvPr/>
        </p:nvSpPr>
        <p:spPr>
          <a:xfrm rot="0">
            <a:off x="12487240" y="5123028"/>
            <a:ext cx="4307384" cy="510961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137"/>
              </a:lnSpc>
              <a:spcBef>
                <a:spcPct val="0"/>
              </a:spcBef>
            </a:pPr>
            <a:r>
              <a:rPr lang="en-US" b="true" sz="2705" spc="-45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For Students </a:t>
            </a:r>
          </a:p>
          <a:p>
            <a:pPr algn="ctr">
              <a:lnSpc>
                <a:spcPts val="3137"/>
              </a:lnSpc>
              <a:spcBef>
                <a:spcPct val="0"/>
              </a:spcBef>
            </a:pPr>
            <a:r>
              <a:rPr lang="en-US" b="true" sz="2705" spc="-45">
                <a:solidFill>
                  <a:srgbClr val="FFFFFF"/>
                </a:solidFill>
                <a:latin typeface="Poppins Bold"/>
                <a:ea typeface="Poppins Bold"/>
                <a:cs typeface="Poppins Bold"/>
                <a:sym typeface="Poppins Bold"/>
              </a:rPr>
              <a:t>(The End-Users): </a:t>
            </a:r>
          </a:p>
          <a:p>
            <a:pPr algn="ctr">
              <a:lnSpc>
                <a:spcPts val="3137"/>
              </a:lnSpc>
              <a:spcBef>
                <a:spcPct val="0"/>
              </a:spcBef>
            </a:pPr>
            <a:r>
              <a:rPr lang="en-US" sz="2705" spc="-45">
                <a:solidFill>
                  <a:srgbClr val="FFFFFF"/>
                </a:solidFill>
                <a:latin typeface="Poppins"/>
                <a:ea typeface="Poppins"/>
                <a:cs typeface="Poppins"/>
                <a:sym typeface="Poppins"/>
              </a:rPr>
              <a:t>Access affordable, high-quality practice papers to bridge the assessment gap and reduce anxiety. </a:t>
            </a:r>
          </a:p>
          <a:p>
            <a:pPr algn="ctr">
              <a:lnSpc>
                <a:spcPts val="3137"/>
              </a:lnSpc>
              <a:spcBef>
                <a:spcPct val="0"/>
              </a:spcBef>
            </a:pPr>
          </a:p>
          <a:p>
            <a:pPr algn="ctr">
              <a:lnSpc>
                <a:spcPts val="3137"/>
              </a:lnSpc>
              <a:spcBef>
                <a:spcPct val="0"/>
              </a:spcBef>
            </a:pPr>
          </a:p>
          <a:p>
            <a:pPr algn="ctr">
              <a:lnSpc>
                <a:spcPts val="3137"/>
              </a:lnSpc>
              <a:spcBef>
                <a:spcPct val="0"/>
              </a:spcBef>
            </a:pPr>
          </a:p>
          <a:p>
            <a:pPr algn="ctr">
              <a:lnSpc>
                <a:spcPts val="3137"/>
              </a:lnSpc>
              <a:spcBef>
                <a:spcPct val="0"/>
              </a:spcBef>
            </a:pPr>
          </a:p>
          <a:p>
            <a:pPr algn="ctr">
              <a:lnSpc>
                <a:spcPts val="3137"/>
              </a:lnSpc>
              <a:spcBef>
                <a:spcPct val="0"/>
              </a:spcBef>
            </a:pPr>
            <a:r>
              <a:rPr lang="en-US" b="true" sz="2705" i="true" spc="-45">
                <a:solidFill>
                  <a:srgbClr val="000000"/>
                </a:solidFill>
                <a:latin typeface="Poppins Bold Italics"/>
                <a:ea typeface="Poppins Bold Italics"/>
                <a:cs typeface="Poppins Bold Italics"/>
                <a:sym typeface="Poppins Bold Italics"/>
              </a:rPr>
              <a:t>Builds confidence and readiness.</a:t>
            </a:r>
          </a:p>
          <a:p>
            <a:pPr algn="ctr">
              <a:lnSpc>
                <a:spcPts val="3137"/>
              </a:lnSpc>
              <a:spcBef>
                <a:spcPct val="0"/>
              </a:spcBef>
            </a:pPr>
          </a:p>
        </p:txBody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43057" y="580689"/>
            <a:ext cx="1935960" cy="721145"/>
          </a:xfrm>
          <a:custGeom>
            <a:avLst/>
            <a:gdLst/>
            <a:ahLst/>
            <a:cxnLst/>
            <a:rect r="r" b="b" t="t" l="l"/>
            <a:pathLst>
              <a:path h="721145" w="1935960">
                <a:moveTo>
                  <a:pt x="0" y="0"/>
                </a:moveTo>
                <a:lnTo>
                  <a:pt x="1935959" y="0"/>
                </a:lnTo>
                <a:lnTo>
                  <a:pt x="1935959" y="721145"/>
                </a:lnTo>
                <a:lnTo>
                  <a:pt x="0" y="72114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246264" y="2589556"/>
            <a:ext cx="17795471" cy="6940234"/>
          </a:xfrm>
          <a:custGeom>
            <a:avLst/>
            <a:gdLst/>
            <a:ahLst/>
            <a:cxnLst/>
            <a:rect r="r" b="b" t="t" l="l"/>
            <a:pathLst>
              <a:path h="6940234" w="17795471">
                <a:moveTo>
                  <a:pt x="0" y="0"/>
                </a:moveTo>
                <a:lnTo>
                  <a:pt x="17795472" y="0"/>
                </a:lnTo>
                <a:lnTo>
                  <a:pt x="17795472" y="6940234"/>
                </a:lnTo>
                <a:lnTo>
                  <a:pt x="0" y="6940234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282186" y="529076"/>
            <a:ext cx="1360870" cy="7727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32"/>
              </a:lnSpc>
            </a:pPr>
            <a:r>
              <a:rPr lang="en-US" sz="445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THE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3857854" y="529076"/>
            <a:ext cx="4027965" cy="77275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232"/>
              </a:lnSpc>
            </a:pPr>
            <a:r>
              <a:rPr lang="en-US" sz="445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ADVANTAGE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962621" y="1379167"/>
            <a:ext cx="14159105" cy="85386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011"/>
              </a:lnSpc>
            </a:pPr>
            <a:r>
              <a:rPr lang="en-US" b="true" sz="5008">
                <a:solidFill>
                  <a:srgbClr val="004AAD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 SPEED, TRUST, AND CONFIGURABILITY</a:t>
            </a: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6647830" y="0"/>
            <a:ext cx="11640170" cy="10287000"/>
          </a:xfrm>
          <a:custGeom>
            <a:avLst/>
            <a:gdLst/>
            <a:ahLst/>
            <a:cxnLst/>
            <a:rect r="r" b="b" t="t" l="l"/>
            <a:pathLst>
              <a:path h="10287000" w="11640170">
                <a:moveTo>
                  <a:pt x="0" y="0"/>
                </a:moveTo>
                <a:lnTo>
                  <a:pt x="11640170" y="0"/>
                </a:lnTo>
                <a:lnTo>
                  <a:pt x="1164017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0" y="290500"/>
            <a:ext cx="6647830" cy="19738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940"/>
              </a:lnSpc>
            </a:pPr>
            <a:r>
              <a:rPr lang="en-US" sz="5672">
                <a:solidFill>
                  <a:srgbClr val="004AAD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SMARTEXAM IN ACTION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388022" y="2188112"/>
            <a:ext cx="5871786" cy="6242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94"/>
              </a:lnSpc>
            </a:pPr>
            <a:r>
              <a:rPr lang="en-US" sz="3639">
                <a:solidFill>
                  <a:srgbClr val="303642"/>
                </a:solidFill>
                <a:latin typeface="Roboto"/>
                <a:ea typeface="Roboto"/>
                <a:cs typeface="Roboto"/>
                <a:sym typeface="Roboto"/>
              </a:rPr>
              <a:t>A 3-STEP WORKFLOW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512113" y="5076825"/>
            <a:ext cx="5623604" cy="27433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67"/>
              </a:lnSpc>
              <a:spcBef>
                <a:spcPct val="0"/>
              </a:spcBef>
            </a:pPr>
            <a:r>
              <a:rPr lang="en-US" sz="261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A teacher (The Configurator) uses a simple BoB form to define exam parameters like subject and question types, or simply uploads their own syllabus. The AI instantly generates a draft.</a:t>
            </a:r>
          </a:p>
        </p:txBody>
      </p:sp>
      <p:sp>
        <p:nvSpPr>
          <p:cNvPr name="TextBox 7" id="7"/>
          <p:cNvSpPr txBox="true"/>
          <p:nvPr/>
        </p:nvSpPr>
        <p:spPr>
          <a:xfrm rot="0">
            <a:off x="1843422" y="3608946"/>
            <a:ext cx="4308599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GENER</a:t>
            </a:r>
            <a:r>
              <a:rPr lang="en-US" b="true" sz="5199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ATE</a:t>
            </a:r>
          </a:p>
        </p:txBody>
      </p:sp>
      <p:grpSp>
        <p:nvGrpSpPr>
          <p:cNvPr name="Group 8" id="8"/>
          <p:cNvGrpSpPr/>
          <p:nvPr/>
        </p:nvGrpSpPr>
        <p:grpSpPr>
          <a:xfrm rot="0">
            <a:off x="797626" y="3426312"/>
            <a:ext cx="1347612" cy="1347612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1" id="11"/>
          <p:cNvSpPr txBox="true"/>
          <p:nvPr/>
        </p:nvSpPr>
        <p:spPr>
          <a:xfrm rot="0">
            <a:off x="880372" y="3644052"/>
            <a:ext cx="1182120" cy="958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936"/>
              </a:lnSpc>
            </a:pPr>
            <a:r>
              <a:rPr lang="en-US" sz="5669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1</a:t>
            </a: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0" y="290500"/>
            <a:ext cx="6647830" cy="19738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940"/>
              </a:lnSpc>
            </a:pPr>
            <a:r>
              <a:rPr lang="en-US" sz="5672">
                <a:solidFill>
                  <a:srgbClr val="004AAD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SMARTEXAM IN ACTION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388022" y="2188112"/>
            <a:ext cx="5871786" cy="6242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94"/>
              </a:lnSpc>
            </a:pPr>
            <a:r>
              <a:rPr lang="en-US" sz="3639">
                <a:solidFill>
                  <a:srgbClr val="303642"/>
                </a:solidFill>
                <a:latin typeface="Roboto"/>
                <a:ea typeface="Roboto"/>
                <a:cs typeface="Roboto"/>
                <a:sym typeface="Roboto"/>
              </a:rPr>
              <a:t>A 3-STEP WORKFLOW</a:t>
            </a:r>
          </a:p>
        </p:txBody>
      </p:sp>
      <p:sp>
        <p:nvSpPr>
          <p:cNvPr name="TextBox 5" id="5"/>
          <p:cNvSpPr txBox="true"/>
          <p:nvPr/>
        </p:nvSpPr>
        <p:spPr>
          <a:xfrm rot="0">
            <a:off x="512113" y="5076825"/>
            <a:ext cx="5623604" cy="32005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67"/>
              </a:lnSpc>
              <a:spcBef>
                <a:spcPct val="0"/>
              </a:spcBef>
            </a:pPr>
            <a:r>
              <a:rPr lang="en-US" sz="261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The draft is automatically routed via BoB's workflow to the Exam Committee (The Back-Office Users). They review the AI's sources, check for quality, and can regenerate questions before approval.</a:t>
            </a:r>
          </a:p>
        </p:txBody>
      </p:sp>
      <p:sp>
        <p:nvSpPr>
          <p:cNvPr name="TextBox 6" id="6"/>
          <p:cNvSpPr txBox="true"/>
          <p:nvPr/>
        </p:nvSpPr>
        <p:spPr>
          <a:xfrm rot="0">
            <a:off x="1843422" y="3608946"/>
            <a:ext cx="4308599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VALIDATE</a:t>
            </a:r>
          </a:p>
        </p:txBody>
      </p:sp>
      <p:grpSp>
        <p:nvGrpSpPr>
          <p:cNvPr name="Group 7" id="7"/>
          <p:cNvGrpSpPr/>
          <p:nvPr/>
        </p:nvGrpSpPr>
        <p:grpSpPr>
          <a:xfrm rot="0">
            <a:off x="797626" y="3426312"/>
            <a:ext cx="1347612" cy="1347612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0" id="10"/>
          <p:cNvSpPr txBox="true"/>
          <p:nvPr/>
        </p:nvSpPr>
        <p:spPr>
          <a:xfrm rot="0">
            <a:off x="880372" y="3644052"/>
            <a:ext cx="1182120" cy="958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936"/>
              </a:lnSpc>
            </a:pPr>
            <a:r>
              <a:rPr lang="en-US" sz="5669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2</a:t>
            </a:r>
          </a:p>
        </p:txBody>
      </p:sp>
      <p:grpSp>
        <p:nvGrpSpPr>
          <p:cNvPr name="Group 11" id="11"/>
          <p:cNvGrpSpPr/>
          <p:nvPr/>
        </p:nvGrpSpPr>
        <p:grpSpPr>
          <a:xfrm rot="0">
            <a:off x="6647830" y="0"/>
            <a:ext cx="11640170" cy="10287000"/>
            <a:chOff x="0" y="0"/>
            <a:chExt cx="3065724" cy="2709333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3065724" cy="2709333"/>
            </a:xfrm>
            <a:custGeom>
              <a:avLst/>
              <a:gdLst/>
              <a:ahLst/>
              <a:cxnLst/>
              <a:rect r="r" b="b" t="t" l="l"/>
              <a:pathLst>
                <a:path h="2709333" w="3065724">
                  <a:moveTo>
                    <a:pt x="0" y="0"/>
                  </a:moveTo>
                  <a:lnTo>
                    <a:pt x="3065724" y="0"/>
                  </a:lnTo>
                  <a:lnTo>
                    <a:pt x="3065724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0" y="-47625"/>
              <a:ext cx="3065724" cy="27569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7877341" y="0"/>
            <a:ext cx="9181148" cy="10287000"/>
          </a:xfrm>
          <a:custGeom>
            <a:avLst/>
            <a:gdLst/>
            <a:ahLst/>
            <a:cxnLst/>
            <a:rect r="r" b="b" t="t" l="l"/>
            <a:pathLst>
              <a:path h="10287000" w="9181148">
                <a:moveTo>
                  <a:pt x="0" y="0"/>
                </a:moveTo>
                <a:lnTo>
                  <a:pt x="9181148" y="0"/>
                </a:lnTo>
                <a:lnTo>
                  <a:pt x="9181148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843422" y="3608946"/>
            <a:ext cx="4308599" cy="88709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true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DELIVER</a:t>
            </a:r>
          </a:p>
        </p:txBody>
      </p:sp>
      <p:grpSp>
        <p:nvGrpSpPr>
          <p:cNvPr name="Group 4" id="4"/>
          <p:cNvGrpSpPr/>
          <p:nvPr/>
        </p:nvGrpSpPr>
        <p:grpSpPr>
          <a:xfrm rot="0">
            <a:off x="797626" y="3426312"/>
            <a:ext cx="1347612" cy="1347612"/>
            <a:chOff x="0" y="0"/>
            <a:chExt cx="812800" cy="81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6" id="6"/>
            <p:cNvSpPr txBox="true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7" id="7"/>
          <p:cNvGrpSpPr/>
          <p:nvPr/>
        </p:nvGrpSpPr>
        <p:grpSpPr>
          <a:xfrm rot="0">
            <a:off x="6647830" y="0"/>
            <a:ext cx="11640170" cy="10287000"/>
            <a:chOff x="0" y="0"/>
            <a:chExt cx="3065724" cy="2709333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3065724" cy="2709333"/>
            </a:xfrm>
            <a:custGeom>
              <a:avLst/>
              <a:gdLst/>
              <a:ahLst/>
              <a:cxnLst/>
              <a:rect r="r" b="b" t="t" l="l"/>
              <a:pathLst>
                <a:path h="2709333" w="3065724">
                  <a:moveTo>
                    <a:pt x="0" y="0"/>
                  </a:moveTo>
                  <a:lnTo>
                    <a:pt x="3065724" y="0"/>
                  </a:lnTo>
                  <a:lnTo>
                    <a:pt x="3065724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0" y="-47625"/>
              <a:ext cx="3065724" cy="275695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0" id="10"/>
          <p:cNvSpPr/>
          <p:nvPr/>
        </p:nvSpPr>
        <p:spPr>
          <a:xfrm flipH="false" flipV="false" rot="0">
            <a:off x="6968978" y="0"/>
            <a:ext cx="5374958" cy="10287000"/>
          </a:xfrm>
          <a:custGeom>
            <a:avLst/>
            <a:gdLst/>
            <a:ahLst/>
            <a:cxnLst/>
            <a:rect r="r" b="b" t="t" l="l"/>
            <a:pathLst>
              <a:path h="10287000" w="5374958">
                <a:moveTo>
                  <a:pt x="0" y="0"/>
                </a:moveTo>
                <a:lnTo>
                  <a:pt x="5374957" y="0"/>
                </a:lnTo>
                <a:lnTo>
                  <a:pt x="5374957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2667785" y="0"/>
            <a:ext cx="5323522" cy="10287000"/>
          </a:xfrm>
          <a:custGeom>
            <a:avLst/>
            <a:gdLst/>
            <a:ahLst/>
            <a:cxnLst/>
            <a:rect r="r" b="b" t="t" l="l"/>
            <a:pathLst>
              <a:path h="10287000" w="5323522">
                <a:moveTo>
                  <a:pt x="0" y="0"/>
                </a:moveTo>
                <a:lnTo>
                  <a:pt x="5323523" y="0"/>
                </a:lnTo>
                <a:lnTo>
                  <a:pt x="5323523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sp>
        <p:nvSpPr>
          <p:cNvPr name="TextBox 12" id="12"/>
          <p:cNvSpPr txBox="true"/>
          <p:nvPr/>
        </p:nvSpPr>
        <p:spPr>
          <a:xfrm rot="0">
            <a:off x="0" y="290500"/>
            <a:ext cx="6647830" cy="197381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940"/>
              </a:lnSpc>
            </a:pPr>
            <a:r>
              <a:rPr lang="en-US" sz="5672">
                <a:solidFill>
                  <a:srgbClr val="004AAD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SMARTEXAM IN ACTION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388022" y="2188112"/>
            <a:ext cx="5871786" cy="62429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094"/>
              </a:lnSpc>
            </a:pPr>
            <a:r>
              <a:rPr lang="en-US" sz="3639">
                <a:solidFill>
                  <a:srgbClr val="303642"/>
                </a:solidFill>
                <a:latin typeface="Roboto"/>
                <a:ea typeface="Roboto"/>
                <a:cs typeface="Roboto"/>
                <a:sym typeface="Roboto"/>
              </a:rPr>
              <a:t>A 3-STEP WORKFLOW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512113" y="5076825"/>
            <a:ext cx="5623604" cy="274333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67"/>
              </a:lnSpc>
              <a:spcBef>
                <a:spcPct val="0"/>
              </a:spcBef>
            </a:pPr>
            <a:r>
              <a:rPr lang="en-US" sz="2619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Once approved, the final Question Paper and Answer Key are generated and securely stored in the organization's library, ready for distribution and use.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880372" y="3644052"/>
            <a:ext cx="1182120" cy="9585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936"/>
              </a:lnSpc>
            </a:pPr>
            <a:r>
              <a:rPr lang="en-US" sz="5669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3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0" y="0"/>
            <a:ext cx="18288000" cy="10287000"/>
          </a:xfrm>
          <a:custGeom>
            <a:avLst/>
            <a:gdLst/>
            <a:ahLst/>
            <a:cxnLst/>
            <a:rect r="r" b="b" t="t" l="l"/>
            <a:pathLst>
              <a:path h="10287000" w="18288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8515871" y="658993"/>
            <a:ext cx="1635534" cy="260350"/>
            <a:chOff x="0" y="0"/>
            <a:chExt cx="430758" cy="6857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430758" cy="68570"/>
            </a:xfrm>
            <a:custGeom>
              <a:avLst/>
              <a:gdLst/>
              <a:ahLst/>
              <a:cxnLst/>
              <a:rect r="r" b="b" t="t" l="l"/>
              <a:pathLst>
                <a:path h="68570" w="430758">
                  <a:moveTo>
                    <a:pt x="0" y="0"/>
                  </a:moveTo>
                  <a:lnTo>
                    <a:pt x="430758" y="0"/>
                  </a:lnTo>
                  <a:lnTo>
                    <a:pt x="430758" y="68570"/>
                  </a:lnTo>
                  <a:lnTo>
                    <a:pt x="0" y="68570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47625"/>
              <a:ext cx="430758" cy="1161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208032" y="2613437"/>
            <a:ext cx="10505228" cy="6171338"/>
          </a:xfrm>
          <a:custGeom>
            <a:avLst/>
            <a:gdLst/>
            <a:ahLst/>
            <a:cxnLst/>
            <a:rect r="r" b="b" t="t" l="l"/>
            <a:pathLst>
              <a:path h="6171338" w="10505228">
                <a:moveTo>
                  <a:pt x="0" y="0"/>
                </a:moveTo>
                <a:lnTo>
                  <a:pt x="10505228" y="0"/>
                </a:lnTo>
                <a:lnTo>
                  <a:pt x="10505228" y="6171337"/>
                </a:lnTo>
                <a:lnTo>
                  <a:pt x="0" y="6171337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-3043" t="0" r="-3043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1028700" y="1186171"/>
            <a:ext cx="9462835" cy="91291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431"/>
              </a:lnSpc>
            </a:pPr>
            <a:r>
              <a:rPr lang="en-US" b="true" sz="5308">
                <a:solidFill>
                  <a:srgbClr val="004AAD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US$2.2B EDTECH MARKET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368468" y="335161"/>
            <a:ext cx="8147403" cy="81276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6652"/>
              </a:lnSpc>
            </a:pPr>
            <a:r>
              <a:rPr lang="en-US" sz="4751">
                <a:solidFill>
                  <a:srgbClr val="000000"/>
                </a:solidFill>
                <a:latin typeface="Roboto"/>
                <a:ea typeface="Roboto"/>
                <a:cs typeface="Roboto"/>
                <a:sym typeface="Roboto"/>
              </a:rPr>
              <a:t>TAPPING INTO SINGAPORE'S 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-817767" y="1434666"/>
            <a:ext cx="1635534" cy="260350"/>
            <a:chOff x="0" y="0"/>
            <a:chExt cx="430758" cy="68570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430758" cy="68570"/>
            </a:xfrm>
            <a:custGeom>
              <a:avLst/>
              <a:gdLst/>
              <a:ahLst/>
              <a:cxnLst/>
              <a:rect r="r" b="b" t="t" l="l"/>
              <a:pathLst>
                <a:path h="68570" w="430758">
                  <a:moveTo>
                    <a:pt x="0" y="0"/>
                  </a:moveTo>
                  <a:lnTo>
                    <a:pt x="430758" y="0"/>
                  </a:lnTo>
                  <a:lnTo>
                    <a:pt x="430758" y="68570"/>
                  </a:lnTo>
                  <a:lnTo>
                    <a:pt x="0" y="68570"/>
                  </a:lnTo>
                  <a:close/>
                </a:path>
              </a:pathLst>
            </a:custGeom>
            <a:solidFill>
              <a:srgbClr val="004AAD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47625"/>
              <a:ext cx="430758" cy="116195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12" id="12"/>
          <p:cNvSpPr txBox="true"/>
          <p:nvPr/>
        </p:nvSpPr>
        <p:spPr>
          <a:xfrm rot="0">
            <a:off x="11031789" y="373261"/>
            <a:ext cx="7187702" cy="53140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371"/>
              </a:lnSpc>
            </a:pPr>
            <a:r>
              <a:rPr lang="en-US" sz="3122">
                <a:solidFill>
                  <a:srgbClr val="004AAD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MARKET SIZE</a:t>
            </a:r>
          </a:p>
        </p:txBody>
      </p:sp>
      <p:sp>
        <p:nvSpPr>
          <p:cNvPr name="TextBox 13" id="13"/>
          <p:cNvSpPr txBox="true"/>
          <p:nvPr/>
        </p:nvSpPr>
        <p:spPr>
          <a:xfrm rot="0">
            <a:off x="10922810" y="960782"/>
            <a:ext cx="7296681" cy="16363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02176" indent="-251088" lvl="1">
              <a:lnSpc>
                <a:spcPts val="3256"/>
              </a:lnSpc>
              <a:buFont typeface="Arial"/>
              <a:buChar char="•"/>
            </a:pPr>
            <a:r>
              <a:rPr lang="en-US" sz="2325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US$2.2 Billion by 2027.</a:t>
            </a:r>
          </a:p>
          <a:p>
            <a:pPr algn="l" marL="502176" indent="-251088" lvl="1">
              <a:lnSpc>
                <a:spcPts val="3256"/>
              </a:lnSpc>
              <a:spcBef>
                <a:spcPct val="0"/>
              </a:spcBef>
              <a:buFont typeface="Arial"/>
              <a:buChar char="•"/>
            </a:pPr>
            <a:r>
              <a:rPr lang="en-US" sz="2325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Only ~8% of EdTech funding goes to Higher Education, and even less to internal tooling for K-12. This is our underserved niche.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1058765" y="2845904"/>
            <a:ext cx="6932108" cy="51413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211"/>
              </a:lnSpc>
            </a:pPr>
            <a:r>
              <a:rPr lang="en-US" sz="3008">
                <a:solidFill>
                  <a:srgbClr val="004AAD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GO-TO-MARKET (GTM) STRATEGY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1108227" y="3417187"/>
            <a:ext cx="6882646" cy="6551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256"/>
              </a:lnSpc>
            </a:pPr>
            <a:r>
              <a:rPr lang="en-US" sz="2325" b="tru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Target Customers:</a:t>
            </a:r>
          </a:p>
          <a:p>
            <a:pPr algn="l" marL="502176" indent="-251088" lvl="1">
              <a:lnSpc>
                <a:spcPts val="3256"/>
              </a:lnSpc>
              <a:buFont typeface="Arial"/>
              <a:buChar char="•"/>
            </a:pPr>
            <a:r>
              <a:rPr lang="en-US" b="true" sz="2325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Phase 1:</a:t>
            </a:r>
            <a:r>
              <a:rPr lang="en-US" sz="2325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Private</a:t>
            </a:r>
            <a:r>
              <a:rPr lang="en-US" sz="2325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Tuition &amp; Enrichment Centres (e.g., The Learning Lab, MindStretcher) - They need to innovate and offer value to compete.</a:t>
            </a:r>
          </a:p>
          <a:p>
            <a:pPr algn="l" marL="502176" indent="-251088" lvl="1">
              <a:lnSpc>
                <a:spcPts val="3256"/>
              </a:lnSpc>
              <a:buFont typeface="Arial"/>
              <a:buChar char="•"/>
            </a:pPr>
            <a:r>
              <a:rPr lang="en-US" b="true" sz="2325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Phase 2:</a:t>
            </a:r>
            <a:r>
              <a:rPr lang="en-US" sz="2325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Institutes of Higher Learning (IHLs) &amp; Private Education Institutions.</a:t>
            </a:r>
          </a:p>
          <a:p>
            <a:pPr algn="l">
              <a:lnSpc>
                <a:spcPts val="3256"/>
              </a:lnSpc>
            </a:pPr>
            <a:r>
              <a:rPr lang="en-US" sz="2325" b="tru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Pilot Program:</a:t>
            </a:r>
            <a:r>
              <a:rPr lang="en-US" sz="2325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Launch a pilot program with 2-3 mid-sized tuition centres to validate the product and gather testimonials.</a:t>
            </a:r>
          </a:p>
          <a:p>
            <a:pPr algn="l">
              <a:lnSpc>
                <a:spcPts val="3256"/>
              </a:lnSpc>
              <a:spcBef>
                <a:spcPct val="0"/>
              </a:spcBef>
            </a:pPr>
            <a:r>
              <a:rPr lang="en-US" sz="2325" b="true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Pricing Model:</a:t>
            </a:r>
            <a:r>
              <a:rPr lang="en-US" sz="2325" b="true">
                <a:solidFill>
                  <a:srgbClr val="2F5F98"/>
                </a:solidFill>
                <a:latin typeface="Poppins Bold"/>
                <a:ea typeface="Poppins Bold"/>
                <a:cs typeface="Poppins Bold"/>
                <a:sym typeface="Poppins Bold"/>
              </a:rPr>
              <a:t> Tiered Hybrid SaaS.</a:t>
            </a:r>
            <a:r>
              <a:rPr lang="en-US" sz="2325">
                <a:solidFill>
                  <a:srgbClr val="000000"/>
                </a:solidFill>
                <a:latin typeface="Poppins"/>
                <a:ea typeface="Poppins"/>
                <a:cs typeface="Poppins"/>
                <a:sym typeface="Poppins"/>
              </a:rPr>
              <a:t> We offer a monthly subscription with a generous allowance of generated exams. This provides budget predictability for schools and aligns price with value. Overage is handled on a simple pay-per-exam basis.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664481" y="1138116"/>
            <a:ext cx="1024536" cy="1024536"/>
          </a:xfrm>
          <a:custGeom>
            <a:avLst/>
            <a:gdLst/>
            <a:ahLst/>
            <a:cxnLst/>
            <a:rect r="r" b="b" t="t" l="l"/>
            <a:pathLst>
              <a:path h="1024536" w="1024536">
                <a:moveTo>
                  <a:pt x="0" y="0"/>
                </a:moveTo>
                <a:lnTo>
                  <a:pt x="1024536" y="0"/>
                </a:lnTo>
                <a:lnTo>
                  <a:pt x="1024536" y="1024536"/>
                </a:lnTo>
                <a:lnTo>
                  <a:pt x="0" y="102453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3882984" y="1028700"/>
            <a:ext cx="5057376" cy="2762592"/>
          </a:xfrm>
          <a:custGeom>
            <a:avLst/>
            <a:gdLst/>
            <a:ahLst/>
            <a:cxnLst/>
            <a:rect r="r" b="b" t="t" l="l"/>
            <a:pathLst>
              <a:path h="2762592" w="5057376">
                <a:moveTo>
                  <a:pt x="0" y="0"/>
                </a:moveTo>
                <a:lnTo>
                  <a:pt x="5057376" y="0"/>
                </a:lnTo>
                <a:lnTo>
                  <a:pt x="5057376" y="2762592"/>
                </a:lnTo>
                <a:lnTo>
                  <a:pt x="0" y="2762592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4401117" y="1223982"/>
            <a:ext cx="1634111" cy="1170262"/>
          </a:xfrm>
          <a:custGeom>
            <a:avLst/>
            <a:gdLst/>
            <a:ahLst/>
            <a:cxnLst/>
            <a:rect r="r" b="b" t="t" l="l"/>
            <a:pathLst>
              <a:path h="1170262" w="1634111">
                <a:moveTo>
                  <a:pt x="0" y="0"/>
                </a:moveTo>
                <a:lnTo>
                  <a:pt x="1634111" y="0"/>
                </a:lnTo>
                <a:lnTo>
                  <a:pt x="1634111" y="1170262"/>
                </a:lnTo>
                <a:lnTo>
                  <a:pt x="0" y="117026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4583917" y="1572937"/>
            <a:ext cx="1268058" cy="472352"/>
          </a:xfrm>
          <a:custGeom>
            <a:avLst/>
            <a:gdLst/>
            <a:ahLst/>
            <a:cxnLst/>
            <a:rect r="r" b="b" t="t" l="l"/>
            <a:pathLst>
              <a:path h="472352" w="1268058">
                <a:moveTo>
                  <a:pt x="0" y="0"/>
                </a:moveTo>
                <a:lnTo>
                  <a:pt x="1268058" y="0"/>
                </a:lnTo>
                <a:lnTo>
                  <a:pt x="1268058" y="472352"/>
                </a:lnTo>
                <a:lnTo>
                  <a:pt x="0" y="47235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AutoShape 6" id="6"/>
          <p:cNvSpPr/>
          <p:nvPr/>
        </p:nvSpPr>
        <p:spPr>
          <a:xfrm>
            <a:off x="2689017" y="1650384"/>
            <a:ext cx="1712100" cy="3376"/>
          </a:xfrm>
          <a:prstGeom prst="line">
            <a:avLst/>
          </a:prstGeom>
          <a:ln cap="flat" w="95250">
            <a:solidFill>
              <a:srgbClr val="41B8D5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Freeform 7" id="7"/>
          <p:cNvSpPr/>
          <p:nvPr/>
        </p:nvSpPr>
        <p:spPr>
          <a:xfrm flipH="false" flipV="false" rot="0">
            <a:off x="11365611" y="1046890"/>
            <a:ext cx="5563358" cy="2296818"/>
          </a:xfrm>
          <a:custGeom>
            <a:avLst/>
            <a:gdLst/>
            <a:ahLst/>
            <a:cxnLst/>
            <a:rect r="r" b="b" t="t" l="l"/>
            <a:pathLst>
              <a:path h="2296818" w="5563358">
                <a:moveTo>
                  <a:pt x="0" y="0"/>
                </a:moveTo>
                <a:lnTo>
                  <a:pt x="5563357" y="0"/>
                </a:lnTo>
                <a:lnTo>
                  <a:pt x="5563357" y="2296818"/>
                </a:lnTo>
                <a:lnTo>
                  <a:pt x="0" y="229681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1608050" y="1215172"/>
            <a:ext cx="1634111" cy="1170262"/>
          </a:xfrm>
          <a:custGeom>
            <a:avLst/>
            <a:gdLst/>
            <a:ahLst/>
            <a:cxnLst/>
            <a:rect r="r" b="b" t="t" l="l"/>
            <a:pathLst>
              <a:path h="1170262" w="1634111">
                <a:moveTo>
                  <a:pt x="0" y="0"/>
                </a:moveTo>
                <a:lnTo>
                  <a:pt x="1634111" y="0"/>
                </a:lnTo>
                <a:lnTo>
                  <a:pt x="1634111" y="1170262"/>
                </a:lnTo>
                <a:lnTo>
                  <a:pt x="0" y="1170262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9" id="9"/>
          <p:cNvSpPr/>
          <p:nvPr/>
        </p:nvSpPr>
        <p:spPr>
          <a:xfrm flipV="true">
            <a:off x="6035228" y="1513525"/>
            <a:ext cx="5572822" cy="0"/>
          </a:xfrm>
          <a:prstGeom prst="line">
            <a:avLst/>
          </a:prstGeom>
          <a:ln cap="flat" w="95250">
            <a:solidFill>
              <a:srgbClr val="41B8D5"/>
            </a:solidFill>
            <a:prstDash val="solid"/>
            <a:headEnd type="arrow" len="sm" w="med"/>
            <a:tailEnd type="arrow" len="sm" w="med"/>
          </a:ln>
        </p:spPr>
      </p:sp>
      <p:sp>
        <p:nvSpPr>
          <p:cNvPr name="Freeform 10" id="10"/>
          <p:cNvSpPr/>
          <p:nvPr/>
        </p:nvSpPr>
        <p:spPr>
          <a:xfrm flipH="false" flipV="false" rot="0">
            <a:off x="13988719" y="1513525"/>
            <a:ext cx="737448" cy="725948"/>
          </a:xfrm>
          <a:custGeom>
            <a:avLst/>
            <a:gdLst/>
            <a:ahLst/>
            <a:cxnLst/>
            <a:rect r="r" b="b" t="t" l="l"/>
            <a:pathLst>
              <a:path h="725948" w="737448">
                <a:moveTo>
                  <a:pt x="0" y="0"/>
                </a:moveTo>
                <a:lnTo>
                  <a:pt x="737448" y="0"/>
                </a:lnTo>
                <a:lnTo>
                  <a:pt x="737448" y="725948"/>
                </a:lnTo>
                <a:lnTo>
                  <a:pt x="0" y="725948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5472724" y="1513525"/>
            <a:ext cx="737448" cy="725948"/>
          </a:xfrm>
          <a:custGeom>
            <a:avLst/>
            <a:gdLst/>
            <a:ahLst/>
            <a:cxnLst/>
            <a:rect r="r" b="b" t="t" l="l"/>
            <a:pathLst>
              <a:path h="725948" w="737448">
                <a:moveTo>
                  <a:pt x="0" y="0"/>
                </a:moveTo>
                <a:lnTo>
                  <a:pt x="737448" y="0"/>
                </a:lnTo>
                <a:lnTo>
                  <a:pt x="737448" y="725948"/>
                </a:lnTo>
                <a:lnTo>
                  <a:pt x="0" y="725948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4103204" y="2780959"/>
            <a:ext cx="1504427" cy="833703"/>
          </a:xfrm>
          <a:custGeom>
            <a:avLst/>
            <a:gdLst/>
            <a:ahLst/>
            <a:cxnLst/>
            <a:rect r="r" b="b" t="t" l="l"/>
            <a:pathLst>
              <a:path h="833703" w="1504427">
                <a:moveTo>
                  <a:pt x="0" y="0"/>
                </a:moveTo>
                <a:lnTo>
                  <a:pt x="1504427" y="0"/>
                </a:lnTo>
                <a:lnTo>
                  <a:pt x="1504427" y="833704"/>
                </a:lnTo>
                <a:lnTo>
                  <a:pt x="0" y="833704"/>
                </a:lnTo>
                <a:lnTo>
                  <a:pt x="0" y="0"/>
                </a:lnTo>
                <a:close/>
              </a:path>
            </a:pathLst>
          </a:custGeom>
          <a:blipFill>
            <a:blip r:embed="rId11"/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6728545" y="2264561"/>
            <a:ext cx="1638857" cy="443116"/>
          </a:xfrm>
          <a:custGeom>
            <a:avLst/>
            <a:gdLst/>
            <a:ahLst/>
            <a:cxnLst/>
            <a:rect r="r" b="b" t="t" l="l"/>
            <a:pathLst>
              <a:path h="443116" w="1638857">
                <a:moveTo>
                  <a:pt x="0" y="0"/>
                </a:moveTo>
                <a:lnTo>
                  <a:pt x="1638857" y="0"/>
                </a:lnTo>
                <a:lnTo>
                  <a:pt x="1638857" y="443116"/>
                </a:lnTo>
                <a:lnTo>
                  <a:pt x="0" y="443116"/>
                </a:lnTo>
                <a:lnTo>
                  <a:pt x="0" y="0"/>
                </a:lnTo>
                <a:close/>
              </a:path>
            </a:pathLst>
          </a:custGeom>
          <a:blipFill>
            <a:blip r:embed="rId12"/>
            <a:stretch>
              <a:fillRect l="0" t="0" r="0" b="-4345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6702327" y="2678704"/>
            <a:ext cx="2062729" cy="1031365"/>
          </a:xfrm>
          <a:custGeom>
            <a:avLst/>
            <a:gdLst/>
            <a:ahLst/>
            <a:cxnLst/>
            <a:rect r="r" b="b" t="t" l="l"/>
            <a:pathLst>
              <a:path h="1031365" w="2062729">
                <a:moveTo>
                  <a:pt x="0" y="0"/>
                </a:moveTo>
                <a:lnTo>
                  <a:pt x="2062729" y="0"/>
                </a:lnTo>
                <a:lnTo>
                  <a:pt x="2062729" y="1031364"/>
                </a:lnTo>
                <a:lnTo>
                  <a:pt x="0" y="1031364"/>
                </a:lnTo>
                <a:lnTo>
                  <a:pt x="0" y="0"/>
                </a:lnTo>
                <a:close/>
              </a:path>
            </a:pathLst>
          </a:custGeom>
          <a:blipFill>
            <a:blip r:embed="rId13"/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1764194" y="1572937"/>
            <a:ext cx="1268058" cy="472352"/>
          </a:xfrm>
          <a:custGeom>
            <a:avLst/>
            <a:gdLst/>
            <a:ahLst/>
            <a:cxnLst/>
            <a:rect r="r" b="b" t="t" l="l"/>
            <a:pathLst>
              <a:path h="472352" w="1268058">
                <a:moveTo>
                  <a:pt x="0" y="0"/>
                </a:moveTo>
                <a:lnTo>
                  <a:pt x="1268058" y="0"/>
                </a:lnTo>
                <a:lnTo>
                  <a:pt x="1268058" y="472352"/>
                </a:lnTo>
                <a:lnTo>
                  <a:pt x="0" y="47235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AutoShape 16" id="16"/>
          <p:cNvSpPr/>
          <p:nvPr/>
        </p:nvSpPr>
        <p:spPr>
          <a:xfrm>
            <a:off x="13242161" y="1876499"/>
            <a:ext cx="746558" cy="0"/>
          </a:xfrm>
          <a:prstGeom prst="line">
            <a:avLst/>
          </a:prstGeom>
          <a:ln cap="flat" w="95250">
            <a:solidFill>
              <a:srgbClr val="FF3131"/>
            </a:solidFill>
            <a:prstDash val="solid"/>
            <a:headEnd type="arrow" len="sm" w="med"/>
            <a:tailEnd type="arrow" len="sm" w="med"/>
          </a:ln>
        </p:spPr>
      </p:sp>
      <p:sp>
        <p:nvSpPr>
          <p:cNvPr name="AutoShape 17" id="17"/>
          <p:cNvSpPr/>
          <p:nvPr/>
        </p:nvSpPr>
        <p:spPr>
          <a:xfrm>
            <a:off x="14726167" y="1876499"/>
            <a:ext cx="746558" cy="0"/>
          </a:xfrm>
          <a:prstGeom prst="line">
            <a:avLst/>
          </a:prstGeom>
          <a:ln cap="flat" w="95250">
            <a:solidFill>
              <a:srgbClr val="FF3131"/>
            </a:solidFill>
            <a:prstDash val="solid"/>
            <a:headEnd type="arrow" len="sm" w="med"/>
            <a:tailEnd type="arrow" len="sm" w="med"/>
          </a:ln>
        </p:spPr>
      </p:sp>
      <p:sp>
        <p:nvSpPr>
          <p:cNvPr name="Freeform 18" id="18"/>
          <p:cNvSpPr/>
          <p:nvPr/>
        </p:nvSpPr>
        <p:spPr>
          <a:xfrm flipH="false" flipV="false" rot="0">
            <a:off x="14883805" y="2685488"/>
            <a:ext cx="588919" cy="118855"/>
          </a:xfrm>
          <a:custGeom>
            <a:avLst/>
            <a:gdLst/>
            <a:ahLst/>
            <a:cxnLst/>
            <a:rect r="r" b="b" t="t" l="l"/>
            <a:pathLst>
              <a:path h="118855" w="588919">
                <a:moveTo>
                  <a:pt x="0" y="0"/>
                </a:moveTo>
                <a:lnTo>
                  <a:pt x="588919" y="0"/>
                </a:lnTo>
                <a:lnTo>
                  <a:pt x="588919" y="118855"/>
                </a:lnTo>
                <a:lnTo>
                  <a:pt x="0" y="118855"/>
                </a:lnTo>
                <a:lnTo>
                  <a:pt x="0" y="0"/>
                </a:lnTo>
                <a:close/>
              </a:path>
            </a:pathLst>
          </a:custGeom>
          <a:blipFill>
            <a:blip r:embed="rId14">
              <a:extLst>
                <a:ext uri="{96DAC541-7B7A-43D3-8B79-37D633B846F1}">
                  <asvg:svgBlip xmlns:asvg="http://schemas.microsoft.com/office/drawing/2016/SVG/main" r:embed="rId1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19" id="19"/>
          <p:cNvSpPr/>
          <p:nvPr/>
        </p:nvSpPr>
        <p:spPr>
          <a:xfrm flipH="true">
            <a:off x="11155208" y="2744915"/>
            <a:ext cx="2422057" cy="0"/>
          </a:xfrm>
          <a:prstGeom prst="line">
            <a:avLst/>
          </a:prstGeom>
          <a:ln cap="flat" w="95250">
            <a:solidFill>
              <a:srgbClr val="00BF63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0" id="20"/>
          <p:cNvSpPr/>
          <p:nvPr/>
        </p:nvSpPr>
        <p:spPr>
          <a:xfrm flipV="true">
            <a:off x="11155208" y="1876499"/>
            <a:ext cx="0" cy="868416"/>
          </a:xfrm>
          <a:prstGeom prst="line">
            <a:avLst/>
          </a:prstGeom>
          <a:ln cap="flat" w="95250">
            <a:solidFill>
              <a:srgbClr val="00BF63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21" id="21"/>
          <p:cNvSpPr/>
          <p:nvPr/>
        </p:nvSpPr>
        <p:spPr>
          <a:xfrm flipH="true">
            <a:off x="6035228" y="1876499"/>
            <a:ext cx="5119980" cy="0"/>
          </a:xfrm>
          <a:prstGeom prst="line">
            <a:avLst/>
          </a:prstGeom>
          <a:ln cap="flat" w="95250">
            <a:solidFill>
              <a:srgbClr val="00BF63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Freeform 22" id="22"/>
          <p:cNvSpPr/>
          <p:nvPr/>
        </p:nvSpPr>
        <p:spPr>
          <a:xfrm flipH="false" flipV="false" rot="5400000">
            <a:off x="14216607" y="5584929"/>
            <a:ext cx="4054123" cy="2719726"/>
          </a:xfrm>
          <a:custGeom>
            <a:avLst/>
            <a:gdLst/>
            <a:ahLst/>
            <a:cxnLst/>
            <a:rect r="r" b="b" t="t" l="l"/>
            <a:pathLst>
              <a:path h="2719726" w="4054123">
                <a:moveTo>
                  <a:pt x="0" y="0"/>
                </a:moveTo>
                <a:lnTo>
                  <a:pt x="4054123" y="0"/>
                </a:lnTo>
                <a:lnTo>
                  <a:pt x="4054123" y="2719726"/>
                </a:lnTo>
                <a:lnTo>
                  <a:pt x="0" y="2719726"/>
                </a:lnTo>
                <a:lnTo>
                  <a:pt x="0" y="0"/>
                </a:lnTo>
                <a:close/>
              </a:path>
            </a:pathLst>
          </a:custGeom>
          <a:blipFill>
            <a:blip r:embed="rId16">
              <a:extLst>
                <a:ext uri="{96DAC541-7B7A-43D3-8B79-37D633B846F1}">
                  <asvg:svgBlip xmlns:asvg="http://schemas.microsoft.com/office/drawing/2016/SVG/main" r:embed="rId1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0">
            <a:off x="15540153" y="5175359"/>
            <a:ext cx="1407030" cy="1007945"/>
          </a:xfrm>
          <a:custGeom>
            <a:avLst/>
            <a:gdLst/>
            <a:ahLst/>
            <a:cxnLst/>
            <a:rect r="r" b="b" t="t" l="l"/>
            <a:pathLst>
              <a:path h="1007945" w="1407030">
                <a:moveTo>
                  <a:pt x="0" y="0"/>
                </a:moveTo>
                <a:lnTo>
                  <a:pt x="1407031" y="0"/>
                </a:lnTo>
                <a:lnTo>
                  <a:pt x="1407031" y="1007946"/>
                </a:lnTo>
                <a:lnTo>
                  <a:pt x="0" y="1007946"/>
                </a:lnTo>
                <a:lnTo>
                  <a:pt x="0" y="0"/>
                </a:lnTo>
                <a:close/>
              </a:path>
            </a:pathLst>
          </a:custGeom>
          <a:blipFill>
            <a:blip r:embed="rId18">
              <a:extLst>
                <a:ext uri="{96DAC541-7B7A-43D3-8B79-37D633B846F1}">
                  <asvg:svgBlip xmlns:asvg="http://schemas.microsoft.com/office/drawing/2016/SVG/main" r:embed="rId1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24" id="24"/>
          <p:cNvSpPr/>
          <p:nvPr/>
        </p:nvSpPr>
        <p:spPr>
          <a:xfrm>
            <a:off x="15999127" y="2804343"/>
            <a:ext cx="53895" cy="2371017"/>
          </a:xfrm>
          <a:prstGeom prst="line">
            <a:avLst/>
          </a:prstGeom>
          <a:ln cap="flat" w="95250">
            <a:solidFill>
              <a:srgbClr val="00BF63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Freeform 25" id="25"/>
          <p:cNvSpPr/>
          <p:nvPr/>
        </p:nvSpPr>
        <p:spPr>
          <a:xfrm flipH="false" flipV="false" rot="0">
            <a:off x="15661307" y="7150811"/>
            <a:ext cx="1318089" cy="1171901"/>
          </a:xfrm>
          <a:custGeom>
            <a:avLst/>
            <a:gdLst/>
            <a:ahLst/>
            <a:cxnLst/>
            <a:rect r="r" b="b" t="t" l="l"/>
            <a:pathLst>
              <a:path h="1171901" w="1318089">
                <a:moveTo>
                  <a:pt x="0" y="0"/>
                </a:moveTo>
                <a:lnTo>
                  <a:pt x="1318089" y="0"/>
                </a:lnTo>
                <a:lnTo>
                  <a:pt x="1318089" y="1171901"/>
                </a:lnTo>
                <a:lnTo>
                  <a:pt x="0" y="1171901"/>
                </a:lnTo>
                <a:lnTo>
                  <a:pt x="0" y="0"/>
                </a:lnTo>
                <a:close/>
              </a:path>
            </a:pathLst>
          </a:custGeom>
          <a:blipFill>
            <a:blip r:embed="rId20">
              <a:extLst>
                <a:ext uri="{96DAC541-7B7A-43D3-8B79-37D633B846F1}">
                  <asvg:svgBlip xmlns:asvg="http://schemas.microsoft.com/office/drawing/2016/SVG/main" r:embed="rId2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26" id="26"/>
          <p:cNvSpPr/>
          <p:nvPr/>
        </p:nvSpPr>
        <p:spPr>
          <a:xfrm>
            <a:off x="5762640" y="2394244"/>
            <a:ext cx="0" cy="410099"/>
          </a:xfrm>
          <a:prstGeom prst="line">
            <a:avLst/>
          </a:prstGeom>
          <a:ln cap="flat" w="95250">
            <a:solidFill>
              <a:srgbClr val="00BF63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Freeform 27" id="27"/>
          <p:cNvSpPr/>
          <p:nvPr/>
        </p:nvSpPr>
        <p:spPr>
          <a:xfrm flipH="false" flipV="false" rot="0">
            <a:off x="4059641" y="4920954"/>
            <a:ext cx="2937216" cy="849122"/>
          </a:xfrm>
          <a:custGeom>
            <a:avLst/>
            <a:gdLst/>
            <a:ahLst/>
            <a:cxnLst/>
            <a:rect r="r" b="b" t="t" l="l"/>
            <a:pathLst>
              <a:path h="849122" w="2937216">
                <a:moveTo>
                  <a:pt x="0" y="0"/>
                </a:moveTo>
                <a:lnTo>
                  <a:pt x="2937216" y="0"/>
                </a:lnTo>
                <a:lnTo>
                  <a:pt x="2937216" y="849122"/>
                </a:lnTo>
                <a:lnTo>
                  <a:pt x="0" y="849122"/>
                </a:lnTo>
                <a:lnTo>
                  <a:pt x="0" y="0"/>
                </a:lnTo>
                <a:close/>
              </a:path>
            </a:pathLst>
          </a:custGeom>
          <a:blipFill>
            <a:blip r:embed="rId22">
              <a:extLst>
                <a:ext uri="{96DAC541-7B7A-43D3-8B79-37D633B846F1}">
                  <asvg:svgBlip xmlns:asvg="http://schemas.microsoft.com/office/drawing/2016/SVG/main" r:embed="rId2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8" id="28"/>
          <p:cNvSpPr/>
          <p:nvPr/>
        </p:nvSpPr>
        <p:spPr>
          <a:xfrm flipH="false" flipV="false" rot="0">
            <a:off x="4623138" y="4962500"/>
            <a:ext cx="1810221" cy="653422"/>
          </a:xfrm>
          <a:custGeom>
            <a:avLst/>
            <a:gdLst/>
            <a:ahLst/>
            <a:cxnLst/>
            <a:rect r="r" b="b" t="t" l="l"/>
            <a:pathLst>
              <a:path h="653422" w="1810221">
                <a:moveTo>
                  <a:pt x="0" y="0"/>
                </a:moveTo>
                <a:lnTo>
                  <a:pt x="1810221" y="0"/>
                </a:lnTo>
                <a:lnTo>
                  <a:pt x="1810221" y="653421"/>
                </a:lnTo>
                <a:lnTo>
                  <a:pt x="0" y="653421"/>
                </a:lnTo>
                <a:lnTo>
                  <a:pt x="0" y="0"/>
                </a:lnTo>
                <a:close/>
              </a:path>
            </a:pathLst>
          </a:custGeom>
          <a:blipFill>
            <a:blip r:embed="rId24"/>
            <a:stretch>
              <a:fillRect l="0" t="0" r="0" b="0"/>
            </a:stretch>
          </a:blipFill>
        </p:spPr>
      </p:sp>
      <p:sp>
        <p:nvSpPr>
          <p:cNvPr name="Freeform 29" id="29"/>
          <p:cNvSpPr/>
          <p:nvPr/>
        </p:nvSpPr>
        <p:spPr>
          <a:xfrm flipH="false" flipV="false" rot="5400000">
            <a:off x="6130204" y="2243253"/>
            <a:ext cx="4834950" cy="9618121"/>
          </a:xfrm>
          <a:custGeom>
            <a:avLst/>
            <a:gdLst/>
            <a:ahLst/>
            <a:cxnLst/>
            <a:rect r="r" b="b" t="t" l="l"/>
            <a:pathLst>
              <a:path h="9618121" w="4834950">
                <a:moveTo>
                  <a:pt x="0" y="0"/>
                </a:moveTo>
                <a:lnTo>
                  <a:pt x="4834951" y="0"/>
                </a:lnTo>
                <a:lnTo>
                  <a:pt x="4834951" y="9618121"/>
                </a:lnTo>
                <a:lnTo>
                  <a:pt x="0" y="9618121"/>
                </a:lnTo>
                <a:lnTo>
                  <a:pt x="0" y="0"/>
                </a:lnTo>
                <a:close/>
              </a:path>
            </a:pathLst>
          </a:custGeom>
          <a:blipFill>
            <a:blip r:embed="rId25">
              <a:extLst>
                <a:ext uri="{96DAC541-7B7A-43D3-8B79-37D633B846F1}">
                  <asvg:svgBlip xmlns:asvg="http://schemas.microsoft.com/office/drawing/2016/SVG/main" r:embed="rId26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30" id="30"/>
          <p:cNvSpPr txBox="true"/>
          <p:nvPr/>
        </p:nvSpPr>
        <p:spPr>
          <a:xfrm rot="0">
            <a:off x="5033068" y="3881084"/>
            <a:ext cx="4019323" cy="2598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97"/>
              </a:lnSpc>
              <a:spcBef>
                <a:spcPct val="0"/>
              </a:spcBef>
            </a:pPr>
            <a:r>
              <a:rPr lang="en-US" b="true" sz="1722" spc="-29">
                <a:solidFill>
                  <a:srgbClr val="000000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Frontend with BoB Form Integration</a:t>
            </a:r>
          </a:p>
        </p:txBody>
      </p:sp>
      <p:sp>
        <p:nvSpPr>
          <p:cNvPr name="AutoShape 31" id="31"/>
          <p:cNvSpPr/>
          <p:nvPr/>
        </p:nvSpPr>
        <p:spPr>
          <a:xfrm>
            <a:off x="4401117" y="3791292"/>
            <a:ext cx="0" cy="1172833"/>
          </a:xfrm>
          <a:prstGeom prst="line">
            <a:avLst/>
          </a:prstGeom>
          <a:ln cap="flat" w="95250">
            <a:solidFill>
              <a:srgbClr val="00BF63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Freeform 32" id="32"/>
          <p:cNvSpPr/>
          <p:nvPr/>
        </p:nvSpPr>
        <p:spPr>
          <a:xfrm flipH="false" flipV="false" rot="0">
            <a:off x="11700881" y="4917731"/>
            <a:ext cx="1206843" cy="1206843"/>
          </a:xfrm>
          <a:custGeom>
            <a:avLst/>
            <a:gdLst/>
            <a:ahLst/>
            <a:cxnLst/>
            <a:rect r="r" b="b" t="t" l="l"/>
            <a:pathLst>
              <a:path h="1206843" w="1206843">
                <a:moveTo>
                  <a:pt x="0" y="0"/>
                </a:moveTo>
                <a:lnTo>
                  <a:pt x="1206842" y="0"/>
                </a:lnTo>
                <a:lnTo>
                  <a:pt x="1206842" y="1206843"/>
                </a:lnTo>
                <a:lnTo>
                  <a:pt x="0" y="1206843"/>
                </a:lnTo>
                <a:lnTo>
                  <a:pt x="0" y="0"/>
                </a:lnTo>
                <a:close/>
              </a:path>
            </a:pathLst>
          </a:custGeom>
          <a:blipFill>
            <a:blip r:embed="rId27"/>
            <a:stretch>
              <a:fillRect l="0" t="0" r="0" b="0"/>
            </a:stretch>
          </a:blipFill>
        </p:spPr>
      </p:sp>
      <p:sp>
        <p:nvSpPr>
          <p:cNvPr name="AutoShape 33" id="33"/>
          <p:cNvSpPr/>
          <p:nvPr/>
        </p:nvSpPr>
        <p:spPr>
          <a:xfrm flipH="true">
            <a:off x="13032252" y="5615921"/>
            <a:ext cx="2160318" cy="0"/>
          </a:xfrm>
          <a:prstGeom prst="line">
            <a:avLst/>
          </a:prstGeom>
          <a:ln cap="flat" w="95250">
            <a:solidFill>
              <a:srgbClr val="161618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Freeform 34" id="34"/>
          <p:cNvSpPr/>
          <p:nvPr/>
        </p:nvSpPr>
        <p:spPr>
          <a:xfrm flipH="false" flipV="false" rot="0">
            <a:off x="11664891" y="7353974"/>
            <a:ext cx="1278822" cy="1278822"/>
          </a:xfrm>
          <a:custGeom>
            <a:avLst/>
            <a:gdLst/>
            <a:ahLst/>
            <a:cxnLst/>
            <a:rect r="r" b="b" t="t" l="l"/>
            <a:pathLst>
              <a:path h="1278822" w="1278822">
                <a:moveTo>
                  <a:pt x="0" y="0"/>
                </a:moveTo>
                <a:lnTo>
                  <a:pt x="1278822" y="0"/>
                </a:lnTo>
                <a:lnTo>
                  <a:pt x="1278822" y="1278822"/>
                </a:lnTo>
                <a:lnTo>
                  <a:pt x="0" y="1278822"/>
                </a:lnTo>
                <a:lnTo>
                  <a:pt x="0" y="0"/>
                </a:lnTo>
                <a:close/>
              </a:path>
            </a:pathLst>
          </a:custGeom>
          <a:blipFill>
            <a:blip r:embed="rId28"/>
            <a:stretch>
              <a:fillRect l="0" t="0" r="0" b="0"/>
            </a:stretch>
          </a:blipFill>
        </p:spPr>
      </p:sp>
      <p:sp>
        <p:nvSpPr>
          <p:cNvPr name="AutoShape 35" id="35"/>
          <p:cNvSpPr/>
          <p:nvPr/>
        </p:nvSpPr>
        <p:spPr>
          <a:xfrm flipH="true">
            <a:off x="12943713" y="7691725"/>
            <a:ext cx="2306692" cy="0"/>
          </a:xfrm>
          <a:prstGeom prst="line">
            <a:avLst/>
          </a:prstGeom>
          <a:ln cap="flat" w="95250">
            <a:solidFill>
              <a:srgbClr val="161618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AutoShape 36" id="36"/>
          <p:cNvSpPr/>
          <p:nvPr/>
        </p:nvSpPr>
        <p:spPr>
          <a:xfrm flipV="true">
            <a:off x="12304302" y="6662573"/>
            <a:ext cx="0" cy="691401"/>
          </a:xfrm>
          <a:prstGeom prst="line">
            <a:avLst/>
          </a:prstGeom>
          <a:ln cap="flat" w="95250">
            <a:solidFill>
              <a:srgbClr val="161618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Freeform 37" id="37"/>
          <p:cNvSpPr/>
          <p:nvPr/>
        </p:nvSpPr>
        <p:spPr>
          <a:xfrm flipH="false" flipV="false" rot="0">
            <a:off x="9793272" y="4917731"/>
            <a:ext cx="1291727" cy="509817"/>
          </a:xfrm>
          <a:custGeom>
            <a:avLst/>
            <a:gdLst/>
            <a:ahLst/>
            <a:cxnLst/>
            <a:rect r="r" b="b" t="t" l="l"/>
            <a:pathLst>
              <a:path h="509817" w="1291727">
                <a:moveTo>
                  <a:pt x="0" y="0"/>
                </a:moveTo>
                <a:lnTo>
                  <a:pt x="1291728" y="0"/>
                </a:lnTo>
                <a:lnTo>
                  <a:pt x="1291728" y="509817"/>
                </a:lnTo>
                <a:lnTo>
                  <a:pt x="0" y="509817"/>
                </a:lnTo>
                <a:lnTo>
                  <a:pt x="0" y="0"/>
                </a:lnTo>
                <a:close/>
              </a:path>
            </a:pathLst>
          </a:custGeom>
          <a:blipFill>
            <a:blip r:embed="rId29"/>
            <a:stretch>
              <a:fillRect l="0" t="0" r="0" b="0"/>
            </a:stretch>
          </a:blipFill>
        </p:spPr>
      </p:sp>
      <p:sp>
        <p:nvSpPr>
          <p:cNvPr name="AutoShape 38" id="38"/>
          <p:cNvSpPr/>
          <p:nvPr/>
        </p:nvSpPr>
        <p:spPr>
          <a:xfrm flipH="true" flipV="true">
            <a:off x="11085000" y="5172639"/>
            <a:ext cx="615881" cy="0"/>
          </a:xfrm>
          <a:prstGeom prst="line">
            <a:avLst/>
          </a:prstGeom>
          <a:ln cap="flat" w="95250">
            <a:solidFill>
              <a:srgbClr val="161618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Freeform 39" id="39"/>
          <p:cNvSpPr/>
          <p:nvPr/>
        </p:nvSpPr>
        <p:spPr>
          <a:xfrm flipH="false" flipV="false" rot="0">
            <a:off x="7821960" y="4844885"/>
            <a:ext cx="1230431" cy="1162074"/>
          </a:xfrm>
          <a:custGeom>
            <a:avLst/>
            <a:gdLst/>
            <a:ahLst/>
            <a:cxnLst/>
            <a:rect r="r" b="b" t="t" l="l"/>
            <a:pathLst>
              <a:path h="1162074" w="1230431">
                <a:moveTo>
                  <a:pt x="0" y="0"/>
                </a:moveTo>
                <a:lnTo>
                  <a:pt x="1230431" y="0"/>
                </a:lnTo>
                <a:lnTo>
                  <a:pt x="1230431" y="1162074"/>
                </a:lnTo>
                <a:lnTo>
                  <a:pt x="0" y="1162074"/>
                </a:lnTo>
                <a:lnTo>
                  <a:pt x="0" y="0"/>
                </a:lnTo>
                <a:close/>
              </a:path>
            </a:pathLst>
          </a:custGeom>
          <a:blipFill>
            <a:blip r:embed="rId30"/>
            <a:stretch>
              <a:fillRect l="0" t="0" r="0" b="0"/>
            </a:stretch>
          </a:blipFill>
        </p:spPr>
      </p:sp>
      <p:sp>
        <p:nvSpPr>
          <p:cNvPr name="AutoShape 40" id="40"/>
          <p:cNvSpPr/>
          <p:nvPr/>
        </p:nvSpPr>
        <p:spPr>
          <a:xfrm flipH="true">
            <a:off x="9052391" y="5175359"/>
            <a:ext cx="646323" cy="0"/>
          </a:xfrm>
          <a:prstGeom prst="line">
            <a:avLst/>
          </a:prstGeom>
          <a:ln cap="flat" w="95250">
            <a:solidFill>
              <a:srgbClr val="161618"/>
            </a:solidFill>
            <a:prstDash val="solid"/>
            <a:headEnd type="none" len="sm" w="sm"/>
            <a:tailEnd type="arrow" len="sm" w="med"/>
          </a:ln>
        </p:spPr>
      </p:sp>
      <p:sp>
        <p:nvSpPr>
          <p:cNvPr name="Freeform 41" id="41"/>
          <p:cNvSpPr/>
          <p:nvPr/>
        </p:nvSpPr>
        <p:spPr>
          <a:xfrm flipH="false" flipV="false" rot="0">
            <a:off x="4855418" y="6703227"/>
            <a:ext cx="6229582" cy="2605098"/>
          </a:xfrm>
          <a:custGeom>
            <a:avLst/>
            <a:gdLst/>
            <a:ahLst/>
            <a:cxnLst/>
            <a:rect r="r" b="b" t="t" l="l"/>
            <a:pathLst>
              <a:path h="2605098" w="6229582">
                <a:moveTo>
                  <a:pt x="0" y="0"/>
                </a:moveTo>
                <a:lnTo>
                  <a:pt x="6229582" y="0"/>
                </a:lnTo>
                <a:lnTo>
                  <a:pt x="6229582" y="2605098"/>
                </a:lnTo>
                <a:lnTo>
                  <a:pt x="0" y="2605098"/>
                </a:lnTo>
                <a:lnTo>
                  <a:pt x="0" y="0"/>
                </a:lnTo>
                <a:close/>
              </a:path>
            </a:pathLst>
          </a:custGeom>
          <a:blipFill>
            <a:blip r:embed="rId31">
              <a:extLst>
                <a:ext uri="{96DAC541-7B7A-43D3-8B79-37D633B846F1}">
                  <asvg:svgBlip xmlns:asvg="http://schemas.microsoft.com/office/drawing/2016/SVG/main" r:embed="rId32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2" id="42"/>
          <p:cNvSpPr/>
          <p:nvPr/>
        </p:nvSpPr>
        <p:spPr>
          <a:xfrm flipH="false" flipV="false" rot="0">
            <a:off x="6625856" y="8971805"/>
            <a:ext cx="2618113" cy="413142"/>
          </a:xfrm>
          <a:custGeom>
            <a:avLst/>
            <a:gdLst/>
            <a:ahLst/>
            <a:cxnLst/>
            <a:rect r="r" b="b" t="t" l="l"/>
            <a:pathLst>
              <a:path h="413142" w="2618113">
                <a:moveTo>
                  <a:pt x="0" y="0"/>
                </a:moveTo>
                <a:lnTo>
                  <a:pt x="2618112" y="0"/>
                </a:lnTo>
                <a:lnTo>
                  <a:pt x="2618112" y="413142"/>
                </a:lnTo>
                <a:lnTo>
                  <a:pt x="0" y="413142"/>
                </a:lnTo>
                <a:lnTo>
                  <a:pt x="0" y="0"/>
                </a:lnTo>
                <a:close/>
              </a:path>
            </a:pathLst>
          </a:custGeom>
          <a:blipFill>
            <a:blip r:embed="rId33"/>
            <a:stretch>
              <a:fillRect l="0" t="0" r="0" b="0"/>
            </a:stretch>
          </a:blipFill>
        </p:spPr>
      </p:sp>
      <p:sp>
        <p:nvSpPr>
          <p:cNvPr name="TextBox 43" id="43"/>
          <p:cNvSpPr txBox="true"/>
          <p:nvPr/>
        </p:nvSpPr>
        <p:spPr>
          <a:xfrm rot="0">
            <a:off x="7527190" y="5987909"/>
            <a:ext cx="1820259" cy="4393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51"/>
              </a:lnSpc>
            </a:pPr>
            <a:r>
              <a:rPr lang="en-US" b="true" sz="1423" spc="-24">
                <a:solidFill>
                  <a:srgbClr val="000000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Vector Database for</a:t>
            </a:r>
          </a:p>
          <a:p>
            <a:pPr algn="ctr">
              <a:lnSpc>
                <a:spcPts val="1651"/>
              </a:lnSpc>
              <a:spcBef>
                <a:spcPct val="0"/>
              </a:spcBef>
            </a:pPr>
            <a:r>
              <a:rPr lang="en-US" b="true" sz="1423" spc="-24">
                <a:solidFill>
                  <a:srgbClr val="000000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 Ingestion / Retrieval</a:t>
            </a:r>
          </a:p>
        </p:txBody>
      </p:sp>
      <p:sp>
        <p:nvSpPr>
          <p:cNvPr name="Freeform 44" id="44"/>
          <p:cNvSpPr/>
          <p:nvPr/>
        </p:nvSpPr>
        <p:spPr>
          <a:xfrm flipH="false" flipV="false" rot="-5400000">
            <a:off x="8255311" y="5634089"/>
            <a:ext cx="478379" cy="1934621"/>
          </a:xfrm>
          <a:custGeom>
            <a:avLst/>
            <a:gdLst/>
            <a:ahLst/>
            <a:cxnLst/>
            <a:rect r="r" b="b" t="t" l="l"/>
            <a:pathLst>
              <a:path h="1934621" w="478379">
                <a:moveTo>
                  <a:pt x="0" y="0"/>
                </a:moveTo>
                <a:lnTo>
                  <a:pt x="478380" y="0"/>
                </a:lnTo>
                <a:lnTo>
                  <a:pt x="478380" y="1934621"/>
                </a:lnTo>
                <a:lnTo>
                  <a:pt x="0" y="1934621"/>
                </a:lnTo>
                <a:lnTo>
                  <a:pt x="0" y="0"/>
                </a:lnTo>
                <a:close/>
              </a:path>
            </a:pathLst>
          </a:custGeom>
          <a:blipFill>
            <a:blip r:embed="rId34">
              <a:extLst>
                <a:ext uri="{96DAC541-7B7A-43D3-8B79-37D633B846F1}">
                  <asvg:svgBlip xmlns:asvg="http://schemas.microsoft.com/office/drawing/2016/SVG/main" r:embed="rId3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AutoShape 45" id="45"/>
          <p:cNvSpPr/>
          <p:nvPr/>
        </p:nvSpPr>
        <p:spPr>
          <a:xfrm>
            <a:off x="10794933" y="7796287"/>
            <a:ext cx="869958" cy="0"/>
          </a:xfrm>
          <a:prstGeom prst="line">
            <a:avLst/>
          </a:prstGeom>
          <a:ln cap="flat" w="47625">
            <a:gradFill>
              <a:gsLst>
                <a:gs pos="0">
                  <a:srgbClr val="7B2D9F">
                    <a:alpha val="100000"/>
                  </a:srgbClr>
                </a:gs>
                <a:gs pos="100000">
                  <a:srgbClr val="FDD82E">
                    <a:alpha val="100000"/>
                  </a:srgbClr>
                </a:gs>
              </a:gsLst>
              <a:lin ang="5400000"/>
            </a:gradFill>
            <a:prstDash val="sysDot"/>
            <a:headEnd type="arrow" len="sm" w="med"/>
            <a:tailEnd type="arrow" len="sm" w="med"/>
          </a:ln>
        </p:spPr>
      </p:sp>
      <p:sp>
        <p:nvSpPr>
          <p:cNvPr name="AutoShape 46" id="46"/>
          <p:cNvSpPr/>
          <p:nvPr/>
        </p:nvSpPr>
        <p:spPr>
          <a:xfrm flipV="true">
            <a:off x="9599765" y="7796287"/>
            <a:ext cx="483574" cy="0"/>
          </a:xfrm>
          <a:prstGeom prst="line">
            <a:avLst/>
          </a:prstGeom>
          <a:ln cap="flat" w="47625">
            <a:solidFill>
              <a:srgbClr val="161618"/>
            </a:solidFill>
            <a:prstDash val="lgDash"/>
            <a:headEnd type="triangle" len="med" w="lg"/>
            <a:tailEnd type="none" len="sm" w="sm"/>
          </a:ln>
        </p:spPr>
      </p:sp>
      <p:sp>
        <p:nvSpPr>
          <p:cNvPr name="Freeform 47" id="47"/>
          <p:cNvSpPr/>
          <p:nvPr/>
        </p:nvSpPr>
        <p:spPr>
          <a:xfrm flipH="false" flipV="false" rot="0">
            <a:off x="7332431" y="6866455"/>
            <a:ext cx="816412" cy="797426"/>
          </a:xfrm>
          <a:custGeom>
            <a:avLst/>
            <a:gdLst/>
            <a:ahLst/>
            <a:cxnLst/>
            <a:rect r="r" b="b" t="t" l="l"/>
            <a:pathLst>
              <a:path h="797426" w="816412">
                <a:moveTo>
                  <a:pt x="0" y="0"/>
                </a:moveTo>
                <a:lnTo>
                  <a:pt x="816412" y="0"/>
                </a:lnTo>
                <a:lnTo>
                  <a:pt x="816412" y="797425"/>
                </a:lnTo>
                <a:lnTo>
                  <a:pt x="0" y="797425"/>
                </a:lnTo>
                <a:lnTo>
                  <a:pt x="0" y="0"/>
                </a:lnTo>
                <a:close/>
              </a:path>
            </a:pathLst>
          </a:custGeom>
          <a:blipFill>
            <a:blip r:embed="rId36"/>
            <a:stretch>
              <a:fillRect l="-30344" t="-33301" r="-29683" b="-30537"/>
            </a:stretch>
          </a:blipFill>
        </p:spPr>
      </p:sp>
      <p:sp>
        <p:nvSpPr>
          <p:cNvPr name="TextBox 48" id="48"/>
          <p:cNvSpPr txBox="true"/>
          <p:nvPr/>
        </p:nvSpPr>
        <p:spPr>
          <a:xfrm rot="0">
            <a:off x="11764194" y="3478397"/>
            <a:ext cx="4678728" cy="2598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97"/>
              </a:lnSpc>
              <a:spcBef>
                <a:spcPct val="0"/>
              </a:spcBef>
            </a:pPr>
            <a:r>
              <a:rPr lang="en-US" b="true" sz="1722" spc="-29">
                <a:solidFill>
                  <a:srgbClr val="000000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Organization with BoB Access</a:t>
            </a:r>
          </a:p>
        </p:txBody>
      </p:sp>
      <p:sp>
        <p:nvSpPr>
          <p:cNvPr name="TextBox 49" id="49"/>
          <p:cNvSpPr txBox="true"/>
          <p:nvPr/>
        </p:nvSpPr>
        <p:spPr>
          <a:xfrm rot="0">
            <a:off x="6625856" y="1284337"/>
            <a:ext cx="2297403" cy="4393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51"/>
              </a:lnSpc>
              <a:spcBef>
                <a:spcPct val="0"/>
              </a:spcBef>
            </a:pPr>
            <a:r>
              <a:rPr lang="en-US" b="true" sz="1423" spc="-24">
                <a:solidFill>
                  <a:srgbClr val="000000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Organization Request Verification</a:t>
            </a:r>
          </a:p>
        </p:txBody>
      </p:sp>
      <p:sp>
        <p:nvSpPr>
          <p:cNvPr name="TextBox 50" id="50"/>
          <p:cNvSpPr txBox="true"/>
          <p:nvPr/>
        </p:nvSpPr>
        <p:spPr>
          <a:xfrm rot="0">
            <a:off x="1287314" y="2057108"/>
            <a:ext cx="1832009" cy="3986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20"/>
              </a:lnSpc>
              <a:spcBef>
                <a:spcPct val="0"/>
              </a:spcBef>
            </a:pPr>
            <a:r>
              <a:rPr lang="en-US" b="true" sz="1311" spc="-22">
                <a:solidFill>
                  <a:srgbClr val="000000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Submits Generation Request</a:t>
            </a:r>
          </a:p>
        </p:txBody>
      </p:sp>
      <p:sp>
        <p:nvSpPr>
          <p:cNvPr name="TextBox 51" id="51"/>
          <p:cNvSpPr txBox="true"/>
          <p:nvPr/>
        </p:nvSpPr>
        <p:spPr>
          <a:xfrm rot="0">
            <a:off x="13356740" y="1182946"/>
            <a:ext cx="3383225" cy="2511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870"/>
              </a:lnSpc>
              <a:spcBef>
                <a:spcPct val="0"/>
              </a:spcBef>
            </a:pPr>
            <a:r>
              <a:rPr lang="en-US" b="true" sz="1612" spc="-27">
                <a:solidFill>
                  <a:srgbClr val="000000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Exam Committee for School</a:t>
            </a:r>
          </a:p>
        </p:txBody>
      </p:sp>
      <p:sp>
        <p:nvSpPr>
          <p:cNvPr name="TextBox 52" id="52"/>
          <p:cNvSpPr txBox="true"/>
          <p:nvPr/>
        </p:nvSpPr>
        <p:spPr>
          <a:xfrm rot="0">
            <a:off x="13633179" y="2268316"/>
            <a:ext cx="1415173" cy="2328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51"/>
              </a:lnSpc>
              <a:spcBef>
                <a:spcPct val="0"/>
              </a:spcBef>
            </a:pPr>
            <a:r>
              <a:rPr lang="en-US" b="true" sz="1423" spc="-24">
                <a:solidFill>
                  <a:srgbClr val="000000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User Role 1</a:t>
            </a:r>
          </a:p>
        </p:txBody>
      </p:sp>
      <p:sp>
        <p:nvSpPr>
          <p:cNvPr name="TextBox 53" id="53"/>
          <p:cNvSpPr txBox="true"/>
          <p:nvPr/>
        </p:nvSpPr>
        <p:spPr>
          <a:xfrm rot="0">
            <a:off x="15192570" y="2284069"/>
            <a:ext cx="1415173" cy="2328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51"/>
              </a:lnSpc>
              <a:spcBef>
                <a:spcPct val="0"/>
              </a:spcBef>
            </a:pPr>
            <a:r>
              <a:rPr lang="en-US" b="true" sz="1423" spc="-24">
                <a:solidFill>
                  <a:srgbClr val="000000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User Role 2</a:t>
            </a:r>
          </a:p>
        </p:txBody>
      </p:sp>
      <p:sp>
        <p:nvSpPr>
          <p:cNvPr name="TextBox 54" id="54"/>
          <p:cNvSpPr txBox="true"/>
          <p:nvPr/>
        </p:nvSpPr>
        <p:spPr>
          <a:xfrm rot="0">
            <a:off x="11365611" y="2497823"/>
            <a:ext cx="2297403" cy="2328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51"/>
              </a:lnSpc>
              <a:spcBef>
                <a:spcPct val="0"/>
              </a:spcBef>
            </a:pPr>
            <a:r>
              <a:rPr lang="en-US" b="true" sz="1423" spc="-24">
                <a:solidFill>
                  <a:srgbClr val="000000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Request Approved</a:t>
            </a:r>
          </a:p>
        </p:txBody>
      </p:sp>
      <p:sp>
        <p:nvSpPr>
          <p:cNvPr name="TextBox 55" id="55"/>
          <p:cNvSpPr txBox="true"/>
          <p:nvPr/>
        </p:nvSpPr>
        <p:spPr>
          <a:xfrm rot="0">
            <a:off x="16131348" y="3647894"/>
            <a:ext cx="1874358" cy="76219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97"/>
              </a:lnSpc>
              <a:spcBef>
                <a:spcPct val="0"/>
              </a:spcBef>
            </a:pPr>
            <a:r>
              <a:rPr lang="en-US" b="true" sz="1722" spc="-29">
                <a:solidFill>
                  <a:srgbClr val="000000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Organization Paper Library Access</a:t>
            </a:r>
          </a:p>
        </p:txBody>
      </p:sp>
      <p:sp>
        <p:nvSpPr>
          <p:cNvPr name="TextBox 56" id="56"/>
          <p:cNvSpPr txBox="true"/>
          <p:nvPr/>
        </p:nvSpPr>
        <p:spPr>
          <a:xfrm rot="0">
            <a:off x="15094967" y="6298943"/>
            <a:ext cx="2297403" cy="6458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51"/>
              </a:lnSpc>
              <a:spcBef>
                <a:spcPct val="0"/>
              </a:spcBef>
            </a:pPr>
            <a:r>
              <a:rPr lang="en-US" b="true" sz="1423" spc="-24">
                <a:solidFill>
                  <a:srgbClr val="000000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Organization Resources (For generation to cater to organization needs)</a:t>
            </a:r>
          </a:p>
        </p:txBody>
      </p:sp>
      <p:sp>
        <p:nvSpPr>
          <p:cNvPr name="TextBox 57" id="57"/>
          <p:cNvSpPr txBox="true"/>
          <p:nvPr/>
        </p:nvSpPr>
        <p:spPr>
          <a:xfrm rot="0">
            <a:off x="15171650" y="8366517"/>
            <a:ext cx="2297403" cy="4393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51"/>
              </a:lnSpc>
              <a:spcBef>
                <a:spcPct val="0"/>
              </a:spcBef>
            </a:pPr>
            <a:r>
              <a:rPr lang="en-US" b="true" sz="1423" spc="-24">
                <a:solidFill>
                  <a:srgbClr val="000000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Web Searching / Open Resources</a:t>
            </a:r>
          </a:p>
        </p:txBody>
      </p:sp>
      <p:sp>
        <p:nvSpPr>
          <p:cNvPr name="TextBox 58" id="58"/>
          <p:cNvSpPr txBox="true"/>
          <p:nvPr/>
        </p:nvSpPr>
        <p:spPr>
          <a:xfrm rot="0">
            <a:off x="15069089" y="9178376"/>
            <a:ext cx="2502526" cy="2598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97"/>
              </a:lnSpc>
              <a:spcBef>
                <a:spcPct val="0"/>
              </a:spcBef>
            </a:pPr>
            <a:r>
              <a:rPr lang="en-US" b="true" sz="1722" spc="-29">
                <a:solidFill>
                  <a:srgbClr val="000000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Obtain Data</a:t>
            </a:r>
          </a:p>
        </p:txBody>
      </p:sp>
      <p:sp>
        <p:nvSpPr>
          <p:cNvPr name="TextBox 59" id="59"/>
          <p:cNvSpPr txBox="true"/>
          <p:nvPr/>
        </p:nvSpPr>
        <p:spPr>
          <a:xfrm rot="0">
            <a:off x="11463060" y="6177776"/>
            <a:ext cx="1682484" cy="4847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07"/>
              </a:lnSpc>
            </a:pPr>
            <a:r>
              <a:rPr lang="en-US" b="true" sz="1644" spc="-27">
                <a:solidFill>
                  <a:srgbClr val="000000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Unstructured for</a:t>
            </a:r>
          </a:p>
          <a:p>
            <a:pPr algn="ctr">
              <a:lnSpc>
                <a:spcPts val="1907"/>
              </a:lnSpc>
              <a:spcBef>
                <a:spcPct val="0"/>
              </a:spcBef>
            </a:pPr>
            <a:r>
              <a:rPr lang="en-US" b="true" sz="1644" spc="-27">
                <a:solidFill>
                  <a:srgbClr val="000000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Formatting</a:t>
            </a:r>
          </a:p>
        </p:txBody>
      </p:sp>
      <p:sp>
        <p:nvSpPr>
          <p:cNvPr name="TextBox 60" id="60"/>
          <p:cNvSpPr txBox="true"/>
          <p:nvPr/>
        </p:nvSpPr>
        <p:spPr>
          <a:xfrm rot="0">
            <a:off x="11414752" y="8645409"/>
            <a:ext cx="1779101" cy="6316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99"/>
              </a:lnSpc>
            </a:pPr>
            <a:r>
              <a:rPr lang="en-US" b="true" sz="1465" spc="-24">
                <a:solidFill>
                  <a:srgbClr val="000000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Google Programmable </a:t>
            </a:r>
          </a:p>
          <a:p>
            <a:pPr algn="ctr">
              <a:lnSpc>
                <a:spcPts val="1699"/>
              </a:lnSpc>
              <a:spcBef>
                <a:spcPct val="0"/>
              </a:spcBef>
            </a:pPr>
            <a:r>
              <a:rPr lang="en-US" b="true" sz="1465" spc="-24">
                <a:solidFill>
                  <a:srgbClr val="000000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Search JSON API  </a:t>
            </a:r>
          </a:p>
        </p:txBody>
      </p:sp>
      <p:sp>
        <p:nvSpPr>
          <p:cNvPr name="TextBox 61" id="61"/>
          <p:cNvSpPr txBox="true"/>
          <p:nvPr/>
        </p:nvSpPr>
        <p:spPr>
          <a:xfrm rot="0">
            <a:off x="3882984" y="5877413"/>
            <a:ext cx="3262723" cy="48479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07"/>
              </a:lnSpc>
              <a:spcBef>
                <a:spcPct val="0"/>
              </a:spcBef>
            </a:pPr>
            <a:r>
              <a:rPr lang="en-US" b="true" sz="1644" spc="-27">
                <a:solidFill>
                  <a:srgbClr val="000000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Frontend &amp; Backend Communication</a:t>
            </a:r>
          </a:p>
        </p:txBody>
      </p:sp>
      <p:sp>
        <p:nvSpPr>
          <p:cNvPr name="TextBox 62" id="62"/>
          <p:cNvSpPr txBox="true"/>
          <p:nvPr/>
        </p:nvSpPr>
        <p:spPr>
          <a:xfrm rot="0">
            <a:off x="5063340" y="6818361"/>
            <a:ext cx="2269091" cy="23280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51"/>
              </a:lnSpc>
              <a:spcBef>
                <a:spcPct val="0"/>
              </a:spcBef>
            </a:pPr>
            <a:r>
              <a:rPr lang="en-US" b="true" sz="1423" spc="-24">
                <a:solidFill>
                  <a:srgbClr val="000000"/>
                </a:solidFill>
                <a:latin typeface="Poppins Bold"/>
                <a:ea typeface="Poppins Bold"/>
                <a:cs typeface="Poppins Bold"/>
                <a:sym typeface="Poppins Bold"/>
              </a:rPr>
              <a:t>Agent to Agent Protocol </a:t>
            </a:r>
          </a:p>
        </p:txBody>
      </p:sp>
      <p:sp>
        <p:nvSpPr>
          <p:cNvPr name="TextBox 63" id="63"/>
          <p:cNvSpPr txBox="true"/>
          <p:nvPr/>
        </p:nvSpPr>
        <p:spPr>
          <a:xfrm rot="0">
            <a:off x="13507863" y="5081825"/>
            <a:ext cx="1278854" cy="4393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51"/>
              </a:lnSpc>
              <a:spcBef>
                <a:spcPct val="0"/>
              </a:spcBef>
            </a:pPr>
            <a:r>
              <a:rPr lang="en-US" b="true" sz="1423" spc="-24">
                <a:solidFill>
                  <a:srgbClr val="000000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Retrieval using APIs</a:t>
            </a:r>
          </a:p>
        </p:txBody>
      </p:sp>
      <p:sp>
        <p:nvSpPr>
          <p:cNvPr name="TextBox 64" id="64"/>
          <p:cNvSpPr txBox="true"/>
          <p:nvPr/>
        </p:nvSpPr>
        <p:spPr>
          <a:xfrm rot="0">
            <a:off x="9993609" y="8209182"/>
            <a:ext cx="891053" cy="6316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99"/>
              </a:lnSpc>
              <a:spcBef>
                <a:spcPct val="0"/>
              </a:spcBef>
            </a:pPr>
            <a:r>
              <a:rPr lang="en-US" b="true" sz="1465" spc="-24">
                <a:solidFill>
                  <a:srgbClr val="000000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GPT Web Query Agent</a:t>
            </a:r>
          </a:p>
        </p:txBody>
      </p:sp>
      <p:sp>
        <p:nvSpPr>
          <p:cNvPr name="TextBox 65" id="65"/>
          <p:cNvSpPr txBox="true"/>
          <p:nvPr/>
        </p:nvSpPr>
        <p:spPr>
          <a:xfrm rot="0">
            <a:off x="8678981" y="7021782"/>
            <a:ext cx="1129974" cy="4236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99"/>
              </a:lnSpc>
              <a:spcBef>
                <a:spcPct val="0"/>
              </a:spcBef>
            </a:pPr>
            <a:r>
              <a:rPr lang="en-US" b="true" sz="1465" spc="-24">
                <a:solidFill>
                  <a:srgbClr val="000000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Question Generator</a:t>
            </a:r>
          </a:p>
        </p:txBody>
      </p:sp>
      <p:sp>
        <p:nvSpPr>
          <p:cNvPr name="TextBox 66" id="66"/>
          <p:cNvSpPr txBox="true"/>
          <p:nvPr/>
        </p:nvSpPr>
        <p:spPr>
          <a:xfrm rot="0">
            <a:off x="7175650" y="7679812"/>
            <a:ext cx="1129974" cy="2155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99"/>
              </a:lnSpc>
              <a:spcBef>
                <a:spcPct val="0"/>
              </a:spcBef>
            </a:pPr>
            <a:r>
              <a:rPr lang="en-US" b="true" sz="1465" spc="-24">
                <a:solidFill>
                  <a:srgbClr val="000000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Math Solver</a:t>
            </a:r>
          </a:p>
        </p:txBody>
      </p:sp>
      <p:sp>
        <p:nvSpPr>
          <p:cNvPr name="Freeform 67" id="67"/>
          <p:cNvSpPr/>
          <p:nvPr/>
        </p:nvSpPr>
        <p:spPr>
          <a:xfrm flipH="false" flipV="false" rot="0">
            <a:off x="7426417" y="7992166"/>
            <a:ext cx="711593" cy="664154"/>
          </a:xfrm>
          <a:custGeom>
            <a:avLst/>
            <a:gdLst/>
            <a:ahLst/>
            <a:cxnLst/>
            <a:rect r="r" b="b" t="t" l="l"/>
            <a:pathLst>
              <a:path h="664154" w="711593">
                <a:moveTo>
                  <a:pt x="0" y="0"/>
                </a:moveTo>
                <a:lnTo>
                  <a:pt x="711593" y="0"/>
                </a:lnTo>
                <a:lnTo>
                  <a:pt x="711593" y="664154"/>
                </a:lnTo>
                <a:lnTo>
                  <a:pt x="0" y="664154"/>
                </a:lnTo>
                <a:lnTo>
                  <a:pt x="0" y="0"/>
                </a:lnTo>
                <a:close/>
              </a:path>
            </a:pathLst>
          </a:custGeom>
          <a:blipFill>
            <a:blip r:embed="rId37"/>
            <a:stretch>
              <a:fillRect l="-35240" t="-14578" r="-34706" b="-15973"/>
            </a:stretch>
          </a:blipFill>
        </p:spPr>
      </p:sp>
      <p:sp>
        <p:nvSpPr>
          <p:cNvPr name="TextBox 68" id="68"/>
          <p:cNvSpPr txBox="true"/>
          <p:nvPr/>
        </p:nvSpPr>
        <p:spPr>
          <a:xfrm rot="0">
            <a:off x="7043954" y="8730410"/>
            <a:ext cx="1393366" cy="2155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99"/>
              </a:lnSpc>
              <a:spcBef>
                <a:spcPct val="0"/>
              </a:spcBef>
            </a:pPr>
            <a:r>
              <a:rPr lang="en-US" b="true" sz="1465" spc="-24">
                <a:solidFill>
                  <a:srgbClr val="000000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General Solver</a:t>
            </a:r>
          </a:p>
        </p:txBody>
      </p:sp>
      <p:sp>
        <p:nvSpPr>
          <p:cNvPr name="AutoShape 69" id="69"/>
          <p:cNvSpPr/>
          <p:nvPr/>
        </p:nvSpPr>
        <p:spPr>
          <a:xfrm>
            <a:off x="8148843" y="7265167"/>
            <a:ext cx="739328" cy="531120"/>
          </a:xfrm>
          <a:prstGeom prst="line">
            <a:avLst/>
          </a:prstGeom>
          <a:ln cap="flat" w="47625">
            <a:solidFill>
              <a:srgbClr val="161618"/>
            </a:solidFill>
            <a:prstDash val="lgDash"/>
            <a:headEnd type="triangle" len="med" w="lg"/>
            <a:tailEnd type="none" len="sm" w="sm"/>
          </a:ln>
        </p:spPr>
      </p:sp>
      <p:sp>
        <p:nvSpPr>
          <p:cNvPr name="AutoShape 70" id="70"/>
          <p:cNvSpPr/>
          <p:nvPr/>
        </p:nvSpPr>
        <p:spPr>
          <a:xfrm flipV="true">
            <a:off x="8138010" y="7796287"/>
            <a:ext cx="750162" cy="527956"/>
          </a:xfrm>
          <a:prstGeom prst="line">
            <a:avLst/>
          </a:prstGeom>
          <a:ln cap="flat" w="47625">
            <a:solidFill>
              <a:srgbClr val="161618"/>
            </a:solidFill>
            <a:prstDash val="lgDash"/>
            <a:headEnd type="triangle" len="med" w="lg"/>
            <a:tailEnd type="none" len="sm" w="sm"/>
          </a:ln>
        </p:spPr>
      </p:sp>
      <p:sp>
        <p:nvSpPr>
          <p:cNvPr name="Freeform 71" id="71"/>
          <p:cNvSpPr/>
          <p:nvPr/>
        </p:nvSpPr>
        <p:spPr>
          <a:xfrm flipH="false" flipV="false" rot="0">
            <a:off x="10083339" y="7464210"/>
            <a:ext cx="711593" cy="664154"/>
          </a:xfrm>
          <a:custGeom>
            <a:avLst/>
            <a:gdLst/>
            <a:ahLst/>
            <a:cxnLst/>
            <a:rect r="r" b="b" t="t" l="l"/>
            <a:pathLst>
              <a:path h="664154" w="711593">
                <a:moveTo>
                  <a:pt x="0" y="0"/>
                </a:moveTo>
                <a:lnTo>
                  <a:pt x="711594" y="0"/>
                </a:lnTo>
                <a:lnTo>
                  <a:pt x="711594" y="664154"/>
                </a:lnTo>
                <a:lnTo>
                  <a:pt x="0" y="664154"/>
                </a:lnTo>
                <a:lnTo>
                  <a:pt x="0" y="0"/>
                </a:lnTo>
                <a:close/>
              </a:path>
            </a:pathLst>
          </a:custGeom>
          <a:blipFill>
            <a:blip r:embed="rId37"/>
            <a:stretch>
              <a:fillRect l="-35240" t="-14578" r="-34706" b="-15973"/>
            </a:stretch>
          </a:blipFill>
        </p:spPr>
      </p:sp>
      <p:sp>
        <p:nvSpPr>
          <p:cNvPr name="Freeform 72" id="72"/>
          <p:cNvSpPr/>
          <p:nvPr/>
        </p:nvSpPr>
        <p:spPr>
          <a:xfrm flipH="false" flipV="false" rot="0">
            <a:off x="8888172" y="7464210"/>
            <a:ext cx="711593" cy="664154"/>
          </a:xfrm>
          <a:custGeom>
            <a:avLst/>
            <a:gdLst/>
            <a:ahLst/>
            <a:cxnLst/>
            <a:rect r="r" b="b" t="t" l="l"/>
            <a:pathLst>
              <a:path h="664154" w="711593">
                <a:moveTo>
                  <a:pt x="0" y="0"/>
                </a:moveTo>
                <a:lnTo>
                  <a:pt x="711593" y="0"/>
                </a:lnTo>
                <a:lnTo>
                  <a:pt x="711593" y="664154"/>
                </a:lnTo>
                <a:lnTo>
                  <a:pt x="0" y="664154"/>
                </a:lnTo>
                <a:lnTo>
                  <a:pt x="0" y="0"/>
                </a:lnTo>
                <a:close/>
              </a:path>
            </a:pathLst>
          </a:custGeom>
          <a:blipFill>
            <a:blip r:embed="rId37"/>
            <a:stretch>
              <a:fillRect l="-35240" t="-14578" r="-34706" b="-15973"/>
            </a:stretch>
          </a:blipFill>
        </p:spPr>
      </p:sp>
      <p:sp>
        <p:nvSpPr>
          <p:cNvPr name="Freeform 73" id="73"/>
          <p:cNvSpPr/>
          <p:nvPr/>
        </p:nvSpPr>
        <p:spPr>
          <a:xfrm flipH="false" flipV="false" rot="0">
            <a:off x="5675448" y="7545028"/>
            <a:ext cx="711593" cy="664154"/>
          </a:xfrm>
          <a:custGeom>
            <a:avLst/>
            <a:gdLst/>
            <a:ahLst/>
            <a:cxnLst/>
            <a:rect r="r" b="b" t="t" l="l"/>
            <a:pathLst>
              <a:path h="664154" w="711593">
                <a:moveTo>
                  <a:pt x="0" y="0"/>
                </a:moveTo>
                <a:lnTo>
                  <a:pt x="711593" y="0"/>
                </a:lnTo>
                <a:lnTo>
                  <a:pt x="711593" y="664154"/>
                </a:lnTo>
                <a:lnTo>
                  <a:pt x="0" y="664154"/>
                </a:lnTo>
                <a:lnTo>
                  <a:pt x="0" y="0"/>
                </a:lnTo>
                <a:close/>
              </a:path>
            </a:pathLst>
          </a:custGeom>
          <a:blipFill>
            <a:blip r:embed="rId37"/>
            <a:stretch>
              <a:fillRect l="-35240" t="-14578" r="-34706" b="-15973"/>
            </a:stretch>
          </a:blipFill>
        </p:spPr>
      </p:sp>
      <p:sp>
        <p:nvSpPr>
          <p:cNvPr name="TextBox 74" id="74"/>
          <p:cNvSpPr txBox="true"/>
          <p:nvPr/>
        </p:nvSpPr>
        <p:spPr>
          <a:xfrm rot="0">
            <a:off x="5466257" y="8289995"/>
            <a:ext cx="1129974" cy="42361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99"/>
              </a:lnSpc>
              <a:spcBef>
                <a:spcPct val="0"/>
              </a:spcBef>
            </a:pPr>
            <a:r>
              <a:rPr lang="en-US" b="true" sz="1465" spc="-24">
                <a:solidFill>
                  <a:srgbClr val="000000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Report Compiler</a:t>
            </a:r>
          </a:p>
        </p:txBody>
      </p:sp>
      <p:sp>
        <p:nvSpPr>
          <p:cNvPr name="AutoShape 75" id="75"/>
          <p:cNvSpPr/>
          <p:nvPr/>
        </p:nvSpPr>
        <p:spPr>
          <a:xfrm>
            <a:off x="6387041" y="8042849"/>
            <a:ext cx="1039375" cy="281394"/>
          </a:xfrm>
          <a:prstGeom prst="line">
            <a:avLst/>
          </a:prstGeom>
          <a:ln cap="flat" w="47625">
            <a:solidFill>
              <a:srgbClr val="161618"/>
            </a:solidFill>
            <a:prstDash val="lgDash"/>
            <a:headEnd type="triangle" len="med" w="lg"/>
            <a:tailEnd type="none" len="sm" w="sm"/>
          </a:ln>
        </p:spPr>
      </p:sp>
      <p:sp>
        <p:nvSpPr>
          <p:cNvPr name="AutoShape 76" id="76"/>
          <p:cNvSpPr/>
          <p:nvPr/>
        </p:nvSpPr>
        <p:spPr>
          <a:xfrm flipV="true">
            <a:off x="6387041" y="7265167"/>
            <a:ext cx="945390" cy="426558"/>
          </a:xfrm>
          <a:prstGeom prst="line">
            <a:avLst/>
          </a:prstGeom>
          <a:ln cap="flat" w="47625">
            <a:solidFill>
              <a:srgbClr val="161618"/>
            </a:solidFill>
            <a:prstDash val="lgDash"/>
            <a:headEnd type="triangle" len="med" w="lg"/>
            <a:tailEnd type="none" len="sm" w="sm"/>
          </a:ln>
        </p:spPr>
      </p:sp>
      <p:sp>
        <p:nvSpPr>
          <p:cNvPr name="TextBox 77" id="77"/>
          <p:cNvSpPr txBox="true"/>
          <p:nvPr/>
        </p:nvSpPr>
        <p:spPr>
          <a:xfrm rot="0">
            <a:off x="6527520" y="9541623"/>
            <a:ext cx="4721303" cy="51104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997"/>
              </a:lnSpc>
              <a:spcBef>
                <a:spcPct val="0"/>
              </a:spcBef>
            </a:pPr>
            <a:r>
              <a:rPr lang="en-US" b="true" sz="1722" spc="-29">
                <a:solidFill>
                  <a:srgbClr val="000000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Backend workflow with data processing + structured report generation</a:t>
            </a:r>
          </a:p>
        </p:txBody>
      </p:sp>
      <p:sp>
        <p:nvSpPr>
          <p:cNvPr name="AutoShape 78" id="78"/>
          <p:cNvSpPr/>
          <p:nvPr/>
        </p:nvSpPr>
        <p:spPr>
          <a:xfrm flipV="true">
            <a:off x="6798463" y="5770076"/>
            <a:ext cx="0" cy="933150"/>
          </a:xfrm>
          <a:prstGeom prst="line">
            <a:avLst/>
          </a:prstGeom>
          <a:ln cap="flat" w="95250">
            <a:solidFill>
              <a:srgbClr val="161618"/>
            </a:solidFill>
            <a:prstDash val="solid"/>
            <a:headEnd type="arrow" len="sm" w="med"/>
            <a:tailEnd type="arrow" len="sm" w="med"/>
          </a:ln>
        </p:spPr>
      </p:sp>
      <p:sp>
        <p:nvSpPr>
          <p:cNvPr name="AutoShape 79" id="79"/>
          <p:cNvSpPr/>
          <p:nvPr/>
        </p:nvSpPr>
        <p:spPr>
          <a:xfrm flipV="true">
            <a:off x="4779464" y="3791292"/>
            <a:ext cx="0" cy="1129662"/>
          </a:xfrm>
          <a:prstGeom prst="line">
            <a:avLst/>
          </a:prstGeom>
          <a:ln cap="flat" w="95250">
            <a:solidFill>
              <a:srgbClr val="FF914D"/>
            </a:solidFill>
            <a:prstDash val="solid"/>
            <a:headEnd type="arrow" len="sm" w="med"/>
            <a:tailEnd type="arrow" len="sm" w="med"/>
          </a:ln>
        </p:spPr>
      </p:sp>
      <p:sp>
        <p:nvSpPr>
          <p:cNvPr name="AutoShape 80" id="80"/>
          <p:cNvSpPr/>
          <p:nvPr/>
        </p:nvSpPr>
        <p:spPr>
          <a:xfrm flipH="true">
            <a:off x="8619742" y="3086609"/>
            <a:ext cx="3525440" cy="0"/>
          </a:xfrm>
          <a:prstGeom prst="line">
            <a:avLst/>
          </a:prstGeom>
          <a:ln cap="flat" w="95250">
            <a:solidFill>
              <a:srgbClr val="FF914D"/>
            </a:solidFill>
            <a:prstDash val="solid"/>
            <a:headEnd type="arrow" len="sm" w="med"/>
            <a:tailEnd type="arrow" len="sm" w="med"/>
          </a:ln>
        </p:spPr>
      </p:sp>
      <p:sp>
        <p:nvSpPr>
          <p:cNvPr name="TextBox 81" id="81"/>
          <p:cNvSpPr txBox="true"/>
          <p:nvPr/>
        </p:nvSpPr>
        <p:spPr>
          <a:xfrm rot="0">
            <a:off x="9052391" y="3175336"/>
            <a:ext cx="2420923" cy="43932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651"/>
              </a:lnSpc>
              <a:spcBef>
                <a:spcPct val="0"/>
              </a:spcBef>
            </a:pPr>
            <a:r>
              <a:rPr lang="en-US" b="true" sz="1423" spc="-24">
                <a:solidFill>
                  <a:srgbClr val="000000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Generated Document Verification / Regeneration</a:t>
            </a:r>
          </a:p>
        </p:txBody>
      </p:sp>
      <p:sp>
        <p:nvSpPr>
          <p:cNvPr name="AutoShape 82" id="82"/>
          <p:cNvSpPr/>
          <p:nvPr/>
        </p:nvSpPr>
        <p:spPr>
          <a:xfrm>
            <a:off x="2697298" y="3070866"/>
            <a:ext cx="1185686" cy="3376"/>
          </a:xfrm>
          <a:prstGeom prst="line">
            <a:avLst/>
          </a:prstGeom>
          <a:ln cap="flat" w="95250">
            <a:solidFill>
              <a:srgbClr val="FF914D"/>
            </a:solidFill>
            <a:prstDash val="solid"/>
            <a:headEnd type="arrow" len="sm" w="med"/>
            <a:tailEnd type="none" len="sm" w="sm"/>
          </a:ln>
        </p:spPr>
      </p:sp>
      <p:sp>
        <p:nvSpPr>
          <p:cNvPr name="Freeform 83" id="83"/>
          <p:cNvSpPr/>
          <p:nvPr/>
        </p:nvSpPr>
        <p:spPr>
          <a:xfrm flipH="false" flipV="false" rot="0">
            <a:off x="1672762" y="2558598"/>
            <a:ext cx="1024536" cy="1024536"/>
          </a:xfrm>
          <a:custGeom>
            <a:avLst/>
            <a:gdLst/>
            <a:ahLst/>
            <a:cxnLst/>
            <a:rect r="r" b="b" t="t" l="l"/>
            <a:pathLst>
              <a:path h="1024536" w="1024536">
                <a:moveTo>
                  <a:pt x="0" y="0"/>
                </a:moveTo>
                <a:lnTo>
                  <a:pt x="1024536" y="0"/>
                </a:lnTo>
                <a:lnTo>
                  <a:pt x="1024536" y="1024536"/>
                </a:lnTo>
                <a:lnTo>
                  <a:pt x="0" y="1024536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84" id="84"/>
          <p:cNvSpPr txBox="true"/>
          <p:nvPr/>
        </p:nvSpPr>
        <p:spPr>
          <a:xfrm rot="0">
            <a:off x="1480038" y="3465496"/>
            <a:ext cx="1409985" cy="39862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520"/>
              </a:lnSpc>
              <a:spcBef>
                <a:spcPct val="0"/>
              </a:spcBef>
            </a:pPr>
            <a:r>
              <a:rPr lang="en-US" b="true" sz="1311" spc="-22">
                <a:solidFill>
                  <a:srgbClr val="000000"/>
                </a:solidFill>
                <a:latin typeface="Poppins Semi-Bold"/>
                <a:ea typeface="Poppins Semi-Bold"/>
                <a:cs typeface="Poppins Semi-Bold"/>
                <a:sym typeface="Poppins Semi-Bold"/>
              </a:rPr>
              <a:t>Receives Generated Paper</a:t>
            </a:r>
          </a:p>
        </p:txBody>
      </p:sp>
      <p:sp>
        <p:nvSpPr>
          <p:cNvPr name="Freeform 85" id="85"/>
          <p:cNvSpPr/>
          <p:nvPr/>
        </p:nvSpPr>
        <p:spPr>
          <a:xfrm flipH="false" flipV="false" rot="0">
            <a:off x="5586566" y="2960245"/>
            <a:ext cx="1222639" cy="475133"/>
          </a:xfrm>
          <a:custGeom>
            <a:avLst/>
            <a:gdLst/>
            <a:ahLst/>
            <a:cxnLst/>
            <a:rect r="r" b="b" t="t" l="l"/>
            <a:pathLst>
              <a:path h="475133" w="1222639">
                <a:moveTo>
                  <a:pt x="0" y="0"/>
                </a:moveTo>
                <a:lnTo>
                  <a:pt x="1222639" y="0"/>
                </a:lnTo>
                <a:lnTo>
                  <a:pt x="1222639" y="475132"/>
                </a:lnTo>
                <a:lnTo>
                  <a:pt x="0" y="475132"/>
                </a:lnTo>
                <a:lnTo>
                  <a:pt x="0" y="0"/>
                </a:lnTo>
                <a:close/>
              </a:path>
            </a:pathLst>
          </a:custGeom>
          <a:blipFill>
            <a:blip r:embed="rId38"/>
            <a:stretch>
              <a:fillRect l="0" t="-80561" r="0" b="-76763"/>
            </a:stretch>
          </a:blipFill>
        </p:spPr>
      </p:sp>
      <p:sp>
        <p:nvSpPr>
          <p:cNvPr name="TextBox 86" id="86"/>
          <p:cNvSpPr txBox="true"/>
          <p:nvPr/>
        </p:nvSpPr>
        <p:spPr>
          <a:xfrm rot="0">
            <a:off x="265833" y="226543"/>
            <a:ext cx="13603739" cy="596684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911"/>
              </a:lnSpc>
            </a:pPr>
            <a:r>
              <a:rPr lang="en-US" b="true" sz="3508">
                <a:solidFill>
                  <a:srgbClr val="004AAD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TECHNICALLY FEASIBLE ARCHITECTURE</a:t>
            </a:r>
          </a:p>
        </p:txBody>
      </p:sp>
      <p:grpSp>
        <p:nvGrpSpPr>
          <p:cNvPr name="Group 87" id="87"/>
          <p:cNvGrpSpPr/>
          <p:nvPr/>
        </p:nvGrpSpPr>
        <p:grpSpPr>
          <a:xfrm rot="0">
            <a:off x="79609" y="5061523"/>
            <a:ext cx="3521199" cy="3944533"/>
            <a:chOff x="0" y="0"/>
            <a:chExt cx="927394" cy="1038889"/>
          </a:xfrm>
        </p:grpSpPr>
        <p:sp>
          <p:nvSpPr>
            <p:cNvPr name="Freeform 88" id="88"/>
            <p:cNvSpPr/>
            <p:nvPr/>
          </p:nvSpPr>
          <p:spPr>
            <a:xfrm flipH="false" flipV="false" rot="0">
              <a:off x="0" y="0"/>
              <a:ext cx="927394" cy="1038889"/>
            </a:xfrm>
            <a:custGeom>
              <a:avLst/>
              <a:gdLst/>
              <a:ahLst/>
              <a:cxnLst/>
              <a:rect r="r" b="b" t="t" l="l"/>
              <a:pathLst>
                <a:path h="1038889" w="927394">
                  <a:moveTo>
                    <a:pt x="37377" y="0"/>
                  </a:moveTo>
                  <a:lnTo>
                    <a:pt x="890017" y="0"/>
                  </a:lnTo>
                  <a:cubicBezTo>
                    <a:pt x="910660" y="0"/>
                    <a:pt x="927394" y="16734"/>
                    <a:pt x="927394" y="37377"/>
                  </a:cubicBezTo>
                  <a:lnTo>
                    <a:pt x="927394" y="1001512"/>
                  </a:lnTo>
                  <a:cubicBezTo>
                    <a:pt x="927394" y="1011425"/>
                    <a:pt x="923456" y="1020932"/>
                    <a:pt x="916446" y="1027942"/>
                  </a:cubicBezTo>
                  <a:cubicBezTo>
                    <a:pt x="909437" y="1034952"/>
                    <a:pt x="899930" y="1038889"/>
                    <a:pt x="890017" y="1038889"/>
                  </a:cubicBezTo>
                  <a:lnTo>
                    <a:pt x="37377" y="1038889"/>
                  </a:lnTo>
                  <a:cubicBezTo>
                    <a:pt x="16734" y="1038889"/>
                    <a:pt x="0" y="1022155"/>
                    <a:pt x="0" y="1001512"/>
                  </a:cubicBezTo>
                  <a:lnTo>
                    <a:pt x="0" y="37377"/>
                  </a:lnTo>
                  <a:cubicBezTo>
                    <a:pt x="0" y="16734"/>
                    <a:pt x="16734" y="0"/>
                    <a:pt x="37377" y="0"/>
                  </a:cubicBezTo>
                  <a:close/>
                </a:path>
              </a:pathLst>
            </a:custGeom>
            <a:solidFill>
              <a:srgbClr val="FFFFFF"/>
            </a:solidFill>
            <a:ln w="38100" cap="sq">
              <a:solidFill>
                <a:srgbClr val="000000"/>
              </a:solidFill>
              <a:prstDash val="lgDash"/>
              <a:miter/>
            </a:ln>
          </p:spPr>
        </p:sp>
        <p:sp>
          <p:nvSpPr>
            <p:cNvPr name="TextBox 89" id="89"/>
            <p:cNvSpPr txBox="true"/>
            <p:nvPr/>
          </p:nvSpPr>
          <p:spPr>
            <a:xfrm>
              <a:off x="0" y="-19050"/>
              <a:ext cx="927394" cy="1057939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16"/>
                </a:lnSpc>
              </a:pPr>
              <a:r>
                <a:rPr lang="en-US" b="true" sz="2256" spc="-38">
                  <a:solidFill>
                    <a:srgbClr val="000000"/>
                  </a:solidFill>
                  <a:latin typeface="Poppins Semi-Bold"/>
                  <a:ea typeface="Poppins Semi-Bold"/>
                  <a:cs typeface="Poppins Semi-Bold"/>
                  <a:sym typeface="Poppins Semi-Bold"/>
                </a:rPr>
                <a:t>Our modular architecture cleanly separates concerns: </a:t>
              </a:r>
              <a:r>
                <a:rPr lang="en-US" sz="2256" spc="-38">
                  <a:solidFill>
                    <a:srgbClr val="000000"/>
                  </a:solidFill>
                  <a:latin typeface="Poppins"/>
                  <a:ea typeface="Poppins"/>
                  <a:cs typeface="Poppins"/>
                  <a:sym typeface="Poppins"/>
                </a:rPr>
                <a:t>BoB handles the user-facing forms and approval workflows, while our backend focuses on the core AI generation. This ensures robustness and speed to market.</a:t>
              </a: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DAGrdSzhwUY</dc:identifier>
  <dcterms:modified xsi:type="dcterms:W3CDTF">2011-08-01T06:04:30Z</dcterms:modified>
  <cp:revision>1</cp:revision>
  <dc:title>The Olympian Trio_Product Hackathon 2025 Submission</dc:title>
</cp:coreProperties>
</file>