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92" r:id="rId8"/>
    <p:sldId id="264" r:id="rId9"/>
    <p:sldId id="265" r:id="rId10"/>
    <p:sldId id="293" r:id="rId11"/>
    <p:sldId id="271" r:id="rId12"/>
    <p:sldId id="272" r:id="rId13"/>
    <p:sldId id="295" r:id="rId14"/>
    <p:sldId id="270" r:id="rId15"/>
    <p:sldId id="299" r:id="rId16"/>
    <p:sldId id="274" r:id="rId17"/>
    <p:sldId id="300" r:id="rId18"/>
    <p:sldId id="296" r:id="rId19"/>
    <p:sldId id="275" r:id="rId20"/>
    <p:sldId id="294" r:id="rId21"/>
    <p:sldId id="276" r:id="rId22"/>
    <p:sldId id="277" r:id="rId23"/>
    <p:sldId id="297" r:id="rId24"/>
    <p:sldId id="278" r:id="rId25"/>
    <p:sldId id="29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9DE"/>
    <a:srgbClr val="DAE8EB"/>
    <a:srgbClr val="DEF9FF"/>
    <a:srgbClr val="EE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E8427-CFCE-427D-B93C-BEAB87DCC9D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BE07646-BCAD-498C-97CA-19E204A6CF8A}">
      <dgm:prSet/>
      <dgm:spPr/>
      <dgm:t>
        <a:bodyPr/>
        <a:lstStyle/>
        <a:p>
          <a:r>
            <a:rPr lang="en-US" dirty="0"/>
            <a:t>Detecting emotions can improve</a:t>
          </a:r>
        </a:p>
      </dgm:t>
    </dgm:pt>
    <dgm:pt modelId="{A868837F-51F9-4E7E-8FF8-2663B4086515}" type="parTrans" cxnId="{62FF02D7-05AA-4B51-9C38-D72A24CF15FF}">
      <dgm:prSet/>
      <dgm:spPr/>
      <dgm:t>
        <a:bodyPr/>
        <a:lstStyle/>
        <a:p>
          <a:endParaRPr lang="en-US"/>
        </a:p>
      </dgm:t>
    </dgm:pt>
    <dgm:pt modelId="{5CB9B40E-F9EF-4890-935F-5ADA69C33B9A}" type="sibTrans" cxnId="{62FF02D7-05AA-4B51-9C38-D72A24CF15FF}">
      <dgm:prSet/>
      <dgm:spPr/>
      <dgm:t>
        <a:bodyPr/>
        <a:lstStyle/>
        <a:p>
          <a:endParaRPr lang="en-US"/>
        </a:p>
      </dgm:t>
    </dgm:pt>
    <dgm:pt modelId="{8014006E-54F7-46EF-8B79-3255622E53E6}">
      <dgm:prSet/>
      <dgm:spPr/>
      <dgm:t>
        <a:bodyPr/>
        <a:lstStyle/>
        <a:p>
          <a:r>
            <a:rPr lang="en-US" dirty="0"/>
            <a:t>Customer service,</a:t>
          </a:r>
        </a:p>
      </dgm:t>
    </dgm:pt>
    <dgm:pt modelId="{22B10F79-4257-4676-BA9A-0731A6739220}" type="parTrans" cxnId="{36FD07F3-9DBB-4B4F-AB4C-A321530E4370}">
      <dgm:prSet/>
      <dgm:spPr/>
      <dgm:t>
        <a:bodyPr/>
        <a:lstStyle/>
        <a:p>
          <a:endParaRPr lang="en-US"/>
        </a:p>
      </dgm:t>
    </dgm:pt>
    <dgm:pt modelId="{6EFCD14C-8B39-4DB6-A989-97A7F84F3630}" type="sibTrans" cxnId="{36FD07F3-9DBB-4B4F-AB4C-A321530E4370}">
      <dgm:prSet/>
      <dgm:spPr/>
      <dgm:t>
        <a:bodyPr/>
        <a:lstStyle/>
        <a:p>
          <a:endParaRPr lang="en-US"/>
        </a:p>
      </dgm:t>
    </dgm:pt>
    <dgm:pt modelId="{B7F174AB-8CA0-41D6-B8CB-EB9CBE5340FE}">
      <dgm:prSet/>
      <dgm:spPr/>
      <dgm:t>
        <a:bodyPr/>
        <a:lstStyle/>
        <a:p>
          <a:r>
            <a:rPr lang="en-US" dirty="0"/>
            <a:t>User experience,</a:t>
          </a:r>
        </a:p>
      </dgm:t>
    </dgm:pt>
    <dgm:pt modelId="{7D9CE1F2-478C-4273-8E9E-0DD9B27562A0}" type="parTrans" cxnId="{B0C16C60-0CE5-4259-8D17-391C5E0BE5C2}">
      <dgm:prSet/>
      <dgm:spPr/>
      <dgm:t>
        <a:bodyPr/>
        <a:lstStyle/>
        <a:p>
          <a:endParaRPr lang="en-US"/>
        </a:p>
      </dgm:t>
    </dgm:pt>
    <dgm:pt modelId="{2CC8A113-792C-479B-97F9-41E4B6A96066}" type="sibTrans" cxnId="{B0C16C60-0CE5-4259-8D17-391C5E0BE5C2}">
      <dgm:prSet/>
      <dgm:spPr/>
      <dgm:t>
        <a:bodyPr/>
        <a:lstStyle/>
        <a:p>
          <a:endParaRPr lang="en-US"/>
        </a:p>
      </dgm:t>
    </dgm:pt>
    <dgm:pt modelId="{B2B7116B-EA1C-41D4-9E2C-874F827F8505}">
      <dgm:prSet/>
      <dgm:spPr/>
      <dgm:t>
        <a:bodyPr/>
        <a:lstStyle/>
        <a:p>
          <a:r>
            <a:rPr lang="en-US" dirty="0"/>
            <a:t>Mental health support,</a:t>
          </a:r>
        </a:p>
      </dgm:t>
    </dgm:pt>
    <dgm:pt modelId="{5322A5AA-E848-4CFE-A2AA-2600B788041B}" type="parTrans" cxnId="{FBD8A870-ED46-4D43-8B9F-612B993ACC21}">
      <dgm:prSet/>
      <dgm:spPr/>
      <dgm:t>
        <a:bodyPr/>
        <a:lstStyle/>
        <a:p>
          <a:endParaRPr lang="en-US"/>
        </a:p>
      </dgm:t>
    </dgm:pt>
    <dgm:pt modelId="{4F97704E-B7AE-4EC3-AFE4-90B1C7B0111E}" type="sibTrans" cxnId="{FBD8A870-ED46-4D43-8B9F-612B993ACC21}">
      <dgm:prSet/>
      <dgm:spPr/>
      <dgm:t>
        <a:bodyPr/>
        <a:lstStyle/>
        <a:p>
          <a:endParaRPr lang="en-US"/>
        </a:p>
      </dgm:t>
    </dgm:pt>
    <dgm:pt modelId="{7AA1F7BD-3BA8-450A-88C1-D7FB180333C1}">
      <dgm:prSet/>
      <dgm:spPr/>
      <dgm:t>
        <a:bodyPr/>
        <a:lstStyle/>
        <a:p>
          <a:r>
            <a:rPr lang="en-US" dirty="0"/>
            <a:t>Marketing</a:t>
          </a:r>
        </a:p>
      </dgm:t>
    </dgm:pt>
    <dgm:pt modelId="{B110A287-E598-4585-A150-938D41145396}" type="parTrans" cxnId="{80D8F9A8-9D74-4509-A02C-2DA96D429FFE}">
      <dgm:prSet/>
      <dgm:spPr/>
      <dgm:t>
        <a:bodyPr/>
        <a:lstStyle/>
        <a:p>
          <a:endParaRPr lang="en-US"/>
        </a:p>
      </dgm:t>
    </dgm:pt>
    <dgm:pt modelId="{E056F6A4-3DD5-430A-BB9B-49A4EBCBF435}" type="sibTrans" cxnId="{80D8F9A8-9D74-4509-A02C-2DA96D429FFE}">
      <dgm:prSet/>
      <dgm:spPr/>
      <dgm:t>
        <a:bodyPr/>
        <a:lstStyle/>
        <a:p>
          <a:endParaRPr lang="en-US"/>
        </a:p>
      </dgm:t>
    </dgm:pt>
    <dgm:pt modelId="{B0A8A51C-34A3-4476-8DBC-9CE9DDC8BB19}">
      <dgm:prSet/>
      <dgm:spPr/>
      <dgm:t>
        <a:bodyPr/>
        <a:lstStyle/>
        <a:p>
          <a:r>
            <a:rPr lang="en-US" dirty="0"/>
            <a:t>Personalized communication</a:t>
          </a:r>
        </a:p>
      </dgm:t>
    </dgm:pt>
    <dgm:pt modelId="{AF1A09D2-4ABB-425B-9198-E9B4286E4E8D}" type="parTrans" cxnId="{A18AB75C-9C1A-43FF-807A-0DEBEB4D80C4}">
      <dgm:prSet/>
      <dgm:spPr/>
      <dgm:t>
        <a:bodyPr/>
        <a:lstStyle/>
        <a:p>
          <a:endParaRPr lang="en-US"/>
        </a:p>
      </dgm:t>
    </dgm:pt>
    <dgm:pt modelId="{518F1F56-BB4D-490F-8B43-8DB288F3B6BB}" type="sibTrans" cxnId="{A18AB75C-9C1A-43FF-807A-0DEBEB4D80C4}">
      <dgm:prSet/>
      <dgm:spPr/>
      <dgm:t>
        <a:bodyPr/>
        <a:lstStyle/>
        <a:p>
          <a:endParaRPr lang="en-US"/>
        </a:p>
      </dgm:t>
    </dgm:pt>
    <dgm:pt modelId="{F3314521-E9FE-4093-8614-CA68491DB607}" type="pres">
      <dgm:prSet presAssocID="{699E8427-CFCE-427D-B93C-BEAB87DCC9D5}" presName="vert0" presStyleCnt="0">
        <dgm:presLayoutVars>
          <dgm:dir/>
          <dgm:animOne val="branch"/>
          <dgm:animLvl val="lvl"/>
        </dgm:presLayoutVars>
      </dgm:prSet>
      <dgm:spPr/>
    </dgm:pt>
    <dgm:pt modelId="{D26BCF80-8FDC-4BC3-9314-F9FC1C557123}" type="pres">
      <dgm:prSet presAssocID="{FBE07646-BCAD-498C-97CA-19E204A6CF8A}" presName="thickLine" presStyleLbl="alignNode1" presStyleIdx="0" presStyleCnt="1"/>
      <dgm:spPr/>
    </dgm:pt>
    <dgm:pt modelId="{FD5B6B5E-0C5D-474F-B5AC-33A1276E7734}" type="pres">
      <dgm:prSet presAssocID="{FBE07646-BCAD-498C-97CA-19E204A6CF8A}" presName="horz1" presStyleCnt="0"/>
      <dgm:spPr/>
    </dgm:pt>
    <dgm:pt modelId="{12042A80-C2B8-4F81-B80E-9F29CA30E5E5}" type="pres">
      <dgm:prSet presAssocID="{FBE07646-BCAD-498C-97CA-19E204A6CF8A}" presName="tx1" presStyleLbl="revTx" presStyleIdx="0" presStyleCnt="6"/>
      <dgm:spPr/>
    </dgm:pt>
    <dgm:pt modelId="{84C1BC51-6235-4529-922D-0EE04B86CE31}" type="pres">
      <dgm:prSet presAssocID="{FBE07646-BCAD-498C-97CA-19E204A6CF8A}" presName="vert1" presStyleCnt="0"/>
      <dgm:spPr/>
    </dgm:pt>
    <dgm:pt modelId="{FB3003F7-4FDB-45FF-9AF3-8C91059ECA40}" type="pres">
      <dgm:prSet presAssocID="{8014006E-54F7-46EF-8B79-3255622E53E6}" presName="vertSpace2a" presStyleCnt="0"/>
      <dgm:spPr/>
    </dgm:pt>
    <dgm:pt modelId="{A5B55A51-BAE2-4F6B-BC0F-1E35738AF20E}" type="pres">
      <dgm:prSet presAssocID="{8014006E-54F7-46EF-8B79-3255622E53E6}" presName="horz2" presStyleCnt="0"/>
      <dgm:spPr/>
    </dgm:pt>
    <dgm:pt modelId="{01434FFC-3C5C-41EA-967F-73E6F8651478}" type="pres">
      <dgm:prSet presAssocID="{8014006E-54F7-46EF-8B79-3255622E53E6}" presName="horzSpace2" presStyleCnt="0"/>
      <dgm:spPr/>
    </dgm:pt>
    <dgm:pt modelId="{55D26ED1-E728-451A-AA8B-0117273FC24B}" type="pres">
      <dgm:prSet presAssocID="{8014006E-54F7-46EF-8B79-3255622E53E6}" presName="tx2" presStyleLbl="revTx" presStyleIdx="1" presStyleCnt="6"/>
      <dgm:spPr/>
    </dgm:pt>
    <dgm:pt modelId="{9A21181E-FD94-435C-8F06-E4999CA3523D}" type="pres">
      <dgm:prSet presAssocID="{8014006E-54F7-46EF-8B79-3255622E53E6}" presName="vert2" presStyleCnt="0"/>
      <dgm:spPr/>
    </dgm:pt>
    <dgm:pt modelId="{FDDBB784-6F63-49D1-8F4D-A1032091DCC3}" type="pres">
      <dgm:prSet presAssocID="{8014006E-54F7-46EF-8B79-3255622E53E6}" presName="thinLine2b" presStyleLbl="callout" presStyleIdx="0" presStyleCnt="5"/>
      <dgm:spPr/>
    </dgm:pt>
    <dgm:pt modelId="{1B0ECF33-5FBE-4520-A0C0-4975C404CB9C}" type="pres">
      <dgm:prSet presAssocID="{8014006E-54F7-46EF-8B79-3255622E53E6}" presName="vertSpace2b" presStyleCnt="0"/>
      <dgm:spPr/>
    </dgm:pt>
    <dgm:pt modelId="{74CAEF2E-35ED-4A50-9A59-7C53992FB62C}" type="pres">
      <dgm:prSet presAssocID="{B7F174AB-8CA0-41D6-B8CB-EB9CBE5340FE}" presName="horz2" presStyleCnt="0"/>
      <dgm:spPr/>
    </dgm:pt>
    <dgm:pt modelId="{9092D775-C4EF-46B8-8603-E84C19078497}" type="pres">
      <dgm:prSet presAssocID="{B7F174AB-8CA0-41D6-B8CB-EB9CBE5340FE}" presName="horzSpace2" presStyleCnt="0"/>
      <dgm:spPr/>
    </dgm:pt>
    <dgm:pt modelId="{B3411180-6E21-4541-AD8C-733FEBD92B0C}" type="pres">
      <dgm:prSet presAssocID="{B7F174AB-8CA0-41D6-B8CB-EB9CBE5340FE}" presName="tx2" presStyleLbl="revTx" presStyleIdx="2" presStyleCnt="6"/>
      <dgm:spPr/>
    </dgm:pt>
    <dgm:pt modelId="{FE68ECC1-5711-4212-BEE5-A8B16BFC8A26}" type="pres">
      <dgm:prSet presAssocID="{B7F174AB-8CA0-41D6-B8CB-EB9CBE5340FE}" presName="vert2" presStyleCnt="0"/>
      <dgm:spPr/>
    </dgm:pt>
    <dgm:pt modelId="{E03692D1-F4C8-4EA3-ABCB-BAEF4C395462}" type="pres">
      <dgm:prSet presAssocID="{B7F174AB-8CA0-41D6-B8CB-EB9CBE5340FE}" presName="thinLine2b" presStyleLbl="callout" presStyleIdx="1" presStyleCnt="5"/>
      <dgm:spPr/>
    </dgm:pt>
    <dgm:pt modelId="{865B70BF-DF74-4F5F-9169-AA16D0624CD1}" type="pres">
      <dgm:prSet presAssocID="{B7F174AB-8CA0-41D6-B8CB-EB9CBE5340FE}" presName="vertSpace2b" presStyleCnt="0"/>
      <dgm:spPr/>
    </dgm:pt>
    <dgm:pt modelId="{8FE9C899-EB8D-4817-99FC-C25FD905BAD4}" type="pres">
      <dgm:prSet presAssocID="{B2B7116B-EA1C-41D4-9E2C-874F827F8505}" presName="horz2" presStyleCnt="0"/>
      <dgm:spPr/>
    </dgm:pt>
    <dgm:pt modelId="{7341FC92-A6F0-45F7-8EE3-F6C497DA61EC}" type="pres">
      <dgm:prSet presAssocID="{B2B7116B-EA1C-41D4-9E2C-874F827F8505}" presName="horzSpace2" presStyleCnt="0"/>
      <dgm:spPr/>
    </dgm:pt>
    <dgm:pt modelId="{E750A49F-5F9E-42F1-A1ED-8EFBEB0D3A67}" type="pres">
      <dgm:prSet presAssocID="{B2B7116B-EA1C-41D4-9E2C-874F827F8505}" presName="tx2" presStyleLbl="revTx" presStyleIdx="3" presStyleCnt="6"/>
      <dgm:spPr/>
    </dgm:pt>
    <dgm:pt modelId="{58CAE3DD-4813-453D-846E-9DE11688BDFB}" type="pres">
      <dgm:prSet presAssocID="{B2B7116B-EA1C-41D4-9E2C-874F827F8505}" presName="vert2" presStyleCnt="0"/>
      <dgm:spPr/>
    </dgm:pt>
    <dgm:pt modelId="{B1279908-41C2-4D57-893A-BC18B3B43FF8}" type="pres">
      <dgm:prSet presAssocID="{B2B7116B-EA1C-41D4-9E2C-874F827F8505}" presName="thinLine2b" presStyleLbl="callout" presStyleIdx="2" presStyleCnt="5"/>
      <dgm:spPr/>
    </dgm:pt>
    <dgm:pt modelId="{927F56A5-FA49-4159-9E43-35CFECD6918E}" type="pres">
      <dgm:prSet presAssocID="{B2B7116B-EA1C-41D4-9E2C-874F827F8505}" presName="vertSpace2b" presStyleCnt="0"/>
      <dgm:spPr/>
    </dgm:pt>
    <dgm:pt modelId="{016B7FC2-2416-4E69-AAD4-4F206450C728}" type="pres">
      <dgm:prSet presAssocID="{7AA1F7BD-3BA8-450A-88C1-D7FB180333C1}" presName="horz2" presStyleCnt="0"/>
      <dgm:spPr/>
    </dgm:pt>
    <dgm:pt modelId="{B15BCC1B-C8B4-47BC-9B25-87B29BBF64E4}" type="pres">
      <dgm:prSet presAssocID="{7AA1F7BD-3BA8-450A-88C1-D7FB180333C1}" presName="horzSpace2" presStyleCnt="0"/>
      <dgm:spPr/>
    </dgm:pt>
    <dgm:pt modelId="{50AE2484-87A8-4704-A528-642D9526057E}" type="pres">
      <dgm:prSet presAssocID="{7AA1F7BD-3BA8-450A-88C1-D7FB180333C1}" presName="tx2" presStyleLbl="revTx" presStyleIdx="4" presStyleCnt="6"/>
      <dgm:spPr/>
    </dgm:pt>
    <dgm:pt modelId="{2E18C4EA-2345-473E-91D4-8B96D87FA705}" type="pres">
      <dgm:prSet presAssocID="{7AA1F7BD-3BA8-450A-88C1-D7FB180333C1}" presName="vert2" presStyleCnt="0"/>
      <dgm:spPr/>
    </dgm:pt>
    <dgm:pt modelId="{6615D773-08A2-44D1-B038-3EAD98618B4C}" type="pres">
      <dgm:prSet presAssocID="{7AA1F7BD-3BA8-450A-88C1-D7FB180333C1}" presName="thinLine2b" presStyleLbl="callout" presStyleIdx="3" presStyleCnt="5"/>
      <dgm:spPr/>
    </dgm:pt>
    <dgm:pt modelId="{D964C3D0-6B3D-49F4-97E0-48C01A1E4F09}" type="pres">
      <dgm:prSet presAssocID="{7AA1F7BD-3BA8-450A-88C1-D7FB180333C1}" presName="vertSpace2b" presStyleCnt="0"/>
      <dgm:spPr/>
    </dgm:pt>
    <dgm:pt modelId="{620FF609-2BEA-44F3-A5F8-963443D9F4FF}" type="pres">
      <dgm:prSet presAssocID="{B0A8A51C-34A3-4476-8DBC-9CE9DDC8BB19}" presName="horz2" presStyleCnt="0"/>
      <dgm:spPr/>
    </dgm:pt>
    <dgm:pt modelId="{7141D61B-94AE-4830-8344-F44C51127701}" type="pres">
      <dgm:prSet presAssocID="{B0A8A51C-34A3-4476-8DBC-9CE9DDC8BB19}" presName="horzSpace2" presStyleCnt="0"/>
      <dgm:spPr/>
    </dgm:pt>
    <dgm:pt modelId="{4FB041A7-8D6F-47F6-911F-03D45033FDB9}" type="pres">
      <dgm:prSet presAssocID="{B0A8A51C-34A3-4476-8DBC-9CE9DDC8BB19}" presName="tx2" presStyleLbl="revTx" presStyleIdx="5" presStyleCnt="6"/>
      <dgm:spPr/>
    </dgm:pt>
    <dgm:pt modelId="{049C8AF7-4D1C-41D1-8FCE-1DA8D8848867}" type="pres">
      <dgm:prSet presAssocID="{B0A8A51C-34A3-4476-8DBC-9CE9DDC8BB19}" presName="vert2" presStyleCnt="0"/>
      <dgm:spPr/>
    </dgm:pt>
    <dgm:pt modelId="{DE85D64F-E981-4C8D-93CF-91BBA59CD707}" type="pres">
      <dgm:prSet presAssocID="{B0A8A51C-34A3-4476-8DBC-9CE9DDC8BB19}" presName="thinLine2b" presStyleLbl="callout" presStyleIdx="4" presStyleCnt="5"/>
      <dgm:spPr/>
    </dgm:pt>
    <dgm:pt modelId="{9E709299-A52D-478A-9D9F-E3748991D47D}" type="pres">
      <dgm:prSet presAssocID="{B0A8A51C-34A3-4476-8DBC-9CE9DDC8BB19}" presName="vertSpace2b" presStyleCnt="0"/>
      <dgm:spPr/>
    </dgm:pt>
  </dgm:ptLst>
  <dgm:cxnLst>
    <dgm:cxn modelId="{2402700E-4D8E-4EB8-B290-7DD7DE53C520}" type="presOf" srcId="{B2B7116B-EA1C-41D4-9E2C-874F827F8505}" destId="{E750A49F-5F9E-42F1-A1ED-8EFBEB0D3A67}" srcOrd="0" destOrd="0" presId="urn:microsoft.com/office/officeart/2008/layout/LinedList"/>
    <dgm:cxn modelId="{6579B53A-B193-4EDC-800C-5BFAD9001AE8}" type="presOf" srcId="{699E8427-CFCE-427D-B93C-BEAB87DCC9D5}" destId="{F3314521-E9FE-4093-8614-CA68491DB607}" srcOrd="0" destOrd="0" presId="urn:microsoft.com/office/officeart/2008/layout/LinedList"/>
    <dgm:cxn modelId="{A18AB75C-9C1A-43FF-807A-0DEBEB4D80C4}" srcId="{FBE07646-BCAD-498C-97CA-19E204A6CF8A}" destId="{B0A8A51C-34A3-4476-8DBC-9CE9DDC8BB19}" srcOrd="4" destOrd="0" parTransId="{AF1A09D2-4ABB-425B-9198-E9B4286E4E8D}" sibTransId="{518F1F56-BB4D-490F-8B43-8DB288F3B6BB}"/>
    <dgm:cxn modelId="{B0C16C60-0CE5-4259-8D17-391C5E0BE5C2}" srcId="{FBE07646-BCAD-498C-97CA-19E204A6CF8A}" destId="{B7F174AB-8CA0-41D6-B8CB-EB9CBE5340FE}" srcOrd="1" destOrd="0" parTransId="{7D9CE1F2-478C-4273-8E9E-0DD9B27562A0}" sibTransId="{2CC8A113-792C-479B-97F9-41E4B6A96066}"/>
    <dgm:cxn modelId="{4E173764-D957-49EF-9D83-9E0F50F53E44}" type="presOf" srcId="{FBE07646-BCAD-498C-97CA-19E204A6CF8A}" destId="{12042A80-C2B8-4F81-B80E-9F29CA30E5E5}" srcOrd="0" destOrd="0" presId="urn:microsoft.com/office/officeart/2008/layout/LinedList"/>
    <dgm:cxn modelId="{FBD8A870-ED46-4D43-8B9F-612B993ACC21}" srcId="{FBE07646-BCAD-498C-97CA-19E204A6CF8A}" destId="{B2B7116B-EA1C-41D4-9E2C-874F827F8505}" srcOrd="2" destOrd="0" parTransId="{5322A5AA-E848-4CFE-A2AA-2600B788041B}" sibTransId="{4F97704E-B7AE-4EC3-AFE4-90B1C7B0111E}"/>
    <dgm:cxn modelId="{3E263E99-68F9-4E86-A966-14CDD86FA7C1}" type="presOf" srcId="{7AA1F7BD-3BA8-450A-88C1-D7FB180333C1}" destId="{50AE2484-87A8-4704-A528-642D9526057E}" srcOrd="0" destOrd="0" presId="urn:microsoft.com/office/officeart/2008/layout/LinedList"/>
    <dgm:cxn modelId="{98E5959B-888B-4DD2-87F5-B91575E867C0}" type="presOf" srcId="{8014006E-54F7-46EF-8B79-3255622E53E6}" destId="{55D26ED1-E728-451A-AA8B-0117273FC24B}" srcOrd="0" destOrd="0" presId="urn:microsoft.com/office/officeart/2008/layout/LinedList"/>
    <dgm:cxn modelId="{80D8F9A8-9D74-4509-A02C-2DA96D429FFE}" srcId="{FBE07646-BCAD-498C-97CA-19E204A6CF8A}" destId="{7AA1F7BD-3BA8-450A-88C1-D7FB180333C1}" srcOrd="3" destOrd="0" parTransId="{B110A287-E598-4585-A150-938D41145396}" sibTransId="{E056F6A4-3DD5-430A-BB9B-49A4EBCBF435}"/>
    <dgm:cxn modelId="{5371ABBB-0B03-4A8D-8ED5-CC64DA5A5E56}" type="presOf" srcId="{B7F174AB-8CA0-41D6-B8CB-EB9CBE5340FE}" destId="{B3411180-6E21-4541-AD8C-733FEBD92B0C}" srcOrd="0" destOrd="0" presId="urn:microsoft.com/office/officeart/2008/layout/LinedList"/>
    <dgm:cxn modelId="{62FF02D7-05AA-4B51-9C38-D72A24CF15FF}" srcId="{699E8427-CFCE-427D-B93C-BEAB87DCC9D5}" destId="{FBE07646-BCAD-498C-97CA-19E204A6CF8A}" srcOrd="0" destOrd="0" parTransId="{A868837F-51F9-4E7E-8FF8-2663B4086515}" sibTransId="{5CB9B40E-F9EF-4890-935F-5ADA69C33B9A}"/>
    <dgm:cxn modelId="{45EF78E2-9308-4112-A2FE-CDA2B27CCF3F}" type="presOf" srcId="{B0A8A51C-34A3-4476-8DBC-9CE9DDC8BB19}" destId="{4FB041A7-8D6F-47F6-911F-03D45033FDB9}" srcOrd="0" destOrd="0" presId="urn:microsoft.com/office/officeart/2008/layout/LinedList"/>
    <dgm:cxn modelId="{36FD07F3-9DBB-4B4F-AB4C-A321530E4370}" srcId="{FBE07646-BCAD-498C-97CA-19E204A6CF8A}" destId="{8014006E-54F7-46EF-8B79-3255622E53E6}" srcOrd="0" destOrd="0" parTransId="{22B10F79-4257-4676-BA9A-0731A6739220}" sibTransId="{6EFCD14C-8B39-4DB6-A989-97A7F84F3630}"/>
    <dgm:cxn modelId="{3550B02E-2306-4343-B3DA-530CE5204E72}" type="presParOf" srcId="{F3314521-E9FE-4093-8614-CA68491DB607}" destId="{D26BCF80-8FDC-4BC3-9314-F9FC1C557123}" srcOrd="0" destOrd="0" presId="urn:microsoft.com/office/officeart/2008/layout/LinedList"/>
    <dgm:cxn modelId="{37D156CE-E3B3-4A53-9283-E21082063884}" type="presParOf" srcId="{F3314521-E9FE-4093-8614-CA68491DB607}" destId="{FD5B6B5E-0C5D-474F-B5AC-33A1276E7734}" srcOrd="1" destOrd="0" presId="urn:microsoft.com/office/officeart/2008/layout/LinedList"/>
    <dgm:cxn modelId="{03D480A6-F571-402B-A44A-694C5F34F178}" type="presParOf" srcId="{FD5B6B5E-0C5D-474F-B5AC-33A1276E7734}" destId="{12042A80-C2B8-4F81-B80E-9F29CA30E5E5}" srcOrd="0" destOrd="0" presId="urn:microsoft.com/office/officeart/2008/layout/LinedList"/>
    <dgm:cxn modelId="{ABC98DE1-11A4-4F4D-938C-C0973AECD389}" type="presParOf" srcId="{FD5B6B5E-0C5D-474F-B5AC-33A1276E7734}" destId="{84C1BC51-6235-4529-922D-0EE04B86CE31}" srcOrd="1" destOrd="0" presId="urn:microsoft.com/office/officeart/2008/layout/LinedList"/>
    <dgm:cxn modelId="{C3021AB1-5726-45A0-A028-4613B281986D}" type="presParOf" srcId="{84C1BC51-6235-4529-922D-0EE04B86CE31}" destId="{FB3003F7-4FDB-45FF-9AF3-8C91059ECA40}" srcOrd="0" destOrd="0" presId="urn:microsoft.com/office/officeart/2008/layout/LinedList"/>
    <dgm:cxn modelId="{D5990120-2C47-4E09-B592-9EB0D3DF64A2}" type="presParOf" srcId="{84C1BC51-6235-4529-922D-0EE04B86CE31}" destId="{A5B55A51-BAE2-4F6B-BC0F-1E35738AF20E}" srcOrd="1" destOrd="0" presId="urn:microsoft.com/office/officeart/2008/layout/LinedList"/>
    <dgm:cxn modelId="{793A3066-E8EC-4C21-9727-5BDBF9DDB3F6}" type="presParOf" srcId="{A5B55A51-BAE2-4F6B-BC0F-1E35738AF20E}" destId="{01434FFC-3C5C-41EA-967F-73E6F8651478}" srcOrd="0" destOrd="0" presId="urn:microsoft.com/office/officeart/2008/layout/LinedList"/>
    <dgm:cxn modelId="{4CC897D3-055E-4629-83EE-D6D28F22F5F8}" type="presParOf" srcId="{A5B55A51-BAE2-4F6B-BC0F-1E35738AF20E}" destId="{55D26ED1-E728-451A-AA8B-0117273FC24B}" srcOrd="1" destOrd="0" presId="urn:microsoft.com/office/officeart/2008/layout/LinedList"/>
    <dgm:cxn modelId="{EBABB314-6BC4-4DC7-A674-52449DCC59D0}" type="presParOf" srcId="{A5B55A51-BAE2-4F6B-BC0F-1E35738AF20E}" destId="{9A21181E-FD94-435C-8F06-E4999CA3523D}" srcOrd="2" destOrd="0" presId="urn:microsoft.com/office/officeart/2008/layout/LinedList"/>
    <dgm:cxn modelId="{4C57A064-7BE2-47BE-88F4-934C188AEA17}" type="presParOf" srcId="{84C1BC51-6235-4529-922D-0EE04B86CE31}" destId="{FDDBB784-6F63-49D1-8F4D-A1032091DCC3}" srcOrd="2" destOrd="0" presId="urn:microsoft.com/office/officeart/2008/layout/LinedList"/>
    <dgm:cxn modelId="{76B24283-45CE-4D40-989A-FACA0AD0E9D8}" type="presParOf" srcId="{84C1BC51-6235-4529-922D-0EE04B86CE31}" destId="{1B0ECF33-5FBE-4520-A0C0-4975C404CB9C}" srcOrd="3" destOrd="0" presId="urn:microsoft.com/office/officeart/2008/layout/LinedList"/>
    <dgm:cxn modelId="{76D73503-2F35-40B5-93E7-6D9D5CB3F19C}" type="presParOf" srcId="{84C1BC51-6235-4529-922D-0EE04B86CE31}" destId="{74CAEF2E-35ED-4A50-9A59-7C53992FB62C}" srcOrd="4" destOrd="0" presId="urn:microsoft.com/office/officeart/2008/layout/LinedList"/>
    <dgm:cxn modelId="{A1A032F6-91F0-4F96-AB85-603AA8BA9CE6}" type="presParOf" srcId="{74CAEF2E-35ED-4A50-9A59-7C53992FB62C}" destId="{9092D775-C4EF-46B8-8603-E84C19078497}" srcOrd="0" destOrd="0" presId="urn:microsoft.com/office/officeart/2008/layout/LinedList"/>
    <dgm:cxn modelId="{F266DDB9-3777-43F1-8AC8-187C08B6A39D}" type="presParOf" srcId="{74CAEF2E-35ED-4A50-9A59-7C53992FB62C}" destId="{B3411180-6E21-4541-AD8C-733FEBD92B0C}" srcOrd="1" destOrd="0" presId="urn:microsoft.com/office/officeart/2008/layout/LinedList"/>
    <dgm:cxn modelId="{C4429A17-4576-4AFE-99E8-B784BED6B4C6}" type="presParOf" srcId="{74CAEF2E-35ED-4A50-9A59-7C53992FB62C}" destId="{FE68ECC1-5711-4212-BEE5-A8B16BFC8A26}" srcOrd="2" destOrd="0" presId="urn:microsoft.com/office/officeart/2008/layout/LinedList"/>
    <dgm:cxn modelId="{E0DAD0EE-E6DA-4853-95AF-44952CEDCA65}" type="presParOf" srcId="{84C1BC51-6235-4529-922D-0EE04B86CE31}" destId="{E03692D1-F4C8-4EA3-ABCB-BAEF4C395462}" srcOrd="5" destOrd="0" presId="urn:microsoft.com/office/officeart/2008/layout/LinedList"/>
    <dgm:cxn modelId="{EB000E30-6644-426D-8354-5493B023DF88}" type="presParOf" srcId="{84C1BC51-6235-4529-922D-0EE04B86CE31}" destId="{865B70BF-DF74-4F5F-9169-AA16D0624CD1}" srcOrd="6" destOrd="0" presId="urn:microsoft.com/office/officeart/2008/layout/LinedList"/>
    <dgm:cxn modelId="{E380AE34-0666-4DB5-B492-B746D5E8BD54}" type="presParOf" srcId="{84C1BC51-6235-4529-922D-0EE04B86CE31}" destId="{8FE9C899-EB8D-4817-99FC-C25FD905BAD4}" srcOrd="7" destOrd="0" presId="urn:microsoft.com/office/officeart/2008/layout/LinedList"/>
    <dgm:cxn modelId="{BF37B3A9-CB49-4F64-97DD-F12CE1FCB1A2}" type="presParOf" srcId="{8FE9C899-EB8D-4817-99FC-C25FD905BAD4}" destId="{7341FC92-A6F0-45F7-8EE3-F6C497DA61EC}" srcOrd="0" destOrd="0" presId="urn:microsoft.com/office/officeart/2008/layout/LinedList"/>
    <dgm:cxn modelId="{C5CD266D-F92F-4CAA-BC49-8B57257B91B6}" type="presParOf" srcId="{8FE9C899-EB8D-4817-99FC-C25FD905BAD4}" destId="{E750A49F-5F9E-42F1-A1ED-8EFBEB0D3A67}" srcOrd="1" destOrd="0" presId="urn:microsoft.com/office/officeart/2008/layout/LinedList"/>
    <dgm:cxn modelId="{BA8684B0-78AC-4EB6-A897-A37E4546C1DE}" type="presParOf" srcId="{8FE9C899-EB8D-4817-99FC-C25FD905BAD4}" destId="{58CAE3DD-4813-453D-846E-9DE11688BDFB}" srcOrd="2" destOrd="0" presId="urn:microsoft.com/office/officeart/2008/layout/LinedList"/>
    <dgm:cxn modelId="{9DB2B41F-5266-4D3A-AE6C-B3C7520958D4}" type="presParOf" srcId="{84C1BC51-6235-4529-922D-0EE04B86CE31}" destId="{B1279908-41C2-4D57-893A-BC18B3B43FF8}" srcOrd="8" destOrd="0" presId="urn:microsoft.com/office/officeart/2008/layout/LinedList"/>
    <dgm:cxn modelId="{B2AF4127-32BB-4A84-A560-62A758B98FF4}" type="presParOf" srcId="{84C1BC51-6235-4529-922D-0EE04B86CE31}" destId="{927F56A5-FA49-4159-9E43-35CFECD6918E}" srcOrd="9" destOrd="0" presId="urn:microsoft.com/office/officeart/2008/layout/LinedList"/>
    <dgm:cxn modelId="{50A2E496-4E5A-4B54-9FA1-DE1517C52960}" type="presParOf" srcId="{84C1BC51-6235-4529-922D-0EE04B86CE31}" destId="{016B7FC2-2416-4E69-AAD4-4F206450C728}" srcOrd="10" destOrd="0" presId="urn:microsoft.com/office/officeart/2008/layout/LinedList"/>
    <dgm:cxn modelId="{8F8DB50B-F468-46D4-9B72-AB8AEC5919C3}" type="presParOf" srcId="{016B7FC2-2416-4E69-AAD4-4F206450C728}" destId="{B15BCC1B-C8B4-47BC-9B25-87B29BBF64E4}" srcOrd="0" destOrd="0" presId="urn:microsoft.com/office/officeart/2008/layout/LinedList"/>
    <dgm:cxn modelId="{A72FD3FB-A27C-41EE-8429-510B6BEF769F}" type="presParOf" srcId="{016B7FC2-2416-4E69-AAD4-4F206450C728}" destId="{50AE2484-87A8-4704-A528-642D9526057E}" srcOrd="1" destOrd="0" presId="urn:microsoft.com/office/officeart/2008/layout/LinedList"/>
    <dgm:cxn modelId="{91001522-4E33-44B8-92E7-91F170492A60}" type="presParOf" srcId="{016B7FC2-2416-4E69-AAD4-4F206450C728}" destId="{2E18C4EA-2345-473E-91D4-8B96D87FA705}" srcOrd="2" destOrd="0" presId="urn:microsoft.com/office/officeart/2008/layout/LinedList"/>
    <dgm:cxn modelId="{A4C5261D-55A8-4129-B6FD-49337F8470FF}" type="presParOf" srcId="{84C1BC51-6235-4529-922D-0EE04B86CE31}" destId="{6615D773-08A2-44D1-B038-3EAD98618B4C}" srcOrd="11" destOrd="0" presId="urn:microsoft.com/office/officeart/2008/layout/LinedList"/>
    <dgm:cxn modelId="{61BE24CC-458B-4A3B-99B5-C8C987914350}" type="presParOf" srcId="{84C1BC51-6235-4529-922D-0EE04B86CE31}" destId="{D964C3D0-6B3D-49F4-97E0-48C01A1E4F09}" srcOrd="12" destOrd="0" presId="urn:microsoft.com/office/officeart/2008/layout/LinedList"/>
    <dgm:cxn modelId="{E1D1C7E9-17ED-4DE3-8CCB-E33949FB5A0B}" type="presParOf" srcId="{84C1BC51-6235-4529-922D-0EE04B86CE31}" destId="{620FF609-2BEA-44F3-A5F8-963443D9F4FF}" srcOrd="13" destOrd="0" presId="urn:microsoft.com/office/officeart/2008/layout/LinedList"/>
    <dgm:cxn modelId="{8F53D79E-AC17-41E2-B776-54245B336221}" type="presParOf" srcId="{620FF609-2BEA-44F3-A5F8-963443D9F4FF}" destId="{7141D61B-94AE-4830-8344-F44C51127701}" srcOrd="0" destOrd="0" presId="urn:microsoft.com/office/officeart/2008/layout/LinedList"/>
    <dgm:cxn modelId="{BEC6A93D-DF54-4731-A493-E48003397F47}" type="presParOf" srcId="{620FF609-2BEA-44F3-A5F8-963443D9F4FF}" destId="{4FB041A7-8D6F-47F6-911F-03D45033FDB9}" srcOrd="1" destOrd="0" presId="urn:microsoft.com/office/officeart/2008/layout/LinedList"/>
    <dgm:cxn modelId="{021CF6B3-DE9B-4FE9-B963-0F389881DC8E}" type="presParOf" srcId="{620FF609-2BEA-44F3-A5F8-963443D9F4FF}" destId="{049C8AF7-4D1C-41D1-8FCE-1DA8D8848867}" srcOrd="2" destOrd="0" presId="urn:microsoft.com/office/officeart/2008/layout/LinedList"/>
    <dgm:cxn modelId="{7C395BEA-564F-46B9-9210-47280656C7B0}" type="presParOf" srcId="{84C1BC51-6235-4529-922D-0EE04B86CE31}" destId="{DE85D64F-E981-4C8D-93CF-91BBA59CD707}" srcOrd="14" destOrd="0" presId="urn:microsoft.com/office/officeart/2008/layout/LinedList"/>
    <dgm:cxn modelId="{F6BCC304-4E44-4304-8567-0317676DFCA2}" type="presParOf" srcId="{84C1BC51-6235-4529-922D-0EE04B86CE31}" destId="{9E709299-A52D-478A-9D9F-E3748991D47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BCF80-8FDC-4BC3-9314-F9FC1C557123}">
      <dsp:nvSpPr>
        <dsp:cNvPr id="0" name=""/>
        <dsp:cNvSpPr/>
      </dsp:nvSpPr>
      <dsp:spPr>
        <a:xfrm>
          <a:off x="0" y="0"/>
          <a:ext cx="861615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42A80-C2B8-4F81-B80E-9F29CA30E5E5}">
      <dsp:nvSpPr>
        <dsp:cNvPr id="0" name=""/>
        <dsp:cNvSpPr/>
      </dsp:nvSpPr>
      <dsp:spPr>
        <a:xfrm>
          <a:off x="0" y="0"/>
          <a:ext cx="1723231" cy="349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Detecting emotions can improve</a:t>
          </a:r>
        </a:p>
      </dsp:txBody>
      <dsp:txXfrm>
        <a:off x="0" y="0"/>
        <a:ext cx="1723231" cy="3495299"/>
      </dsp:txXfrm>
    </dsp:sp>
    <dsp:sp modelId="{55D26ED1-E728-451A-AA8B-0117273FC24B}">
      <dsp:nvSpPr>
        <dsp:cNvPr id="0" name=""/>
        <dsp:cNvSpPr/>
      </dsp:nvSpPr>
      <dsp:spPr>
        <a:xfrm>
          <a:off x="1852473" y="32939"/>
          <a:ext cx="6763684" cy="6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service,</a:t>
          </a:r>
        </a:p>
      </dsp:txBody>
      <dsp:txXfrm>
        <a:off x="1852473" y="32939"/>
        <a:ext cx="6763684" cy="658781"/>
      </dsp:txXfrm>
    </dsp:sp>
    <dsp:sp modelId="{FDDBB784-6F63-49D1-8F4D-A1032091DCC3}">
      <dsp:nvSpPr>
        <dsp:cNvPr id="0" name=""/>
        <dsp:cNvSpPr/>
      </dsp:nvSpPr>
      <dsp:spPr>
        <a:xfrm>
          <a:off x="1723231" y="691721"/>
          <a:ext cx="68929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11180-6E21-4541-AD8C-733FEBD92B0C}">
      <dsp:nvSpPr>
        <dsp:cNvPr id="0" name=""/>
        <dsp:cNvSpPr/>
      </dsp:nvSpPr>
      <dsp:spPr>
        <a:xfrm>
          <a:off x="1852473" y="724660"/>
          <a:ext cx="6763684" cy="6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 experience,</a:t>
          </a:r>
        </a:p>
      </dsp:txBody>
      <dsp:txXfrm>
        <a:off x="1852473" y="724660"/>
        <a:ext cx="6763684" cy="658781"/>
      </dsp:txXfrm>
    </dsp:sp>
    <dsp:sp modelId="{E03692D1-F4C8-4EA3-ABCB-BAEF4C395462}">
      <dsp:nvSpPr>
        <dsp:cNvPr id="0" name=""/>
        <dsp:cNvSpPr/>
      </dsp:nvSpPr>
      <dsp:spPr>
        <a:xfrm>
          <a:off x="1723231" y="1383442"/>
          <a:ext cx="68929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0A49F-5F9E-42F1-A1ED-8EFBEB0D3A67}">
      <dsp:nvSpPr>
        <dsp:cNvPr id="0" name=""/>
        <dsp:cNvSpPr/>
      </dsp:nvSpPr>
      <dsp:spPr>
        <a:xfrm>
          <a:off x="1852473" y="1416381"/>
          <a:ext cx="6763684" cy="6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Mental health support,</a:t>
          </a:r>
        </a:p>
      </dsp:txBody>
      <dsp:txXfrm>
        <a:off x="1852473" y="1416381"/>
        <a:ext cx="6763684" cy="658781"/>
      </dsp:txXfrm>
    </dsp:sp>
    <dsp:sp modelId="{B1279908-41C2-4D57-893A-BC18B3B43FF8}">
      <dsp:nvSpPr>
        <dsp:cNvPr id="0" name=""/>
        <dsp:cNvSpPr/>
      </dsp:nvSpPr>
      <dsp:spPr>
        <a:xfrm>
          <a:off x="1723231" y="2075163"/>
          <a:ext cx="68929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2484-87A8-4704-A528-642D9526057E}">
      <dsp:nvSpPr>
        <dsp:cNvPr id="0" name=""/>
        <dsp:cNvSpPr/>
      </dsp:nvSpPr>
      <dsp:spPr>
        <a:xfrm>
          <a:off x="1852473" y="2108102"/>
          <a:ext cx="6763684" cy="6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Marketing</a:t>
          </a:r>
        </a:p>
      </dsp:txBody>
      <dsp:txXfrm>
        <a:off x="1852473" y="2108102"/>
        <a:ext cx="6763684" cy="658781"/>
      </dsp:txXfrm>
    </dsp:sp>
    <dsp:sp modelId="{6615D773-08A2-44D1-B038-3EAD98618B4C}">
      <dsp:nvSpPr>
        <dsp:cNvPr id="0" name=""/>
        <dsp:cNvSpPr/>
      </dsp:nvSpPr>
      <dsp:spPr>
        <a:xfrm>
          <a:off x="1723231" y="2766884"/>
          <a:ext cx="68929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41A7-8D6F-47F6-911F-03D45033FDB9}">
      <dsp:nvSpPr>
        <dsp:cNvPr id="0" name=""/>
        <dsp:cNvSpPr/>
      </dsp:nvSpPr>
      <dsp:spPr>
        <a:xfrm>
          <a:off x="1852473" y="2799823"/>
          <a:ext cx="6763684" cy="6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Personalized communication</a:t>
          </a:r>
        </a:p>
      </dsp:txBody>
      <dsp:txXfrm>
        <a:off x="1852473" y="2799823"/>
        <a:ext cx="6763684" cy="658781"/>
      </dsp:txXfrm>
    </dsp:sp>
    <dsp:sp modelId="{DE85D64F-E981-4C8D-93CF-91BBA59CD707}">
      <dsp:nvSpPr>
        <dsp:cNvPr id="0" name=""/>
        <dsp:cNvSpPr/>
      </dsp:nvSpPr>
      <dsp:spPr>
        <a:xfrm>
          <a:off x="1723231" y="3458605"/>
          <a:ext cx="689292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2FF5-9507-4ED8-B8E6-AAB7F0C7789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6CA8-A6A7-4C84-8C61-06442429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6CA8-A6A7-4C84-8C61-064424297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6CA8-A6A7-4C84-8C61-064424297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66CA8-A6A7-4C84-8C61-0644242972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BE510BD8-5750-4970-BE80-49B1807339DE}" type="datetime1">
              <a:rPr lang="en-US" smtClean="0"/>
              <a:t>6/1/2024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6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D09E-6F9E-4DF9-B49D-CF0D8C1F9DA1}" type="datetime1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687B383-DFDC-4249-8943-E7887E89236F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9066"/>
            <a:ext cx="1049660" cy="368934"/>
          </a:xfrm>
        </p:spPr>
        <p:txBody>
          <a:bodyPr/>
          <a:lstStyle/>
          <a:p>
            <a:fld id="{F6166E7B-9628-421E-9E54-F8769D887628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5560" y="6170490"/>
            <a:ext cx="616903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D8F21833-319A-4BD9-9E7F-BA95B1C82B65}" type="datetime1">
              <a:rPr lang="en-US" smtClean="0"/>
              <a:t>6/1/2024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B313-1BCD-44FE-9D04-9A60B2E749CB}" type="datetime1">
              <a:rPr lang="en-US" smtClean="0"/>
              <a:t>6/1/2024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A570-F0D2-49BC-9D6A-6055F4B69237}" type="datetime1">
              <a:rPr lang="en-US" smtClean="0"/>
              <a:t>6/1/2024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78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1480-2CCB-490E-ACB8-BF6B9402F1B1}" type="datetime1">
              <a:rPr lang="en-US" smtClean="0"/>
              <a:t>6/1/2024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1D8-B4FA-4E9E-B08F-F9DCDDC0CB0F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0966C8A-E4EF-456F-9D19-D7C716B6B1C4}" type="datetime1">
              <a:rPr lang="en-US" smtClean="0"/>
              <a:t>6/1/2024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45DEC0F4-7F8F-4650-9536-F60F538B30E2}" type="datetime1">
              <a:rPr lang="en-US" smtClean="0"/>
              <a:t>6/1/2024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30237DC-FFC7-4364-A534-1F37C020AB07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6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hdr="0" ft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satblog.blogspot.com/2010/02/june-2010-lsat-questions-answer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252" y="815361"/>
            <a:ext cx="8868354" cy="222176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6600" b="1" dirty="0">
                <a:latin typeface="-apple-system"/>
                <a:ea typeface="-apple-system"/>
                <a:cs typeface="-apple-system"/>
              </a:rPr>
              <a:t>Diverse Approaches to Emotion Detection</a:t>
            </a:r>
            <a:endParaRPr lang="en-US" sz="6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234" y="3459173"/>
            <a:ext cx="3723822" cy="1475686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2000" b="1" dirty="0">
                <a:latin typeface="Arial"/>
                <a:ea typeface="+mn-lt"/>
                <a:cs typeface="+mn-lt"/>
              </a:rPr>
              <a:t>Presented by:</a:t>
            </a:r>
            <a:endParaRPr lang="en-US" sz="2000" b="1" dirty="0">
              <a:latin typeface="Arial"/>
              <a:ea typeface="Meiryo"/>
              <a:cs typeface="Arial"/>
            </a:endParaRPr>
          </a:p>
          <a:p>
            <a:pPr algn="ctr"/>
            <a:r>
              <a:rPr lang="en-US" sz="2000" dirty="0">
                <a:latin typeface="Arial"/>
                <a:ea typeface="+mn-lt"/>
                <a:cs typeface="+mn-lt"/>
              </a:rPr>
              <a:t>MST. Rubaiya Raktin Raha</a:t>
            </a:r>
            <a:endParaRPr lang="en-US" sz="2000" dirty="0">
              <a:latin typeface="Arial"/>
              <a:ea typeface="Meiryo"/>
              <a:cs typeface="Arial"/>
            </a:endParaRPr>
          </a:p>
          <a:p>
            <a:pPr algn="ctr"/>
            <a:r>
              <a:rPr lang="en-US" sz="2000" dirty="0">
                <a:latin typeface="Arial"/>
                <a:ea typeface="+mn-lt"/>
                <a:cs typeface="+mn-lt"/>
              </a:rPr>
              <a:t>Roll:1907111</a:t>
            </a:r>
            <a:endParaRPr lang="en-US" sz="2000" dirty="0">
              <a:latin typeface="Arial"/>
              <a:ea typeface="Meiryo"/>
              <a:cs typeface="Arial"/>
            </a:endParaRPr>
          </a:p>
          <a:p>
            <a:pPr algn="ctr"/>
            <a:endParaRPr lang="en-US" sz="2000" dirty="0">
              <a:latin typeface="Arial"/>
              <a:ea typeface="Meiryo"/>
              <a:cs typeface="Arial"/>
            </a:endParaRPr>
          </a:p>
          <a:p>
            <a:pPr algn="ctr"/>
            <a:endParaRPr lang="en-US" sz="2000" dirty="0">
              <a:latin typeface="Arial"/>
              <a:ea typeface="Meiryo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ED7E8-43C3-9F7B-CC8E-09A5CDD9E1CA}"/>
              </a:ext>
            </a:extLst>
          </p:cNvPr>
          <p:cNvSpPr txBox="1"/>
          <p:nvPr/>
        </p:nvSpPr>
        <p:spPr>
          <a:xfrm>
            <a:off x="7517946" y="3583841"/>
            <a:ext cx="44970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Meiryo"/>
              </a:rPr>
              <a:t>Presented to:</a:t>
            </a:r>
          </a:p>
          <a:p>
            <a:pPr algn="ctr"/>
            <a:r>
              <a:rPr lang="en-US" dirty="0">
                <a:ea typeface="Meiryo"/>
              </a:rPr>
              <a:t>Dr. K. M. Azharul Hasan,</a:t>
            </a:r>
            <a:endParaRPr lang="en-US" dirty="0"/>
          </a:p>
          <a:p>
            <a:pPr algn="ctr"/>
            <a:r>
              <a:rPr lang="en-US" dirty="0">
                <a:ea typeface="Meiryo"/>
              </a:rPr>
              <a:t>Professor</a:t>
            </a:r>
            <a:endParaRPr lang="en-US" dirty="0"/>
          </a:p>
          <a:p>
            <a:pPr algn="ctr"/>
            <a:r>
              <a:rPr lang="en-US" dirty="0">
                <a:ea typeface="Meiryo"/>
              </a:rPr>
              <a:t>Sunanda Das,</a:t>
            </a:r>
            <a:br>
              <a:rPr lang="en-US" dirty="0">
                <a:ea typeface="Meiryo"/>
              </a:rPr>
            </a:br>
            <a:r>
              <a:rPr lang="en-US" dirty="0">
                <a:ea typeface="Meiryo"/>
              </a:rPr>
              <a:t>Assistant Professor</a:t>
            </a:r>
          </a:p>
          <a:p>
            <a:pPr algn="ctr"/>
            <a:endParaRPr lang="en-US" dirty="0">
              <a:ea typeface="Meiry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00D97-C837-BF89-D156-3254582E30CC}"/>
              </a:ext>
            </a:extLst>
          </p:cNvPr>
          <p:cNvSpPr txBox="1"/>
          <p:nvPr/>
        </p:nvSpPr>
        <p:spPr>
          <a:xfrm>
            <a:off x="2801257" y="6163733"/>
            <a:ext cx="66015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Khulna University of Engineering &amp; Technology (KUET)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88AD-5EB4-4F6C-B732-F6F1FD0D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4" y="6486898"/>
            <a:ext cx="1105482" cy="387105"/>
          </a:xfrm>
        </p:spPr>
        <p:txBody>
          <a:bodyPr/>
          <a:lstStyle/>
          <a:p>
            <a:fld id="{1C007020-217C-455F-BCC0-3CFED9E30E50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9281-E0DE-4537-A2F1-C1C57CAA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CE68D-544E-411E-A7FD-3927761777BD}"/>
              </a:ext>
            </a:extLst>
          </p:cNvPr>
          <p:cNvSpPr txBox="1"/>
          <p:nvPr/>
        </p:nvSpPr>
        <p:spPr>
          <a:xfrm>
            <a:off x="1730019" y="383859"/>
            <a:ext cx="8868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CSE – 4120</a:t>
            </a:r>
          </a:p>
          <a:p>
            <a:pPr algn="ctr"/>
            <a:r>
              <a:rPr lang="en-US" sz="2400" dirty="0"/>
              <a:t>Technical and Writing Seminar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97CEE3-0061-4C3D-8DCA-B87D7CA32E1D}"/>
              </a:ext>
            </a:extLst>
          </p:cNvPr>
          <p:cNvCxnSpPr/>
          <p:nvPr/>
        </p:nvCxnSpPr>
        <p:spPr>
          <a:xfrm>
            <a:off x="6325386" y="3583841"/>
            <a:ext cx="0" cy="14877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46" y="3912123"/>
            <a:ext cx="6337358" cy="1459175"/>
          </a:xfrm>
        </p:spPr>
        <p:txBody>
          <a:bodyPr/>
          <a:lstStyle/>
          <a:p>
            <a:r>
              <a:rPr lang="en-US" sz="5400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1" y="672723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Comparative Methodology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0E2A3-E74E-9B36-261F-824F2075CE94}"/>
              </a:ext>
            </a:extLst>
          </p:cNvPr>
          <p:cNvSpPr txBox="1"/>
          <p:nvPr/>
        </p:nvSpPr>
        <p:spPr>
          <a:xfrm>
            <a:off x="687160" y="2022703"/>
            <a:ext cx="9751199" cy="423669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</a:t>
            </a:r>
            <a:endParaRPr lang="en-US" sz="2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1 (Transfer Learning for Textual Emotion Detection)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930"/>
              </a:spcBef>
              <a:buFont typeface="Wingdings" panose="05000000000000000000" pitchFamily="2" charset="2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data from tweets (Wang and MELD datasets).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2 (Emotion Detection from Touch Interactions)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lnSpc>
                <a:spcPct val="130000"/>
              </a:lnSpc>
              <a:spcBef>
                <a:spcPts val="930"/>
              </a:spcBef>
              <a:buFont typeface="Wingdings" panose="05000000000000000000" pitchFamily="2" charset="2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 interaction data from smartphone keyboards from a field      study involving 22 participants for 3 weeks.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3 (Emotion Recognition from Microblogs with 1D CNN)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1257300" lvl="2" indent="-342900">
              <a:lnSpc>
                <a:spcPct val="130000"/>
              </a:lnSpc>
              <a:spcBef>
                <a:spcPts val="930"/>
              </a:spcBef>
              <a:buFont typeface="Wingdings" panose="05000000000000000000" pitchFamily="2" charset="2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Microblog data, including text and emoticons, from Twitter.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FE71D-42FB-49DB-95D8-BBC9C422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0D7-990D-4B43-A46F-1F83D31CE64A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2613-95FE-4153-BB12-EFAC3289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8" y="394533"/>
            <a:ext cx="9300603" cy="80032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Comparative Methodology Overview(Contd..)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82A3E-C639-E7F9-22B1-148B0598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18851"/>
              </p:ext>
            </p:extLst>
          </p:nvPr>
        </p:nvGraphicFramePr>
        <p:xfrm>
          <a:off x="550532" y="1957563"/>
          <a:ext cx="10875028" cy="4452807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2718757">
                  <a:extLst>
                    <a:ext uri="{9D8B030D-6E8A-4147-A177-3AD203B41FA5}">
                      <a16:colId xmlns:a16="http://schemas.microsoft.com/office/drawing/2014/main" val="3955062759"/>
                    </a:ext>
                  </a:extLst>
                </a:gridCol>
                <a:gridCol w="2718757">
                  <a:extLst>
                    <a:ext uri="{9D8B030D-6E8A-4147-A177-3AD203B41FA5}">
                      <a16:colId xmlns:a16="http://schemas.microsoft.com/office/drawing/2014/main" val="405042951"/>
                    </a:ext>
                  </a:extLst>
                </a:gridCol>
                <a:gridCol w="2718757">
                  <a:extLst>
                    <a:ext uri="{9D8B030D-6E8A-4147-A177-3AD203B41FA5}">
                      <a16:colId xmlns:a16="http://schemas.microsoft.com/office/drawing/2014/main" val="648495499"/>
                    </a:ext>
                  </a:extLst>
                </a:gridCol>
                <a:gridCol w="2718757">
                  <a:extLst>
                    <a:ext uri="{9D8B030D-6E8A-4147-A177-3AD203B41FA5}">
                      <a16:colId xmlns:a16="http://schemas.microsoft.com/office/drawing/2014/main" val="1198117533"/>
                    </a:ext>
                  </a:extLst>
                </a:gridCol>
              </a:tblGrid>
              <a:tr h="8190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  <a:endParaRPr lang="en-US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Paper1</a:t>
                      </a:r>
                      <a:endParaRPr lang="en-US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Paper2</a:t>
                      </a:r>
                      <a:endParaRPr lang="en-US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/>
                        <a:t>Paper3</a:t>
                      </a:r>
                      <a:endParaRPr lang="en-US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2726"/>
                  </a:ext>
                </a:extLst>
              </a:tr>
              <a:tr h="153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Stopwords remove,  Lowercased,BERT tokenization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Typing and swiping sessions</a:t>
                      </a:r>
                      <a:endParaRPr lang="en-US" dirty="0"/>
                    </a:p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- Feature extraction (e.g., typing speed, touch pressure)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Text cleaned,  Usernames, hashtags removed, Emoticons converted to text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01550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Model Construction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EmotionalBERT with BERT's pre-trained model and softmax layer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Personalized machine learning model using touch-based features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1D Convolutional Neural Network (CNN) with multiple layers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799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Experiments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Experiments with varying training data amounts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3-week study with 22 participants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Data split into training and test sets, followed by CNN training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5568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2047E-9D31-4377-9A5E-7B701D44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A324-DB9C-434D-8B04-1C0C2C0EC573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5CF0-F8B7-4AD6-9090-2233363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8AEB1-90F8-4EBD-8A6F-D72D5D34C809}"/>
              </a:ext>
            </a:extLst>
          </p:cNvPr>
          <p:cNvSpPr txBox="1"/>
          <p:nvPr/>
        </p:nvSpPr>
        <p:spPr>
          <a:xfrm>
            <a:off x="3886718" y="1449382"/>
            <a:ext cx="46941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3: Methodology Analysis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466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53" y="381030"/>
            <a:ext cx="8141632" cy="914384"/>
          </a:xfrm>
        </p:spPr>
        <p:txBody>
          <a:bodyPr anchor="ctr">
            <a:noAutofit/>
          </a:bodyPr>
          <a:lstStyle/>
          <a:p>
            <a:r>
              <a:rPr lang="en-US" dirty="0">
                <a:ea typeface="Meiryo"/>
              </a:rPr>
              <a:t>Methodology of paper1(contd..)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6FA0-AB4F-69F9-031C-43083FFE46D3}"/>
              </a:ext>
            </a:extLst>
          </p:cNvPr>
          <p:cNvSpPr txBox="1"/>
          <p:nvPr/>
        </p:nvSpPr>
        <p:spPr>
          <a:xfrm>
            <a:off x="7327742" y="3776886"/>
            <a:ext cx="429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dirty="0"/>
              <a:t>Figure 1.1: methodology of paper 1</a:t>
            </a:r>
            <a:endParaRPr lang="en-US" dirty="0">
              <a:ea typeface="Meiry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FFC3-486F-424C-9BBB-9BA30DF1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B5A7-DE5E-4386-918A-0FBC437A8BA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73BE-0E3E-4995-BB9E-45599D9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F704F-711A-449F-A99D-E75CE763E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2" y="1295415"/>
            <a:ext cx="5778060" cy="53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8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2" y="260847"/>
            <a:ext cx="7322274" cy="95410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Meiryo"/>
              </a:rPr>
              <a:t>Methodology of paper2(contd..)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6FA0-AB4F-69F9-031C-43083FFE46D3}"/>
              </a:ext>
            </a:extLst>
          </p:cNvPr>
          <p:cNvSpPr txBox="1"/>
          <p:nvPr/>
        </p:nvSpPr>
        <p:spPr>
          <a:xfrm>
            <a:off x="415253" y="5444983"/>
            <a:ext cx="50617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dirty="0"/>
              <a:t>Figure 1.3. ESMLogger implements hybrid ESM for collecting emotion labels. We set the values of the config parameters T, L, W as 15 sec, 80 characters and 30 min respectively.</a:t>
            </a:r>
            <a:endParaRPr lang="en-US" sz="1400" b="1" dirty="0">
              <a:ea typeface="Meiryo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6F9A4-63FD-48C0-80DF-B0E6773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9B76-BEF7-437A-8F05-84B417891F22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1FFE-C21A-41F9-8F74-30A48AB9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00AAA-27BF-4203-8607-0D2C2A39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9" y="1111825"/>
            <a:ext cx="5169362" cy="2353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DDEFB-329C-490C-9471-8BB96059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0" y="4177717"/>
            <a:ext cx="5202861" cy="1177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5A59C3-CB7A-4F47-9C51-92204BFCB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09" y="3122159"/>
            <a:ext cx="2291827" cy="2197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AA081C-93DF-44BC-BDCC-D9DC5F546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09" y="1027256"/>
            <a:ext cx="2291827" cy="1955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62DDCE-2445-45F6-BD42-E50DE9A05F9F}"/>
              </a:ext>
            </a:extLst>
          </p:cNvPr>
          <p:cNvSpPr txBox="1"/>
          <p:nvPr/>
        </p:nvSpPr>
        <p:spPr>
          <a:xfrm rot="10800000" flipV="1">
            <a:off x="7110593" y="5565680"/>
            <a:ext cx="3649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Fig. 1.4. TouchSense self-report collection interface.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6EEBA4-9B1A-499D-82D5-2803188E93AB}"/>
              </a:ext>
            </a:extLst>
          </p:cNvPr>
          <p:cNvSpPr txBox="1"/>
          <p:nvPr/>
        </p:nvSpPr>
        <p:spPr>
          <a:xfrm>
            <a:off x="1659434" y="3583524"/>
            <a:ext cx="3777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Fig.1.2.TouchSensearchitecture</a:t>
            </a:r>
          </a:p>
        </p:txBody>
      </p:sp>
    </p:spTree>
    <p:extLst>
      <p:ext uri="{BB962C8B-B14F-4D97-AF65-F5344CB8AC3E}">
        <p14:creationId xmlns:p14="http://schemas.microsoft.com/office/powerpoint/2010/main" val="33996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2" y="260848"/>
            <a:ext cx="7425194" cy="109865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ea typeface="Meiryo"/>
              </a:rPr>
              <a:t>Methodology of paper2 (contd..)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6FA0-AB4F-69F9-031C-43083FFE46D3}"/>
              </a:ext>
            </a:extLst>
          </p:cNvPr>
          <p:cNvSpPr txBox="1"/>
          <p:nvPr/>
        </p:nvSpPr>
        <p:spPr>
          <a:xfrm>
            <a:off x="3950304" y="5933924"/>
            <a:ext cx="429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dirty="0"/>
              <a:t>Figure 1.5: methodology of paper 2</a:t>
            </a:r>
            <a:endParaRPr lang="en-US" dirty="0">
              <a:ea typeface="Meiryo"/>
            </a:endParaRPr>
          </a:p>
        </p:txBody>
      </p:sp>
      <p:pic>
        <p:nvPicPr>
          <p:cNvPr id="7" name="Picture 6" descr="A diagram of a keyboard&#10;&#10;Description automatically generated">
            <a:extLst>
              <a:ext uri="{FF2B5EF4-FFF2-40B4-BE49-F238E27FC236}">
                <a16:creationId xmlns:a16="http://schemas.microsoft.com/office/drawing/2014/main" id="{A4A461D4-8A7A-07B1-2A12-323A0B93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56" y="1472637"/>
            <a:ext cx="7970761" cy="434815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6F9A4-63FD-48C0-80DF-B0E6773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9B76-BEF7-437A-8F05-84B417891F22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1FFE-C21A-41F9-8F74-30A48AB9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53" y="381030"/>
            <a:ext cx="8169911" cy="1033514"/>
          </a:xfrm>
        </p:spPr>
        <p:txBody>
          <a:bodyPr anchor="ctr">
            <a:noAutofit/>
          </a:bodyPr>
          <a:lstStyle/>
          <a:p>
            <a:r>
              <a:rPr lang="en-US" dirty="0">
                <a:ea typeface="Meiryo"/>
              </a:rPr>
              <a:t>Methodology of paper 3 (contd..)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6FA0-AB4F-69F9-031C-43083FFE46D3}"/>
              </a:ext>
            </a:extLst>
          </p:cNvPr>
          <p:cNvSpPr txBox="1"/>
          <p:nvPr/>
        </p:nvSpPr>
        <p:spPr>
          <a:xfrm>
            <a:off x="3950304" y="5619448"/>
            <a:ext cx="429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dirty="0"/>
              <a:t>Figure 1.6: Architecture of 1D CNN</a:t>
            </a:r>
            <a:endParaRPr lang="en-US" dirty="0">
              <a:ea typeface="Meiry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FFC3-486F-424C-9BBB-9BA30DF1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B5A7-DE5E-4386-918A-0FBC437A8BAF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73BE-0E3E-4995-BB9E-45599D9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9A9F2-7FCB-463E-9AC3-24AE43013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56" y="1414544"/>
            <a:ext cx="8682086" cy="39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54" y="362177"/>
            <a:ext cx="8226472" cy="1031992"/>
          </a:xfrm>
        </p:spPr>
        <p:txBody>
          <a:bodyPr anchor="ctr">
            <a:noAutofit/>
          </a:bodyPr>
          <a:lstStyle/>
          <a:p>
            <a:r>
              <a:rPr lang="en-US" dirty="0">
                <a:ea typeface="Meiryo"/>
              </a:rPr>
              <a:t>Methodology of paper 3 (contd..)</a:t>
            </a:r>
            <a:endParaRPr lang="en-US" dirty="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C7DA0BF6-6D50-7F5C-9EC9-8E4F5B2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5" y="1413022"/>
            <a:ext cx="11151810" cy="4044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6FA0-AB4F-69F9-031C-43083FFE46D3}"/>
              </a:ext>
            </a:extLst>
          </p:cNvPr>
          <p:cNvSpPr txBox="1"/>
          <p:nvPr/>
        </p:nvSpPr>
        <p:spPr>
          <a:xfrm>
            <a:off x="3950304" y="5619448"/>
            <a:ext cx="429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dirty="0"/>
              <a:t>Figure 1.7: methodology of paper 3</a:t>
            </a:r>
            <a:endParaRPr lang="en-US" dirty="0">
              <a:ea typeface="Meiry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FFC3-486F-424C-9BBB-9BA30DF1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B5A7-DE5E-4386-918A-0FBC437A8BA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73BE-0E3E-4995-BB9E-45599D9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20667-4690-4311-8AAA-8E7A526E6850}"/>
              </a:ext>
            </a:extLst>
          </p:cNvPr>
          <p:cNvSpPr txBox="1"/>
          <p:nvPr/>
        </p:nvSpPr>
        <p:spPr>
          <a:xfrm>
            <a:off x="3982120" y="1728066"/>
            <a:ext cx="46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😢</a:t>
            </a:r>
          </a:p>
        </p:txBody>
      </p:sp>
    </p:spTree>
    <p:extLst>
      <p:ext uri="{BB962C8B-B14F-4D97-AF65-F5344CB8AC3E}">
        <p14:creationId xmlns:p14="http://schemas.microsoft.com/office/powerpoint/2010/main" val="342246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027" y="4213780"/>
            <a:ext cx="6337358" cy="1459175"/>
          </a:xfrm>
        </p:spPr>
        <p:txBody>
          <a:bodyPr/>
          <a:lstStyle/>
          <a:p>
            <a:r>
              <a:rPr lang="en-US" sz="5400" dirty="0"/>
              <a:t>Result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51" y="672723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ea typeface="Meiryo"/>
              </a:rPr>
              <a:t>Result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0E2A3-E74E-9B36-261F-824F2075CE94}"/>
              </a:ext>
            </a:extLst>
          </p:cNvPr>
          <p:cNvSpPr txBox="1"/>
          <p:nvPr/>
        </p:nvSpPr>
        <p:spPr>
          <a:xfrm>
            <a:off x="711351" y="1708228"/>
            <a:ext cx="10643170" cy="471562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1 (Transfer Learning for Textual Emotion Detection)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800100" lvl="1" indent="-342900">
              <a:buFont typeface="Wingdings" panose="020B0503020204020204" pitchFamily="34" charset="0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60.87% accuracy using the IEMOCAP dataset and 86% F1 score in WANG dataset.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800100" lvl="1" indent="-342900"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 outperforms current state-of-the-art models in real-time emotion prediction.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342900" indent="-342900"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2 (Emotion Detection from Touch Interactions)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800100" lvl="1" indent="-342900">
              <a:spcBef>
                <a:spcPts val="930"/>
              </a:spcBef>
              <a:buFont typeface="Wingdings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obtain an average accuracy (AUCROC) of 73%(std dev. 6%)and a maximum of 87% in a 3-week in the-wild study</a:t>
            </a:r>
          </a:p>
          <a:p>
            <a:pPr marL="342900" indent="-342900"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3 (Emotion Recognition from Microblogs with 1D CNN)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 marL="800100" lvl="1" indent="-342900">
              <a:spcBef>
                <a:spcPts val="930"/>
              </a:spcBef>
              <a:buFont typeface="Wingdings" panose="020B0503020204020204" pitchFamily="34" charset="0"/>
              <a:buChar char="Ø"/>
            </a:pP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88.00% accuracy on the twitter dataset and outperform every other models that has been tested with it.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  <a:p>
            <a:pPr>
              <a:spcBef>
                <a:spcPts val="930"/>
              </a:spcBef>
              <a:buFont typeface="Corbel" panose="020B0503020204020204" pitchFamily="34" charset="0"/>
            </a:pP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DCBF-26E9-48DF-8492-3206C9A9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2A4-9A9D-40B4-A625-BF655F3E6ABA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CE7D-D45C-4BC2-9046-559C407F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5F833-EC62-B6FA-8A4D-376791A4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22" y="334056"/>
            <a:ext cx="7820569" cy="640066"/>
          </a:xfrm>
        </p:spPr>
        <p:txBody>
          <a:bodyPr anchor="b">
            <a:normAutofit fontScale="90000"/>
          </a:bodyPr>
          <a:lstStyle/>
          <a:p>
            <a:r>
              <a:rPr lang="en-US">
                <a:ea typeface="Meiryo"/>
              </a:rPr>
              <a:t>Source</a:t>
            </a:r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E395AF-2BB1-7284-2162-266D27D1A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28725"/>
              </p:ext>
            </p:extLst>
          </p:nvPr>
        </p:nvGraphicFramePr>
        <p:xfrm>
          <a:off x="1029936" y="1448957"/>
          <a:ext cx="10743243" cy="52444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3384">
                  <a:extLst>
                    <a:ext uri="{9D8B030D-6E8A-4147-A177-3AD203B41FA5}">
                      <a16:colId xmlns:a16="http://schemas.microsoft.com/office/drawing/2014/main" val="2775049939"/>
                    </a:ext>
                  </a:extLst>
                </a:gridCol>
                <a:gridCol w="3318180">
                  <a:extLst>
                    <a:ext uri="{9D8B030D-6E8A-4147-A177-3AD203B41FA5}">
                      <a16:colId xmlns:a16="http://schemas.microsoft.com/office/drawing/2014/main" val="1568128438"/>
                    </a:ext>
                  </a:extLst>
                </a:gridCol>
                <a:gridCol w="2933757">
                  <a:extLst>
                    <a:ext uri="{9D8B030D-6E8A-4147-A177-3AD203B41FA5}">
                      <a16:colId xmlns:a16="http://schemas.microsoft.com/office/drawing/2014/main" val="2983704935"/>
                    </a:ext>
                  </a:extLst>
                </a:gridCol>
                <a:gridCol w="2511749">
                  <a:extLst>
                    <a:ext uri="{9D8B030D-6E8A-4147-A177-3AD203B41FA5}">
                      <a16:colId xmlns:a16="http://schemas.microsoft.com/office/drawing/2014/main" val="2461311061"/>
                    </a:ext>
                  </a:extLst>
                </a:gridCol>
                <a:gridCol w="1186173">
                  <a:extLst>
                    <a:ext uri="{9D8B030D-6E8A-4147-A177-3AD203B41FA5}">
                      <a16:colId xmlns:a16="http://schemas.microsoft.com/office/drawing/2014/main" val="1610087268"/>
                    </a:ext>
                  </a:extLst>
                </a:gridCol>
              </a:tblGrid>
              <a:tr h="80316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Serial No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Title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Author</a:t>
                      </a:r>
                      <a:endParaRPr lang="en-US" sz="1800" kern="12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Source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Published Year</a:t>
                      </a:r>
                      <a:endParaRPr lang="en-US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790628"/>
                  </a:ext>
                </a:extLst>
              </a:tr>
              <a:tr h="1338613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Textual emotion detection utilizing a transfer learning approach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Mahsa Hadikhah Mozhdehi, AmirMasoud Eftekhari Moghadam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The Journal of Supercomputing, Volume 79, pages 13075–13089,</a:t>
                      </a: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Springer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594232"/>
                  </a:ext>
                </a:extLst>
              </a:tr>
              <a:tr h="1149405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baseline="0" noProof="0" dirty="0">
                          <a:solidFill>
                            <a:srgbClr val="000000"/>
                          </a:solidFill>
                        </a:rPr>
                        <a:t>Emotion Recognition from Microblog Managing Emoticon with Text and Classifying using 1D CNN 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Md. Ahsan Habib, M. A. H. Akhand and Md. Abdus Samad Kamal 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</a:rPr>
                        <a:t>Journal of Computer Science, 18(12), Pages 1170-1178,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arXiv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</a:rPr>
                        <a:t>2022</a:t>
                      </a:r>
                      <a:endParaRPr lang="en-US" sz="180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880523"/>
                  </a:ext>
                </a:extLst>
              </a:tr>
              <a:tr h="187405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Emotion detection from touch interactions during text entry on smartphones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Surjya Ghosh, Kaustubh Hiwarea, Niloy Gangulya, Bivas Mitraa, Pradipta De</a:t>
                      </a:r>
                      <a:endParaRPr lang="en-US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International Journal of Human-Computer Studies</a:t>
                      </a:r>
                      <a:endParaRPr lang="en-US" dirty="0"/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Volume 130, Pages 47-57,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u="none" strike="noStrike" kern="1200" baseline="0" noProof="0" dirty="0">
                          <a:solidFill>
                            <a:srgbClr val="000000"/>
                          </a:solidFill>
                          <a:effectLst/>
                        </a:rPr>
                        <a:t>Elsevier</a:t>
                      </a:r>
                      <a:endParaRPr lang="en-US" dirty="0"/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kern="12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4111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601778-E0C3-87D3-8A96-8ED6247793E9}"/>
              </a:ext>
            </a:extLst>
          </p:cNvPr>
          <p:cNvSpPr txBox="1"/>
          <p:nvPr/>
        </p:nvSpPr>
        <p:spPr>
          <a:xfrm>
            <a:off x="4216400" y="974122"/>
            <a:ext cx="3759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1: Publication Details</a:t>
            </a:r>
            <a:endParaRPr lang="en-US" dirty="0"/>
          </a:p>
          <a:p>
            <a:pPr algn="l"/>
            <a:endParaRPr lang="en-US" dirty="0">
              <a:ea typeface="Meiryo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BF222-20C4-42EF-AA16-480FB815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8167" y="6525944"/>
            <a:ext cx="1141457" cy="334852"/>
          </a:xfrm>
        </p:spPr>
        <p:txBody>
          <a:bodyPr/>
          <a:lstStyle/>
          <a:p>
            <a:fld id="{2E88DA7C-C664-4F8D-8122-8DFB5EAE3193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3E683-0AB1-47A5-AF08-BFFD3DF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3178" y="6292839"/>
            <a:ext cx="233925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7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027" y="4213780"/>
            <a:ext cx="6337358" cy="1459175"/>
          </a:xfrm>
        </p:spPr>
        <p:txBody>
          <a:bodyPr/>
          <a:lstStyle/>
          <a:p>
            <a:r>
              <a:rPr lang="en-US" sz="5400" dirty="0"/>
              <a:t>Comparative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7" y="394533"/>
            <a:ext cx="9300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Comparative</a:t>
            </a:r>
            <a:r>
              <a:rPr lang="en-US" sz="3000" dirty="0"/>
              <a:t> Discussion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82A3E-C639-E7F9-22B1-148B0598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46355"/>
              </p:ext>
            </p:extLst>
          </p:nvPr>
        </p:nvGraphicFramePr>
        <p:xfrm>
          <a:off x="838807" y="1589393"/>
          <a:ext cx="10977078" cy="4691691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1768928">
                  <a:extLst>
                    <a:ext uri="{9D8B030D-6E8A-4147-A177-3AD203B41FA5}">
                      <a16:colId xmlns:a16="http://schemas.microsoft.com/office/drawing/2014/main" val="3955062759"/>
                    </a:ext>
                  </a:extLst>
                </a:gridCol>
                <a:gridCol w="3367766">
                  <a:extLst>
                    <a:ext uri="{9D8B030D-6E8A-4147-A177-3AD203B41FA5}">
                      <a16:colId xmlns:a16="http://schemas.microsoft.com/office/drawing/2014/main" val="405042951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648495499"/>
                    </a:ext>
                  </a:extLst>
                </a:gridCol>
                <a:gridCol w="2846813">
                  <a:extLst>
                    <a:ext uri="{9D8B030D-6E8A-4147-A177-3AD203B41FA5}">
                      <a16:colId xmlns:a16="http://schemas.microsoft.com/office/drawing/2014/main" val="1198117533"/>
                    </a:ext>
                  </a:extLst>
                </a:gridCol>
              </a:tblGrid>
              <a:tr h="86441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Aspect</a:t>
                      </a:r>
                      <a:endParaRPr lang="en-US" sz="2400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Paper1</a:t>
                      </a:r>
                      <a:endParaRPr lang="en-US" dirty="0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Paper2</a:t>
                      </a:r>
                      <a:endParaRPr lang="en-US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/>
                        <a:t>Paper3</a:t>
                      </a:r>
                      <a:endParaRPr lang="en-US" dirty="0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2726"/>
                  </a:ext>
                </a:extLst>
              </a:tr>
              <a:tr h="2364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Transfer learning: using pre-trained model allows better performance.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Very efficient, fewer 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     training epochs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Multilingual potential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Non-Intrusive and natural approach</a:t>
                      </a:r>
                      <a:endParaRPr lang="en-US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Doesn't require explicit user input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High accuracy: 73%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Gives realistic insights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Combined Text and Emotion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High accuracy: 88%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Robustness and scalable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Outperforms every existing model</a:t>
                      </a:r>
                    </a:p>
                    <a:p>
                      <a:pPr marL="0" lvl="0" indent="0" algn="ctr">
                        <a:buNone/>
                      </a:pP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01550"/>
                  </a:ext>
                </a:extLst>
              </a:tr>
              <a:tr h="13794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Weakness</a:t>
                      </a:r>
                      <a:endParaRPr 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Model complexity: Difficult to understand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Dataset Dependency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Emoticon Limitation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Limited emotional state(4)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Small sample size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Not generalized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Emoticon Ambiguity: can have multiple meaning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Limited Emotional state(4)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79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87FA-2999-4755-808A-0BDC4487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8740-04CD-4D19-9A42-91596A323336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611F0-BFD6-42A4-985A-06457476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3C187-5C3F-4539-9FBA-C8C70D07086C}"/>
              </a:ext>
            </a:extLst>
          </p:cNvPr>
          <p:cNvSpPr txBox="1"/>
          <p:nvPr/>
        </p:nvSpPr>
        <p:spPr>
          <a:xfrm>
            <a:off x="4123087" y="1127728"/>
            <a:ext cx="46941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4: Comparative Discussions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5304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8" y="375680"/>
            <a:ext cx="9300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Comparative Discussion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82A3E-C639-E7F9-22B1-148B0598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63777"/>
              </p:ext>
            </p:extLst>
          </p:nvPr>
        </p:nvGraphicFramePr>
        <p:xfrm>
          <a:off x="775608" y="1946402"/>
          <a:ext cx="10977078" cy="3835819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1768928">
                  <a:extLst>
                    <a:ext uri="{9D8B030D-6E8A-4147-A177-3AD203B41FA5}">
                      <a16:colId xmlns:a16="http://schemas.microsoft.com/office/drawing/2014/main" val="3955062759"/>
                    </a:ext>
                  </a:extLst>
                </a:gridCol>
                <a:gridCol w="3367766">
                  <a:extLst>
                    <a:ext uri="{9D8B030D-6E8A-4147-A177-3AD203B41FA5}">
                      <a16:colId xmlns:a16="http://schemas.microsoft.com/office/drawing/2014/main" val="405042951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648495499"/>
                    </a:ext>
                  </a:extLst>
                </a:gridCol>
                <a:gridCol w="2846813">
                  <a:extLst>
                    <a:ext uri="{9D8B030D-6E8A-4147-A177-3AD203B41FA5}">
                      <a16:colId xmlns:a16="http://schemas.microsoft.com/office/drawing/2014/main" val="1198117533"/>
                    </a:ext>
                  </a:extLst>
                </a:gridCol>
              </a:tblGrid>
              <a:tr h="95960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Aspect</a:t>
                      </a:r>
                      <a:endParaRPr lang="en-US" sz="2400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Paper1</a:t>
                      </a:r>
                      <a:endParaRPr lang="en-US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Paper2</a:t>
                      </a:r>
                      <a:endParaRPr lang="en-US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/>
                        <a:t>Paper3</a:t>
                      </a:r>
                      <a:endParaRPr lang="en-US" dirty="0"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2726"/>
                  </a:ext>
                </a:extLst>
              </a:tr>
              <a:tr h="14967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Performance Metrics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F1-score, accuracy, and comparisons with RNN-based models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Average accuracy (AUCROC), F-score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Accuracy metrics, comparisons with other emotion detection methods</a:t>
                      </a:r>
                    </a:p>
                    <a:p>
                      <a:pPr marL="0" lvl="0" indent="0" algn="ctr">
                        <a:buNone/>
                      </a:pP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01550"/>
                  </a:ext>
                </a:extLst>
              </a:tr>
              <a:tr h="13794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Applications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Text-based sentiment analysis, Social media monitoring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Emotion detection in smartphone-based applications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Social media sentiment analysis, Microblog emotion detection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79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EABA5-8889-430C-BECC-267EA2BC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013D-ADEB-4AEF-A861-648E5D237105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D3A2-4CA9-4BFD-8683-B1A9C655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A4F06-3FCB-4E66-AF4A-0F1319A61917}"/>
              </a:ext>
            </a:extLst>
          </p:cNvPr>
          <p:cNvSpPr txBox="1"/>
          <p:nvPr/>
        </p:nvSpPr>
        <p:spPr>
          <a:xfrm>
            <a:off x="4098448" y="1499283"/>
            <a:ext cx="46941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4: Comparative Discussions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0008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683" y="4081806"/>
            <a:ext cx="6928702" cy="1591150"/>
          </a:xfrm>
        </p:spPr>
        <p:txBody>
          <a:bodyPr/>
          <a:lstStyle/>
          <a:p>
            <a:r>
              <a:rPr lang="en-US" sz="5400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51" y="672723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ea typeface="Meiryo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38A2D-5F93-5731-C229-3B3125D6C3E8}"/>
              </a:ext>
            </a:extLst>
          </p:cNvPr>
          <p:cNvSpPr txBox="1"/>
          <p:nvPr/>
        </p:nvSpPr>
        <p:spPr>
          <a:xfrm>
            <a:off x="901472" y="1751919"/>
            <a:ext cx="8776607" cy="2135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Meiryo"/>
              </a:rPr>
              <a:t>The 1st paper ( Transfer learning -  BERT model ) is the most convenient and effective as this approach shows significant advantages in terms of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Efficiency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Scalability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56E11-A57B-5BC7-4080-C12234296B7D}"/>
              </a:ext>
            </a:extLst>
          </p:cNvPr>
          <p:cNvSpPr txBox="1"/>
          <p:nvPr/>
        </p:nvSpPr>
        <p:spPr>
          <a:xfrm>
            <a:off x="884464" y="3878035"/>
            <a:ext cx="8827633" cy="2550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Meiryo"/>
              </a:rPr>
              <a:t>But if the requirement is -&gt;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US" dirty="0">
                <a:ea typeface="Meiryo"/>
              </a:rPr>
              <a:t>smartphone-based applications and need real-time emotion detection,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Meiryo"/>
              </a:rPr>
              <a:t>Then the 2nd paper (ED from touch interactions) is better.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n-US" dirty="0">
                <a:ea typeface="Meiryo"/>
              </a:rPr>
              <a:t>Need to include emoticon and have to have high accuracy in detecting emotion then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Meiryo"/>
              </a:rPr>
              <a:t>Then the 3rd paper (CNN model) is better.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A796-021A-4E54-82B7-4348EA68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871B-EEC6-43B8-89BC-7B82A616CCAB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37CF-AC0E-41B7-BE8F-A034A0E2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39" y="4072379"/>
            <a:ext cx="5712645" cy="1600577"/>
          </a:xfrm>
        </p:spPr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51" y="672723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>
                <a:ea typeface="Meiryo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38A2D-5F93-5731-C229-3B3125D6C3E8}"/>
              </a:ext>
            </a:extLst>
          </p:cNvPr>
          <p:cNvSpPr txBox="1"/>
          <p:nvPr/>
        </p:nvSpPr>
        <p:spPr>
          <a:xfrm>
            <a:off x="1049660" y="2099068"/>
            <a:ext cx="8776607" cy="1881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latin typeface="Arial"/>
                <a:ea typeface="Meiryo"/>
                <a:cs typeface="Arial"/>
              </a:rPr>
              <a:t>We explored three distinct methods for emotion detection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latin typeface="Arial"/>
                <a:ea typeface="Meiryo"/>
                <a:cs typeface="Arial"/>
              </a:rPr>
              <a:t>Each approach offers unique strengths and is suitable for different applications.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latin typeface="Arial"/>
                <a:ea typeface="Meiryo"/>
                <a:cs typeface="Arial"/>
              </a:rPr>
              <a:t>Innovation will lead to more accurate and versatile methods.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F885-E65C-4389-82BD-06EE981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5018-EDC9-4761-AAC8-C676D9C6CB0C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80C52-7217-481E-A1B5-3D378AB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26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C64F2F-0142-4949-B3E8-B2B3046957FD}"/>
              </a:ext>
            </a:extLst>
          </p:cNvPr>
          <p:cNvCxnSpPr>
            <a:cxnSpLocks/>
          </p:cNvCxnSpPr>
          <p:nvPr/>
        </p:nvCxnSpPr>
        <p:spPr>
          <a:xfrm>
            <a:off x="1182161" y="1555724"/>
            <a:ext cx="3205013" cy="0"/>
          </a:xfrm>
          <a:prstGeom prst="line">
            <a:avLst/>
          </a:prstGeom>
          <a:ln w="34925">
            <a:solidFill>
              <a:schemeClr val="dk1">
                <a:alpha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2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51" y="672723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>
                <a:ea typeface="Meiryo"/>
              </a:rPr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38A2D-5F93-5731-C229-3B3125D6C3E8}"/>
              </a:ext>
            </a:extLst>
          </p:cNvPr>
          <p:cNvSpPr txBox="1"/>
          <p:nvPr/>
        </p:nvSpPr>
        <p:spPr>
          <a:xfrm>
            <a:off x="901472" y="1751919"/>
            <a:ext cx="8776607" cy="4651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/>
                <a:ea typeface="Meiryo"/>
                <a:cs typeface="Arial"/>
              </a:rPr>
              <a:t>Hadikhah Mozhdehi, Mahsa, and AmirMasoud Eftekhari Moghadam. "Textual emotion detection utilizing a transfer learning approach." The Journal of Supercomputing 79.12 (2023): 13075-13089.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/>
                <a:ea typeface="Meiryo"/>
                <a:cs typeface="Arial"/>
              </a:rPr>
              <a:t>Ghosh, Surjya, Kaustubh Hiware, Niloy Ganguly, Bivas Mitra, and Pradipta De. "Emotion detection from touch interactions during text entry on smartphones." International Journal of Human-Computer Studies 130 (2019): 47-57.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Arial"/>
                <a:ea typeface="Meiryo"/>
                <a:cs typeface="Arial"/>
              </a:rPr>
              <a:t>Habib, Md Ahsan, M. A. H. Akhand, and Md Abdus Samad Kamal. "Emotion recognition from microblog managing emoticon with text and classifying using 1d cnn." arXiv preprint arXiv:2301.02971 (2023).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330D-D063-4176-98B1-A3B84741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695C-3C60-4809-8CF4-89665266C5BE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1294-BD89-4EE2-9B17-C2B9C7C0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27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6521A-85C4-491C-9576-8F58FAA567BE}"/>
              </a:ext>
            </a:extLst>
          </p:cNvPr>
          <p:cNvCxnSpPr>
            <a:cxnSpLocks/>
          </p:cNvCxnSpPr>
          <p:nvPr/>
        </p:nvCxnSpPr>
        <p:spPr>
          <a:xfrm>
            <a:off x="1182161" y="1555724"/>
            <a:ext cx="3205013" cy="0"/>
          </a:xfrm>
          <a:prstGeom prst="line">
            <a:avLst/>
          </a:prstGeom>
          <a:ln w="34925">
            <a:solidFill>
              <a:schemeClr val="dk1">
                <a:alpha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8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36" y="642708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ea typeface="Meiryo"/>
              </a:rPr>
              <a:t>References(contd..)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38A2D-5F93-5731-C229-3B3125D6C3E8}"/>
              </a:ext>
            </a:extLst>
          </p:cNvPr>
          <p:cNvSpPr txBox="1"/>
          <p:nvPr/>
        </p:nvSpPr>
        <p:spPr>
          <a:xfrm>
            <a:off x="901472" y="1751919"/>
            <a:ext cx="8776607" cy="5113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Arial"/>
                <a:ea typeface="Meiryo"/>
                <a:cs typeface="Arial"/>
              </a:rPr>
              <a:t>Hochreiter S, Schmidhuber J (1997) Long short-term memory. Neural Comput 9(8):1735–1780.</a:t>
            </a:r>
            <a:endParaRPr lang="en-US" dirty="0">
              <a:ea typeface="Meiry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Arial"/>
                <a:ea typeface="Meiryo"/>
                <a:cs typeface="Arial"/>
              </a:rPr>
              <a:t>Dey, Rahul, and Fathi M. Salem. "Gate-variants of gated recurrent unit (GRU) neural networks." 2017 IEEE 60th international midwest symposium on circuits and systems (MWSCAS). IEEE, 2017.</a:t>
            </a:r>
            <a:endParaRPr lang="en-US" dirty="0">
              <a:ea typeface="Meiry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Arial"/>
                <a:ea typeface="Meiryo"/>
                <a:cs typeface="Arial"/>
              </a:rPr>
              <a:t>Cho K, Van Merriënboer B, Gulcehre C, Bahdanau D, Bougares F, Schwenk H, Bengio Y (2014) Learning phrase representations using rnn encoder-decoder for statistical machine translation. Conference on Empirical Methods in Natural Language Processing, EMNLP</a:t>
            </a:r>
            <a:endParaRPr lang="en-US" dirty="0">
              <a:ea typeface="Meiry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sz="2000" dirty="0">
              <a:latin typeface="Arial"/>
              <a:ea typeface="Meiryo"/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sz="2000" dirty="0">
              <a:latin typeface="Arial"/>
              <a:ea typeface="Meiryo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855F-082F-443B-86D1-966D45A9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D32-C593-4996-A264-1E058AA65A5A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0679F-E92E-438C-ACCB-A78A0C7F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3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3131BE-AD3D-C559-8B3C-87B2B86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37" y="550259"/>
            <a:ext cx="8284603" cy="80032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>
                <a:ea typeface="Meiryo"/>
              </a:rPr>
              <a:t>References(contd..)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38A2D-5F93-5731-C229-3B3125D6C3E8}"/>
              </a:ext>
            </a:extLst>
          </p:cNvPr>
          <p:cNvSpPr txBox="1"/>
          <p:nvPr/>
        </p:nvSpPr>
        <p:spPr>
          <a:xfrm>
            <a:off x="847043" y="1479776"/>
            <a:ext cx="8776607" cy="6036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>
                <a:latin typeface="Arial"/>
                <a:ea typeface="Meiryo"/>
                <a:cs typeface="Arial"/>
              </a:rPr>
              <a:t>Wei, Wenjie, et al. "Microblog sentiment classification method based on dual attention mechanism and bidirectional LSTM." Chinese Lexical Semantics: 20th Workshop, CLSW 2019, Beijing, China, June 28–30, 2019, Revised Selected Papers 20. Springer International Publishing, 2020.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 err="1">
                <a:latin typeface="Arial"/>
                <a:ea typeface="Meiryo"/>
                <a:cs typeface="Arial"/>
              </a:rPr>
              <a:t>Batbaatar</a:t>
            </a:r>
            <a:r>
              <a:rPr lang="en-US" sz="2000" dirty="0">
                <a:latin typeface="Arial"/>
                <a:ea typeface="Meiryo"/>
                <a:cs typeface="Arial"/>
              </a:rPr>
              <a:t>, </a:t>
            </a:r>
            <a:r>
              <a:rPr lang="en-US" sz="2000" dirty="0" err="1">
                <a:latin typeface="Arial"/>
                <a:ea typeface="Meiryo"/>
                <a:cs typeface="Arial"/>
              </a:rPr>
              <a:t>Erdenebileg</a:t>
            </a:r>
            <a:r>
              <a:rPr lang="en-US" sz="2000" dirty="0">
                <a:latin typeface="Arial"/>
                <a:ea typeface="Meiryo"/>
                <a:cs typeface="Arial"/>
              </a:rPr>
              <a:t>, </a:t>
            </a:r>
            <a:r>
              <a:rPr lang="en-US" sz="2000" dirty="0" err="1">
                <a:latin typeface="Arial"/>
                <a:ea typeface="Meiryo"/>
                <a:cs typeface="Arial"/>
              </a:rPr>
              <a:t>Meijing</a:t>
            </a:r>
            <a:r>
              <a:rPr lang="en-US" sz="2000" dirty="0">
                <a:latin typeface="Arial"/>
                <a:ea typeface="Meiryo"/>
                <a:cs typeface="Arial"/>
              </a:rPr>
              <a:t> Li, and </a:t>
            </a:r>
            <a:r>
              <a:rPr lang="en-US" sz="2000" dirty="0" err="1">
                <a:latin typeface="Arial"/>
                <a:ea typeface="Meiryo"/>
                <a:cs typeface="Arial"/>
              </a:rPr>
              <a:t>Keun</a:t>
            </a:r>
            <a:r>
              <a:rPr lang="en-US" sz="2000" dirty="0">
                <a:latin typeface="Arial"/>
                <a:ea typeface="Meiryo"/>
                <a:cs typeface="Arial"/>
              </a:rPr>
              <a:t> Ho Ryu. "Semantic-emotion neural network for emotion recognition from text." IEEE access 7 (2019): 111866-111878.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dirty="0">
                <a:latin typeface="Arial"/>
                <a:ea typeface="Meiryo"/>
                <a:cs typeface="Arial"/>
              </a:rPr>
              <a:t>Liu, M., Xu, M., &amp; Tang, T. (2021). Association between chemotherapy and prognostic factors of survival in hepatocellular carcinoma: a SEER population-based cohort study. Scientific reports, 11(1), 23754.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endParaRPr lang="en-US" sz="2000" dirty="0">
              <a:latin typeface="Arial"/>
              <a:ea typeface="Meiryo"/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endParaRPr lang="en-US" sz="2000" dirty="0">
              <a:latin typeface="Arial"/>
              <a:ea typeface="Meiryo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C375-987A-4F41-976D-2BDABE4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236" y="6399088"/>
            <a:ext cx="1038749" cy="457201"/>
          </a:xfrm>
        </p:spPr>
        <p:txBody>
          <a:bodyPr/>
          <a:lstStyle/>
          <a:p>
            <a:fld id="{F970D3D2-0ECE-42DB-8616-61167CFD9E0C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DE17-4411-4D9D-A0A7-D071998A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554" y="6170490"/>
            <a:ext cx="522909" cy="457199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5A1F-B55D-DC78-871D-86E0A969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eiryo"/>
              </a:rPr>
              <a:t>Outline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76624-61C7-0F8B-855C-B87C2605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5172849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Related works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Result Analysis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Comparative Discussion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Recommendation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r>
              <a:rPr lang="en-US" sz="2000" dirty="0">
                <a:latin typeface="Arial" panose="020B0604020202020204" pitchFamily="34" charset="0"/>
                <a:ea typeface="Meiryo"/>
                <a:cs typeface="Arial" panose="020B0604020202020204" pitchFamily="34" charset="0"/>
              </a:rPr>
              <a:t>References</a:t>
            </a:r>
          </a:p>
          <a:p>
            <a:pPr marL="342900" indent="-342900">
              <a:buFont typeface="Wingdings" panose="020B0503020204020204" pitchFamily="34" charset="0"/>
              <a:buChar char="ü"/>
            </a:pPr>
            <a:endParaRPr lang="en-US" sz="2000" dirty="0">
              <a:latin typeface="Arial" panose="020B0604020202020204" pitchFamily="34" charset="0"/>
              <a:ea typeface="Meiryo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CE84D-CE65-4C8F-8B6B-C31741F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8390"/>
            <a:ext cx="1067030" cy="349610"/>
          </a:xfrm>
        </p:spPr>
        <p:txBody>
          <a:bodyPr/>
          <a:lstStyle/>
          <a:p>
            <a:fld id="{583C6200-5353-44BE-834B-841E35A3F278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73B-D18D-4090-8438-FB21C2E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822" y="6170490"/>
            <a:ext cx="428641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8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2689967-BCE4-4CB3-AB4A-E9B6EC055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C86C65-70F5-4826-A10D-0E4FB096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36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A857B9-D582-4DD3-82BC-5CBF33E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7E1C21-A564-3052-9535-491C40BF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45" y="2792651"/>
            <a:ext cx="5490880" cy="256626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48DB528-CEE1-450E-9D70-38B97A9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3E61E5-7309-4B68-89DB-E5CAE484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8904A42-15F0-4BEF-A06A-DCCD3D2C1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B4D6438-495E-40D8-A2AF-D6697DA0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5208F27-B5FE-414B-B2F7-340BD405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90B1E87-EDFB-4D74-B288-2C27E290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A68F1-F80C-48CD-9690-80D9927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472" y="6415433"/>
            <a:ext cx="1114164" cy="457201"/>
          </a:xfrm>
        </p:spPr>
        <p:txBody>
          <a:bodyPr/>
          <a:lstStyle/>
          <a:p>
            <a:fld id="{FCB9181F-037C-4A59-AE9A-5637D7DF2EBF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1B577-17F6-4409-B015-214CF775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5912" y="6170490"/>
            <a:ext cx="616551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6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DF704C-2A69-406E-8502-CFCCA429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A6C238D-65E2-4C8A-9A79-736B3BAC3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16C2BE-CCEF-4952-AF0E-66ED4F19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047323-BC21-4FD9-9F37-24C363D9B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1995E99-76D3-47AB-9896-A6EBCDEA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5BD382-0336-41C4-91ED-289408F06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021399-AE3A-4C2A-AA98-FCD237FE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9E83D04-BF47-4E9C-9FF6-5EF9A211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8C1EED-C6E1-4563-BBB1-B38DEB0DE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3DFC8EC9-3646-495A-91D7-1931A50B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8F172-8043-45AE-93BC-429F054CB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5519AE-97B9-45A3-8A59-4C31F717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EDBF79-8E5D-4691-8AE2-51CAEB36C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" name="Picture 29" descr="A question mark from a string&#10;&#10;Description automatically generated">
            <a:extLst>
              <a:ext uri="{FF2B5EF4-FFF2-40B4-BE49-F238E27FC236}">
                <a16:creationId xmlns:a16="http://schemas.microsoft.com/office/drawing/2014/main" id="{B17EC22C-3188-4385-8ED7-D1F7ABA78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484" r="23788" b="2"/>
          <a:stretch/>
        </p:blipFill>
        <p:spPr>
          <a:xfrm>
            <a:off x="950259" y="1367611"/>
            <a:ext cx="4432693" cy="4094066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73B-D18D-4090-8438-FB21C2E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1848" y="6170489"/>
            <a:ext cx="560616" cy="550821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CE84D-CE65-4C8F-8B6B-C31741F7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6671"/>
            <a:ext cx="1067030" cy="349610"/>
          </a:xfrm>
        </p:spPr>
        <p:txBody>
          <a:bodyPr/>
          <a:lstStyle/>
          <a:p>
            <a:fld id="{583C6200-5353-44BE-834B-841E35A3F278}" type="datetime1">
              <a:rPr lang="en-US" smtClean="0"/>
              <a:t>6/1/2024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Royalty free emotions photos | Pikist">
            <a:extLst>
              <a:ext uri="{FF2B5EF4-FFF2-40B4-BE49-F238E27FC236}">
                <a16:creationId xmlns:a16="http://schemas.microsoft.com/office/drawing/2014/main" id="{C3FE7DA4-ABEF-FDE7-426F-293581CCE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9" r="14038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15E5-6AF1-DBE9-36E0-679745A9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893762"/>
            <a:ext cx="3948269" cy="913877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EEC4-6C57-3615-1BF8-C7A95508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Emotion Detection Overview</a:t>
            </a:r>
            <a:r>
              <a:rPr lang="en-US" sz="2400" dirty="0">
                <a:latin typeface="Arial"/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  <a:p>
            <a:r>
              <a:rPr lang="en-US" sz="2000" dirty="0">
                <a:ea typeface="Meiryo"/>
                <a:cs typeface="Arial"/>
              </a:rPr>
              <a:t>Emotions play a key role in human communication, impacting interactions, decisions, and well-being</a:t>
            </a:r>
            <a:endParaRPr lang="en-US" sz="2000" dirty="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592E7-1B32-4B8A-A8B9-328F2F0C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6268"/>
            <a:ext cx="1047189" cy="311732"/>
          </a:xfrm>
        </p:spPr>
        <p:txBody>
          <a:bodyPr/>
          <a:lstStyle/>
          <a:p>
            <a:fld id="{22C73876-C0E2-4932-85AB-5222328D29F3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E6B7-7A67-450F-AA1F-0D4693AC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1530" y="6183984"/>
            <a:ext cx="390934" cy="443706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4088-3890-4FED-A2D6-DDFD71E5C2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7916" y="442220"/>
            <a:ext cx="8277035" cy="861460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Introduction(contd..)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2EF4-3E10-9994-6C6D-755416EF520B}"/>
              </a:ext>
            </a:extLst>
          </p:cNvPr>
          <p:cNvSpPr txBox="1"/>
          <p:nvPr/>
        </p:nvSpPr>
        <p:spPr>
          <a:xfrm>
            <a:off x="2425819" y="1836395"/>
            <a:ext cx="5398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4480" indent="-28448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>
                <a:latin typeface="Arial"/>
                <a:ea typeface="Meiryo"/>
                <a:cs typeface="Arial"/>
              </a:rPr>
              <a:t>Significance of Emotion Detection</a:t>
            </a:r>
            <a:endParaRPr lang="en-US" sz="2400">
              <a:latin typeface="Arial"/>
              <a:cs typeface="Arial"/>
            </a:endParaRP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BD775932-A47B-B0A4-26B3-F0377C7C6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585846"/>
              </p:ext>
            </p:extLst>
          </p:nvPr>
        </p:nvGraphicFramePr>
        <p:xfrm>
          <a:off x="2799780" y="2730009"/>
          <a:ext cx="8616158" cy="349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DC43-70CB-4B5A-BBA9-2C2D1955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9041" y="6536392"/>
            <a:ext cx="1084897" cy="402383"/>
          </a:xfrm>
        </p:spPr>
        <p:txBody>
          <a:bodyPr/>
          <a:lstStyle/>
          <a:p>
            <a:fld id="{824641D3-0F48-44B7-BC7F-EA8343E8A39D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CD28A-EE89-49A5-AA37-8B4C794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072" y="6146276"/>
            <a:ext cx="403392" cy="481414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26BCF80-8FDC-4BC3-9314-F9FC1C557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graphicEl>
                                              <a:dgm id="{D26BCF80-8FDC-4BC3-9314-F9FC1C557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graphicEl>
                                              <a:dgm id="{D26BCF80-8FDC-4BC3-9314-F9FC1C557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2042A80-C2B8-4F81-B80E-9F29CA30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graphicEl>
                                              <a:dgm id="{12042A80-C2B8-4F81-B80E-9F29CA30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graphicEl>
                                              <a:dgm id="{12042A80-C2B8-4F81-B80E-9F29CA30E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DDBB784-6F63-49D1-8F4D-A1032091D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graphicEl>
                                              <a:dgm id="{FDDBB784-6F63-49D1-8F4D-A1032091D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graphicEl>
                                              <a:dgm id="{FDDBB784-6F63-49D1-8F4D-A1032091D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5D26ED1-E728-451A-AA8B-0117273FC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graphicEl>
                                              <a:dgm id="{55D26ED1-E728-451A-AA8B-0117273FC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graphicEl>
                                              <a:dgm id="{55D26ED1-E728-451A-AA8B-0117273FC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03692D1-F4C8-4EA3-ABCB-BAEF4C395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graphicEl>
                                              <a:dgm id="{E03692D1-F4C8-4EA3-ABCB-BAEF4C395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graphicEl>
                                              <a:dgm id="{E03692D1-F4C8-4EA3-ABCB-BAEF4C395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3411180-6E21-4541-AD8C-733FEBD92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graphicEl>
                                              <a:dgm id="{B3411180-6E21-4541-AD8C-733FEBD92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graphicEl>
                                              <a:dgm id="{B3411180-6E21-4541-AD8C-733FEBD92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1279908-41C2-4D57-893A-BC18B3B4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graphicEl>
                                              <a:dgm id="{B1279908-41C2-4D57-893A-BC18B3B4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graphicEl>
                                              <a:dgm id="{B1279908-41C2-4D57-893A-BC18B3B4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750A49F-5F9E-42F1-A1ED-8EFBEB0D3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graphicEl>
                                              <a:dgm id="{E750A49F-5F9E-42F1-A1ED-8EFBEB0D3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graphicEl>
                                              <a:dgm id="{E750A49F-5F9E-42F1-A1ED-8EFBEB0D3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615D773-08A2-44D1-B038-3EAD98618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graphicEl>
                                              <a:dgm id="{6615D773-08A2-44D1-B038-3EAD98618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graphicEl>
                                              <a:dgm id="{6615D773-08A2-44D1-B038-3EAD98618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0AE2484-87A8-4704-A528-642D95260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graphicEl>
                                              <a:dgm id="{50AE2484-87A8-4704-A528-642D95260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graphicEl>
                                              <a:dgm id="{50AE2484-87A8-4704-A528-642D95260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E85D64F-E981-4C8D-93CF-91BBA59CD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graphicEl>
                                              <a:dgm id="{DE85D64F-E981-4C8D-93CF-91BBA59CD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graphicEl>
                                              <a:dgm id="{DE85D64F-E981-4C8D-93CF-91BBA59CD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FB041A7-8D6F-47F6-911F-03D45033F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graphicEl>
                                              <a:dgm id="{4FB041A7-8D6F-47F6-911F-03D45033F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graphicEl>
                                              <a:dgm id="{4FB041A7-8D6F-47F6-911F-03D45033F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4088-3890-4FED-A2D6-DDFD71E5C2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7916" y="442220"/>
            <a:ext cx="8277035" cy="861460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Introduction(contd..)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2EF4-3E10-9994-6C6D-755416EF520B}"/>
              </a:ext>
            </a:extLst>
          </p:cNvPr>
          <p:cNvSpPr txBox="1"/>
          <p:nvPr/>
        </p:nvSpPr>
        <p:spPr>
          <a:xfrm>
            <a:off x="2425819" y="1836395"/>
            <a:ext cx="5398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2400">
                <a:latin typeface="Arial"/>
                <a:ea typeface="Meiryo"/>
                <a:cs typeface="Arial"/>
              </a:rPr>
              <a:t>Purpose of this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7C406-7260-EAF3-639F-A6B03C90FF18}"/>
              </a:ext>
            </a:extLst>
          </p:cNvPr>
          <p:cNvSpPr txBox="1"/>
          <p:nvPr/>
        </p:nvSpPr>
        <p:spPr>
          <a:xfrm>
            <a:off x="2570238" y="2660952"/>
            <a:ext cx="8602738" cy="1438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Arial"/>
              </a:rPr>
              <a:t>Our goal is to explore how different techniques tackle emotion detection, emphasizing their strengths, limitations, and real-world applications</a:t>
            </a:r>
            <a:endParaRPr lang="en-US" dirty="0">
              <a:ea typeface="Meiryo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B3DDF-71E4-4D91-B48F-5F956CE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5338" y="6452000"/>
            <a:ext cx="1066043" cy="406000"/>
          </a:xfrm>
        </p:spPr>
        <p:txBody>
          <a:bodyPr/>
          <a:lstStyle/>
          <a:p>
            <a:fld id="{52A016D6-8556-40A2-A3C1-2DB5E6FFC3B5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35BC-7414-411B-A485-BE517BBF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072" y="6170490"/>
            <a:ext cx="403392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1182-9675-4AC0-81F6-2DD2C750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46" y="3912123"/>
            <a:ext cx="6337358" cy="1459175"/>
          </a:xfrm>
        </p:spPr>
        <p:txBody>
          <a:bodyPr/>
          <a:lstStyle/>
          <a:p>
            <a:r>
              <a:rPr lang="en-US" sz="5400" dirty="0"/>
              <a:t>Related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9E709-0348-4057-B117-81777AF1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0AD-008D-4FFB-BDE8-B2B6647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833-319A-4BD9-9E7F-BA95B1C82B65}" type="datetime1">
              <a:rPr lang="en-US" smtClean="0"/>
              <a:t>6/3/2024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4088-3890-4FED-A2D6-DDFD71E5C2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9631" y="198417"/>
            <a:ext cx="8277035" cy="861460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>
                <a:ea typeface="Meiryo"/>
              </a:rPr>
              <a:t>Related Works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28B4B-032D-C372-DBCE-D723784D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1429"/>
              </p:ext>
            </p:extLst>
          </p:nvPr>
        </p:nvGraphicFramePr>
        <p:xfrm>
          <a:off x="991810" y="1451428"/>
          <a:ext cx="10875030" cy="5208155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3625010">
                  <a:extLst>
                    <a:ext uri="{9D8B030D-6E8A-4147-A177-3AD203B41FA5}">
                      <a16:colId xmlns:a16="http://schemas.microsoft.com/office/drawing/2014/main" val="3955062759"/>
                    </a:ext>
                  </a:extLst>
                </a:gridCol>
                <a:gridCol w="3625010">
                  <a:extLst>
                    <a:ext uri="{9D8B030D-6E8A-4147-A177-3AD203B41FA5}">
                      <a16:colId xmlns:a16="http://schemas.microsoft.com/office/drawing/2014/main" val="405042951"/>
                    </a:ext>
                  </a:extLst>
                </a:gridCol>
                <a:gridCol w="3625010">
                  <a:extLst>
                    <a:ext uri="{9D8B030D-6E8A-4147-A177-3AD203B41FA5}">
                      <a16:colId xmlns:a16="http://schemas.microsoft.com/office/drawing/2014/main" val="648495499"/>
                    </a:ext>
                  </a:extLst>
                </a:gridCol>
              </a:tblGrid>
              <a:tr h="81903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Name &amp; Reference</a:t>
                      </a:r>
                      <a:endParaRPr lang="en-US" sz="240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Authors</a:t>
                      </a:r>
                      <a:endParaRPr lang="en-US" sz="240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Remarks</a:t>
                      </a:r>
                      <a:endParaRPr lang="en-US" sz="2400" dirty="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2726"/>
                  </a:ext>
                </a:extLst>
              </a:tr>
              <a:tr h="153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r>
                        <a:rPr lang="en-US" dirty="0">
                          <a:hlinkClick r:id="rId2" action="ppaction://hlinksldjump"/>
                        </a:rPr>
                        <a:t>[4]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Hochreiter S, Schmidhuber J 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designed to remember information for long periods.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can be computationally intensive and prone to overfitting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01550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  <a:r>
                        <a:rPr lang="en-US" dirty="0">
                          <a:hlinkClick r:id="rId2" action="ppaction://hlinksldjump"/>
                        </a:rPr>
                        <a:t>[5]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Rahul Dey; Fathi M. Salem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simplified version of LSTMs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might not always capture as much contextual information as LSTM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799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RNN Encoder–Decoder</a:t>
                      </a: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  <a:hlinkClick r:id="rId2" action="ppaction://hlinksldjump"/>
                        </a:rPr>
                        <a:t>[6]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Cho K, Van Merriënboer B, Gulcehre C, Bahdanau 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comprises two RNNs; one encodes sequences into vectors, and the other decodes these vectors back into sequences.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556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D5F5-9DDA-4BB8-9841-5C8D677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4811" y="6411751"/>
            <a:ext cx="1103750" cy="457200"/>
          </a:xfrm>
        </p:spPr>
        <p:txBody>
          <a:bodyPr/>
          <a:lstStyle/>
          <a:p>
            <a:fld id="{CB49C3BC-DC9A-4B85-BB31-570DA72E0173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8594-7967-40C8-AE14-E7605F86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8803" y="6422702"/>
            <a:ext cx="403392" cy="4572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D0CAB-AF46-4126-87D6-ECF02BF56E21}"/>
              </a:ext>
            </a:extLst>
          </p:cNvPr>
          <p:cNvSpPr txBox="1"/>
          <p:nvPr/>
        </p:nvSpPr>
        <p:spPr>
          <a:xfrm>
            <a:off x="4216400" y="974122"/>
            <a:ext cx="46941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2:Related work &amp; remarks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663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A4088-3890-4FED-A2D6-DDFD71E5C2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4297" y="369649"/>
            <a:ext cx="8277035" cy="861460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>
                <a:ea typeface="Meiryo"/>
              </a:rPr>
              <a:t>Related Works(contd..)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28B4B-032D-C372-DBCE-D723784D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1578"/>
              </p:ext>
            </p:extLst>
          </p:nvPr>
        </p:nvGraphicFramePr>
        <p:xfrm>
          <a:off x="870858" y="1882766"/>
          <a:ext cx="10875030" cy="3987757"/>
        </p:xfrm>
        <a:graphic>
          <a:graphicData uri="http://schemas.openxmlformats.org/drawingml/2006/table">
            <a:tbl>
              <a:tblPr bandRow="1">
                <a:tableStyleId>{85BE263C-DBD7-4A20-BB59-AAB30ACAA65A}</a:tableStyleId>
              </a:tblPr>
              <a:tblGrid>
                <a:gridCol w="3625010">
                  <a:extLst>
                    <a:ext uri="{9D8B030D-6E8A-4147-A177-3AD203B41FA5}">
                      <a16:colId xmlns:a16="http://schemas.microsoft.com/office/drawing/2014/main" val="3955062759"/>
                    </a:ext>
                  </a:extLst>
                </a:gridCol>
                <a:gridCol w="3625010">
                  <a:extLst>
                    <a:ext uri="{9D8B030D-6E8A-4147-A177-3AD203B41FA5}">
                      <a16:colId xmlns:a16="http://schemas.microsoft.com/office/drawing/2014/main" val="405042951"/>
                    </a:ext>
                  </a:extLst>
                </a:gridCol>
                <a:gridCol w="3625010">
                  <a:extLst>
                    <a:ext uri="{9D8B030D-6E8A-4147-A177-3AD203B41FA5}">
                      <a16:colId xmlns:a16="http://schemas.microsoft.com/office/drawing/2014/main" val="648495499"/>
                    </a:ext>
                  </a:extLst>
                </a:gridCol>
              </a:tblGrid>
              <a:tr h="81903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Name &amp; Reference</a:t>
                      </a:r>
                      <a:endParaRPr lang="en-US" sz="240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Authors</a:t>
                      </a:r>
                      <a:endParaRPr lang="en-US" sz="240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Remarks</a:t>
                      </a:r>
                      <a:endParaRPr lang="en-US" sz="2400" dirty="0">
                        <a:latin typeface="Arial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2726"/>
                  </a:ext>
                </a:extLst>
              </a:tr>
              <a:tr h="1530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BiLSTM</a:t>
                      </a:r>
                      <a:r>
                        <a:rPr lang="en-US" dirty="0">
                          <a:hlinkClick r:id="rId3" action="ppaction://hlinksldjump"/>
                        </a:rPr>
                        <a:t>[7]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Wei, W., Zhang, Y., Duan, R., &amp; Zhang, 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process sequences in both forward and backward directions</a:t>
                      </a:r>
                    </a:p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increased computational requirements</a:t>
                      </a:r>
                      <a:endParaRPr lang="en-US" sz="1800" b="0" i="0" u="none" strike="noStrike" baseline="0" noProof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301550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SENN</a:t>
                      </a:r>
                      <a:r>
                        <a:rPr lang="en-US" dirty="0">
                          <a:hlinkClick r:id="rId3" action="ppaction://hlinksldjump"/>
                        </a:rPr>
                        <a:t>[8]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>
                          <a:solidFill>
                            <a:srgbClr val="000000"/>
                          </a:solidFill>
                        </a:rPr>
                        <a:t>Batbaatar et al.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includes both CNN and BiLSTM 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72799"/>
                  </a:ext>
                </a:extLst>
              </a:tr>
              <a:tr h="819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Touch Interactions</a:t>
                      </a: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  <a:hlinkClick r:id="rId3" action="ppaction://hlinksldjump"/>
                        </a:rPr>
                        <a:t>[9]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pl-PL" dirty="0"/>
                        <a:t>Matteo Ciman and Katarzyna Wac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ctr">
                        <a:buFont typeface="Arial"/>
                        <a:buChar char="•"/>
                      </a:pPr>
                      <a:r>
                        <a:rPr lang="en-US" sz="1800" b="0" u="none" strike="noStrike" baseline="0" noProof="0" dirty="0">
                          <a:solidFill>
                            <a:srgbClr val="000000"/>
                          </a:solidFill>
                        </a:rPr>
                        <a:t>Better User Privacy but less accuracy</a:t>
                      </a:r>
                      <a:endParaRPr lang="en-US" sz="1800" b="0" i="0" u="none" strike="noStrike" baseline="0" noProof="0" dirty="0">
                        <a:solidFill>
                          <a:srgbClr val="000000"/>
                        </a:solidFill>
                        <a:latin typeface="Meiry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556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D04E-9D8C-4BEE-AB1F-70CF7BE0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885" y="6498798"/>
            <a:ext cx="1084897" cy="359202"/>
          </a:xfrm>
        </p:spPr>
        <p:txBody>
          <a:bodyPr/>
          <a:lstStyle/>
          <a:p>
            <a:fld id="{9457438B-8D51-460E-97EE-D873CD82001A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D7377-7019-4EBC-81B6-95A7B5A9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072" y="6305057"/>
            <a:ext cx="403392" cy="387482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59624-384A-4ED1-A9A6-4407E6E72061}"/>
              </a:ext>
            </a:extLst>
          </p:cNvPr>
          <p:cNvSpPr txBox="1"/>
          <p:nvPr/>
        </p:nvSpPr>
        <p:spPr>
          <a:xfrm>
            <a:off x="4160221" y="1421101"/>
            <a:ext cx="46941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Book"/>
              </a:rPr>
              <a:t>Table 2:Related work &amp; remarks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930847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1544</Words>
  <Application>Microsoft Office PowerPoint</Application>
  <PresentationFormat>Widescreen</PresentationFormat>
  <Paragraphs>280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Meiryo</vt:lpstr>
      <vt:lpstr>-apple-system</vt:lpstr>
      <vt:lpstr>Arial</vt:lpstr>
      <vt:lpstr>Calibri</vt:lpstr>
      <vt:lpstr>Corbel</vt:lpstr>
      <vt:lpstr>Franklin Gothic Book</vt:lpstr>
      <vt:lpstr>Wingdings</vt:lpstr>
      <vt:lpstr>SketchLinesVTI</vt:lpstr>
      <vt:lpstr>Diverse Approaches to Emotion Detection</vt:lpstr>
      <vt:lpstr>Source</vt:lpstr>
      <vt:lpstr>Outline</vt:lpstr>
      <vt:lpstr>Introduction</vt:lpstr>
      <vt:lpstr>Introduction(contd..)</vt:lpstr>
      <vt:lpstr>Introduction(contd..)</vt:lpstr>
      <vt:lpstr>Related Works</vt:lpstr>
      <vt:lpstr>Related Works</vt:lpstr>
      <vt:lpstr>Related Works(contd..)</vt:lpstr>
      <vt:lpstr>Methodology</vt:lpstr>
      <vt:lpstr>Comparative Methodology Overview</vt:lpstr>
      <vt:lpstr>Comparative Methodology Overview(Contd..)</vt:lpstr>
      <vt:lpstr>Methodology of paper1(contd..)</vt:lpstr>
      <vt:lpstr>Methodology of paper2(contd..)</vt:lpstr>
      <vt:lpstr>Methodology of paper2 (contd..)</vt:lpstr>
      <vt:lpstr>Methodology of paper 3 (contd..)</vt:lpstr>
      <vt:lpstr>Methodology of paper 3 (contd..)</vt:lpstr>
      <vt:lpstr>Result Analysis</vt:lpstr>
      <vt:lpstr>Result Analysis:</vt:lpstr>
      <vt:lpstr>Comparative discussion</vt:lpstr>
      <vt:lpstr>Comparative Discussion</vt:lpstr>
      <vt:lpstr>Comparative Discussion</vt:lpstr>
      <vt:lpstr>Recommendation</vt:lpstr>
      <vt:lpstr>Recommendation</vt:lpstr>
      <vt:lpstr>Conclusion</vt:lpstr>
      <vt:lpstr>Conclusions</vt:lpstr>
      <vt:lpstr>References:</vt:lpstr>
      <vt:lpstr>References(contd..)</vt:lpstr>
      <vt:lpstr>References(contd..)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Rubaiya Raha</cp:lastModifiedBy>
  <cp:revision>28</cp:revision>
  <dcterms:created xsi:type="dcterms:W3CDTF">2024-05-08T15:16:05Z</dcterms:created>
  <dcterms:modified xsi:type="dcterms:W3CDTF">2024-06-03T02:06:47Z</dcterms:modified>
</cp:coreProperties>
</file>