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84" r:id="rId16"/>
    <p:sldId id="285" r:id="rId17"/>
    <p:sldId id="268" r:id="rId18"/>
    <p:sldId id="269" r:id="rId19"/>
    <p:sldId id="283" r:id="rId20"/>
    <p:sldId id="270" r:id="rId21"/>
    <p:sldId id="278" r:id="rId22"/>
    <p:sldId id="280" r:id="rId23"/>
    <p:sldId id="281" r:id="rId24"/>
    <p:sldId id="286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2C75"/>
    <a:srgbClr val="1723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8" autoAdjust="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DB198-4F38-40FD-B9B1-CEE106B7986A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78FDD-A44E-4784-8977-870C0EEDC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0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the end effectors, we need to translate the frame in the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±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x and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±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y with respect to the body frame.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78FDD-A44E-4784-8977-870C0EEDC1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82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78FDD-A44E-4784-8977-870C0EEDC1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24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Even though the water friction is a required for the thrust, the water friction due to other components are negligible. Also the water around is uniform and stationary,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i.e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no disturbing forces just fluidic force.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78FDD-A44E-4784-8977-870C0EEDC1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32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8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742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060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07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52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047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97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7079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9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7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74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34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83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62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3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66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  <p:sldLayoutId id="214748379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hashabani/ee587-project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291495"/>
          </a:xfrm>
        </p:spPr>
        <p:txBody>
          <a:bodyPr>
            <a:normAutofit/>
          </a:bodyPr>
          <a:lstStyle/>
          <a:p>
            <a:r>
              <a:rPr lang="en-US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tr-TR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seahorses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396636"/>
            <a:ext cx="8689976" cy="861163"/>
          </a:xfrm>
        </p:spPr>
        <p:txBody>
          <a:bodyPr/>
          <a:lstStyle/>
          <a:p>
            <a:pPr algn="l"/>
            <a:r>
              <a:rPr lang="en-US" dirty="0"/>
              <a:t>Raha </a:t>
            </a:r>
            <a:r>
              <a:rPr lang="en-US" dirty="0" err="1"/>
              <a:t>Shabani</a:t>
            </a:r>
            <a:r>
              <a:rPr lang="en-US" dirty="0"/>
              <a:t>- 1993609</a:t>
            </a:r>
          </a:p>
        </p:txBody>
      </p:sp>
    </p:spTree>
    <p:extLst>
      <p:ext uri="{BB962C8B-B14F-4D97-AF65-F5344CB8AC3E}">
        <p14:creationId xmlns:p14="http://schemas.microsoft.com/office/powerpoint/2010/main" val="1029655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effectLst/>
              </a:rPr>
              <a:t>Z</a:t>
            </a:r>
            <a:r>
              <a:rPr lang="en-US" dirty="0">
                <a:effectLst/>
              </a:rPr>
              <a:t> </a:t>
            </a:r>
            <a:r>
              <a:rPr lang="tr-TR" dirty="0">
                <a:effectLst/>
              </a:rPr>
              <a:t>Y</a:t>
            </a:r>
            <a:r>
              <a:rPr lang="en-US" dirty="0">
                <a:effectLst/>
              </a:rPr>
              <a:t> </a:t>
            </a:r>
            <a:r>
              <a:rPr lang="tr-TR" dirty="0">
                <a:effectLst/>
              </a:rPr>
              <a:t>X</a:t>
            </a:r>
            <a:r>
              <a:rPr lang="en-US" dirty="0">
                <a:effectLst/>
              </a:rPr>
              <a:t> </a:t>
            </a:r>
            <a:r>
              <a:rPr lang="tr-TR" dirty="0">
                <a:effectLst/>
              </a:rPr>
              <a:t> </a:t>
            </a:r>
            <a:r>
              <a:rPr lang="tr-TR" cap="none" dirty="0">
                <a:effectLst/>
              </a:rPr>
              <a:t>Euler rotation matrix is:</a:t>
            </a:r>
            <a:endParaRPr lang="en-US" cap="none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2367092"/>
                <a:ext cx="10363826" cy="182912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effectLst/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i="1">
                              <a:effectLst/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tr-TR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tr-TR" i="1"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tr-TR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tr-TR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r>
                        <a:rPr lang="tr-TR" i="1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tr-TR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tr-TR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sub>
                                </m:sSub>
                                <m:r>
                                  <a:rPr lang="tr-TR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tr-TR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tr-TR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ψ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a:rPr lang="tr-TR" i="1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r>
                                  <a:rPr lang="tr-TR" i="1">
                                    <a:effectLst/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</m:sSub>
                                <m:r>
                                  <a:rPr lang="tr-TR" i="1">
                                    <a:effectLst/>
                                    <a:latin typeface="Cambria Math" panose="02040503050406030204" pitchFamily="18" charset="0"/>
                                  </a:rPr>
                                  <m:t>  +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a:rPr lang="tr-TR" i="1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</m:sSub>
                                <m:r>
                                  <a:rPr lang="tr-TR" i="1">
                                    <a:effectLst/>
                                    <a:latin typeface="Cambria Math" panose="02040503050406030204" pitchFamily="18" charset="0"/>
                                  </a:rPr>
                                  <m:t> +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tr-TR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tr-TR" i="1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lit/>
                                      </m:rP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2367092"/>
                <a:ext cx="10363826" cy="182912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27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cap="none" dirty="0">
                <a:effectLst/>
              </a:rPr>
              <a:t>The homogeneous transformation matrix of body frame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517732" y="2041742"/>
                <a:ext cx="6513533" cy="207932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tr-TR">
                                      <a:effectLst/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tr-TR">
                                      <a:effectLst/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sub>
                              </m:sSub>
                              <m:r>
                                <a:rPr lang="tr-TR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tr-TR">
                                      <a:effectLst/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tr-TR">
                                      <a:effectLst/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tr-TR" i="1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i="1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i="1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r>
                            <a:rPr lang="tr-TR" i="1">
                              <a:effectLst/>
                              <a:latin typeface="Cambria Math" panose="02040503050406030204" pitchFamily="18" charset="0"/>
                            </a:rPr>
                            <m:t>   </m:t>
                          </m:r>
                          <m:eqArr>
                            <m:eqArr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tr-TR" i="1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r>
                                <a:rPr lang="tr-TR" i="1">
                                  <a:effectLst/>
                                  <a:latin typeface="Cambria Math" panose="02040503050406030204" pitchFamily="18" charset="0"/>
                                </a:rPr>
                                <m:t>  −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tr-TR" i="1">
                                  <a:effectLst/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i="1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r>
                            <a:rPr lang="tr-TR" i="1">
                              <a:effectLst/>
                              <a:latin typeface="Cambria Math" panose="02040503050406030204" pitchFamily="18" charset="0"/>
                            </a:rPr>
                            <m:t>   </m:t>
                          </m:r>
                          <m:eqArr>
                            <m:eqArr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r>
                                <a:rPr lang="tr-TR" i="1">
                                  <a:effectLst/>
                                  <a:latin typeface="Cambria Math" panose="02040503050406030204" pitchFamily="18" charset="0"/>
                                </a:rPr>
                                <m:t>  + 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tr-TR" i="1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lit/>
                                    </m:rP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tr-TR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i="1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r>
                            <a:rPr lang="tr-TR" i="1">
                              <a:effectLst/>
                              <a:latin typeface="Cambria Math" panose="02040503050406030204" pitchFamily="18" charset="0"/>
                            </a:rPr>
                            <m:t>   </m:t>
                          </m:r>
                          <m:eqArr>
                            <m:eqArr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i="1">
                                  <a:effectLst/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tr-TR" i="1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tr-TR" i="1">
                                  <a:effectLst/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tr-TR" i="1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tr-TR" i="1">
                                  <a:effectLst/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tr-TR" i="1"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tr-TR" i="1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517732" y="2041742"/>
                <a:ext cx="6513533" cy="207932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20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1600" cap="none" dirty="0">
                <a:effectLst/>
              </a:rPr>
              <a:t>So by post-multiplying the T with trans </a:t>
            </a:r>
            <a:r>
              <a:rPr lang="tr-TR" sz="1600" cap="none" baseline="-25000" dirty="0">
                <a:effectLst/>
              </a:rPr>
              <a:t>±xb </a:t>
            </a:r>
            <a:r>
              <a:rPr lang="tr-TR" sz="1600" cap="none" dirty="0">
                <a:effectLst/>
              </a:rPr>
              <a:t>and trans </a:t>
            </a:r>
            <a:r>
              <a:rPr lang="tr-TR" sz="1600" cap="none" baseline="-25000" dirty="0">
                <a:effectLst/>
              </a:rPr>
              <a:t>±yb </a:t>
            </a:r>
            <a:r>
              <a:rPr lang="tr-TR" sz="1600" cap="none" dirty="0">
                <a:effectLst/>
              </a:rPr>
              <a:t>, we can obtain the resulting end-effector frames</a:t>
            </a:r>
            <a:endParaRPr lang="en-US" sz="1600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>
                            <a:effectLst/>
                            <a:latin typeface="Cambria Math" panose="02040503050406030204" pitchFamily="18" charset="0"/>
                          </a:rPr>
                          <m:t>Trans</m:t>
                        </m:r>
                      </m:e>
                      <m:sub>
                        <m:r>
                          <a:rPr lang="tr-TR" baseline="-25000">
                            <a:effectLst/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m:rPr>
                            <m:sty m:val="p"/>
                          </m:rPr>
                          <a:rPr lang="tr-TR" baseline="-25000">
                            <a:effectLst/>
                            <a:latin typeface="Cambria Math" panose="02040503050406030204" pitchFamily="18" charset="0"/>
                          </a:rPr>
                          <m:t>XB</m:t>
                        </m:r>
                      </m:sub>
                    </m:sSub>
                    <m:r>
                      <a:rPr lang="tr-TR" baseline="-25000">
                        <a:effectLst/>
                        <a:latin typeface="Cambria Math" panose="02040503050406030204" pitchFamily="18" charset="0"/>
                      </a:rPr>
                      <m:t>=  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tr-TR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r>
                          <a:rPr lang="tr-TR" i="1">
                            <a:effectLst/>
                            <a:latin typeface="Cambria Math" panose="02040503050406030204" pitchFamily="18" charset="0"/>
                          </a:rPr>
                          <m:t>   </m:t>
                        </m:r>
                        <m:eqArr>
                          <m:eqArr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r>
                          <a:rPr lang="tr-TR" i="1">
                            <a:effectLst/>
                            <a:latin typeface="Cambria Math" panose="02040503050406030204" pitchFamily="18" charset="0"/>
                          </a:rPr>
                          <m:t>   </m:t>
                        </m:r>
                        <m:eqArr>
                          <m:eqArr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r>
                          <a:rPr lang="tr-TR" i="1">
                            <a:effectLst/>
                            <a:latin typeface="Cambria Math" panose="02040503050406030204" pitchFamily="18" charset="0"/>
                          </a:rPr>
                          <m:t>   </m:t>
                        </m:r>
                        <m:eqArr>
                          <m:eqArr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tr-TR" baseline="-25000">
                                <a:effectLst/>
                                <a:latin typeface="Cambria Math" panose="02040503050406030204" pitchFamily="18" charset="0"/>
                              </a:rPr>
                              <m:t>±</m:t>
                            </m:r>
                            <m:sSub>
                              <m:sSubPr>
                                <m:ctrlPr>
                                  <a:rPr lang="en-US" i="1" baseline="-2500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tr-TR" baseline="-25000">
                                    <a:effectLst/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tr-TR" baseline="-25000">
                                    <a:effectLst/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sub>
                            </m:sSub>
                          </m:e>
                          <m:e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effectLst/>
                </a:endParaRPr>
              </a:p>
              <a:p>
                <a:r>
                  <a:rPr lang="en-US" dirty="0">
                    <a:effectLst/>
                  </a:rPr>
                  <a:t>                                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  <m:sup>
                        <m:r>
                          <a:rPr lang="tr-TR" i="1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tr-TR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tr-TR" i="1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tr-TR">
                            <a:effectLst/>
                            <a:latin typeface="Cambria Math" panose="02040503050406030204" pitchFamily="18" charset="0"/>
                          </a:rPr>
                          <m:t>Trans</m:t>
                        </m:r>
                      </m:e>
                      <m:sub>
                        <m:r>
                          <a:rPr lang="tr-TR" baseline="-25000"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tr-TR" baseline="-25000">
                            <a:effectLst/>
                            <a:latin typeface="Cambria Math" panose="02040503050406030204" pitchFamily="18" charset="0"/>
                          </a:rPr>
                          <m:t>XB</m:t>
                        </m:r>
                      </m:sub>
                    </m:sSub>
                  </m:oMath>
                </a14:m>
                <a:endParaRPr lang="en-US" dirty="0">
                  <a:effectLst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>
                            <a:effectLst/>
                            <a:latin typeface="Cambria Math" panose="02040503050406030204" pitchFamily="18" charset="0"/>
                          </a:rPr>
                          <m:t>Trans</m:t>
                        </m:r>
                      </m:e>
                      <m:sub>
                        <m:r>
                          <a:rPr lang="tr-TR" baseline="-25000">
                            <a:effectLst/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m:rPr>
                            <m:sty m:val="p"/>
                          </m:rPr>
                          <a:rPr lang="tr-TR" baseline="-25000">
                            <a:effectLst/>
                            <a:latin typeface="Cambria Math" panose="02040503050406030204" pitchFamily="18" charset="0"/>
                          </a:rPr>
                          <m:t>YB</m:t>
                        </m:r>
                      </m:sub>
                    </m:sSub>
                    <m:r>
                      <a:rPr lang="tr-TR" baseline="-25000">
                        <a:effectLst/>
                        <a:latin typeface="Cambria Math" panose="02040503050406030204" pitchFamily="18" charset="0"/>
                      </a:rPr>
                      <m:t>=  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tr-TR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r>
                          <a:rPr lang="tr-TR" i="1">
                            <a:effectLst/>
                            <a:latin typeface="Cambria Math" panose="02040503050406030204" pitchFamily="18" charset="0"/>
                          </a:rPr>
                          <m:t>   </m:t>
                        </m:r>
                        <m:eqArr>
                          <m:eqArr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r>
                          <a:rPr lang="tr-TR" i="1">
                            <a:effectLst/>
                            <a:latin typeface="Cambria Math" panose="02040503050406030204" pitchFamily="18" charset="0"/>
                          </a:rPr>
                          <m:t>   </m:t>
                        </m:r>
                        <m:eqArr>
                          <m:eqArr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r>
                          <a:rPr lang="tr-TR" i="1">
                            <a:effectLst/>
                            <a:latin typeface="Cambria Math" panose="02040503050406030204" pitchFamily="18" charset="0"/>
                          </a:rPr>
                          <m:t>   </m:t>
                        </m:r>
                        <m:eqArr>
                          <m:eqArr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baseline="-25000">
                                <a:effectLst/>
                                <a:latin typeface="Cambria Math" panose="02040503050406030204" pitchFamily="18" charset="0"/>
                              </a:rPr>
                              <m:t>±</m:t>
                            </m:r>
                            <m:sSub>
                              <m:sSubPr>
                                <m:ctrlPr>
                                  <a:rPr lang="en-US" i="1" baseline="-2500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tr-TR" baseline="-25000">
                                    <a:effectLst/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tr-TR" baseline="-25000">
                                    <a:effectLst/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sub>
                            </m:sSub>
                          </m:e>
                          <m:e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effectLst/>
                  </a:rPr>
                  <a:t>                   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4140277" y="3678312"/>
            <a:ext cx="1453020" cy="40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6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cap="none" dirty="0"/>
              <a:t>Dynamics</a:t>
            </a:r>
            <a:r>
              <a:rPr lang="en-US" cap="none" dirty="0"/>
              <a:t>       </a:t>
            </a:r>
            <a:r>
              <a:rPr lang="tr-TR" cap="none" dirty="0"/>
              <a:t> </a:t>
            </a:r>
            <a:r>
              <a:rPr lang="en-US" cap="none" dirty="0"/>
              <a:t>  L</a:t>
            </a:r>
            <a:r>
              <a:rPr lang="tr-TR" cap="none" dirty="0"/>
              <a:t>agrangian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effectLst/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b="1" i="1">
                                <a:effectLst/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>
                        <a:effectLst/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</a:rPr>
                          <m:t>trans</m:t>
                        </m:r>
                      </m:sub>
                    </m:sSub>
                    <m:r>
                      <a:rPr lang="en-US">
                        <a:effectLst/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</a:rPr>
                          <m:t>rot</m:t>
                        </m:r>
                      </m:sub>
                    </m:sSub>
                    <m:r>
                      <a:rPr lang="en-US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>
                    <a:effectLst/>
                  </a:rPr>
                  <a:t/>
                </a:r>
                <a:br>
                  <a:rPr lang="en-US" dirty="0">
                    <a:effectLst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</a:rPr>
                          <m:t>trans</m:t>
                        </m:r>
                      </m:sub>
                    </m:sSub>
                    <m:r>
                      <a:rPr lang="en-US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</a:rPr>
                          <m:t>m</m:t>
                        </m:r>
                      </m:num>
                      <m:den>
                        <m:r>
                          <a:rPr lang="en-US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effectLst/>
                  </a:rPr>
                  <a:t/>
                </a:r>
                <a:br>
                  <a:rPr lang="en-US" dirty="0">
                    <a:effectLst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effectLst/>
                  </a:rPr>
                  <a:t/>
                </a:r>
                <a:br>
                  <a:rPr lang="en-US" dirty="0">
                    <a:effectLst/>
                  </a:rPr>
                </a:b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𝑚𝑔𝑧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5636712" y="1197399"/>
            <a:ext cx="726509" cy="438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8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00625" y="2367092"/>
                <a:ext cx="11498893" cy="449090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effectLst/>
                  </a:rPr>
                  <a:t> </a:t>
                </a:r>
                <a:r>
                  <a:rPr lang="tr-TR" b="1" cap="none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Rotational jacobian</a:t>
                </a:r>
                <a:r>
                  <a:rPr lang="en-US" b="1" cap="none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effectLst/>
                  </a:rPr>
                  <a:t>   </a:t>
                </a:r>
                <a:r>
                  <a:rPr lang="tr-TR" b="1" cap="none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Rotational speed</a:t>
                </a:r>
                <a:r>
                  <a:rPr lang="en-US" b="1" cap="none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</a:rPr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effectLst/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p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p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p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effectLst/>
                  </a:rPr>
                  <a:t>      </a:t>
                </a:r>
              </a:p>
              <a:p>
                <a:endParaRPr lang="en-US" dirty="0">
                  <a:effectLst/>
                </a:endParaRPr>
              </a:p>
              <a:p>
                <a:r>
                  <a:rPr lang="en-US" dirty="0">
                    <a:effectLst/>
                  </a:rPr>
                  <a:t> </a:t>
                </a:r>
                <a:r>
                  <a:rPr lang="tr-TR" b="1" cap="none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Inertia tensor</a:t>
                </a:r>
                <a:r>
                  <a:rPr lang="en-US" b="1" cap="none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𝑧𝑧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effectLst/>
                  </a:rPr>
                  <a:t>       </a:t>
                </a:r>
                <a:r>
                  <a:rPr lang="en-US" b="1" cap="none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</a:rPr>
                  <a:t>Rotational kinetic energy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>
                  <a:effectLst/>
                </a:endParaRPr>
              </a:p>
              <a:p>
                <a:endParaRPr lang="en-US" dirty="0">
                  <a:effectLst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00625" y="2367092"/>
                <a:ext cx="11498893" cy="4490908"/>
              </a:xfrm>
              <a:blipFill>
                <a:blip r:embed="rId2"/>
                <a:stretch>
                  <a:fillRect l="-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92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cap="none" dirty="0"/>
              <a:t>Forces and torques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1645920"/>
                <a:ext cx="10363826" cy="4871258"/>
              </a:xfrm>
            </p:spPr>
            <p:txBody>
              <a:bodyPr/>
              <a:lstStyle/>
              <a:p>
                <a:r>
                  <a:rPr lang="tr-TR" sz="1600" cap="none" dirty="0"/>
                  <a:t>Motor thrusts</a:t>
                </a:r>
                <a:r>
                  <a:rPr lang="tr-TR" sz="1600" cap="none" dirty="0">
                    <a:sym typeface="Wingdings" panose="05000000000000000000" pitchFamily="2" charset="2"/>
                  </a:rPr>
                  <a:t></a:t>
                </a:r>
                <a:r>
                  <a:rPr lang="en-US" sz="1600" cap="non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sz="1600" i="1">
                                <a:effectLst/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eqAr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tr-TR" sz="1600" i="1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1600" i="1">
                            <a:effectLst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r-TR" sz="1600" i="1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600" i="1">
                                <a:effectLst/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tr-TR" sz="1600" i="1">
                                <a:effectLst/>
                                <a:latin typeface="Cambria Math" panose="02040503050406030204" pitchFamily="18" charset="0"/>
                              </a:rPr>
                              <m:t>𝑀𝑖</m:t>
                            </m:r>
                          </m:sub>
                        </m:sSub>
                      </m:e>
                    </m:nary>
                  </m:oMath>
                </a14:m>
                <a:endParaRPr lang="en-US" sz="1600" cap="none" dirty="0"/>
              </a:p>
              <a:p>
                <a:r>
                  <a:rPr lang="tr-TR" sz="1600" cap="none" dirty="0"/>
                  <a:t>Torques</a:t>
                </a:r>
                <a:r>
                  <a:rPr lang="tr-TR" sz="1600" cap="none" dirty="0">
                    <a:sym typeface="Wingdings" panose="05000000000000000000" pitchFamily="2" charset="2"/>
                  </a:rPr>
                  <a:t></a:t>
                </a:r>
                <a:r>
                  <a:rPr lang="en-US" sz="1600" cap="none" dirty="0">
                    <a:sym typeface="Wingdings" panose="05000000000000000000" pitchFamily="2" charset="2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tr-TR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func>
                                    <m:func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tr-TR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tr-TR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func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tr-TR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unc>
                                    <m:func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tr-TR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tr-TR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func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</a:rPr>
                                <m:t>)∗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tr-TR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unc>
                                    <m:func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tr-TR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tr-TR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func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tr-TR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unc>
                                    <m:funcPr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tr-TR" sz="16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tr-TR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func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</a:rPr>
                                <m:t>)∗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cap="none" dirty="0"/>
              </a:p>
              <a:p>
                <a:r>
                  <a:rPr lang="en-US" sz="1600" cap="none" dirty="0"/>
                  <a:t>F</a:t>
                </a:r>
                <a:r>
                  <a:rPr lang="tr-TR" sz="1600" cap="none" dirty="0"/>
                  <a:t>orces</a:t>
                </a:r>
                <a:r>
                  <a:rPr lang="tr-TR" sz="1600" cap="none" dirty="0">
                    <a:sym typeface="Wingdings" panose="05000000000000000000" pitchFamily="2" charset="2"/>
                  </a:rPr>
                  <a:t></a:t>
                </a:r>
                <a:r>
                  <a:rPr lang="en-US" sz="1600" cap="non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600" i="1">
                                <a:effectLst/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tr-TR" sz="1600" i="1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tr-TR" sz="1600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600" i="1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sz="1600" i="1">
                            <a:effectLst/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sz="1600" i="1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1600" i="1">
                        <a:effectLst/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600" i="1">
                            <a:effectLst/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sz="1600" i="1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1600" i="1">
                        <a:effectLst/>
                        <a:latin typeface="Cambria Math" panose="02040503050406030204" pitchFamily="18" charset="0"/>
                      </a:rPr>
                      <m:t>′)∗2 </m:t>
                    </m:r>
                    <m:r>
                      <a:rPr lang="tr-TR" sz="1600" i="1">
                        <a:effectLst/>
                        <a:latin typeface="Cambria Math" panose="02040503050406030204" pitchFamily="18" charset="0"/>
                      </a:rPr>
                      <m:t>𝑑𝑢𝑒</m:t>
                    </m:r>
                    <m:r>
                      <a:rPr lang="tr-TR" sz="16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600" i="1">
                        <a:effectLst/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tr-TR" sz="16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1600" i="1">
                        <a:effectLst/>
                        <a:latin typeface="Cambria Math" panose="02040503050406030204" pitchFamily="18" charset="0"/>
                      </a:rPr>
                      <m:t>𝑠𝑦𝑚𝑚𝑒𝑡𝑦</m:t>
                    </m:r>
                    <m:r>
                      <a:rPr lang="tr-TR" sz="160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tr-TR" sz="1600" i="1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tr-TR" sz="1600" i="1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sz="1600">
                                  <a:effectLst/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func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sz="1600">
                                  <a:effectLst/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tr-TR" sz="1600" i="1">
                          <a:effectLst/>
                          <a:latin typeface="Cambria Math" panose="02040503050406030204" pitchFamily="18" charset="0"/>
                        </a:rPr>
                        <m:t>∗2</m:t>
                      </m:r>
                    </m:oMath>
                  </m:oMathPara>
                </a14:m>
                <a:endParaRPr lang="en-US" sz="1600" i="1" dirty="0"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</a:rPr>
                                <m:t> 2</m:t>
                              </m:r>
                            </m:sub>
                          </m:sSub>
                        </m:e>
                      </m:d>
                      <m:r>
                        <a:rPr lang="tr-TR" sz="1600" i="1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tr-TR" sz="1600" i="1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sz="1600">
                                  <a:effectLst/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func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tr-TR" sz="1600" i="1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tr-TR" sz="1600" i="1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sz="1600">
                                  <a:effectLst/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tr-T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tr-TR" sz="1600" i="1"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tr-TR" sz="1600" i="1" smtClean="0"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pPr marL="0" indent="0">
                  <a:buNone/>
                </a:pPr>
                <a:endParaRPr lang="en-US" sz="1600" cap="none" dirty="0"/>
              </a:p>
              <a:p>
                <a:endParaRPr lang="en-US" sz="1600" cap="none" dirty="0"/>
              </a:p>
              <a:p>
                <a:endParaRPr lang="en-US" cap="none" dirty="0"/>
              </a:p>
              <a:p>
                <a:endParaRPr lang="en-US" cap="non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1645920"/>
                <a:ext cx="10363826" cy="4871258"/>
              </a:xfrm>
              <a:blipFill>
                <a:blip r:embed="rId3"/>
                <a:stretch>
                  <a:fillRect l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5029200" y="4414057"/>
            <a:ext cx="457200" cy="174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77098" y="3712217"/>
                <a:ext cx="5719157" cy="129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600" dirty="0"/>
                  <a:t>Total pulling force with simplified spring</a:t>
                </a:r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𝑚𝑔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𝑠𝑒𝑎h𝑜𝑟𝑠𝑒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𝑠𝑒𝑎h𝑜𝑟𝑠𝑒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tr-TR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tr-TR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𝑏𝑜𝑑𝑦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098" y="3712217"/>
                <a:ext cx="5719157" cy="1290931"/>
              </a:xfrm>
              <a:prstGeom prst="rect">
                <a:avLst/>
              </a:prstGeom>
              <a:blipFill>
                <a:blip r:embed="rId4"/>
                <a:stretch>
                  <a:fillRect l="-533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3147" y="5104015"/>
                <a:ext cx="5936539" cy="1757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600" dirty="0"/>
                  <a:t>Spring potentials</a:t>
                </a:r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tr-TR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tr-TR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tr-TR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tr-TR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ym typeface="Wingdings" panose="05000000000000000000" pitchFamily="2" charset="2"/>
                  </a:rPr>
                  <a:t> </a:t>
                </a:r>
                <a:endParaRPr 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47" y="5104015"/>
                <a:ext cx="5936539" cy="1757148"/>
              </a:xfrm>
              <a:prstGeom prst="rect">
                <a:avLst/>
              </a:prstGeom>
              <a:blipFill>
                <a:blip r:embed="rId5"/>
                <a:stretch>
                  <a:fillRect l="-616" t="-692" b="-1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2793076" y="5220393"/>
            <a:ext cx="1014153" cy="199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7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cap="none" dirty="0"/>
              <a:t>System dynamic</a:t>
            </a:r>
            <a:r>
              <a:rPr lang="en-US" cap="none" dirty="0"/>
              <a:t> for one seahorse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2367092"/>
                <a:ext cx="10363826" cy="388407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sz="1800" i="1">
                                    <a:effectLst/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tr-TR" sz="1800" i="1">
                                    <a:effectLst/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sz="1800" i="1">
                                    <a:effectLst/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tr-TR" sz="1800" i="1">
                                    <a:effectLst/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sz="1800" i="1">
                                    <a:effectLst/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tr-TR" sz="1800" i="1">
                                    <a:effectLst/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</m:e>
                        </m:eqAr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1800" i="1">
                                    <a:effectLst/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tr-TR" sz="1800" i="1">
                                    <a:effectLst/>
                                    <a:latin typeface="Cambria Math" panose="02040503050406030204" pitchFamily="18" charset="0"/>
                                  </a:rPr>
                                  <m:t>𝑇h𝑟𝑢𝑠𝑡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</a:rPr>
                          <m:t>𝑚𝑔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</a:rPr>
                          <m:t>+4∗</m:t>
                        </m:r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1800" i="1">
                                    <a:effectLst/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tr-TR" sz="1800" i="1">
                                    <a:effectLst/>
                                    <a:latin typeface="Cambria Math" panose="02040503050406030204" pitchFamily="18" charset="0"/>
                                  </a:rPr>
                                  <m:t>𝑠𝑒𝑎h𝑜𝑟𝑠𝑒</m:t>
                                </m:r>
                                <m:r>
                                  <a:rPr lang="tr-TR" sz="1800" i="1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1800" i="1">
                                    <a:effectLst/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tr-TR" sz="1800" i="1">
                                    <a:effectLst/>
                                    <a:latin typeface="Cambria Math" panose="02040503050406030204" pitchFamily="18" charset="0"/>
                                  </a:rPr>
                                  <m:t>𝑠𝑒𝑎h𝑜𝑟𝑠𝑒</m:t>
                                </m:r>
                                <m:r>
                                  <a:rPr lang="tr-TR" sz="1800" i="1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tr-TR" sz="1800" i="1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cap="non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tr-TR" sz="1800" cap="non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</m:t>
                                    </m:r>
                                  </m:fName>
                                  <m:e>
                                    <m:r>
                                      <a:rPr lang="tr-TR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tr-TR" sz="1800" i="1">
                                    <a:effectLst/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tr-TR" sz="1800" i="1">
                                    <a:effectLst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tr-TR" sz="1800" i="1">
                                    <a:effectLst/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tr-TR" sz="1800" i="1">
                                    <a:effectLst/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tr-TR" sz="1800" i="1">
                                    <a:effectLst/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tr-TR" sz="1800" i="1">
                                    <a:effectLst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tr-TR" sz="1800" i="1">
                                    <a:effectLst/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tr-TR" sz="1800" i="1">
                                    <a:effectLst/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eqArr>
                          </m:e>
                        </m:d>
                      </m:e>
                      <m:sub/>
                    </m:sSub>
                    <m:r>
                      <a:rPr lang="tr-TR" sz="1800" i="1">
                        <a:effectLst/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sz="1800" i="1">
                                    <a:effectLst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tr-TR" sz="1800" i="1">
                                    <a:effectLst/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sz="1800" i="1">
                                    <a:effectLst/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tr-TR" sz="1800" i="1">
                                    <a:effectLst/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sz="1800" i="1">
                                    <a:effectLst/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p>
                                <m:r>
                                  <a:rPr lang="tr-TR" sz="1800" i="1">
                                    <a:effectLst/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sz="1800" i="1">
                                    <a:effectLst/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tr-TR" sz="1800" i="1">
                                    <a:effectLst/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sz="1800" i="1">
                                    <a:effectLst/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p>
                                <m:r>
                                  <a:rPr lang="tr-TR" sz="1800" i="1">
                                    <a:effectLst/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sz="1800" i="1">
                                    <a:effectLst/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tr-TR" sz="1800" i="1">
                                    <a:effectLst/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sz="1800" i="1">
                                    <a:effectLst/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p>
                                <m:r>
                                  <a:rPr lang="tr-TR" sz="1800" i="1">
                                    <a:effectLst/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sz="1800" i="1">
                                    <a:effectLst/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tr-TR" sz="1800" i="1">
                                    <a:effectLst/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sz="1800" i="1">
                                    <a:effectLst/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p>
                                <m:r>
                                  <a:rPr lang="tr-TR" sz="1800" i="1">
                                    <a:effectLst/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sz="1800" i="1">
                                    <a:effectLst/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tr-TR" sz="1800" i="1">
                                    <a:effectLst/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sz="1800" i="1">
                                    <a:effectLst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tr-TR" sz="1800" i="1">
                                    <a:effectLst/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sz="1800" i="1">
                                    <a:effectLst/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tr-TR" sz="1800" i="1">
                                    <a:effectLst/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endParaRPr lang="en-US" dirty="0">
                  <a:effectLst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effectLst/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tr-TR" i="1">
                            <a:effectLst/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tr-TR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effectLst/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tr-TR" i="1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effectLst/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tr-TR" i="1">
                                    <a:effectLst/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  <m:r>
                          <a:rPr lang="tr-TR" i="1">
                            <a:effectLst/>
                            <a:latin typeface="Cambria Math" panose="02040503050406030204" pitchFamily="18" charset="0"/>
                          </a:rPr>
                          <m:t>=[</m:t>
                        </m:r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effectLst/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tr-TR" i="1">
                                    <a:effectLst/>
                                    <a:latin typeface="Cambria Math" panose="02040503050406030204" pitchFamily="18" charset="0"/>
                                  </a:rPr>
                                  <m:t>𝑦𝑦</m:t>
                                </m:r>
                              </m:sub>
                            </m:sSub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effectLst/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tr-TR" i="1">
                                    <a:effectLst/>
                                    <a:latin typeface="Cambria Math" panose="02040503050406030204" pitchFamily="18" charset="0"/>
                                  </a:rPr>
                                  <m:t>𝑧𝑧</m:t>
                                </m:r>
                              </m:sub>
                            </m:sSub>
                          </m:e>
                        </m:d>
                        <m:r>
                          <a:rPr lang="tr-TR" i="1"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tr-TR" i="1"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tr-TR" i="1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tr-TR" i="1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tr-TR" i="1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>
                  <a:effectLst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tr-TR" i="1">
                            <a:effectLst/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tr-TR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effectLst/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tr-TR" i="1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effectLst/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tr-TR" i="1">
                                    <a:effectLst/>
                                    <a:latin typeface="Cambria Math" panose="02040503050406030204" pitchFamily="18" charset="0"/>
                                  </a:rPr>
                                  <m:t>𝑦𝑦</m:t>
                                </m:r>
                              </m:sub>
                            </m:sSub>
                          </m:den>
                        </m:f>
                        <m:r>
                          <a:rPr lang="tr-TR" i="1">
                            <a:effectLst/>
                            <a:latin typeface="Cambria Math" panose="02040503050406030204" pitchFamily="18" charset="0"/>
                          </a:rPr>
                          <m:t>=[</m:t>
                        </m:r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effectLst/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tr-TR" i="1">
                                    <a:effectLst/>
                                    <a:latin typeface="Cambria Math" panose="02040503050406030204" pitchFamily="18" charset="0"/>
                                  </a:rPr>
                                  <m:t>𝑧𝑧</m:t>
                                </m:r>
                              </m:sub>
                            </m:sSub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effectLst/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tr-TR" i="1">
                                    <a:effectLst/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e>
                        </m:d>
                        <m:r>
                          <a:rPr lang="tr-TR" i="1"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tr-TR" i="1"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tr-TR" i="1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tr-TR" i="1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tr-TR" i="1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>
                  <a:effectLst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effectLst/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tr-TR" i="1">
                            <a:effectLst/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tr-TR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effectLst/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tr-TR" i="1">
                                    <a:effectLst/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effectLst/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tr-TR" i="1">
                                    <a:effectLst/>
                                    <a:latin typeface="Cambria Math" panose="02040503050406030204" pitchFamily="18" charset="0"/>
                                  </a:rPr>
                                  <m:t>𝑧𝑧</m:t>
                                </m:r>
                              </m:sub>
                            </m:sSub>
                          </m:den>
                        </m:f>
                        <m:r>
                          <a:rPr lang="tr-TR" i="1">
                            <a:effectLst/>
                            <a:latin typeface="Cambria Math" panose="02040503050406030204" pitchFamily="18" charset="0"/>
                          </a:rPr>
                          <m:t>=[</m:t>
                        </m:r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effectLst/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tr-TR" i="1">
                                    <a:effectLst/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effectLst/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tr-TR" i="1">
                                    <a:effectLst/>
                                    <a:latin typeface="Cambria Math" panose="02040503050406030204" pitchFamily="18" charset="0"/>
                                  </a:rPr>
                                  <m:t>𝑦𝑦</m:t>
                                </m:r>
                              </m:sub>
                            </m:sSub>
                          </m:e>
                        </m:d>
                        <m:r>
                          <a:rPr lang="tr-TR" i="1"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tr-TR" i="1"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tr-TR" i="1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tr-TR" i="1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tr-TR" i="1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tr-TR" i="1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tr-TR" i="1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𝑧𝑧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>
                  <a:effectLst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2367092"/>
                <a:ext cx="10363826" cy="388407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20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/>
              <a:t>Control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56" y="2111434"/>
            <a:ext cx="4887884" cy="189530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56" y="3919339"/>
            <a:ext cx="3463065" cy="26220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221" y="3919339"/>
            <a:ext cx="2307543" cy="216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24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cap="none" dirty="0"/>
              <a:t>PID for altitude control</a:t>
            </a:r>
            <a:endParaRPr lang="en-US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51" y="2350338"/>
            <a:ext cx="6183696" cy="28451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947" y="2350338"/>
            <a:ext cx="50958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0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416294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3200" cap="none" dirty="0" smtClean="0"/>
              <a:t>Try </a:t>
            </a:r>
            <a:r>
              <a:rPr lang="en-US" sz="3200" cap="none" dirty="0"/>
              <a:t>to simulate Water space </a:t>
            </a:r>
            <a:r>
              <a:rPr lang="en-US" sz="3200" cap="none" dirty="0" smtClean="0"/>
              <a:t>which make my project too difficult if I want </a:t>
            </a:r>
            <a:r>
              <a:rPr lang="en-US" sz="3200" cap="none" smtClean="0"/>
              <a:t>to apply! </a:t>
            </a:r>
            <a:endParaRPr lang="en-US" sz="3200" cap="none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5" y="1641986"/>
            <a:ext cx="9493134" cy="5935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765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tr-TR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seahorses robot carry a stick together stack to their wrapped tails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881" y="2366963"/>
            <a:ext cx="3424237" cy="3424237"/>
          </a:xfrm>
        </p:spPr>
      </p:pic>
    </p:spTree>
    <p:extLst>
      <p:ext uri="{BB962C8B-B14F-4D97-AF65-F5344CB8AC3E}">
        <p14:creationId xmlns:p14="http://schemas.microsoft.com/office/powerpoint/2010/main" val="1317032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none" dirty="0"/>
              <a:t>P</a:t>
            </a:r>
            <a:r>
              <a:rPr lang="tr-TR" cap="none" dirty="0"/>
              <a:t>ID for horizontal velocity control</a:t>
            </a:r>
            <a:endParaRPr lang="en-US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2394527"/>
            <a:ext cx="4238625" cy="294322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94527"/>
            <a:ext cx="43910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/>
              <a:t>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tr-TR" cap="none" dirty="0"/>
              <a:t>Altitude</a:t>
            </a:r>
            <a:r>
              <a:rPr lang="en-US" cap="none" dirty="0"/>
              <a:t>  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93512" y="1954061"/>
            <a:ext cx="6375748" cy="389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5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156" y="1645921"/>
            <a:ext cx="1238597" cy="792480"/>
          </a:xfrm>
        </p:spPr>
        <p:txBody>
          <a:bodyPr/>
          <a:lstStyle/>
          <a:p>
            <a:r>
              <a:rPr lang="tr-TR" dirty="0"/>
              <a:t>X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79626" y="2689921"/>
            <a:ext cx="4667250" cy="372999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544616" y="1825625"/>
            <a:ext cx="1468853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Y</a:t>
            </a:r>
            <a:r>
              <a:rPr lang="en-US" dirty="0"/>
              <a:t> </a:t>
            </a: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694245" y="2689921"/>
            <a:ext cx="4706620" cy="3729990"/>
          </a:xfrm>
          <a:prstGeom prst="rect">
            <a:avLst/>
          </a:prstGeom>
        </p:spPr>
      </p:pic>
      <p:sp>
        <p:nvSpPr>
          <p:cNvPr id="5" name="Curved Down Arrow 4"/>
          <p:cNvSpPr/>
          <p:nvPr/>
        </p:nvSpPr>
        <p:spPr>
          <a:xfrm>
            <a:off x="1745673" y="1729047"/>
            <a:ext cx="640080" cy="28263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>
            <a:off x="7279041" y="1825625"/>
            <a:ext cx="576485" cy="30243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94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cap="none" dirty="0"/>
              <a:t>Path following</a:t>
            </a:r>
            <a:r>
              <a:rPr lang="en-US" cap="none" dirty="0"/>
              <a:t>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4610" y="5863865"/>
            <a:ext cx="2372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   </a:t>
            </a:r>
            <a:r>
              <a:rPr lang="tr-TR" dirty="0"/>
              <a:t>High Period</a:t>
            </a:r>
            <a:endParaRPr lang="en-US" dirty="0"/>
          </a:p>
        </p:txBody>
      </p:sp>
      <p:sp>
        <p:nvSpPr>
          <p:cNvPr id="6" name="Up Arrow 5"/>
          <p:cNvSpPr/>
          <p:nvPr/>
        </p:nvSpPr>
        <p:spPr>
          <a:xfrm>
            <a:off x="2428542" y="5336771"/>
            <a:ext cx="484632" cy="6068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4613" y="6140864"/>
            <a:ext cx="237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Medium Period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905729" y="6002364"/>
            <a:ext cx="237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Low Period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>
            <a:off x="5478088" y="5336771"/>
            <a:ext cx="532014" cy="6068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9227128" y="5442353"/>
            <a:ext cx="432261" cy="4544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80259" y="2565242"/>
            <a:ext cx="3733800" cy="2573381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4467691" y="2564358"/>
            <a:ext cx="3304709" cy="2573381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7967975" y="2564357"/>
            <a:ext cx="3196018" cy="257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6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571482"/>
            <a:ext cx="10364451" cy="1596177"/>
          </a:xfrm>
        </p:spPr>
        <p:txBody>
          <a:bodyPr/>
          <a:lstStyle/>
          <a:p>
            <a:pPr algn="l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4253515"/>
          </a:xfrm>
        </p:spPr>
        <p:txBody>
          <a:bodyPr>
            <a:normAutofit fontScale="92500" lnSpcReduction="10000"/>
          </a:bodyPr>
          <a:lstStyle/>
          <a:p>
            <a:r>
              <a:rPr lang="tr-TR" cap="none" dirty="0" smtClean="0">
                <a:effectLst/>
              </a:rPr>
              <a:t>I created a dynamic model of a two-seahorse system and used a PID controller to control it so that it followed a closed-path with a variable period</a:t>
            </a:r>
            <a:r>
              <a:rPr lang="en-US" cap="none" dirty="0" smtClean="0">
                <a:effectLst/>
              </a:rPr>
              <a:t>.</a:t>
            </a:r>
          </a:p>
          <a:p>
            <a:r>
              <a:rPr lang="tr-TR" cap="none" dirty="0" smtClean="0">
                <a:effectLst/>
              </a:rPr>
              <a:t>This project enabled me to quickly learn how to generate D-H parameters and comprehend the dynamic behavior of a two-seahorse system</a:t>
            </a:r>
            <a:r>
              <a:rPr lang="en-US" cap="none" dirty="0" smtClean="0">
                <a:effectLst/>
              </a:rPr>
              <a:t>.</a:t>
            </a:r>
          </a:p>
          <a:p>
            <a:r>
              <a:rPr lang="tr-TR" cap="none" dirty="0" smtClean="0">
                <a:effectLst/>
              </a:rPr>
              <a:t>It also taught me how to use </a:t>
            </a:r>
            <a:r>
              <a:rPr lang="tr-TR" b="1" cap="none" dirty="0" smtClean="0">
                <a:effectLst/>
              </a:rPr>
              <a:t>the lua </a:t>
            </a:r>
            <a:r>
              <a:rPr lang="tr-TR" cap="none" dirty="0" smtClean="0">
                <a:effectLst/>
              </a:rPr>
              <a:t>scripting language and how to utilize the </a:t>
            </a:r>
            <a:r>
              <a:rPr lang="tr-TR" b="1" cap="none" dirty="0" smtClean="0">
                <a:effectLst/>
              </a:rPr>
              <a:t>v-rep</a:t>
            </a:r>
            <a:r>
              <a:rPr lang="tr-TR" cap="none" dirty="0" smtClean="0">
                <a:effectLst/>
              </a:rPr>
              <a:t> professional robot simulator. </a:t>
            </a:r>
            <a:endParaRPr lang="en-US" cap="none" dirty="0" smtClean="0">
              <a:effectLst/>
            </a:endParaRPr>
          </a:p>
          <a:p>
            <a:r>
              <a:rPr lang="tr-TR" cap="none" dirty="0" smtClean="0">
                <a:effectLst/>
              </a:rPr>
              <a:t>I had previously used discrete pıd controllers to control position, but in this project ı utilized a pıd controller to manage velocity. </a:t>
            </a:r>
            <a:endParaRPr lang="en-US" cap="none" dirty="0" smtClean="0">
              <a:effectLst/>
            </a:endParaRPr>
          </a:p>
          <a:p>
            <a:r>
              <a:rPr lang="tr-TR" cap="none" dirty="0" smtClean="0">
                <a:effectLst/>
              </a:rPr>
              <a:t>I also obtain path planning and tracking experience. Overall, this project taught me a lot about robotic systems and helped me grasp the topics presented in class better.</a:t>
            </a:r>
            <a:endParaRPr lang="en-US" cap="none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Explosion 1 3"/>
          <p:cNvSpPr/>
          <p:nvPr/>
        </p:nvSpPr>
        <p:spPr>
          <a:xfrm>
            <a:off x="853616" y="2480461"/>
            <a:ext cx="310113" cy="18443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xplosion 1 4"/>
          <p:cNvSpPr/>
          <p:nvPr/>
        </p:nvSpPr>
        <p:spPr>
          <a:xfrm>
            <a:off x="913776" y="3226777"/>
            <a:ext cx="325940" cy="23739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xplosion 1 5"/>
          <p:cNvSpPr/>
          <p:nvPr/>
        </p:nvSpPr>
        <p:spPr>
          <a:xfrm>
            <a:off x="913774" y="3986228"/>
            <a:ext cx="237393" cy="28135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xplosion 1 6"/>
          <p:cNvSpPr/>
          <p:nvPr/>
        </p:nvSpPr>
        <p:spPr>
          <a:xfrm>
            <a:off x="913774" y="4730262"/>
            <a:ext cx="255603" cy="27256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xplosion 1 7"/>
          <p:cNvSpPr/>
          <p:nvPr/>
        </p:nvSpPr>
        <p:spPr>
          <a:xfrm>
            <a:off x="913774" y="5503985"/>
            <a:ext cx="237393" cy="29893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5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/>
              <a:t>Thanks </a:t>
            </a:r>
            <a:r>
              <a:rPr lang="tr-TR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cap="none" dirty="0"/>
              <a:t>All files related to this project can be found in:</a:t>
            </a:r>
            <a:endParaRPr lang="en-US" cap="none" dirty="0"/>
          </a:p>
          <a:p>
            <a:r>
              <a:rPr lang="tr-TR" cap="none" dirty="0">
                <a:effectLst/>
                <a:hlinkClick r:id="rId2"/>
              </a:rPr>
              <a:t>Https://github.Com/rahashabani/ee587-project</a:t>
            </a:r>
            <a:endParaRPr lang="en-US" cap="none" dirty="0">
              <a:effectLst/>
            </a:endParaRPr>
          </a:p>
          <a:p>
            <a:endParaRPr lang="tr-TR" cap="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0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sz="4400" cap="none" dirty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lang="en-US" sz="4400" cap="none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902" y="2366963"/>
            <a:ext cx="4094196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1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cap="none" dirty="0">
                <a:effectLst/>
              </a:rPr>
              <a:t>Seahorses particular interest</a:t>
            </a:r>
            <a:r>
              <a:rPr lang="en-US" cap="none" dirty="0">
                <a:effectLst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cap="none" dirty="0">
              <a:effectLst/>
            </a:endParaRPr>
          </a:p>
          <a:p>
            <a:pPr marL="0" indent="0">
              <a:buNone/>
            </a:pPr>
            <a:r>
              <a:rPr lang="tr-TR" cap="none" dirty="0">
                <a:effectLst/>
              </a:rPr>
              <a:t> Scientists believe in the design of bots</a:t>
            </a:r>
            <a:endParaRPr lang="en-US" cap="none" dirty="0">
              <a:effectLst/>
            </a:endParaRPr>
          </a:p>
          <a:p>
            <a:pPr marL="0" indent="0">
              <a:buNone/>
            </a:pPr>
            <a:endParaRPr lang="en-US" cap="none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cap="none" dirty="0">
                <a:effectLst/>
              </a:rPr>
              <a:t>S</a:t>
            </a:r>
            <a:r>
              <a:rPr lang="tr-TR" sz="2400" b="1" cap="none" dirty="0">
                <a:effectLst/>
              </a:rPr>
              <a:t>trong </a:t>
            </a:r>
            <a:endParaRPr lang="en-US" sz="2400" b="1" cap="none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tr-TR" sz="2400" b="1" cap="none" dirty="0">
                <a:effectLst/>
              </a:rPr>
              <a:t>flexible</a:t>
            </a:r>
            <a:r>
              <a:rPr lang="tr-TR" sz="2400" cap="none" dirty="0">
                <a:effectLst/>
              </a:rPr>
              <a:t> enough to </a:t>
            </a:r>
            <a:r>
              <a:rPr lang="tr-TR" sz="2400" b="1" cap="none" dirty="0">
                <a:effectLst/>
              </a:rPr>
              <a:t>perform tasks in real-world </a:t>
            </a:r>
            <a:r>
              <a:rPr lang="tr-TR" sz="2400" cap="none" dirty="0">
                <a:effectLst/>
              </a:rPr>
              <a:t>settings.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404199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Seahorses' kinematics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30" y="1901545"/>
            <a:ext cx="7455764" cy="4698684"/>
          </a:xfrm>
        </p:spPr>
      </p:pic>
    </p:spTree>
    <p:extLst>
      <p:ext uri="{BB962C8B-B14F-4D97-AF65-F5344CB8AC3E}">
        <p14:creationId xmlns:p14="http://schemas.microsoft.com/office/powerpoint/2010/main" val="67518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Seahorses' kinematics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518" y="1991639"/>
            <a:ext cx="7127309" cy="3799562"/>
          </a:xfrm>
        </p:spPr>
      </p:pic>
    </p:spTree>
    <p:extLst>
      <p:ext uri="{BB962C8B-B14F-4D97-AF65-F5344CB8AC3E}">
        <p14:creationId xmlns:p14="http://schemas.microsoft.com/office/powerpoint/2010/main" val="1590075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/>
              <a:t>DH parameters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tr-TR" i="1">
                        <a:effectLst/>
                        <a:latin typeface="Cambria Math" panose="02040503050406030204" pitchFamily="18" charset="0"/>
                      </a:rPr>
                      <m:t>𝑞</m:t>
                    </m:r>
                    <m:r>
                      <a:rPr lang="tr-TR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tr-TR">
                                <a:effectLst/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  <m:sup>
                        <m:r>
                          <a:rPr lang="tr-TR" i="1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tr-TR" i="1">
                        <a:effectLst/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tr-TR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tr-TR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tr-TR" i="1">
                                <a:effectLst/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tr-TR" i="1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tr-TR" i="1"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tr-TR">
                        <a:effectLst/>
                        <a:latin typeface="Cambria Math" panose="02040503050406030204" pitchFamily="18" charset="0"/>
                      </a:rPr>
                      <m:t>Θ</m:t>
                    </m:r>
                    <m:r>
                      <a:rPr lang="tr-TR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tr-TR">
                                <a:effectLst/>
                                <a:latin typeface="Cambria Math" panose="02040503050406030204" pitchFamily="18" charset="0"/>
                              </a:rPr>
                              <m:t>ψ</m:t>
                            </m:r>
                            <m:r>
                              <a:rPr lang="tr-TR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tr-TR">
                                <a:effectLst/>
                                <a:latin typeface="Cambria Math" panose="02040503050406030204" pitchFamily="18" charset="0"/>
                              </a:rPr>
                              <m:t>θ</m:t>
                            </m:r>
                            <m:r>
                              <a:rPr lang="tr-TR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tr-TR">
                                <a:effectLst/>
                                <a:latin typeface="Cambria Math" panose="02040503050406030204" pitchFamily="18" charset="0"/>
                              </a:rPr>
                              <m:t>ϕ</m:t>
                            </m:r>
                          </m:e>
                        </m:d>
                      </m:e>
                      <m:sup>
                        <m:r>
                          <a:rPr lang="tr-TR" i="1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effectLst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2419725"/>
                  </p:ext>
                </p:extLst>
              </p:nvPr>
            </p:nvGraphicFramePr>
            <p:xfrm>
              <a:off x="2630466" y="3031299"/>
              <a:ext cx="7164889" cy="246762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32365">
                      <a:extLst>
                        <a:ext uri="{9D8B030D-6E8A-4147-A177-3AD203B41FA5}">
                          <a16:colId xmlns:a16="http://schemas.microsoft.com/office/drawing/2014/main" val="4098654612"/>
                        </a:ext>
                      </a:extLst>
                    </a:gridCol>
                    <a:gridCol w="1432365">
                      <a:extLst>
                        <a:ext uri="{9D8B030D-6E8A-4147-A177-3AD203B41FA5}">
                          <a16:colId xmlns:a16="http://schemas.microsoft.com/office/drawing/2014/main" val="2264941744"/>
                        </a:ext>
                      </a:extLst>
                    </a:gridCol>
                    <a:gridCol w="1432365">
                      <a:extLst>
                        <a:ext uri="{9D8B030D-6E8A-4147-A177-3AD203B41FA5}">
                          <a16:colId xmlns:a16="http://schemas.microsoft.com/office/drawing/2014/main" val="1999713926"/>
                        </a:ext>
                      </a:extLst>
                    </a:gridCol>
                    <a:gridCol w="1433897">
                      <a:extLst>
                        <a:ext uri="{9D8B030D-6E8A-4147-A177-3AD203B41FA5}">
                          <a16:colId xmlns:a16="http://schemas.microsoft.com/office/drawing/2014/main" val="2434107856"/>
                        </a:ext>
                      </a:extLst>
                    </a:gridCol>
                    <a:gridCol w="1433897">
                      <a:extLst>
                        <a:ext uri="{9D8B030D-6E8A-4147-A177-3AD203B41FA5}">
                          <a16:colId xmlns:a16="http://schemas.microsoft.com/office/drawing/2014/main" val="4031954547"/>
                        </a:ext>
                      </a:extLst>
                    </a:gridCol>
                  </a:tblGrid>
                  <a:tr h="33929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tr-TR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tr-TR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tr-TR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77239777"/>
                      </a:ext>
                    </a:extLst>
                  </a:tr>
                  <a:tr h="33929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tr-TR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804373206"/>
                      </a:ext>
                    </a:extLst>
                  </a:tr>
                  <a:tr h="33929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90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tr-TR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71547508"/>
                      </a:ext>
                    </a:extLst>
                  </a:tr>
                  <a:tr h="38556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90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tr-TR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99824571"/>
                      </a:ext>
                    </a:extLst>
                  </a:tr>
                  <a:tr h="38556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90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tr-TR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20888818"/>
                      </a:ext>
                    </a:extLst>
                  </a:tr>
                  <a:tr h="33929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90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tr-TR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tr-TR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03806067"/>
                      </a:ext>
                    </a:extLst>
                  </a:tr>
                  <a:tr h="33929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90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tr-TR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sz="1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555082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2419725"/>
                  </p:ext>
                </p:extLst>
              </p:nvPr>
            </p:nvGraphicFramePr>
            <p:xfrm>
              <a:off x="2630466" y="3031299"/>
              <a:ext cx="7164889" cy="246762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32365">
                      <a:extLst>
                        <a:ext uri="{9D8B030D-6E8A-4147-A177-3AD203B41FA5}">
                          <a16:colId xmlns:a16="http://schemas.microsoft.com/office/drawing/2014/main" val="4098654612"/>
                        </a:ext>
                      </a:extLst>
                    </a:gridCol>
                    <a:gridCol w="1432365">
                      <a:extLst>
                        <a:ext uri="{9D8B030D-6E8A-4147-A177-3AD203B41FA5}">
                          <a16:colId xmlns:a16="http://schemas.microsoft.com/office/drawing/2014/main" val="2264941744"/>
                        </a:ext>
                      </a:extLst>
                    </a:gridCol>
                    <a:gridCol w="1432365">
                      <a:extLst>
                        <a:ext uri="{9D8B030D-6E8A-4147-A177-3AD203B41FA5}">
                          <a16:colId xmlns:a16="http://schemas.microsoft.com/office/drawing/2014/main" val="1999713926"/>
                        </a:ext>
                      </a:extLst>
                    </a:gridCol>
                    <a:gridCol w="1433897">
                      <a:extLst>
                        <a:ext uri="{9D8B030D-6E8A-4147-A177-3AD203B41FA5}">
                          <a16:colId xmlns:a16="http://schemas.microsoft.com/office/drawing/2014/main" val="2434107856"/>
                        </a:ext>
                      </a:extLst>
                    </a:gridCol>
                    <a:gridCol w="1433897">
                      <a:extLst>
                        <a:ext uri="{9D8B030D-6E8A-4147-A177-3AD203B41FA5}">
                          <a16:colId xmlns:a16="http://schemas.microsoft.com/office/drawing/2014/main" val="4031954547"/>
                        </a:ext>
                      </a:extLst>
                    </a:gridCol>
                  </a:tblGrid>
                  <a:tr h="33929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0426" t="-1786" r="-302553" b="-6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0426" t="-1786" r="-202553" b="-6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99153" t="-1786" r="-101695" b="-6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0851" t="-1786" r="-2128" b="-62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7239777"/>
                      </a:ext>
                    </a:extLst>
                  </a:tr>
                  <a:tr h="33929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0426" t="-101786" r="-202553" b="-5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0851" t="-101786" r="-2128" b="-52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4373206"/>
                      </a:ext>
                    </a:extLst>
                  </a:tr>
                  <a:tr h="33929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90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0426" t="-205455" r="-202553" b="-43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0851" t="-205455" r="-2128" b="-43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1547508"/>
                      </a:ext>
                    </a:extLst>
                  </a:tr>
                  <a:tr h="38556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90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0426" t="-262500" r="-202553" b="-276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0851" t="-262500" r="-2128" b="-276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9824571"/>
                      </a:ext>
                    </a:extLst>
                  </a:tr>
                  <a:tr h="38556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90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0426" t="-368254" r="-202553" b="-18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0851" t="-368254" r="-2128" b="-18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0888818"/>
                      </a:ext>
                    </a:extLst>
                  </a:tr>
                  <a:tr h="33929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90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0426" t="-526786" r="-202553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0851" t="-526786" r="-2128" b="-1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3806067"/>
                      </a:ext>
                    </a:extLst>
                  </a:tr>
                  <a:tr h="33929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90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entury Gothic" panose="020B0502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99153" t="-626786" r="-101695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0851" t="-626786" r="-2128" b="-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55082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65940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Output of DH parameters m-file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0000" lnSpcReduction="20000"/>
          </a:bodyPr>
          <a:lstStyle/>
          <a:p>
            <a:r>
              <a:rPr lang="tr-TR" dirty="0">
                <a:effectLst/>
              </a:rPr>
              <a:t> 'R is Rotation Matrix'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 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[[sin(t5) #1 - cos(t5) #4, sin(90) #6 + cos(90) sin(t5) #4 + cos(90) cos(t5) #1,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 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  cos(90) #6 - sin(90) sin(t5) #4 - sin(90) cos(t5) #1],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 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  [cos(t5) #3 - sin(t5) #2, sin(90) #5 - cos(90) sin(t5) #3 - cos(90) cos(t5) #2,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 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  cos(90) #5 + sin(90) sin(t5) #3 + sin(90) cos(t5) #2],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 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  [cos(t5) #8 - sin(t5) #7, - sin(90) #9 - cos(90) sin(t5) #8 - cos(90) cos(t5) #7,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 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  sin(90) sin(t5) #8 - cos(90) #9 + sin(90) cos(t5) #7]]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83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Output of DH parameters m-file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046234"/>
          </a:xfrm>
        </p:spPr>
        <p:txBody>
          <a:bodyPr>
            <a:normAutofit fontScale="25000" lnSpcReduction="20000"/>
          </a:bodyPr>
          <a:lstStyle/>
          <a:p>
            <a:r>
              <a:rPr lang="tr-TR" dirty="0">
                <a:effectLst/>
              </a:rPr>
              <a:t>'d is translation Matrix'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 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[[a1 cos(t1) - d6 (sin(90) sin(t5) #6 - cos(90) (cos(90) #7 - sin(90) sin(t4) #14 + sin(90) cos(t4) #13) + sin(90) cos(t5) #1)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 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   - a3 sin(t3) #19 + a3 cos(t3) #20 - a5 cos(t5) #6 + a2 cos(t1) cos(t2) - a4 cos(t4) #14 - a2 sin(t1) sin(t2) - a4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 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   sin(t4) #13 + a5 sin(t5) #1],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 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  [a1 sin(t1) + d6 (cos(90) (sin(90) sin(t4) #12 - cos(90) #8 + sin(90) cos(t4) #11) + sin(90) sin(t5) #5 + sin(90) cos(t5) #2)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 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   + a3 sin(t3) #16 + a3 cos(t3) #17 + a5 cos(t5) #5 + a4 cos(t4) #12 + a2 cos(t1) sin(t2) + a2 cos(t2) sin(t1) - a4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 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   sin(t4) #11 - a5 sin(t5) #2],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 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                                                         2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  [d6 (sin(90) sin(t5) #4 - cos(90) (cos(90) #9 - sin(90)  sin(t3) sin(t4) + sin(90) cos(t4) #10) + sin(90) cos(t5) #3)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 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   + a3 sin(90) sin(t3) + a4 sin(t4) #10 + a5 cos(t5) #4 - a5 sin(t5) #3 + a4 sin(90) cos(t4) sin(t3)]]</a:t>
            </a:r>
            <a:endParaRPr lang="en-US" dirty="0">
              <a:effectLst/>
            </a:endParaRPr>
          </a:p>
          <a:p>
            <a:r>
              <a:rPr lang="tr-TR" dirty="0">
                <a:effectLst/>
              </a:rPr>
              <a:t> 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045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1264</TotalTime>
  <Words>2732</Words>
  <Application>Microsoft Office PowerPoint</Application>
  <PresentationFormat>Widescreen</PresentationFormat>
  <Paragraphs>150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Cambria Math</vt:lpstr>
      <vt:lpstr>Century Gothic</vt:lpstr>
      <vt:lpstr>Times New Roman</vt:lpstr>
      <vt:lpstr>Tw Cen MT</vt:lpstr>
      <vt:lpstr>Wingdings</vt:lpstr>
      <vt:lpstr>Droplet</vt:lpstr>
      <vt:lpstr>Two seahorses</vt:lpstr>
      <vt:lpstr>Two seahorses robot carry a stick together stack to their wrapped tails</vt:lpstr>
      <vt:lpstr>Purpose:</vt:lpstr>
      <vt:lpstr>Seahorses particular interest:</vt:lpstr>
      <vt:lpstr>Seahorses' kinematics</vt:lpstr>
      <vt:lpstr>Seahorses' kinematics</vt:lpstr>
      <vt:lpstr>DH parameters</vt:lpstr>
      <vt:lpstr>Output of DH parameters m-file</vt:lpstr>
      <vt:lpstr>Output of DH parameters m-file</vt:lpstr>
      <vt:lpstr>Z Y X  Euler rotation matrix is:</vt:lpstr>
      <vt:lpstr>The homogeneous transformation matrix of body frame</vt:lpstr>
      <vt:lpstr>So by post-multiplying the T with trans ±xb and trans ±yb , we can obtain the resulting end-effector frames</vt:lpstr>
      <vt:lpstr>Dynamics          Lagrangian</vt:lpstr>
      <vt:lpstr>PowerPoint Presentation</vt:lpstr>
      <vt:lpstr>Forces and torques</vt:lpstr>
      <vt:lpstr>System dynamic for one seahorse</vt:lpstr>
      <vt:lpstr>Control</vt:lpstr>
      <vt:lpstr>PID for altitude control</vt:lpstr>
      <vt:lpstr>Try to simulate Water space which make my project too difficult if I want to apply! </vt:lpstr>
      <vt:lpstr>PID for horizontal velocity control</vt:lpstr>
      <vt:lpstr>Responses</vt:lpstr>
      <vt:lpstr>PowerPoint Presentation</vt:lpstr>
      <vt:lpstr>Path following results</vt:lpstr>
      <vt:lpstr>Conclusion</vt:lpstr>
      <vt:lpstr>Thanks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Raha</dc:creator>
  <cp:lastModifiedBy>Raha</cp:lastModifiedBy>
  <cp:revision>34</cp:revision>
  <dcterms:created xsi:type="dcterms:W3CDTF">2022-02-06T15:48:28Z</dcterms:created>
  <dcterms:modified xsi:type="dcterms:W3CDTF">2022-02-07T17:54:57Z</dcterms:modified>
</cp:coreProperties>
</file>