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84" r:id="rId17"/>
    <p:sldId id="285" r:id="rId18"/>
    <p:sldId id="268" r:id="rId19"/>
    <p:sldId id="269" r:id="rId20"/>
    <p:sldId id="283" r:id="rId21"/>
    <p:sldId id="270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C75"/>
    <a:srgbClr val="172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6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5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47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97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07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3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ashabani/ee587-project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tr-TR" cap="non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seahorses robot carry a stick together stack to their wrapped tails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96636"/>
            <a:ext cx="8689976" cy="861163"/>
          </a:xfrm>
        </p:spPr>
        <p:txBody>
          <a:bodyPr/>
          <a:lstStyle/>
          <a:p>
            <a:pPr algn="l"/>
            <a:r>
              <a:rPr lang="en-US" dirty="0" smtClean="0"/>
              <a:t>Raha </a:t>
            </a:r>
            <a:r>
              <a:rPr lang="en-US" dirty="0" err="1" smtClean="0"/>
              <a:t>Shabani</a:t>
            </a:r>
            <a:r>
              <a:rPr lang="en-US" dirty="0" smtClean="0"/>
              <a:t>- 1993609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46234"/>
          </a:xfrm>
        </p:spPr>
        <p:txBody>
          <a:bodyPr>
            <a:normAutofit fontScale="25000" lnSpcReduction="20000"/>
          </a:bodyPr>
          <a:lstStyle/>
          <a:p>
            <a:r>
              <a:rPr lang="tr-TR" dirty="0">
                <a:effectLst/>
              </a:rPr>
              <a:t>'d is translation Matrix'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[[a1 cos(t1) - d6 (sin(90) sin(t5) #6 - cos(90) (cos(90) #7 - sin(90) sin(t4) #14 + sin(90) cos(t4) #13) + sin(90) cos(t5) #1)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- a3 sin(t3) #19 + a3 cos(t3) #20 - a5 cos(t5) #6 + a2 cos(t1) cos(t2) - a4 cos(t4) #14 - a2 sin(t1) sin(t2) - a4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sin(t4) #13 + a5 sin(t5) #1],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[a1 sin(t1) + d6 (cos(90) (sin(90) sin(t4) #12 - cos(90) #8 + sin(90) cos(t4) #11) + sin(90) sin(t5) #5 + sin(90) cos(t5) #2)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+ a3 sin(t3) #16 + a3 cos(t3) #17 + a5 cos(t5) #5 + a4 cos(t4) #12 + a2 cos(t1) sin(t2) + a2 cos(t2) sin(t1) - a4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sin(t4) #11 - a5 sin(t5) #2],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                                                      2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[d6 (sin(90) sin(t5) #4 - cos(90) (cos(90) #9 - sin(90)  sin(t3) sin(t4) + sin(90) cos(t4) #10) + sin(90) cos(t5) #3)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+ a3 sin(90) sin(t3) + a4 sin(t4) #10 + a5 cos(t5) #4 - a5 sin(t5) #3 + a4 sin(90) cos(t4) sin(t3)]]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45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effectLst/>
              </a:rPr>
              <a:t>Z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Y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X</a:t>
            </a:r>
            <a:r>
              <a:rPr lang="en-US" dirty="0" smtClean="0">
                <a:effectLst/>
              </a:rPr>
              <a:t> </a:t>
            </a:r>
            <a:r>
              <a:rPr lang="tr-TR" dirty="0" smtClean="0">
                <a:effectLst/>
              </a:rPr>
              <a:t> </a:t>
            </a:r>
            <a:r>
              <a:rPr lang="tr-TR" cap="none" dirty="0">
                <a:effectLst/>
              </a:rPr>
              <a:t>Euler rotation matrix is:</a:t>
            </a:r>
            <a:endParaRPr lang="en-US" cap="none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18291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</a:rPr>
                          </m:ctrlPr>
                        </m:sSubPr>
                        <m:e>
                          <m:r>
                            <a:rPr lang="tr-TR" i="1">
                              <a:effectLst/>
                            </a:rPr>
                            <m:t>𝑅</m:t>
                          </m:r>
                        </m:e>
                        <m:sub>
                          <m:r>
                            <a:rPr lang="tr-TR" i="1">
                              <a:effectLst/>
                            </a:rPr>
                            <m:t>𝑧</m:t>
                          </m:r>
                          <m:r>
                            <a:rPr lang="tr-TR" i="1">
                              <a:effectLst/>
                            </a:rPr>
                            <m:t>′</m:t>
                          </m:r>
                          <m:r>
                            <a:rPr lang="tr-TR" i="1">
                              <a:effectLst/>
                            </a:rPr>
                            <m:t>𝑦</m:t>
                          </m:r>
                          <m:r>
                            <a:rPr lang="tr-TR" i="1">
                              <a:effectLst/>
                            </a:rPr>
                            <m:t>′</m:t>
                          </m:r>
                          <m:r>
                            <a:rPr lang="tr-TR" i="1">
                              <a:effectLst/>
                            </a:rPr>
                            <m:t>𝑥</m:t>
                          </m:r>
                          <m:r>
                            <a:rPr lang="tr-TR" i="1">
                              <a:effectLst/>
                            </a:rPr>
                            <m:t>′</m:t>
                          </m:r>
                        </m:sub>
                      </m:sSub>
                      <m:r>
                        <a:rPr lang="tr-TR" i="1">
                          <a:effectLst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tr-TR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</a:rPr>
                                      <m:t>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</a:rPr>
                                  <m:t>  +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effectLst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effectLst/>
                                          </a:rPr>
                                          <m:t>𝜓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tr-TR" i="1">
                                    <a:effectLst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effectLst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tr-TR" i="1">
                                        <a:effectLst/>
                                      </a:rPr>
                                      <m:t> </m:t>
                                    </m:r>
                                    <m:r>
                                      <a:rPr lang="tr-TR" i="1">
                                        <a:effectLst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18291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7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 smtClean="0">
                <a:effectLst/>
              </a:rPr>
              <a:t>The homogeneous transformation matrix of body frame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17732" y="2041742"/>
                <a:ext cx="6513533" cy="20793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effectLst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lang="tr-TR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</a:rPr>
                                    <m:t>ψ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</a:rPr>
                                <m:t>0</m:t>
                              </m:r>
                            </m:e>
                          </m:eqArr>
                          <m:r>
                            <a:rPr lang="tr-TR" i="1">
                              <a:effectLst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effectLst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</a:rPr>
                                <m:t> 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</a:rPr>
                                <m:t>0</m:t>
                              </m:r>
                            </m:e>
                          </m:eqArr>
                          <m:r>
                            <a:rPr lang="tr-TR" i="1">
                              <a:effectLst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effectLst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</a:rPr>
                                <m:t>  +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effectLst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effectLst/>
                                        </a:rPr>
                                        <m:t>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tr-TR" i="1">
                                  <a:effectLst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tr-TR" i="1"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tr-TR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</a:rPr>
                                <m:t>0</m:t>
                              </m:r>
                            </m:e>
                          </m:eqArr>
                          <m:r>
                            <a:rPr lang="tr-TR" i="1">
                              <a:effectLst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effectLst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effectLst/>
                                </a:rPr>
                                <m:t>𝑑</m:t>
                              </m:r>
                              <m:r>
                                <a:rPr lang="tr-TR" i="1">
                                  <a:effectLst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i="1">
                                  <a:effectLst/>
                                </a:rPr>
                                <m:t>𝑑</m:t>
                              </m:r>
                              <m:r>
                                <a:rPr lang="tr-TR" i="1">
                                  <a:effectLst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i="1">
                                  <a:effectLst/>
                                </a:rPr>
                                <m:t>𝑑</m:t>
                              </m:r>
                              <m:r>
                                <a:rPr lang="tr-TR" i="1">
                                  <a:effectLst/>
                                </a:rPr>
                                <m:t>3</m:t>
                              </m:r>
                            </m:e>
                            <m:e>
                              <m:r>
                                <a:rPr lang="tr-TR" i="1">
                                  <a:effectLst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17732" y="2041742"/>
                <a:ext cx="6513533" cy="20793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0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600" cap="none" dirty="0" smtClean="0">
                <a:effectLst/>
              </a:rPr>
              <a:t>So by post-multiplying the T with trans </a:t>
            </a:r>
            <a:r>
              <a:rPr lang="tr-TR" sz="1600" cap="none" baseline="-25000" dirty="0" smtClean="0">
                <a:effectLst/>
              </a:rPr>
              <a:t>±xb </a:t>
            </a:r>
            <a:r>
              <a:rPr lang="tr-TR" sz="1600" cap="none" dirty="0" smtClean="0">
                <a:effectLst/>
              </a:rPr>
              <a:t>and trans </a:t>
            </a:r>
            <a:r>
              <a:rPr lang="tr-TR" sz="1600" cap="none" baseline="-25000" dirty="0" smtClean="0">
                <a:effectLst/>
              </a:rPr>
              <a:t>±yb </a:t>
            </a:r>
            <a:r>
              <a:rPr lang="tr-TR" sz="1600" cap="none" dirty="0" smtClean="0">
                <a:effectLst/>
              </a:rPr>
              <a:t>, we can obtain the resulting end-effector frames</a:t>
            </a:r>
            <a:endParaRPr lang="en-US" sz="160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>
                            <a:effectLst/>
                          </a:rPr>
                          <m:t>Trans</m:t>
                        </m:r>
                      </m:e>
                      <m:sub>
                        <m:r>
                          <a:rPr lang="tr-TR" baseline="-25000">
                            <a:effectLst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tr-TR" baseline="-25000">
                            <a:effectLst/>
                          </a:rPr>
                          <m:t>XB</m:t>
                        </m:r>
                      </m:sub>
                    </m:sSub>
                    <m:r>
                      <a:rPr lang="tr-TR" baseline="-25000">
                        <a:effectLst/>
                      </a:rPr>
                      <m:t>=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>
                                <a:effectLst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 baseline="-25000">
                                <a:effectLst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en-US" i="1" baseline="-25000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</a:rPr>
                                  <m:t>q</m:t>
                                </m:r>
                              </m:sub>
                            </m:sSub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effectLst/>
                </a:endParaRPr>
              </a:p>
              <a:p>
                <a:r>
                  <a:rPr lang="en-US" dirty="0" smtClean="0">
                    <a:effectLst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</a:rPr>
                        </m:ctrlPr>
                      </m:sSubSupPr>
                      <m:e>
                        <m:r>
                          <a:rPr lang="tr-TR" i="1">
                            <a:effectLst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tr-TR" i="1">
                                <a:effectLst/>
                              </a:rPr>
                              <m:t>𝑀</m:t>
                            </m:r>
                          </m:e>
                          <m:sub>
                            <m:r>
                              <a:rPr lang="tr-TR" i="1">
                                <a:effectLst/>
                              </a:rPr>
                              <m:t>1</m:t>
                            </m:r>
                            <m:r>
                              <a:rPr lang="tr-TR" i="1">
                                <a:effectLst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r>
                          <a:rPr lang="tr-TR" i="1">
                            <a:effectLst/>
                          </a:rPr>
                          <m:t>0</m:t>
                        </m:r>
                      </m:sup>
                    </m:sSubSup>
                    <m:r>
                      <a:rPr lang="tr-TR" i="1">
                        <a:effectLst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effectLst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effectLst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effectLst/>
                              </a:rPr>
                              <m:t>𝐵</m:t>
                            </m:r>
                          </m:sub>
                          <m:sup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sup>
                        </m:sSubSup>
                        <m:r>
                          <a:rPr lang="tr-TR" i="1">
                            <a:effectLst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tr-TR">
                            <a:effectLst/>
                          </a:rPr>
                          <m:t>Trans</m:t>
                        </m:r>
                      </m:e>
                      <m:sub>
                        <m:r>
                          <a:rPr lang="tr-TR" baseline="-25000">
                            <a:effectLst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 baseline="-25000">
                            <a:effectLst/>
                          </a:rPr>
                          <m:t>XB</m:t>
                        </m:r>
                      </m:sub>
                    </m:sSub>
                  </m:oMath>
                </a14:m>
                <a:endParaRPr lang="en-US" dirty="0">
                  <a:effectLst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>
                            <a:effectLst/>
                          </a:rPr>
                          <m:t>Trans</m:t>
                        </m:r>
                      </m:e>
                      <m:sub>
                        <m:r>
                          <a:rPr lang="tr-TR" baseline="-25000">
                            <a:effectLst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tr-TR" baseline="-25000">
                            <a:effectLst/>
                          </a:rPr>
                          <m:t>YB</m:t>
                        </m:r>
                      </m:sub>
                    </m:sSub>
                    <m:r>
                      <a:rPr lang="tr-TR" baseline="-25000">
                        <a:effectLst/>
                      </a:rPr>
                      <m:t>=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>
                                <a:effectLst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baseline="-25000">
                                <a:effectLst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en-US" i="1" baseline="-25000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</a:rPr>
                                  <m:t>q</m:t>
                                </m:r>
                              </m:sub>
                            </m:sSub>
                          </m:e>
                          <m:e>
                            <m:r>
                              <a:rPr lang="tr-TR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effectLst/>
                  </a:rPr>
                  <a:t>                              </a:t>
                </a:r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4308953" y="3582443"/>
            <a:ext cx="1453020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smtClean="0"/>
              <a:t>Dynamics</a:t>
            </a:r>
            <a:r>
              <a:rPr lang="en-US" cap="none" dirty="0" smtClean="0"/>
              <a:t>     </a:t>
            </a:r>
            <a:r>
              <a:rPr lang="tr-TR" cap="none" dirty="0" smtClean="0"/>
              <a:t> </a:t>
            </a:r>
            <a:r>
              <a:rPr lang="en-US" cap="none" dirty="0" smtClean="0"/>
              <a:t>L</a:t>
            </a:r>
            <a:r>
              <a:rPr lang="tr-TR" cap="none" dirty="0" smtClean="0"/>
              <a:t>agrangian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𝐿</m:t>
                    </m:r>
                    <m:d>
                      <m:dPr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</a:rPr>
                          <m:t>𝐪</m:t>
                        </m:r>
                        <m:r>
                          <a:rPr lang="en-US" i="1">
                            <a:effectLst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effectLst/>
                              </a:rPr>
                              <m:t>𝒒</m:t>
                            </m:r>
                          </m:e>
                          <m:sup>
                            <m:r>
                              <a:rPr lang="en-US" b="1" i="1">
                                <a:effectLst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>
                        <a:effectLst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</a:rPr>
                          <m:t>trans</m:t>
                        </m:r>
                      </m:sub>
                    </m:sSub>
                    <m:r>
                      <a:rPr lang="en-US">
                        <a:effectLst/>
                      </a:rPr>
                      <m:t> +</m:t>
                    </m:r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</a:rPr>
                          <m:t>rot</m:t>
                        </m:r>
                      </m:sub>
                    </m:sSub>
                    <m:r>
                      <a:rPr lang="en-US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−</m:t>
                    </m:r>
                    <m:r>
                      <a:rPr lang="en-US">
                        <a:effectLst/>
                      </a:rPr>
                      <m:t> </m:t>
                    </m:r>
                    <m:r>
                      <a:rPr lang="en-US" i="1">
                        <a:effectLst/>
                      </a:rPr>
                      <m:t>𝑈</m:t>
                    </m:r>
                  </m:oMath>
                </a14:m>
                <a:r>
                  <a:rPr lang="en-US" dirty="0">
                    <a:effectLst/>
                  </a:rPr>
                  <a:t/>
                </a:r>
                <a:br>
                  <a:rPr lang="en-US" dirty="0">
                    <a:effectLst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</a:rPr>
                          <m:t>trans</m:t>
                        </m:r>
                      </m:sub>
                    </m:sSub>
                    <m:r>
                      <a:rPr lang="en-US">
                        <a:effectLst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effectLst/>
                          </a:rPr>
                          <m:t>m</m:t>
                        </m:r>
                      </m:num>
                      <m:den>
                        <m:r>
                          <a:rPr lang="en-US">
                            <a:effectLst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effectLst/>
                          </a:rPr>
                          <m:t>′</m:t>
                        </m:r>
                        <m:r>
                          <a:rPr lang="en-US" i="1">
                            <a:effectLst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effectLst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/>
                </a:r>
                <a:br>
                  <a:rPr lang="en-US" dirty="0">
                    <a:effectLst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effectLst/>
                          </a:rPr>
                          <m:t>𝑟𝑜𝑡</m:t>
                        </m:r>
                      </m:sub>
                    </m:sSub>
                    <m:r>
                      <a:rPr lang="en-US" i="1">
                        <a:effectLst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</a:rPr>
                          <m:t>Θ</m:t>
                        </m:r>
                      </m:e>
                      <m:sup>
                        <m:r>
                          <a:rPr lang="en-US" i="1">
                            <a:effectLst/>
                          </a:rPr>
                          <m:t>′</m:t>
                        </m:r>
                        <m:r>
                          <a:rPr lang="en-US" i="1">
                            <a:effectLst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</a:rPr>
                      <m:t>∗</m:t>
                    </m:r>
                    <m:r>
                      <a:rPr lang="en-US" i="1">
                        <a:effectLst/>
                      </a:rPr>
                      <m:t>𝐼</m:t>
                    </m:r>
                    <m:r>
                      <a:rPr lang="en-US" i="1">
                        <a:effectLst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</a:rPr>
                          <m:t>Θ</m:t>
                        </m:r>
                      </m:e>
                      <m:sup>
                        <m:r>
                          <a:rPr lang="en-US" i="1">
                            <a:effectLst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/>
                </a:r>
                <a:br>
                  <a:rPr lang="en-US" dirty="0">
                    <a:effectLst/>
                  </a:rPr>
                </a:br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𝑈</m:t>
                    </m:r>
                    <m:r>
                      <a:rPr lang="en-US" i="1">
                        <a:effectLst/>
                      </a:rPr>
                      <m:t>=</m:t>
                    </m:r>
                    <m:r>
                      <a:rPr lang="en-US" i="1">
                        <a:effectLst/>
                      </a:rPr>
                      <m:t>𝑚𝑔𝑧</m:t>
                    </m:r>
                    <m:r>
                      <a:rPr lang="en-US" i="1">
                        <a:effectLst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</a:rPr>
                          <m:t>3</m:t>
                        </m:r>
                      </m:sub>
                    </m:sSub>
                    <m:r>
                      <a:rPr lang="en-US" i="1">
                        <a:effectLst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636712" y="1197399"/>
            <a:ext cx="726509" cy="43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0625" y="2367092"/>
                <a:ext cx="11498893" cy="449090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effectLst/>
                  </a:rPr>
                  <a:t> </a:t>
                </a:r>
                <a:r>
                  <a:rPr lang="tr-TR" b="1" cap="non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Rotational jacobian</a:t>
                </a:r>
                <a:r>
                  <a:rPr lang="en-US" b="1" cap="non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𝑊</m:t>
                    </m:r>
                    <m:d>
                      <m:dPr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</a:rPr>
                          <m:t>𝑞</m:t>
                        </m:r>
                      </m:e>
                    </m:d>
                    <m:r>
                      <a:rPr lang="en-US" i="1">
                        <a:effectLst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effectLst/>
                  </a:rPr>
                  <a:t>   </a:t>
                </a:r>
                <a:r>
                  <a:rPr lang="tr-TR" b="1" cap="non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Rotational </a:t>
                </a:r>
                <a:r>
                  <a:rPr lang="tr-TR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speed</a:t>
                </a:r>
                <a:r>
                  <a:rPr lang="en-US" b="1" cap="non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effectLst/>
                      </a:rPr>
                      <m:t>Θ</m:t>
                    </m:r>
                    <m:r>
                      <a:rPr lang="en-US">
                        <a:effectLst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effectLst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effectLst/>
                  </a:rPr>
                  <a:t>      </a:t>
                </a:r>
                <a:endParaRPr lang="en-US" dirty="0">
                  <a:effectLst/>
                </a:endParaRPr>
              </a:p>
              <a:p>
                <a:endParaRPr lang="en-US" dirty="0" smtClean="0">
                  <a:effectLst/>
                </a:endParaRPr>
              </a:p>
              <a:p>
                <a:r>
                  <a:rPr lang="en-US" dirty="0" smtClean="0">
                    <a:effectLst/>
                  </a:rPr>
                  <a:t> </a:t>
                </a:r>
                <a:r>
                  <a:rPr lang="tr-TR" b="1" cap="non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Inertia tensor</a:t>
                </a:r>
                <a:r>
                  <a:rPr lang="en-US" b="1" cap="non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</a:rPr>
                      <m:t>𝐼</m:t>
                    </m:r>
                    <m:r>
                      <a:rPr lang="en-US" i="1">
                        <a:effectLst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effectLst/>
                  </a:rPr>
                  <a:t>       </a:t>
                </a:r>
                <a:r>
                  <a:rPr lang="en-US" b="1" cap="non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Rotational kinetic energy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effectLst/>
                          </a:rPr>
                          <m:t>𝑟𝑜𝑡</m:t>
                        </m:r>
                      </m:sub>
                    </m:sSub>
                    <m:r>
                      <a:rPr lang="en-US" i="1">
                        <a:effectLst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</a:rPr>
                          <m:t>∗</m:t>
                        </m:r>
                        <m:r>
                          <a:rPr lang="en-US" i="1">
                            <a:effectLst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effectLst/>
                          </a:rPr>
                          <m:t>′</m:t>
                        </m:r>
                        <m:r>
                          <a:rPr lang="en-US" i="1">
                            <a:effectLst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effectLst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</a:rPr>
                      <m:t>∗</m:t>
                    </m:r>
                    <m:r>
                      <a:rPr lang="en-US" i="1">
                        <a:effectLst/>
                      </a:rPr>
                      <m:t>𝐼</m:t>
                    </m:r>
                    <m:r>
                      <a:rPr lang="en-US" i="1">
                        <a:effectLst/>
                      </a:rPr>
                      <m:t>∗</m:t>
                    </m:r>
                    <m:r>
                      <a:rPr lang="en-US" i="1">
                        <a:effectLst/>
                      </a:rPr>
                      <m:t>𝑊</m:t>
                    </m:r>
                    <m:r>
                      <a:rPr lang="en-US" i="1">
                        <a:effectLst/>
                      </a:rPr>
                      <m:t>∗</m:t>
                    </m:r>
                    <m:r>
                      <a:rPr lang="en-US" i="1">
                        <a:effectLst/>
                      </a:rPr>
                      <m:t>𝑞</m:t>
                    </m:r>
                    <m:r>
                      <a:rPr lang="en-US" i="1">
                        <a:effectLst/>
                      </a:rPr>
                      <m:t>′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0625" y="2367092"/>
                <a:ext cx="11498893" cy="4490908"/>
              </a:xfr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2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 smtClean="0"/>
              <a:t>Forces and torques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645920"/>
                <a:ext cx="10363826" cy="4871258"/>
              </a:xfrm>
            </p:spPr>
            <p:txBody>
              <a:bodyPr/>
              <a:lstStyle/>
              <a:p>
                <a:r>
                  <a:rPr lang="tr-TR" sz="1600" cap="none" dirty="0" smtClean="0"/>
                  <a:t>Motor thrusts</a:t>
                </a:r>
                <a:r>
                  <a:rPr lang="tr-TR" sz="1600" cap="none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1600" cap="non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effectLst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effectLst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sz="1600" i="1">
                                <a:effectLst/>
                              </a:rPr>
                              <m:t>𝑢</m:t>
                            </m:r>
                          </m:e>
                        </m:eqArr>
                      </m:e>
                    </m:d>
                    <m:r>
                      <a:rPr lang="en-US" sz="1600" i="1">
                        <a:effectLst/>
                      </a:rPr>
                      <m:t> </m:t>
                    </m:r>
                    <m:r>
                      <a:rPr lang="en-US" sz="1600" i="1">
                        <a:effectLst/>
                      </a:rPr>
                      <m:t>𝑤h𝑒𝑟𝑒</m:t>
                    </m:r>
                    <m:r>
                      <a:rPr lang="en-US" sz="1600" i="1">
                        <a:effectLst/>
                      </a:rPr>
                      <m:t> </m:t>
                    </m:r>
                    <m:r>
                      <a:rPr lang="en-US" sz="1600" i="1">
                        <a:effectLst/>
                      </a:rPr>
                      <m:t>𝑢</m:t>
                    </m:r>
                    <m:r>
                      <a:rPr lang="en-US" sz="1600" i="1">
                        <a:effectLst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effectLst/>
                          </a:rPr>
                        </m:ctrlPr>
                      </m:naryPr>
                      <m:sub>
                        <m:r>
                          <a:rPr lang="tr-TR" sz="1600" i="1">
                            <a:effectLst/>
                          </a:rPr>
                          <m:t>𝑖</m:t>
                        </m:r>
                        <m:r>
                          <a:rPr lang="tr-TR" sz="1600" i="1">
                            <a:effectLst/>
                          </a:rPr>
                          <m:t>=1</m:t>
                        </m:r>
                      </m:sub>
                      <m:sup>
                        <m:r>
                          <a:rPr lang="tr-TR" sz="1600" i="1">
                            <a:effectLst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effectLst/>
                              </a:rPr>
                              <m:t>𝐹</m:t>
                            </m:r>
                          </m:e>
                          <m:sub>
                            <m:r>
                              <a:rPr lang="tr-TR" sz="1600" i="1">
                                <a:effectLst/>
                              </a:rPr>
                              <m:t>𝑀𝑖</m:t>
                            </m:r>
                          </m:sub>
                        </m:sSub>
                      </m:e>
                    </m:nary>
                  </m:oMath>
                </a14:m>
                <a:endParaRPr lang="en-US" sz="1600" cap="none" dirty="0" smtClean="0"/>
              </a:p>
              <a:p>
                <a:r>
                  <a:rPr lang="tr-TR" sz="1600" cap="none" dirty="0" smtClean="0"/>
                  <a:t>Torques</a:t>
                </a:r>
                <a:r>
                  <a:rPr lang="tr-TR" sz="1600" cap="none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1600" cap="none" dirty="0" smtClean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</a:rPr>
                      <m:t>𝜏</m:t>
                    </m:r>
                    <m:r>
                      <a:rPr lang="en-US" sz="1600" i="1">
                        <a:effectLst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effectLst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effectLst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(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</a:rPr>
                                <m:t>)∗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(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</a:rPr>
                                <m:t>)∗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cap="none" dirty="0" smtClean="0"/>
              </a:p>
              <a:p>
                <a:r>
                  <a:rPr lang="en-US" sz="1600" cap="none" dirty="0"/>
                  <a:t>F</a:t>
                </a:r>
                <a:r>
                  <a:rPr lang="tr-TR" sz="1600" cap="none" dirty="0" smtClean="0"/>
                  <a:t>orces</a:t>
                </a:r>
                <a:r>
                  <a:rPr lang="tr-TR" sz="1600" cap="none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1600" cap="none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effectLst/>
                              </a:rPr>
                              <m:t>𝐹</m:t>
                            </m:r>
                          </m:e>
                          <m:sub>
                            <m:r>
                              <a:rPr lang="tr-TR" sz="1600" i="1">
                                <a:effectLst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sz="1600" i="1">
                        <a:effectLst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</a:rPr>
                        </m:ctrlPr>
                      </m:sSubPr>
                      <m:e>
                        <m:r>
                          <a:rPr lang="tr-TR" sz="1600" i="1">
                            <a:effectLst/>
                          </a:rPr>
                          <m:t>(</m:t>
                        </m:r>
                        <m:r>
                          <a:rPr lang="tr-TR" sz="1600" i="1">
                            <a:effectLst/>
                          </a:rPr>
                          <m:t>𝑀</m:t>
                        </m:r>
                      </m:e>
                      <m:sub>
                        <m:r>
                          <a:rPr lang="tr-TR" sz="1600" i="1">
                            <a:effectLst/>
                          </a:rPr>
                          <m:t>𝑖</m:t>
                        </m:r>
                      </m:sub>
                    </m:sSub>
                    <m:r>
                      <a:rPr lang="tr-TR" sz="1600" i="1">
                        <a:effectLst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effectLst/>
                          </a:rPr>
                        </m:ctrlPr>
                      </m:sSubPr>
                      <m:e>
                        <m:r>
                          <a:rPr lang="tr-TR" sz="1600" i="1">
                            <a:effectLst/>
                          </a:rPr>
                          <m:t>𝑀</m:t>
                        </m:r>
                      </m:e>
                      <m:sub>
                        <m:r>
                          <a:rPr lang="tr-TR" sz="1600" i="1">
                            <a:effectLst/>
                          </a:rPr>
                          <m:t>𝑖</m:t>
                        </m:r>
                      </m:sub>
                    </m:sSub>
                    <m:r>
                      <a:rPr lang="tr-TR" sz="1600" i="1">
                        <a:effectLst/>
                      </a:rPr>
                      <m:t>′)∗2 </m:t>
                    </m:r>
                    <m:r>
                      <a:rPr lang="tr-TR" sz="1600" i="1">
                        <a:effectLst/>
                      </a:rPr>
                      <m:t>𝑑𝑢𝑒</m:t>
                    </m:r>
                    <m:r>
                      <a:rPr lang="tr-TR" sz="1600" i="1">
                        <a:effectLst/>
                      </a:rPr>
                      <m:t> </m:t>
                    </m:r>
                    <m:r>
                      <a:rPr lang="tr-TR" sz="1600" i="1">
                        <a:effectLst/>
                      </a:rPr>
                      <m:t>𝑡𝑜</m:t>
                    </m:r>
                    <m:r>
                      <a:rPr lang="tr-TR" sz="1600" i="1">
                        <a:effectLst/>
                      </a:rPr>
                      <m:t> </m:t>
                    </m:r>
                    <m:r>
                      <a:rPr lang="tr-TR" sz="1600" i="1">
                        <a:effectLst/>
                      </a:rPr>
                      <m:t>𝑠𝑦𝑚𝑚𝑒𝑡𝑦</m:t>
                    </m:r>
                    <m:r>
                      <a:rPr lang="tr-TR" sz="1600">
                        <a:effectLst/>
                      </a:rPr>
                      <m:t> </m:t>
                    </m:r>
                  </m:oMath>
                </a14:m>
                <a:endParaRPr lang="en-US" sz="1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  <m:r>
                            <a:rPr lang="tr-TR" sz="1600" i="1">
                              <a:effectLst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tr-TR" sz="1600" i="1">
                          <a:effectLst/>
                        </a:rPr>
                        <m:t>∗2</m:t>
                      </m:r>
                    </m:oMath>
                  </m:oMathPara>
                </a14:m>
                <a:endParaRPr lang="en-US" sz="1600" i="1" dirty="0" smtClean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tr-TR" sz="1600" i="1">
                                      <a:effectLst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  <m:r>
                            <a:rPr lang="tr-TR" sz="1600" i="1">
                              <a:effectLst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tr-TR" sz="1600" i="1">
                          <a:effectLst/>
                        </a:rPr>
                        <m:t>∗</m:t>
                      </m:r>
                      <m:r>
                        <a:rPr lang="tr-TR" sz="1600" i="1" smtClean="0">
                          <a:effectLst/>
                        </a:rPr>
                        <m:t>2</m:t>
                      </m:r>
                    </m:oMath>
                  </m:oMathPara>
                </a14:m>
                <a:endParaRPr lang="en-US" sz="1600" dirty="0" smtClean="0"/>
              </a:p>
              <a:p>
                <a:pPr/>
                <a:endParaRPr lang="en-US" sz="1600" dirty="0" smtClean="0"/>
              </a:p>
              <a:p>
                <a:pPr/>
                <a:endParaRPr lang="en-US" sz="1600" dirty="0" smtClean="0"/>
              </a:p>
              <a:p>
                <a:pPr marL="0" indent="0">
                  <a:buNone/>
                </a:pPr>
                <a:endParaRPr lang="en-US" sz="1600" cap="none" dirty="0" smtClean="0"/>
              </a:p>
              <a:p>
                <a:endParaRPr lang="en-US" sz="1600" cap="none" dirty="0" smtClean="0"/>
              </a:p>
              <a:p>
                <a:endParaRPr lang="en-US" cap="none" dirty="0" smtClean="0"/>
              </a:p>
              <a:p>
                <a:endParaRPr lang="en-US" cap="non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645920"/>
                <a:ext cx="10363826" cy="4871258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029200" y="4414057"/>
            <a:ext cx="457200" cy="17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77098" y="3712217"/>
                <a:ext cx="5719157" cy="12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 smtClean="0"/>
                  <a:t>Total pulling force with simplified spring</a:t>
                </a:r>
                <a:endParaRPr lang="en-US" sz="16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𝐹</m:t>
                          </m:r>
                        </m:e>
                        <m:sub>
                          <m:r>
                            <a:rPr lang="tr-TR" i="1"/>
                            <m:t>𝑔</m:t>
                          </m:r>
                        </m:sub>
                      </m:sSub>
                      <m:r>
                        <a:rPr lang="tr-TR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tr-TR" i="1"/>
                            <m:t>𝑚𝑔</m:t>
                          </m:r>
                          <m:r>
                            <a:rPr lang="tr-TR" i="1"/>
                            <m:t>+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tr-TR" i="1"/>
                                    <m:t>𝑍</m:t>
                                  </m:r>
                                </m:e>
                                <m:sub>
                                  <m:r>
                                    <a:rPr lang="tr-TR" i="1"/>
                                    <m:t>𝑠𝑒𝑎h𝑜𝑟𝑠𝑒</m:t>
                                  </m:r>
                                  <m:r>
                                    <a:rPr lang="tr-TR" i="1"/>
                                    <m:t>1</m:t>
                                  </m:r>
                                </m:sub>
                              </m:sSub>
                              <m:r>
                                <a:rPr lang="tr-TR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tr-TR" i="1"/>
                                    <m:t>𝑍</m:t>
                                  </m:r>
                                </m:e>
                                <m:sub>
                                  <m:r>
                                    <a:rPr lang="tr-TR" i="1"/>
                                    <m:t>𝑠𝑒𝑎h𝑜𝑟𝑠𝑒</m:t>
                                  </m:r>
                                  <m:r>
                                    <a:rPr lang="tr-TR" i="1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/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/>
                                  </m:ctrlPr>
                                </m:eqArrPr>
                                <m:e>
                                  <m:r>
                                    <a:rPr lang="tr-TR" i="1"/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/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tr-TR" i="1"/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/>
                                    <m:t>cos</m:t>
                                  </m:r>
                                  <m:r>
                                    <a:rPr lang="tr-TR" i="1"/>
                                    <m:t>𝜃</m:t>
                                  </m:r>
                                  <m:r>
                                    <a:rPr lang="tr-TR" i="1"/>
                                    <m:t>𝑠𝑖𝑛</m:t>
                                  </m:r>
                                  <m:r>
                                    <a:rPr lang="tr-TR" i="1"/>
                                    <m:t>𝜙</m:t>
                                  </m:r>
                                </m:e>
                                <m:e>
                                  <m:r>
                                    <a:rPr lang="tr-TR" i="1"/>
                                    <m:t>𝑐𝑜𝑠</m:t>
                                  </m:r>
                                  <m:r>
                                    <a:rPr lang="tr-TR" i="1"/>
                                    <m:t>𝜃</m:t>
                                  </m:r>
                                  <m:r>
                                    <a:rPr lang="tr-TR" i="1"/>
                                    <m:t>𝑐𝑜𝑠</m:t>
                                  </m:r>
                                  <m:r>
                                    <a:rPr lang="tr-TR" i="1"/>
                                    <m:t>𝜙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/>
                            <m:t>𝑏𝑜𝑑𝑦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098" y="3712217"/>
                <a:ext cx="5719157" cy="1290931"/>
              </a:xfrm>
              <a:prstGeom prst="rect">
                <a:avLst/>
              </a:prstGeom>
              <a:blipFill>
                <a:blip r:embed="rId3"/>
                <a:stretch>
                  <a:fillRect l="-53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13147" y="5104015"/>
                <a:ext cx="5936539" cy="175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 smtClean="0"/>
                  <a:t>Spring </a:t>
                </a:r>
                <a:r>
                  <a:rPr lang="tr-TR" sz="1600" dirty="0" smtClean="0"/>
                  <a:t>potentials</a:t>
                </a:r>
                <a:endParaRPr lang="en-US" sz="16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𝑈</m:t>
                          </m:r>
                        </m:e>
                        <m:sub>
                          <m:r>
                            <a:rPr lang="tr-TR" i="1"/>
                            <m:t>1</m:t>
                          </m:r>
                        </m:sub>
                      </m:sSub>
                      <m:r>
                        <a:rPr lang="tr-TR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𝑈</m:t>
                          </m:r>
                        </m:e>
                        <m:sub>
                          <m:r>
                            <a:rPr lang="tr-TR" i="1"/>
                            <m:t>3</m:t>
                          </m:r>
                        </m:sub>
                      </m:sSub>
                      <m:r>
                        <a:rPr lang="tr-TR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tr-TR" i="1"/>
                            <m:t>𝑘</m:t>
                          </m:r>
                        </m:num>
                        <m:den>
                          <m:r>
                            <a:rPr lang="tr-TR" i="1"/>
                            <m:t>2</m:t>
                          </m:r>
                        </m:den>
                      </m:f>
                      <m:r>
                        <a:rPr lang="tr-TR" i="1"/>
                        <m:t>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/>
                                    <m:t>2</m:t>
                                  </m:r>
                                </m:den>
                              </m:f>
                              <m:r>
                                <a:rPr lang="tr-TR" i="1"/>
                                <m:t>∗</m:t>
                              </m:r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/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𝑢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tr-TR" i="1"/>
                                <m:t>+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/>
                                    <m:t>2</m:t>
                                  </m:r>
                                </m:den>
                              </m:f>
                              <m:r>
                                <a:rPr lang="tr-TR" i="1"/>
                                <m:t>∗</m:t>
                              </m:r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/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tr-TR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𝑈</m:t>
                          </m:r>
                        </m:e>
                        <m:sub>
                          <m:r>
                            <a:rPr lang="tr-TR" i="1"/>
                            <m:t>2</m:t>
                          </m:r>
                        </m:sub>
                      </m:sSub>
                      <m:r>
                        <a:rPr lang="tr-TR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tr-TR" i="1"/>
                            <m:t>𝑈</m:t>
                          </m:r>
                        </m:e>
                        <m:sub>
                          <m:r>
                            <a:rPr lang="tr-TR" i="1"/>
                            <m:t>4</m:t>
                          </m:r>
                        </m:sub>
                      </m:sSub>
                      <m:r>
                        <a:rPr lang="tr-TR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tr-TR" i="1"/>
                            <m:t>𝑘</m:t>
                          </m:r>
                        </m:num>
                        <m:den>
                          <m:r>
                            <a:rPr lang="tr-TR" i="1"/>
                            <m:t>2</m:t>
                          </m:r>
                        </m:den>
                      </m:f>
                      <m:r>
                        <a:rPr lang="tr-TR" i="1"/>
                        <m:t>∗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/>
                                    <m:t>2</m:t>
                                  </m:r>
                                </m:den>
                              </m:f>
                              <m:r>
                                <a:rPr lang="tr-TR" i="1"/>
                                <m:t>∗</m:t>
                              </m:r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/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𝑢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tr-TR" i="1"/>
                                <m:t>+</m:t>
                              </m:r>
                              <m:f>
                                <m:fPr>
                                  <m:ctrlPr>
                                    <a:rPr lang="en-US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/>
                                    <m:t>2</m:t>
                                  </m:r>
                                </m:den>
                              </m:f>
                              <m:r>
                                <a:rPr lang="tr-TR" i="1"/>
                                <m:t>∗</m:t>
                              </m:r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/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tr-TR" i="1"/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tr-TR" i="1"/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tr-TR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ym typeface="Wingdings" panose="05000000000000000000" pitchFamily="2" charset="2"/>
                  </a:rPr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47" y="5104015"/>
                <a:ext cx="5936539" cy="1757148"/>
              </a:xfrm>
              <a:prstGeom prst="rect">
                <a:avLst/>
              </a:prstGeom>
              <a:blipFill>
                <a:blip r:embed="rId4"/>
                <a:stretch>
                  <a:fillRect l="-616" t="-692" b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793076" y="5220393"/>
            <a:ext cx="1014153" cy="19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5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 smtClean="0"/>
              <a:t>System dynamic</a:t>
            </a:r>
            <a:r>
              <a:rPr lang="en-US" cap="none" dirty="0" smtClean="0"/>
              <a:t> for one seahorse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8840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′′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tr-TR" sz="1800" i="1">
                        <a:effectLst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effectLst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</a:rPr>
                            </m:ctrlPr>
                          </m:eqArrPr>
                          <m:e>
                            <m:r>
                              <a:rPr lang="tr-TR" sz="1800" i="1">
                                <a:effectLst/>
                              </a:rPr>
                              <m:t>0</m:t>
                            </m:r>
                          </m:e>
                          <m:e>
                            <m:r>
                              <a:rPr lang="tr-TR" sz="1800" i="1">
                                <a:effectLst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tr-TR" sz="1800" i="1">
                                    <a:effectLst/>
                                  </a:rPr>
                                  <m:t>𝑇h𝑟𝑢𝑠𝑡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tr-TR" sz="1800" i="1">
                        <a:effectLst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effectLst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</a:rPr>
                          <m:t>𝑚𝑔</m:t>
                        </m:r>
                        <m:r>
                          <a:rPr lang="tr-TR" sz="1800" i="1">
                            <a:effectLst/>
                          </a:rPr>
                          <m:t>+4∗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tr-TR" sz="1800" i="1">
                                    <a:effectLst/>
                                  </a:rPr>
                                  <m:t>𝑠𝑒𝑎h𝑜𝑟𝑠𝑒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1800" i="1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tr-TR" sz="1800" i="1">
                                    <a:effectLst/>
                                  </a:rPr>
                                  <m:t>𝑠𝑒𝑎h𝑜𝑟𝑠𝑒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1800" i="1">
                            <a:effectLst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effectLst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eqArr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cap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sz="1800" cap="none" smtClean="0">
                                        <a:effectLst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tr-TR" sz="1800" i="1">
                                        <a:effectLst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𝑐𝑜𝑠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𝜃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𝑠𝑖𝑛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𝑐𝑜𝑠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𝜃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𝑐𝑜𝑠</m:t>
                                </m:r>
                                <m:r>
                                  <a:rPr lang="tr-TR" sz="1800" i="1">
                                    <a:effectLst/>
                                  </a:rPr>
                                  <m:t>𝜙</m:t>
                                </m:r>
                              </m:e>
                            </m:eqArr>
                          </m:e>
                        </m:d>
                      </m:e>
                      <m:sub/>
                    </m:sSub>
                    <m:r>
                      <a:rPr lang="tr-TR" sz="1800" i="1">
                        <a:effectLst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1800" i="1">
                                <a:effectLst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1800" i="1">
                                <a:effectLst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1800" i="1">
                                <a:effectLst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</a:rPr>
                                  <m:t>′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a:rPr lang="tr-TR" i="1">
                            <a:effectLst/>
                          </a:rPr>
                          <m:t>𝜙</m:t>
                        </m:r>
                      </m:e>
                      <m:sup>
                        <m:r>
                          <a:rPr lang="tr-TR" i="1">
                            <a:effectLst/>
                          </a:rPr>
                          <m:t>′′</m:t>
                        </m:r>
                      </m:sup>
                    </m:sSup>
                    <m:r>
                      <a:rPr lang="tr-TR" i="1">
                        <a:effectLst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effectLst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effectLst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tr-TR" i="1">
                            <a:effectLst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</a:rPr>
                              <m:t>𝜃</m:t>
                            </m:r>
                          </m:e>
                          <m:sup>
                            <m:r>
                              <a:rPr lang="tr-TR" i="1">
                                <a:effectLst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</a:rPr>
                              <m:t>𝜙</m:t>
                            </m:r>
                          </m:e>
                          <m:sup>
                            <m:r>
                              <a:rPr lang="tr-TR" i="1">
                                <a:effectLst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𝑦𝑦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𝑧𝑧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effectLst/>
                          </a:rPr>
                          <m:t>+</m:t>
                        </m:r>
                        <m:r>
                          <a:rPr lang="tr-TR" i="1">
                            <a:effectLst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effectLst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a:rPr lang="tr-TR" i="1">
                            <a:effectLst/>
                          </a:rPr>
                          <m:t>𝜃</m:t>
                        </m:r>
                      </m:e>
                      <m:sup>
                        <m:r>
                          <a:rPr lang="tr-TR" i="1">
                            <a:effectLst/>
                          </a:rPr>
                          <m:t>′′</m:t>
                        </m:r>
                      </m:sup>
                    </m:sSup>
                    <m:r>
                      <a:rPr lang="tr-TR" i="1">
                        <a:effectLst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effectLst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effectLst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𝑦𝑦</m:t>
                                </m:r>
                              </m:sub>
                            </m:sSub>
                          </m:den>
                        </m:f>
                        <m:r>
                          <a:rPr lang="tr-TR" i="1">
                            <a:effectLst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</a:rPr>
                              <m:t>𝜙</m:t>
                            </m:r>
                          </m:e>
                          <m:sup>
                            <m:r>
                              <a:rPr lang="tr-TR" i="1">
                                <a:effectLst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</a:rPr>
                              <m:t>𝜓</m:t>
                            </m:r>
                          </m:e>
                          <m:sup>
                            <m:r>
                              <a:rPr lang="tr-TR" i="1">
                                <a:effectLst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𝑥𝑥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effectLst/>
                          </a:rPr>
                          <m:t>+</m:t>
                        </m:r>
                        <m:r>
                          <a:rPr lang="tr-TR" i="1">
                            <a:effectLst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effectLst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𝑦𝑦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r>
                          <a:rPr lang="tr-TR" i="1">
                            <a:effectLst/>
                          </a:rPr>
                          <m:t>𝜓</m:t>
                        </m:r>
                      </m:e>
                      <m:sup>
                        <m:r>
                          <a:rPr lang="tr-TR" i="1">
                            <a:effectLst/>
                          </a:rPr>
                          <m:t>′′</m:t>
                        </m:r>
                      </m:sup>
                    </m:sSup>
                    <m:r>
                      <a:rPr lang="tr-TR" i="1">
                        <a:effectLst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effectLst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effectLst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𝑧𝑧</m:t>
                                </m:r>
                              </m:sub>
                            </m:sSub>
                          </m:den>
                        </m:f>
                        <m:r>
                          <a:rPr lang="tr-TR" i="1">
                            <a:effectLst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</a:rPr>
                              <m:t>𝜙</m:t>
                            </m:r>
                          </m:e>
                          <m:sup>
                            <m:r>
                              <a:rPr lang="tr-TR" i="1">
                                <a:effectLst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</a:rPr>
                              <m:t>𝜃</m:t>
                            </m:r>
                          </m:e>
                          <m:sup>
                            <m:r>
                              <a:rPr lang="tr-TR" i="1">
                                <a:effectLst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𝑦𝑦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effectLst/>
                          </a:rPr>
                          <m:t>+</m:t>
                        </m:r>
                        <m:r>
                          <a:rPr lang="tr-TR" i="1">
                            <a:effectLst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effectLst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</a:rPr>
                                      <m:t>𝑧𝑧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8840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0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6" y="2111434"/>
            <a:ext cx="4887884" cy="18953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6" y="3919339"/>
            <a:ext cx="3463065" cy="2622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21" y="3919339"/>
            <a:ext cx="2307543" cy="21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 smtClean="0"/>
              <a:t>PID for altitude control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1" y="2350338"/>
            <a:ext cx="6183696" cy="2845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47" y="2350338"/>
            <a:ext cx="5095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tr-T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seahorses robot carry a stick together stack to their wrapped 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1317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2" y="831272"/>
            <a:ext cx="9493134" cy="559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65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/>
              <a:t>P</a:t>
            </a:r>
            <a:r>
              <a:rPr lang="tr-TR" cap="none" dirty="0" smtClean="0"/>
              <a:t>ID for horizontal velocity control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94527"/>
            <a:ext cx="4238625" cy="29432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4527"/>
            <a:ext cx="4391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cap="none" dirty="0" smtClean="0"/>
              <a:t>Altitude</a:t>
            </a:r>
            <a:r>
              <a:rPr lang="en-US" cap="none" dirty="0" smtClean="0"/>
              <a:t>  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512" y="1954061"/>
            <a:ext cx="6375748" cy="38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X                                                             Y         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13774" y="2851762"/>
            <a:ext cx="4667250" cy="3729990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>
            <a:off x="1540701" y="2465214"/>
            <a:ext cx="409576" cy="2884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6617526" y="2397200"/>
            <a:ext cx="472205" cy="3564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156" y="1645921"/>
            <a:ext cx="1238597" cy="792480"/>
          </a:xfrm>
        </p:spPr>
        <p:txBody>
          <a:bodyPr/>
          <a:lstStyle/>
          <a:p>
            <a:r>
              <a:rPr lang="tr-TR" dirty="0" smtClean="0"/>
              <a:t>X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79626" y="2689921"/>
            <a:ext cx="4667250" cy="372999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44616" y="1825625"/>
            <a:ext cx="146885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94245" y="2689921"/>
            <a:ext cx="4706620" cy="3729990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>
            <a:off x="1745673" y="1729047"/>
            <a:ext cx="640080" cy="2826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7279041" y="1825625"/>
            <a:ext cx="576485" cy="3024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 smtClean="0"/>
              <a:t>Path following</a:t>
            </a:r>
            <a:r>
              <a:rPr lang="en-US" cap="none" dirty="0" smtClean="0"/>
              <a:t> results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610" y="5863865"/>
            <a:ext cx="237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</a:t>
            </a:r>
            <a:r>
              <a:rPr lang="tr-TR" dirty="0" smtClean="0"/>
              <a:t>High </a:t>
            </a:r>
            <a:r>
              <a:rPr lang="tr-TR" dirty="0" smtClean="0"/>
              <a:t>Period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428542" y="5336771"/>
            <a:ext cx="484632" cy="606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4613" y="6140864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Medium Period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05729" y="6002364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Low Period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5478088" y="5336771"/>
            <a:ext cx="532014" cy="606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9227128" y="5442353"/>
            <a:ext cx="432261" cy="454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9" y="2565242"/>
            <a:ext cx="3733800" cy="257338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67691" y="2564358"/>
            <a:ext cx="3304709" cy="257338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967975" y="2564357"/>
            <a:ext cx="3196018" cy="25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6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Thanks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cap="none" dirty="0" smtClean="0"/>
              <a:t>All files related to this project can be found in:</a:t>
            </a:r>
            <a:endParaRPr lang="en-US" cap="none" dirty="0" smtClean="0"/>
          </a:p>
          <a:p>
            <a:r>
              <a:rPr lang="tr-TR" cap="none" dirty="0" smtClean="0">
                <a:effectLst/>
                <a:hlinkClick r:id="rId2"/>
              </a:rPr>
              <a:t>Https://github.Com/rahashabani/ee587-project</a:t>
            </a:r>
            <a:endParaRPr lang="en-US" cap="none" dirty="0" smtClean="0">
              <a:effectLst/>
            </a:endParaRPr>
          </a:p>
          <a:p>
            <a:endParaRPr lang="tr-TR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4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4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02" y="2366963"/>
            <a:ext cx="4094196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>
                <a:effectLst/>
              </a:rPr>
              <a:t>Seahorses particular interest</a:t>
            </a:r>
            <a:r>
              <a:rPr lang="en-US" cap="none" dirty="0">
                <a:effectLst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 smtClean="0">
              <a:effectLst/>
            </a:endParaRPr>
          </a:p>
          <a:p>
            <a:pPr marL="0" indent="0">
              <a:buNone/>
            </a:pPr>
            <a:r>
              <a:rPr lang="tr-TR" cap="none" dirty="0" smtClean="0">
                <a:effectLst/>
              </a:rPr>
              <a:t> Scientists believe in the design of bots</a:t>
            </a:r>
            <a:endParaRPr lang="en-US" cap="none" dirty="0" smtClean="0">
              <a:effectLst/>
            </a:endParaRPr>
          </a:p>
          <a:p>
            <a:pPr marL="0" indent="0">
              <a:buNone/>
            </a:pPr>
            <a:endParaRPr lang="en-US" cap="none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cap="none" dirty="0" smtClean="0">
                <a:effectLst/>
              </a:rPr>
              <a:t>S</a:t>
            </a:r>
            <a:r>
              <a:rPr lang="tr-TR" sz="2400" b="1" cap="none" dirty="0" smtClean="0">
                <a:effectLst/>
              </a:rPr>
              <a:t>trong </a:t>
            </a:r>
            <a:endParaRPr lang="en-US" sz="2400" b="1" cap="none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2400" b="1" cap="none" dirty="0" smtClean="0">
                <a:effectLst/>
              </a:rPr>
              <a:t>flexible</a:t>
            </a:r>
            <a:r>
              <a:rPr lang="tr-TR" sz="2400" cap="none" dirty="0" smtClean="0">
                <a:effectLst/>
              </a:rPr>
              <a:t> enough to </a:t>
            </a:r>
            <a:r>
              <a:rPr lang="tr-TR" sz="2400" b="1" cap="none" dirty="0" smtClean="0">
                <a:effectLst/>
              </a:rPr>
              <a:t>perform tasks in real-world </a:t>
            </a:r>
            <a:r>
              <a:rPr lang="tr-TR" sz="2400" cap="none" dirty="0" smtClean="0">
                <a:effectLst/>
              </a:rPr>
              <a:t>settings.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0419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Sea horses kinematics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30" y="1901545"/>
            <a:ext cx="7455764" cy="4698684"/>
          </a:xfrm>
        </p:spPr>
      </p:pic>
    </p:spTree>
    <p:extLst>
      <p:ext uri="{BB962C8B-B14F-4D97-AF65-F5344CB8AC3E}">
        <p14:creationId xmlns:p14="http://schemas.microsoft.com/office/powerpoint/2010/main" val="6751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Sea horses kinematics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18" y="1991639"/>
            <a:ext cx="7127309" cy="3799562"/>
          </a:xfrm>
        </p:spPr>
      </p:pic>
    </p:spTree>
    <p:extLst>
      <p:ext uri="{BB962C8B-B14F-4D97-AF65-F5344CB8AC3E}">
        <p14:creationId xmlns:p14="http://schemas.microsoft.com/office/powerpoint/2010/main" val="159007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/>
              <a:t>Kinematics: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9643" b="17195"/>
          <a:stretch/>
        </p:blipFill>
        <p:spPr bwMode="auto">
          <a:xfrm>
            <a:off x="3781555" y="2366963"/>
            <a:ext cx="4628889" cy="342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524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DH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i="1">
                        <a:effectLst/>
                      </a:rPr>
                      <m:t>𝑞</m:t>
                    </m:r>
                    <m:r>
                      <a:rPr lang="tr-TR" i="1">
                        <a:effectLst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r>
                              <a:rPr lang="tr-TR" i="1">
                                <a:effectLst/>
                              </a:rPr>
                              <m:t>𝑋</m:t>
                            </m:r>
                            <m:r>
                              <a:rPr lang="tr-TR" i="1">
                                <a:effectLst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</a:rPr>
                              <m:t>Θ</m:t>
                            </m:r>
                          </m:e>
                        </m:d>
                      </m:e>
                      <m:sup>
                        <m:r>
                          <a:rPr lang="tr-TR" i="1">
                            <a:effectLst/>
                          </a:rPr>
                          <m:t>𝑇</m:t>
                        </m:r>
                      </m:sup>
                    </m:sSup>
                    <m:r>
                      <a:rPr lang="tr-TR" i="1">
                        <a:effectLst/>
                      </a:rPr>
                      <m:t>𝑤h𝑒𝑟𝑒</m:t>
                    </m:r>
                    <m:r>
                      <a:rPr lang="tr-TR" i="1">
                        <a:effectLst/>
                      </a:rPr>
                      <m:t> </m:t>
                    </m:r>
                    <m:r>
                      <a:rPr lang="tr-TR" i="1">
                        <a:effectLst/>
                      </a:rPr>
                      <m:t>𝑋</m:t>
                    </m:r>
                    <m:r>
                      <a:rPr lang="tr-TR" i="1">
                        <a:effectLst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r>
                              <a:rPr lang="tr-TR" i="1">
                                <a:effectLst/>
                              </a:rPr>
                              <m:t>𝑥</m:t>
                            </m:r>
                            <m:r>
                              <a:rPr lang="tr-TR" i="1">
                                <a:effectLst/>
                              </a:rPr>
                              <m:t>,</m:t>
                            </m:r>
                            <m:r>
                              <a:rPr lang="tr-TR" i="1">
                                <a:effectLst/>
                              </a:rPr>
                              <m:t>𝑦</m:t>
                            </m:r>
                            <m:r>
                              <a:rPr lang="tr-TR" i="1">
                                <a:effectLst/>
                              </a:rPr>
                              <m:t>,</m:t>
                            </m:r>
                            <m:r>
                              <a:rPr lang="tr-TR" i="1">
                                <a:effectLst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tr-TR" i="1">
                            <a:effectLst/>
                          </a:rPr>
                          <m:t>𝑇</m:t>
                        </m:r>
                      </m:sup>
                    </m:sSup>
                    <m:r>
                      <a:rPr lang="tr-TR" i="1">
                        <a:effectLst/>
                      </a:rPr>
                      <m:t>, </m:t>
                    </m:r>
                    <m:r>
                      <m:rPr>
                        <m:sty m:val="p"/>
                      </m:rPr>
                      <a:rPr lang="tr-TR">
                        <a:effectLst/>
                      </a:rPr>
                      <m:t>Θ</m:t>
                    </m:r>
                    <m:r>
                      <a:rPr lang="tr-TR" i="1">
                        <a:effectLst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</a:rPr>
                              <m:t>ψ</m:t>
                            </m:r>
                            <m:r>
                              <a:rPr lang="tr-TR">
                                <a:effectLst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</a:rPr>
                              <m:t>θ</m:t>
                            </m:r>
                            <m:r>
                              <a:rPr lang="tr-TR">
                                <a:effectLst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</a:rPr>
                              <m:t>ϕ</m:t>
                            </m:r>
                          </m:e>
                        </m:d>
                      </m:e>
                      <m:sup>
                        <m:r>
                          <a:rPr lang="tr-TR" i="1">
                            <a:effectLst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419725"/>
                  </p:ext>
                </p:extLst>
              </p:nvPr>
            </p:nvGraphicFramePr>
            <p:xfrm>
              <a:off x="2630466" y="3031299"/>
              <a:ext cx="7164889" cy="24676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2365">
                      <a:extLst>
                        <a:ext uri="{9D8B030D-6E8A-4147-A177-3AD203B41FA5}">
                          <a16:colId xmlns:a16="http://schemas.microsoft.com/office/drawing/2014/main" val="4098654612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2264941744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199971392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243410785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4031954547"/>
                        </a:ext>
                      </a:extLst>
                    </a:gridCol>
                  </a:tblGrid>
                  <a:tr h="3392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723977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04373206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1547508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99824571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0888818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380606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100">
                                    <a:effectLst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555082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419725"/>
                  </p:ext>
                </p:extLst>
              </p:nvPr>
            </p:nvGraphicFramePr>
            <p:xfrm>
              <a:off x="2630466" y="3031299"/>
              <a:ext cx="7164889" cy="24676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2365">
                      <a:extLst>
                        <a:ext uri="{9D8B030D-6E8A-4147-A177-3AD203B41FA5}">
                          <a16:colId xmlns:a16="http://schemas.microsoft.com/office/drawing/2014/main" val="4098654612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2264941744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199971392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243410785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4031954547"/>
                        </a:ext>
                      </a:extLst>
                    </a:gridCol>
                  </a:tblGrid>
                  <a:tr h="3392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426" t="-1786" r="-302553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1786" r="-202553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9153" t="-1786" r="-101695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1786" r="-2128" b="-6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723977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101786" r="-202553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101786" r="-2128" b="-5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73206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205455" r="-202553" b="-4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205455" r="-2128"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547508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262500" r="-202553" b="-2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262500" r="-2128" b="-27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824571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368254" r="-202553" b="-1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368254" r="-2128" b="-18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0888818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526786" r="-2025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526786" r="-2128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80606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9153" t="-626786" r="-101695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626786" r="-2128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5508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594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dirty="0">
                <a:effectLst/>
              </a:rPr>
              <a:t> 'R is Rotation Matrix'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[[sin(t5) #1 - cos(t5) #4, sin(90) #6 + cos(90) sin(t5) #4 + cos(90) cos(t5) #1,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cos(90) #6 - sin(90) sin(t5) #4 - sin(90) cos(t5) #1],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[cos(t5) #3 - sin(t5) #2, sin(90) #5 - cos(90) sin(t5) #3 - cos(90) cos(t5) #2,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cos(90) #5 + sin(90) sin(t5) #3 + sin(90) cos(t5) #2],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[cos(t5) #8 - sin(t5) #7, - sin(90) #9 - cos(90) sin(t5) #8 - cos(90) cos(t5) #7,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sin(90) sin(t5) #8 - cos(90) #9 + sin(90) cos(t5) #7]]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83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612</TotalTime>
  <Words>2525</Words>
  <Application>Microsoft Office PowerPoint</Application>
  <PresentationFormat>Widescreen</PresentationFormat>
  <Paragraphs>138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Century Gothic</vt:lpstr>
      <vt:lpstr>Times New Roman</vt:lpstr>
      <vt:lpstr>Tw Cen MT</vt:lpstr>
      <vt:lpstr>Wingdings</vt:lpstr>
      <vt:lpstr>Droplet</vt:lpstr>
      <vt:lpstr>Two seahorses robot carry a stick together stack to their wrapped tails</vt:lpstr>
      <vt:lpstr>Two seahorses robot carry a stick together stack to their wrapped tails</vt:lpstr>
      <vt:lpstr>Purpose:</vt:lpstr>
      <vt:lpstr>Seahorses particular interest:</vt:lpstr>
      <vt:lpstr>Sea horses kinematics</vt:lpstr>
      <vt:lpstr>Sea horses kinematics</vt:lpstr>
      <vt:lpstr>Kinematics:</vt:lpstr>
      <vt:lpstr>DH parameters</vt:lpstr>
      <vt:lpstr>PowerPoint Presentation</vt:lpstr>
      <vt:lpstr>PowerPoint Presentation</vt:lpstr>
      <vt:lpstr>Z Y X  Euler rotation matrix is:</vt:lpstr>
      <vt:lpstr>The homogeneous transformation matrix of body frame</vt:lpstr>
      <vt:lpstr>So by post-multiplying the T with trans ±xb and trans ±yb , we can obtain the resulting end-effector frames</vt:lpstr>
      <vt:lpstr>Dynamics      Lagrangian</vt:lpstr>
      <vt:lpstr>PowerPoint Presentation</vt:lpstr>
      <vt:lpstr>Forces and torques</vt:lpstr>
      <vt:lpstr>System dynamic for one seahorse</vt:lpstr>
      <vt:lpstr>Control</vt:lpstr>
      <vt:lpstr>PID for altitude control</vt:lpstr>
      <vt:lpstr>PowerPoint Presentation</vt:lpstr>
      <vt:lpstr>PID for horizontal velocity control</vt:lpstr>
      <vt:lpstr>Responses</vt:lpstr>
      <vt:lpstr>PowerPoint Presentation</vt:lpstr>
      <vt:lpstr>PowerPoint Presentation</vt:lpstr>
      <vt:lpstr>Path following results</vt:lpstr>
      <vt:lpstr>Thanks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</dc:creator>
  <cp:lastModifiedBy>Raha</cp:lastModifiedBy>
  <cp:revision>27</cp:revision>
  <dcterms:created xsi:type="dcterms:W3CDTF">2022-02-06T15:48:28Z</dcterms:created>
  <dcterms:modified xsi:type="dcterms:W3CDTF">2022-02-07T05:30:51Z</dcterms:modified>
</cp:coreProperties>
</file>