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Public Sans Bold" charset="1" panose="00000000000000000000"/>
      <p:regular r:id="rId19"/>
    </p:embeddedFont>
    <p:embeddedFont>
      <p:font typeface="Public Sans Bold Italics" charset="1" panose="00000000000000000000"/>
      <p:regular r:id="rId20"/>
    </p:embeddedFont>
    <p:embeddedFont>
      <p:font typeface="Public Sans Italics" charset="1" panose="00000000000000000000"/>
      <p:regular r:id="rId21"/>
    </p:embeddedFont>
    <p:embeddedFont>
      <p:font typeface="Brick Sans" charset="1" panose="00000000000000000000"/>
      <p:regular r:id="rId22"/>
    </p:embeddedFont>
    <p:embeddedFont>
      <p:font typeface="Courier Prime" charset="1" panose="00000509000000000000"/>
      <p:regular r:id="rId23"/>
    </p:embeddedFont>
    <p:embeddedFont>
      <p:font typeface="Courier Prime Bold" charset="1" panose="00000809000000000000"/>
      <p:regular r:id="rId24"/>
    </p:embeddedFont>
    <p:embeddedFont>
      <p:font typeface="Canva Sans" charset="1" panose="020B0503030501040103"/>
      <p:regular r:id="rId25"/>
    </p:embeddedFont>
    <p:embeddedFont>
      <p:font typeface="Canva Sans Bold" charset="1" panose="020B0803030501040103"/>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9.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0.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22.png" Type="http://schemas.openxmlformats.org/officeDocument/2006/relationships/image"/><Relationship Id="rId9" Target="../media/image23.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11" Target="../media/image16.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22.png" Type="http://schemas.openxmlformats.org/officeDocument/2006/relationships/image"/><Relationship Id="rId5" Target="../media/image23.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2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2.png" Type="http://schemas.openxmlformats.org/officeDocument/2006/relationships/image"/><Relationship Id="rId5" Target="../media/image23.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15.png" Type="http://schemas.openxmlformats.org/officeDocument/2006/relationships/image"/><Relationship Id="rId9" Target="../media/image1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24.png" Type="http://schemas.openxmlformats.org/officeDocument/2006/relationships/image"/><Relationship Id="rId7" Target="../media/image25.pn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26.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7.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8.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AF3F3"/>
        </a:solidFill>
      </p:bgPr>
    </p:bg>
    <p:spTree>
      <p:nvGrpSpPr>
        <p:cNvPr id="1" name=""/>
        <p:cNvGrpSpPr/>
        <p:nvPr/>
      </p:nvGrpSpPr>
      <p:grpSpPr>
        <a:xfrm>
          <a:off x="0" y="0"/>
          <a:ext cx="0" cy="0"/>
          <a:chOff x="0" y="0"/>
          <a:chExt cx="0" cy="0"/>
        </a:xfrm>
      </p:grpSpPr>
      <p:sp>
        <p:nvSpPr>
          <p:cNvPr name="Freeform 2" id="2"/>
          <p:cNvSpPr/>
          <p:nvPr/>
        </p:nvSpPr>
        <p:spPr>
          <a:xfrm flipH="false" flipV="false" rot="0">
            <a:off x="-1422894" y="1049600"/>
            <a:ext cx="7876905" cy="7726439"/>
          </a:xfrm>
          <a:custGeom>
            <a:avLst/>
            <a:gdLst/>
            <a:ahLst/>
            <a:cxnLst/>
            <a:rect r="r" b="b" t="t" l="l"/>
            <a:pathLst>
              <a:path h="7726439" w="7876905">
                <a:moveTo>
                  <a:pt x="0" y="0"/>
                </a:moveTo>
                <a:lnTo>
                  <a:pt x="7876905" y="0"/>
                </a:lnTo>
                <a:lnTo>
                  <a:pt x="7876905" y="7726439"/>
                </a:lnTo>
                <a:lnTo>
                  <a:pt x="0" y="77264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793077">
            <a:off x="1979827" y="-203162"/>
            <a:ext cx="1769402" cy="2463725"/>
          </a:xfrm>
          <a:custGeom>
            <a:avLst/>
            <a:gdLst/>
            <a:ahLst/>
            <a:cxnLst/>
            <a:rect r="r" b="b" t="t" l="l"/>
            <a:pathLst>
              <a:path h="2463725" w="1769402">
                <a:moveTo>
                  <a:pt x="0" y="0"/>
                </a:moveTo>
                <a:lnTo>
                  <a:pt x="1769402" y="0"/>
                </a:lnTo>
                <a:lnTo>
                  <a:pt x="1769402" y="2463724"/>
                </a:lnTo>
                <a:lnTo>
                  <a:pt x="0" y="24637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1942242" y="249336"/>
            <a:ext cx="7876905" cy="7726439"/>
          </a:xfrm>
          <a:custGeom>
            <a:avLst/>
            <a:gdLst/>
            <a:ahLst/>
            <a:cxnLst/>
            <a:rect r="r" b="b" t="t" l="l"/>
            <a:pathLst>
              <a:path h="7726439" w="7876905">
                <a:moveTo>
                  <a:pt x="0" y="0"/>
                </a:moveTo>
                <a:lnTo>
                  <a:pt x="7876905" y="0"/>
                </a:lnTo>
                <a:lnTo>
                  <a:pt x="7876905" y="7726439"/>
                </a:lnTo>
                <a:lnTo>
                  <a:pt x="0" y="77264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855077">
            <a:off x="14265134" y="-162966"/>
            <a:ext cx="2066999" cy="2383332"/>
          </a:xfrm>
          <a:custGeom>
            <a:avLst/>
            <a:gdLst/>
            <a:ahLst/>
            <a:cxnLst/>
            <a:rect r="r" b="b" t="t" l="l"/>
            <a:pathLst>
              <a:path h="2383332" w="2066999">
                <a:moveTo>
                  <a:pt x="0" y="0"/>
                </a:moveTo>
                <a:lnTo>
                  <a:pt x="2066999" y="0"/>
                </a:lnTo>
                <a:lnTo>
                  <a:pt x="2066999" y="2383332"/>
                </a:lnTo>
                <a:lnTo>
                  <a:pt x="0" y="238333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6" id="6"/>
          <p:cNvGrpSpPr/>
          <p:nvPr/>
        </p:nvGrpSpPr>
        <p:grpSpPr>
          <a:xfrm rot="0">
            <a:off x="2982501" y="1503121"/>
            <a:ext cx="12092272" cy="4190887"/>
            <a:chOff x="0" y="0"/>
            <a:chExt cx="1100680" cy="381469"/>
          </a:xfrm>
        </p:grpSpPr>
        <p:sp>
          <p:nvSpPr>
            <p:cNvPr name="Freeform 7" id="7"/>
            <p:cNvSpPr/>
            <p:nvPr/>
          </p:nvSpPr>
          <p:spPr>
            <a:xfrm flipH="false" flipV="false" rot="0">
              <a:off x="0" y="0"/>
              <a:ext cx="1100680" cy="381469"/>
            </a:xfrm>
            <a:custGeom>
              <a:avLst/>
              <a:gdLst/>
              <a:ahLst/>
              <a:cxnLst/>
              <a:rect r="r" b="b" t="t" l="l"/>
              <a:pathLst>
                <a:path h="381469" w="1100680">
                  <a:moveTo>
                    <a:pt x="897480" y="0"/>
                  </a:moveTo>
                  <a:cubicBezTo>
                    <a:pt x="1009705" y="0"/>
                    <a:pt x="1100680" y="85395"/>
                    <a:pt x="1100680" y="190734"/>
                  </a:cubicBezTo>
                  <a:cubicBezTo>
                    <a:pt x="1100680" y="296074"/>
                    <a:pt x="1009705" y="381469"/>
                    <a:pt x="897480" y="381469"/>
                  </a:cubicBezTo>
                  <a:lnTo>
                    <a:pt x="203200" y="381469"/>
                  </a:lnTo>
                  <a:cubicBezTo>
                    <a:pt x="90976" y="381469"/>
                    <a:pt x="0" y="296074"/>
                    <a:pt x="0" y="190734"/>
                  </a:cubicBezTo>
                  <a:cubicBezTo>
                    <a:pt x="0" y="85395"/>
                    <a:pt x="90976" y="0"/>
                    <a:pt x="203200" y="0"/>
                  </a:cubicBezTo>
                  <a:close/>
                </a:path>
              </a:pathLst>
            </a:custGeom>
            <a:solidFill>
              <a:srgbClr val="E9EAF6"/>
            </a:solidFill>
          </p:spPr>
        </p:sp>
        <p:sp>
          <p:nvSpPr>
            <p:cNvPr name="TextBox 8" id="8"/>
            <p:cNvSpPr txBox="true"/>
            <p:nvPr/>
          </p:nvSpPr>
          <p:spPr>
            <a:xfrm>
              <a:off x="0" y="-38100"/>
              <a:ext cx="1100680" cy="419569"/>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9432945" y="5542054"/>
            <a:ext cx="5018594" cy="5403600"/>
          </a:xfrm>
          <a:custGeom>
            <a:avLst/>
            <a:gdLst/>
            <a:ahLst/>
            <a:cxnLst/>
            <a:rect r="r" b="b" t="t" l="l"/>
            <a:pathLst>
              <a:path h="5403600" w="5018594">
                <a:moveTo>
                  <a:pt x="0" y="0"/>
                </a:moveTo>
                <a:lnTo>
                  <a:pt x="5018594" y="0"/>
                </a:lnTo>
                <a:lnTo>
                  <a:pt x="5018594" y="5403600"/>
                </a:lnTo>
                <a:lnTo>
                  <a:pt x="0" y="54036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2639554" y="5542054"/>
            <a:ext cx="3814457" cy="5060639"/>
          </a:xfrm>
          <a:custGeom>
            <a:avLst/>
            <a:gdLst/>
            <a:ahLst/>
            <a:cxnLst/>
            <a:rect r="r" b="b" t="t" l="l"/>
            <a:pathLst>
              <a:path h="5060639" w="3814457">
                <a:moveTo>
                  <a:pt x="0" y="0"/>
                </a:moveTo>
                <a:lnTo>
                  <a:pt x="3814457" y="0"/>
                </a:lnTo>
                <a:lnTo>
                  <a:pt x="3814457" y="5060640"/>
                </a:lnTo>
                <a:lnTo>
                  <a:pt x="0" y="506064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0">
            <a:off x="5644433" y="5542054"/>
            <a:ext cx="4031635" cy="5229715"/>
          </a:xfrm>
          <a:custGeom>
            <a:avLst/>
            <a:gdLst/>
            <a:ahLst/>
            <a:cxnLst/>
            <a:rect r="r" b="b" t="t" l="l"/>
            <a:pathLst>
              <a:path h="5229715" w="4031635">
                <a:moveTo>
                  <a:pt x="0" y="0"/>
                </a:moveTo>
                <a:lnTo>
                  <a:pt x="4031635" y="0"/>
                </a:lnTo>
                <a:lnTo>
                  <a:pt x="4031635" y="5229715"/>
                </a:lnTo>
                <a:lnTo>
                  <a:pt x="0" y="5229715"/>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2" id="12"/>
          <p:cNvSpPr/>
          <p:nvPr/>
        </p:nvSpPr>
        <p:spPr>
          <a:xfrm flipH="false" flipV="false" rot="-1257881">
            <a:off x="-400893" y="2974914"/>
            <a:ext cx="3549762" cy="3440042"/>
          </a:xfrm>
          <a:custGeom>
            <a:avLst/>
            <a:gdLst/>
            <a:ahLst/>
            <a:cxnLst/>
            <a:rect r="r" b="b" t="t" l="l"/>
            <a:pathLst>
              <a:path h="3440042" w="3549762">
                <a:moveTo>
                  <a:pt x="0" y="0"/>
                </a:moveTo>
                <a:lnTo>
                  <a:pt x="3549762" y="0"/>
                </a:lnTo>
                <a:lnTo>
                  <a:pt x="3549762" y="3440042"/>
                </a:lnTo>
                <a:lnTo>
                  <a:pt x="0" y="3440042"/>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3" id="13"/>
          <p:cNvSpPr/>
          <p:nvPr/>
        </p:nvSpPr>
        <p:spPr>
          <a:xfrm flipH="false" flipV="false" rot="-1248570">
            <a:off x="15858283" y="2774300"/>
            <a:ext cx="2885297" cy="4111175"/>
          </a:xfrm>
          <a:custGeom>
            <a:avLst/>
            <a:gdLst/>
            <a:ahLst/>
            <a:cxnLst/>
            <a:rect r="r" b="b" t="t" l="l"/>
            <a:pathLst>
              <a:path h="4111175" w="2885297">
                <a:moveTo>
                  <a:pt x="0" y="0"/>
                </a:moveTo>
                <a:lnTo>
                  <a:pt x="2885297" y="0"/>
                </a:lnTo>
                <a:lnTo>
                  <a:pt x="2885297" y="4111175"/>
                </a:lnTo>
                <a:lnTo>
                  <a:pt x="0" y="4111175"/>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4" id="14"/>
          <p:cNvSpPr/>
          <p:nvPr/>
        </p:nvSpPr>
        <p:spPr>
          <a:xfrm flipH="false" flipV="false" rot="0">
            <a:off x="12635147" y="5372979"/>
            <a:ext cx="3123355" cy="5205592"/>
          </a:xfrm>
          <a:custGeom>
            <a:avLst/>
            <a:gdLst/>
            <a:ahLst/>
            <a:cxnLst/>
            <a:rect r="r" b="b" t="t" l="l"/>
            <a:pathLst>
              <a:path h="5205592" w="3123355">
                <a:moveTo>
                  <a:pt x="0" y="0"/>
                </a:moveTo>
                <a:lnTo>
                  <a:pt x="3123356" y="0"/>
                </a:lnTo>
                <a:lnTo>
                  <a:pt x="3123356" y="5205592"/>
                </a:lnTo>
                <a:lnTo>
                  <a:pt x="0" y="5205592"/>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5" id="15"/>
          <p:cNvSpPr/>
          <p:nvPr/>
        </p:nvSpPr>
        <p:spPr>
          <a:xfrm flipH="false" flipV="false" rot="-5500207">
            <a:off x="3412617" y="3531639"/>
            <a:ext cx="1402006" cy="1402006"/>
          </a:xfrm>
          <a:custGeom>
            <a:avLst/>
            <a:gdLst/>
            <a:ahLst/>
            <a:cxnLst/>
            <a:rect r="r" b="b" t="t" l="l"/>
            <a:pathLst>
              <a:path h="1402006" w="1402006">
                <a:moveTo>
                  <a:pt x="0" y="0"/>
                </a:moveTo>
                <a:lnTo>
                  <a:pt x="1402006" y="0"/>
                </a:lnTo>
                <a:lnTo>
                  <a:pt x="1402006" y="1402006"/>
                </a:lnTo>
                <a:lnTo>
                  <a:pt x="0" y="1402006"/>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grpSp>
        <p:nvGrpSpPr>
          <p:cNvPr name="Group 16" id="16"/>
          <p:cNvGrpSpPr/>
          <p:nvPr/>
        </p:nvGrpSpPr>
        <p:grpSpPr>
          <a:xfrm rot="0">
            <a:off x="5340690" y="0"/>
            <a:ext cx="7154719" cy="1924050"/>
            <a:chOff x="0" y="0"/>
            <a:chExt cx="2860316" cy="769198"/>
          </a:xfrm>
        </p:grpSpPr>
        <p:sp>
          <p:nvSpPr>
            <p:cNvPr name="Freeform 17" id="17"/>
            <p:cNvSpPr/>
            <p:nvPr/>
          </p:nvSpPr>
          <p:spPr>
            <a:xfrm flipH="false" flipV="false" rot="0">
              <a:off x="0" y="0"/>
              <a:ext cx="2860316" cy="769198"/>
            </a:xfrm>
            <a:custGeom>
              <a:avLst/>
              <a:gdLst/>
              <a:ahLst/>
              <a:cxnLst/>
              <a:rect r="r" b="b" t="t" l="l"/>
              <a:pathLst>
                <a:path h="769198" w="2860316">
                  <a:moveTo>
                    <a:pt x="2657116" y="0"/>
                  </a:moveTo>
                  <a:cubicBezTo>
                    <a:pt x="2769341" y="0"/>
                    <a:pt x="2860316" y="172191"/>
                    <a:pt x="2860316" y="384599"/>
                  </a:cubicBezTo>
                  <a:cubicBezTo>
                    <a:pt x="2860316" y="597007"/>
                    <a:pt x="2769341" y="769198"/>
                    <a:pt x="2657116" y="769198"/>
                  </a:cubicBezTo>
                  <a:lnTo>
                    <a:pt x="203200" y="769198"/>
                  </a:lnTo>
                  <a:cubicBezTo>
                    <a:pt x="90976" y="769198"/>
                    <a:pt x="0" y="597007"/>
                    <a:pt x="0" y="384599"/>
                  </a:cubicBezTo>
                  <a:cubicBezTo>
                    <a:pt x="0" y="172191"/>
                    <a:pt x="90976" y="0"/>
                    <a:pt x="203200" y="0"/>
                  </a:cubicBezTo>
                  <a:close/>
                </a:path>
              </a:pathLst>
            </a:custGeom>
            <a:solidFill>
              <a:srgbClr val="BDD2EA"/>
            </a:solidFill>
          </p:spPr>
        </p:sp>
        <p:sp>
          <p:nvSpPr>
            <p:cNvPr name="TextBox 18" id="18"/>
            <p:cNvSpPr txBox="true"/>
            <p:nvPr/>
          </p:nvSpPr>
          <p:spPr>
            <a:xfrm>
              <a:off x="0" y="-38100"/>
              <a:ext cx="2860316" cy="807298"/>
            </a:xfrm>
            <a:prstGeom prst="rect">
              <a:avLst/>
            </a:prstGeom>
          </p:spPr>
          <p:txBody>
            <a:bodyPr anchor="ctr" rtlCol="false" tIns="50800" lIns="50800" bIns="50800" rIns="50800"/>
            <a:lstStyle/>
            <a:p>
              <a:pPr algn="ctr">
                <a:lnSpc>
                  <a:spcPts val="2659"/>
                </a:lnSpc>
              </a:pPr>
            </a:p>
          </p:txBody>
        </p:sp>
      </p:grpSp>
      <p:sp>
        <p:nvSpPr>
          <p:cNvPr name="Freeform 19" id="19"/>
          <p:cNvSpPr/>
          <p:nvPr/>
        </p:nvSpPr>
        <p:spPr>
          <a:xfrm flipH="true" flipV="false" rot="-5500207">
            <a:off x="13302578" y="3654686"/>
            <a:ext cx="1402006" cy="1402006"/>
          </a:xfrm>
          <a:custGeom>
            <a:avLst/>
            <a:gdLst/>
            <a:ahLst/>
            <a:cxnLst/>
            <a:rect r="r" b="b" t="t" l="l"/>
            <a:pathLst>
              <a:path h="1402006" w="1402006">
                <a:moveTo>
                  <a:pt x="1402006" y="0"/>
                </a:moveTo>
                <a:lnTo>
                  <a:pt x="0" y="0"/>
                </a:lnTo>
                <a:lnTo>
                  <a:pt x="0" y="1402006"/>
                </a:lnTo>
                <a:lnTo>
                  <a:pt x="1402006" y="1402006"/>
                </a:lnTo>
                <a:lnTo>
                  <a:pt x="1402006"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TextBox 20" id="20"/>
          <p:cNvSpPr txBox="true"/>
          <p:nvPr/>
        </p:nvSpPr>
        <p:spPr>
          <a:xfrm rot="0">
            <a:off x="5258122" y="173136"/>
            <a:ext cx="7541030" cy="1274170"/>
          </a:xfrm>
          <a:prstGeom prst="rect">
            <a:avLst/>
          </a:prstGeom>
        </p:spPr>
        <p:txBody>
          <a:bodyPr anchor="t" rtlCol="false" tIns="0" lIns="0" bIns="0" rIns="0">
            <a:spAutoFit/>
          </a:bodyPr>
          <a:lstStyle/>
          <a:p>
            <a:pPr algn="ctr">
              <a:lnSpc>
                <a:spcPts val="5079"/>
              </a:lnSpc>
            </a:pPr>
            <a:r>
              <a:rPr lang="en-US" sz="3628">
                <a:solidFill>
                  <a:srgbClr val="5A5EA3"/>
                </a:solidFill>
                <a:latin typeface="Public Sans Bold"/>
              </a:rPr>
              <a:t>Rahaf Naser 1201319</a:t>
            </a:r>
          </a:p>
          <a:p>
            <a:pPr algn="ctr">
              <a:lnSpc>
                <a:spcPts val="5079"/>
              </a:lnSpc>
            </a:pPr>
            <a:r>
              <a:rPr lang="en-US" sz="3628">
                <a:solidFill>
                  <a:srgbClr val="5A5EA3"/>
                </a:solidFill>
                <a:latin typeface="Public Sans Bold"/>
              </a:rPr>
              <a:t>Rania Rimawi 1201179</a:t>
            </a:r>
          </a:p>
        </p:txBody>
      </p:sp>
      <p:sp>
        <p:nvSpPr>
          <p:cNvPr name="TextBox 21" id="21"/>
          <p:cNvSpPr txBox="true"/>
          <p:nvPr/>
        </p:nvSpPr>
        <p:spPr>
          <a:xfrm rot="0">
            <a:off x="3639274" y="2243474"/>
            <a:ext cx="10557551" cy="2557781"/>
          </a:xfrm>
          <a:prstGeom prst="rect">
            <a:avLst/>
          </a:prstGeom>
        </p:spPr>
        <p:txBody>
          <a:bodyPr anchor="t" rtlCol="false" tIns="0" lIns="0" bIns="0" rIns="0">
            <a:spAutoFit/>
          </a:bodyPr>
          <a:lstStyle/>
          <a:p>
            <a:pPr algn="ctr">
              <a:lnSpc>
                <a:spcPts val="10219"/>
              </a:lnSpc>
            </a:pPr>
            <a:r>
              <a:rPr lang="en-US" sz="7299">
                <a:solidFill>
                  <a:srgbClr val="5A5EA3"/>
                </a:solidFill>
                <a:latin typeface="Public Sans Bold Italics"/>
              </a:rPr>
              <a:t>Ethics of medical applications</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AF3F3"/>
        </a:solidFill>
      </p:bgPr>
    </p:bg>
    <p:spTree>
      <p:nvGrpSpPr>
        <p:cNvPr id="1" name=""/>
        <p:cNvGrpSpPr/>
        <p:nvPr/>
      </p:nvGrpSpPr>
      <p:grpSpPr>
        <a:xfrm>
          <a:off x="0" y="0"/>
          <a:ext cx="0" cy="0"/>
          <a:chOff x="0" y="0"/>
          <a:chExt cx="0" cy="0"/>
        </a:xfrm>
      </p:grpSpPr>
      <p:sp>
        <p:nvSpPr>
          <p:cNvPr name="Freeform 2" id="2"/>
          <p:cNvSpPr/>
          <p:nvPr/>
        </p:nvSpPr>
        <p:spPr>
          <a:xfrm flipH="false" flipV="false" rot="0">
            <a:off x="9515404" y="1700753"/>
            <a:ext cx="7876905" cy="7726439"/>
          </a:xfrm>
          <a:custGeom>
            <a:avLst/>
            <a:gdLst/>
            <a:ahLst/>
            <a:cxnLst/>
            <a:rect r="r" b="b" t="t" l="l"/>
            <a:pathLst>
              <a:path h="7726439" w="7876905">
                <a:moveTo>
                  <a:pt x="0" y="0"/>
                </a:moveTo>
                <a:lnTo>
                  <a:pt x="7876905" y="0"/>
                </a:lnTo>
                <a:lnTo>
                  <a:pt x="7876905" y="7726439"/>
                </a:lnTo>
                <a:lnTo>
                  <a:pt x="0" y="77264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4961399" y="1040440"/>
            <a:ext cx="7876905" cy="7726439"/>
          </a:xfrm>
          <a:custGeom>
            <a:avLst/>
            <a:gdLst/>
            <a:ahLst/>
            <a:cxnLst/>
            <a:rect r="r" b="b" t="t" l="l"/>
            <a:pathLst>
              <a:path h="7726439" w="7876905">
                <a:moveTo>
                  <a:pt x="7876905" y="0"/>
                </a:moveTo>
                <a:lnTo>
                  <a:pt x="0" y="0"/>
                </a:lnTo>
                <a:lnTo>
                  <a:pt x="0" y="7726439"/>
                </a:lnTo>
                <a:lnTo>
                  <a:pt x="7876905" y="7726439"/>
                </a:lnTo>
                <a:lnTo>
                  <a:pt x="7876905"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689650" y="414431"/>
            <a:ext cx="6422011" cy="1992713"/>
            <a:chOff x="0" y="0"/>
            <a:chExt cx="1229378" cy="381469"/>
          </a:xfrm>
        </p:grpSpPr>
        <p:sp>
          <p:nvSpPr>
            <p:cNvPr name="Freeform 5" id="5"/>
            <p:cNvSpPr/>
            <p:nvPr/>
          </p:nvSpPr>
          <p:spPr>
            <a:xfrm flipH="false" flipV="false" rot="0">
              <a:off x="0" y="0"/>
              <a:ext cx="1229378" cy="381469"/>
            </a:xfrm>
            <a:custGeom>
              <a:avLst/>
              <a:gdLst/>
              <a:ahLst/>
              <a:cxnLst/>
              <a:rect r="r" b="b" t="t" l="l"/>
              <a:pathLst>
                <a:path h="381469" w="1229378">
                  <a:moveTo>
                    <a:pt x="1026178" y="0"/>
                  </a:moveTo>
                  <a:cubicBezTo>
                    <a:pt x="1138402" y="0"/>
                    <a:pt x="1229378" y="85395"/>
                    <a:pt x="1229378" y="190734"/>
                  </a:cubicBezTo>
                  <a:cubicBezTo>
                    <a:pt x="1229378" y="296074"/>
                    <a:pt x="1138402" y="381469"/>
                    <a:pt x="1026178" y="381469"/>
                  </a:cubicBezTo>
                  <a:lnTo>
                    <a:pt x="203200" y="381469"/>
                  </a:lnTo>
                  <a:cubicBezTo>
                    <a:pt x="90976" y="381469"/>
                    <a:pt x="0" y="296074"/>
                    <a:pt x="0" y="190734"/>
                  </a:cubicBezTo>
                  <a:cubicBezTo>
                    <a:pt x="0" y="85395"/>
                    <a:pt x="90976" y="0"/>
                    <a:pt x="203200" y="0"/>
                  </a:cubicBezTo>
                  <a:close/>
                </a:path>
              </a:pathLst>
            </a:custGeom>
            <a:solidFill>
              <a:srgbClr val="E9EAF6"/>
            </a:solidFill>
            <a:ln w="19050" cap="sq">
              <a:solidFill>
                <a:srgbClr val="414370"/>
              </a:solidFill>
              <a:prstDash val="lgDash"/>
              <a:miter/>
            </a:ln>
          </p:spPr>
        </p:sp>
        <p:sp>
          <p:nvSpPr>
            <p:cNvPr name="TextBox 6" id="6"/>
            <p:cNvSpPr txBox="true"/>
            <p:nvPr/>
          </p:nvSpPr>
          <p:spPr>
            <a:xfrm>
              <a:off x="0" y="-76200"/>
              <a:ext cx="1229378" cy="457669"/>
            </a:xfrm>
            <a:prstGeom prst="rect">
              <a:avLst/>
            </a:prstGeom>
          </p:spPr>
          <p:txBody>
            <a:bodyPr anchor="ctr" rtlCol="false" tIns="50800" lIns="50800" bIns="50800" rIns="50800"/>
            <a:lstStyle/>
            <a:p>
              <a:pPr algn="ctr">
                <a:lnSpc>
                  <a:spcPts val="4899"/>
                </a:lnSpc>
              </a:pPr>
              <a:r>
                <a:rPr lang="en-US" sz="3499">
                  <a:solidFill>
                    <a:srgbClr val="5E17EB"/>
                  </a:solidFill>
                  <a:latin typeface="Courier Prime Bold"/>
                </a:rPr>
                <a:t>Rule utilitarianism</a:t>
              </a:r>
            </a:p>
          </p:txBody>
        </p:sp>
      </p:grpSp>
      <p:sp>
        <p:nvSpPr>
          <p:cNvPr name="Freeform 7" id="7"/>
          <p:cNvSpPr/>
          <p:nvPr/>
        </p:nvSpPr>
        <p:spPr>
          <a:xfrm flipH="false" flipV="false" rot="-1248570">
            <a:off x="7635143" y="7068117"/>
            <a:ext cx="2099363" cy="2991320"/>
          </a:xfrm>
          <a:custGeom>
            <a:avLst/>
            <a:gdLst/>
            <a:ahLst/>
            <a:cxnLst/>
            <a:rect r="r" b="b" t="t" l="l"/>
            <a:pathLst>
              <a:path h="2991320" w="2099363">
                <a:moveTo>
                  <a:pt x="0" y="0"/>
                </a:moveTo>
                <a:lnTo>
                  <a:pt x="2099363" y="0"/>
                </a:lnTo>
                <a:lnTo>
                  <a:pt x="2099363" y="2991320"/>
                </a:lnTo>
                <a:lnTo>
                  <a:pt x="0" y="299132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137149">
            <a:off x="15829893" y="8591178"/>
            <a:ext cx="1402006" cy="1402006"/>
          </a:xfrm>
          <a:custGeom>
            <a:avLst/>
            <a:gdLst/>
            <a:ahLst/>
            <a:cxnLst/>
            <a:rect r="r" b="b" t="t" l="l"/>
            <a:pathLst>
              <a:path h="1402006" w="1402006">
                <a:moveTo>
                  <a:pt x="0" y="0"/>
                </a:moveTo>
                <a:lnTo>
                  <a:pt x="1402006" y="0"/>
                </a:lnTo>
                <a:lnTo>
                  <a:pt x="1402006" y="1402006"/>
                </a:lnTo>
                <a:lnTo>
                  <a:pt x="0" y="140200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855077">
            <a:off x="-761394" y="5781721"/>
            <a:ext cx="2066999" cy="2383332"/>
          </a:xfrm>
          <a:custGeom>
            <a:avLst/>
            <a:gdLst/>
            <a:ahLst/>
            <a:cxnLst/>
            <a:rect r="r" b="b" t="t" l="l"/>
            <a:pathLst>
              <a:path h="2383332" w="2066999">
                <a:moveTo>
                  <a:pt x="0" y="0"/>
                </a:moveTo>
                <a:lnTo>
                  <a:pt x="2066999" y="0"/>
                </a:lnTo>
                <a:lnTo>
                  <a:pt x="2066999" y="2383332"/>
                </a:lnTo>
                <a:lnTo>
                  <a:pt x="0" y="238333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11904007" y="1905260"/>
            <a:ext cx="5355293" cy="6477541"/>
          </a:xfrm>
          <a:custGeom>
            <a:avLst/>
            <a:gdLst/>
            <a:ahLst/>
            <a:cxnLst/>
            <a:rect r="r" b="b" t="t" l="l"/>
            <a:pathLst>
              <a:path h="6477541" w="5355293">
                <a:moveTo>
                  <a:pt x="0" y="0"/>
                </a:moveTo>
                <a:lnTo>
                  <a:pt x="5355293" y="0"/>
                </a:lnTo>
                <a:lnTo>
                  <a:pt x="5355293" y="6477542"/>
                </a:lnTo>
                <a:lnTo>
                  <a:pt x="0" y="6477542"/>
                </a:lnTo>
                <a:lnTo>
                  <a:pt x="0" y="0"/>
                </a:lnTo>
                <a:close/>
              </a:path>
            </a:pathLst>
          </a:custGeom>
          <a:blipFill>
            <a:blip r:embed="rId10"/>
            <a:stretch>
              <a:fillRect l="0" t="0" r="0" b="0"/>
            </a:stretch>
          </a:blipFill>
        </p:spPr>
      </p:sp>
      <p:sp>
        <p:nvSpPr>
          <p:cNvPr name="TextBox 11" id="11"/>
          <p:cNvSpPr txBox="true"/>
          <p:nvPr/>
        </p:nvSpPr>
        <p:spPr>
          <a:xfrm rot="0">
            <a:off x="9476568" y="765765"/>
            <a:ext cx="7954577" cy="954455"/>
          </a:xfrm>
          <a:prstGeom prst="rect">
            <a:avLst/>
          </a:prstGeom>
        </p:spPr>
        <p:txBody>
          <a:bodyPr anchor="t" rtlCol="false" tIns="0" lIns="0" bIns="0" rIns="0">
            <a:spAutoFit/>
          </a:bodyPr>
          <a:lstStyle/>
          <a:p>
            <a:pPr algn="r">
              <a:lnSpc>
                <a:spcPts val="7767"/>
              </a:lnSpc>
            </a:pPr>
            <a:r>
              <a:rPr lang="en-US" sz="5548" u="sng">
                <a:solidFill>
                  <a:srgbClr val="222366"/>
                </a:solidFill>
                <a:latin typeface="Courier Prime Bold"/>
              </a:rPr>
              <a:t>Ethical frameworks</a:t>
            </a:r>
          </a:p>
        </p:txBody>
      </p:sp>
      <p:sp>
        <p:nvSpPr>
          <p:cNvPr name="TextBox 12" id="12"/>
          <p:cNvSpPr txBox="true"/>
          <p:nvPr/>
        </p:nvSpPr>
        <p:spPr>
          <a:xfrm rot="0">
            <a:off x="0" y="3181353"/>
            <a:ext cx="10894718" cy="5142989"/>
          </a:xfrm>
          <a:prstGeom prst="rect">
            <a:avLst/>
          </a:prstGeom>
        </p:spPr>
        <p:txBody>
          <a:bodyPr anchor="t" rtlCol="false" tIns="0" lIns="0" bIns="0" rIns="0">
            <a:spAutoFit/>
          </a:bodyPr>
          <a:lstStyle/>
          <a:p>
            <a:pPr algn="ctr" marL="614449" indent="-307224" lvl="1">
              <a:lnSpc>
                <a:spcPts val="6944"/>
              </a:lnSpc>
              <a:buFont typeface="Arial"/>
              <a:buChar char="•"/>
            </a:pPr>
            <a:r>
              <a:rPr lang="en-US" sz="2845">
                <a:solidFill>
                  <a:srgbClr val="222366"/>
                </a:solidFill>
                <a:latin typeface="Canva Sans Bold"/>
              </a:rPr>
              <a:t>Aims to maximize overall happiness or utility.</a:t>
            </a:r>
          </a:p>
          <a:p>
            <a:pPr algn="ctr" marL="614449" indent="-307224" lvl="1">
              <a:lnSpc>
                <a:spcPts val="6944"/>
              </a:lnSpc>
              <a:buFont typeface="Arial"/>
              <a:buChar char="•"/>
            </a:pPr>
            <a:r>
              <a:rPr lang="en-US" sz="2845">
                <a:solidFill>
                  <a:srgbClr val="222366"/>
                </a:solidFill>
                <a:latin typeface="Canva Sans Bold"/>
              </a:rPr>
              <a:t>Promotes decisions that enhance general welfare and reduce suffering.</a:t>
            </a:r>
          </a:p>
          <a:p>
            <a:pPr algn="ctr" marL="614449" indent="-307224" lvl="1">
              <a:lnSpc>
                <a:spcPts val="6944"/>
              </a:lnSpc>
              <a:buFont typeface="Arial"/>
              <a:buChar char="•"/>
            </a:pPr>
            <a:r>
              <a:rPr lang="en-US" sz="2845">
                <a:solidFill>
                  <a:srgbClr val="222366"/>
                </a:solidFill>
                <a:latin typeface="Canva Sans Bold"/>
              </a:rPr>
              <a:t>Guides health policy and app design for public safety and health improvement.</a:t>
            </a:r>
          </a:p>
          <a:p>
            <a:pPr algn="ctr">
              <a:lnSpc>
                <a:spcPts val="6944"/>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AF3F3"/>
        </a:solidFill>
      </p:bgPr>
    </p:bg>
    <p:spTree>
      <p:nvGrpSpPr>
        <p:cNvPr id="1" name=""/>
        <p:cNvGrpSpPr/>
        <p:nvPr/>
      </p:nvGrpSpPr>
      <p:grpSpPr>
        <a:xfrm>
          <a:off x="0" y="0"/>
          <a:ext cx="0" cy="0"/>
          <a:chOff x="0" y="0"/>
          <a:chExt cx="0" cy="0"/>
        </a:xfrm>
      </p:grpSpPr>
      <p:sp>
        <p:nvSpPr>
          <p:cNvPr name="Freeform 2" id="2"/>
          <p:cNvSpPr/>
          <p:nvPr/>
        </p:nvSpPr>
        <p:spPr>
          <a:xfrm flipH="false" flipV="false" rot="0">
            <a:off x="-993551" y="3422191"/>
            <a:ext cx="6191914" cy="6073635"/>
          </a:xfrm>
          <a:custGeom>
            <a:avLst/>
            <a:gdLst/>
            <a:ahLst/>
            <a:cxnLst/>
            <a:rect r="r" b="b" t="t" l="l"/>
            <a:pathLst>
              <a:path h="6073635" w="6191914">
                <a:moveTo>
                  <a:pt x="0" y="0"/>
                </a:moveTo>
                <a:lnTo>
                  <a:pt x="6191914" y="0"/>
                </a:lnTo>
                <a:lnTo>
                  <a:pt x="6191914" y="6073635"/>
                </a:lnTo>
                <a:lnTo>
                  <a:pt x="0" y="60736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793077">
            <a:off x="12184932" y="1604240"/>
            <a:ext cx="1230969" cy="1714008"/>
          </a:xfrm>
          <a:custGeom>
            <a:avLst/>
            <a:gdLst/>
            <a:ahLst/>
            <a:cxnLst/>
            <a:rect r="r" b="b" t="t" l="l"/>
            <a:pathLst>
              <a:path h="1714008" w="1230969">
                <a:moveTo>
                  <a:pt x="0" y="0"/>
                </a:moveTo>
                <a:lnTo>
                  <a:pt x="1230969" y="0"/>
                </a:lnTo>
                <a:lnTo>
                  <a:pt x="1230969" y="1714008"/>
                </a:lnTo>
                <a:lnTo>
                  <a:pt x="0" y="171400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6325523" y="1767228"/>
            <a:ext cx="7462628" cy="7320075"/>
          </a:xfrm>
          <a:custGeom>
            <a:avLst/>
            <a:gdLst/>
            <a:ahLst/>
            <a:cxnLst/>
            <a:rect r="r" b="b" t="t" l="l"/>
            <a:pathLst>
              <a:path h="7320075" w="7462628">
                <a:moveTo>
                  <a:pt x="0" y="0"/>
                </a:moveTo>
                <a:lnTo>
                  <a:pt x="7462627" y="0"/>
                </a:lnTo>
                <a:lnTo>
                  <a:pt x="7462627" y="7320075"/>
                </a:lnTo>
                <a:lnTo>
                  <a:pt x="0" y="73200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855077">
            <a:off x="8058779" y="3526236"/>
            <a:ext cx="1510689" cy="1741885"/>
          </a:xfrm>
          <a:custGeom>
            <a:avLst/>
            <a:gdLst/>
            <a:ahLst/>
            <a:cxnLst/>
            <a:rect r="r" b="b" t="t" l="l"/>
            <a:pathLst>
              <a:path h="1741885" w="1510689">
                <a:moveTo>
                  <a:pt x="0" y="0"/>
                </a:moveTo>
                <a:lnTo>
                  <a:pt x="1510690" y="0"/>
                </a:lnTo>
                <a:lnTo>
                  <a:pt x="1510690" y="1741885"/>
                </a:lnTo>
                <a:lnTo>
                  <a:pt x="0" y="174188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0" y="2750854"/>
            <a:ext cx="7399403" cy="11629710"/>
          </a:xfrm>
          <a:custGeom>
            <a:avLst/>
            <a:gdLst/>
            <a:ahLst/>
            <a:cxnLst/>
            <a:rect r="r" b="b" t="t" l="l"/>
            <a:pathLst>
              <a:path h="11629710" w="7399403">
                <a:moveTo>
                  <a:pt x="0" y="0"/>
                </a:moveTo>
                <a:lnTo>
                  <a:pt x="7399403" y="0"/>
                </a:lnTo>
                <a:lnTo>
                  <a:pt x="7399403" y="11629709"/>
                </a:lnTo>
                <a:lnTo>
                  <a:pt x="0" y="116297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7" id="7"/>
          <p:cNvGrpSpPr/>
          <p:nvPr/>
        </p:nvGrpSpPr>
        <p:grpSpPr>
          <a:xfrm rot="0">
            <a:off x="631314" y="4425611"/>
            <a:ext cx="5694209" cy="5861389"/>
            <a:chOff x="0" y="0"/>
            <a:chExt cx="812800" cy="836663"/>
          </a:xfrm>
        </p:grpSpPr>
        <p:sp>
          <p:nvSpPr>
            <p:cNvPr name="Freeform 8" id="8"/>
            <p:cNvSpPr/>
            <p:nvPr/>
          </p:nvSpPr>
          <p:spPr>
            <a:xfrm flipH="false" flipV="false" rot="0">
              <a:off x="0" y="0"/>
              <a:ext cx="812800" cy="836663"/>
            </a:xfrm>
            <a:custGeom>
              <a:avLst/>
              <a:gdLst/>
              <a:ahLst/>
              <a:cxnLst/>
              <a:rect r="r" b="b" t="t" l="l"/>
              <a:pathLst>
                <a:path h="836663" w="812800">
                  <a:moveTo>
                    <a:pt x="0" y="0"/>
                  </a:moveTo>
                  <a:lnTo>
                    <a:pt x="812800" y="0"/>
                  </a:lnTo>
                  <a:lnTo>
                    <a:pt x="812800" y="836663"/>
                  </a:lnTo>
                  <a:lnTo>
                    <a:pt x="0" y="836663"/>
                  </a:lnTo>
                  <a:close/>
                </a:path>
              </a:pathLst>
            </a:custGeom>
            <a:solidFill>
              <a:srgbClr val="E9EAF6"/>
            </a:solidFill>
          </p:spPr>
        </p:sp>
        <p:sp>
          <p:nvSpPr>
            <p:cNvPr name="TextBox 9" id="9"/>
            <p:cNvSpPr txBox="true"/>
            <p:nvPr/>
          </p:nvSpPr>
          <p:spPr>
            <a:xfrm>
              <a:off x="0" y="-38100"/>
              <a:ext cx="812800" cy="874763"/>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false" flipV="false" rot="0">
            <a:off x="9685319" y="3422191"/>
            <a:ext cx="8151496" cy="6863779"/>
          </a:xfrm>
          <a:custGeom>
            <a:avLst/>
            <a:gdLst/>
            <a:ahLst/>
            <a:cxnLst/>
            <a:rect r="r" b="b" t="t" l="l"/>
            <a:pathLst>
              <a:path h="6863779" w="8151496">
                <a:moveTo>
                  <a:pt x="0" y="0"/>
                </a:moveTo>
                <a:lnTo>
                  <a:pt x="8151496" y="0"/>
                </a:lnTo>
                <a:lnTo>
                  <a:pt x="8151496" y="6863779"/>
                </a:lnTo>
                <a:lnTo>
                  <a:pt x="0" y="6863779"/>
                </a:lnTo>
                <a:lnTo>
                  <a:pt x="0" y="0"/>
                </a:lnTo>
                <a:close/>
              </a:path>
            </a:pathLst>
          </a:custGeom>
          <a:blipFill>
            <a:blip r:embed="rId10"/>
            <a:stretch>
              <a:fillRect l="0" t="0" r="0" b="0"/>
            </a:stretch>
          </a:blipFill>
        </p:spPr>
      </p:sp>
      <p:sp>
        <p:nvSpPr>
          <p:cNvPr name="TextBox 11" id="11"/>
          <p:cNvSpPr txBox="true"/>
          <p:nvPr/>
        </p:nvSpPr>
        <p:spPr>
          <a:xfrm rot="0">
            <a:off x="917583" y="4922337"/>
            <a:ext cx="5407940" cy="4878809"/>
          </a:xfrm>
          <a:prstGeom prst="rect">
            <a:avLst/>
          </a:prstGeom>
        </p:spPr>
        <p:txBody>
          <a:bodyPr anchor="t" rtlCol="false" tIns="0" lIns="0" bIns="0" rIns="0">
            <a:spAutoFit/>
          </a:bodyPr>
          <a:lstStyle/>
          <a:p>
            <a:pPr algn="ctr">
              <a:lnSpc>
                <a:spcPts val="5687"/>
              </a:lnSpc>
            </a:pPr>
            <a:r>
              <a:rPr lang="en-US" sz="4062">
                <a:solidFill>
                  <a:srgbClr val="18253B"/>
                </a:solidFill>
                <a:latin typeface="Public Sans Bold"/>
              </a:rPr>
              <a:t>Healthcare professionals have a professional responsibility to ethically utilize medical applications.</a:t>
            </a:r>
          </a:p>
          <a:p>
            <a:pPr algn="ctr">
              <a:lnSpc>
                <a:spcPts val="4457"/>
              </a:lnSpc>
            </a:pPr>
          </a:p>
        </p:txBody>
      </p:sp>
      <p:sp>
        <p:nvSpPr>
          <p:cNvPr name="TextBox 12" id="12"/>
          <p:cNvSpPr txBox="true"/>
          <p:nvPr/>
        </p:nvSpPr>
        <p:spPr>
          <a:xfrm rot="0">
            <a:off x="1684440" y="-15489"/>
            <a:ext cx="16152376" cy="1427016"/>
          </a:xfrm>
          <a:prstGeom prst="rect">
            <a:avLst/>
          </a:prstGeom>
        </p:spPr>
        <p:txBody>
          <a:bodyPr anchor="t" rtlCol="false" tIns="0" lIns="0" bIns="0" rIns="0">
            <a:spAutoFit/>
          </a:bodyPr>
          <a:lstStyle/>
          <a:p>
            <a:pPr algn="ctr">
              <a:lnSpc>
                <a:spcPts val="11645"/>
              </a:lnSpc>
              <a:spcBef>
                <a:spcPct val="0"/>
              </a:spcBef>
            </a:pPr>
            <a:r>
              <a:rPr lang="en-US" sz="8318">
                <a:solidFill>
                  <a:srgbClr val="5E17EB"/>
                </a:solidFill>
                <a:latin typeface="Canva Sans"/>
              </a:rPr>
              <a:t>IN TERMS OF THE PROFESSION:</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AF3F3"/>
        </a:solidFill>
      </p:bgPr>
    </p:bg>
    <p:spTree>
      <p:nvGrpSpPr>
        <p:cNvPr id="1" name=""/>
        <p:cNvGrpSpPr/>
        <p:nvPr/>
      </p:nvGrpSpPr>
      <p:grpSpPr>
        <a:xfrm>
          <a:off x="0" y="0"/>
          <a:ext cx="0" cy="0"/>
          <a:chOff x="0" y="0"/>
          <a:chExt cx="0" cy="0"/>
        </a:xfrm>
      </p:grpSpPr>
      <p:sp>
        <p:nvSpPr>
          <p:cNvPr name="Freeform 2" id="2"/>
          <p:cNvSpPr/>
          <p:nvPr/>
        </p:nvSpPr>
        <p:spPr>
          <a:xfrm flipH="false" flipV="false" rot="0">
            <a:off x="-1163445" y="-318668"/>
            <a:ext cx="7876905" cy="7726439"/>
          </a:xfrm>
          <a:custGeom>
            <a:avLst/>
            <a:gdLst/>
            <a:ahLst/>
            <a:cxnLst/>
            <a:rect r="r" b="b" t="t" l="l"/>
            <a:pathLst>
              <a:path h="7726439" w="7876905">
                <a:moveTo>
                  <a:pt x="0" y="0"/>
                </a:moveTo>
                <a:lnTo>
                  <a:pt x="7876905" y="0"/>
                </a:lnTo>
                <a:lnTo>
                  <a:pt x="7876905" y="7726439"/>
                </a:lnTo>
                <a:lnTo>
                  <a:pt x="0" y="77264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68610" y="2766277"/>
            <a:ext cx="7399403" cy="11629710"/>
          </a:xfrm>
          <a:custGeom>
            <a:avLst/>
            <a:gdLst/>
            <a:ahLst/>
            <a:cxnLst/>
            <a:rect r="r" b="b" t="t" l="l"/>
            <a:pathLst>
              <a:path h="11629710" w="7399403">
                <a:moveTo>
                  <a:pt x="0" y="0"/>
                </a:moveTo>
                <a:lnTo>
                  <a:pt x="7399403" y="0"/>
                </a:lnTo>
                <a:lnTo>
                  <a:pt x="7399403" y="11629710"/>
                </a:lnTo>
                <a:lnTo>
                  <a:pt x="0" y="1162971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2459758" y="4402604"/>
            <a:ext cx="5541651" cy="5884396"/>
            <a:chOff x="0" y="0"/>
            <a:chExt cx="791024" cy="839948"/>
          </a:xfrm>
        </p:grpSpPr>
        <p:sp>
          <p:nvSpPr>
            <p:cNvPr name="Freeform 5" id="5"/>
            <p:cNvSpPr/>
            <p:nvPr/>
          </p:nvSpPr>
          <p:spPr>
            <a:xfrm flipH="false" flipV="false" rot="0">
              <a:off x="0" y="0"/>
              <a:ext cx="791024" cy="839948"/>
            </a:xfrm>
            <a:custGeom>
              <a:avLst/>
              <a:gdLst/>
              <a:ahLst/>
              <a:cxnLst/>
              <a:rect r="r" b="b" t="t" l="l"/>
              <a:pathLst>
                <a:path h="839948" w="791024">
                  <a:moveTo>
                    <a:pt x="0" y="0"/>
                  </a:moveTo>
                  <a:lnTo>
                    <a:pt x="791024" y="0"/>
                  </a:lnTo>
                  <a:lnTo>
                    <a:pt x="791024" y="839948"/>
                  </a:lnTo>
                  <a:lnTo>
                    <a:pt x="0" y="839948"/>
                  </a:lnTo>
                  <a:close/>
                </a:path>
              </a:pathLst>
            </a:custGeom>
            <a:solidFill>
              <a:srgbClr val="E9EAF6"/>
            </a:solidFill>
          </p:spPr>
        </p:sp>
        <p:sp>
          <p:nvSpPr>
            <p:cNvPr name="TextBox 6" id="6"/>
            <p:cNvSpPr txBox="true"/>
            <p:nvPr/>
          </p:nvSpPr>
          <p:spPr>
            <a:xfrm>
              <a:off x="0" y="-38100"/>
              <a:ext cx="791024" cy="878048"/>
            </a:xfrm>
            <a:prstGeom prst="rect">
              <a:avLst/>
            </a:prstGeom>
          </p:spPr>
          <p:txBody>
            <a:bodyPr anchor="ctr" rtlCol="false" tIns="50800" lIns="50800" bIns="50800" rIns="50800"/>
            <a:lstStyle/>
            <a:p>
              <a:pPr algn="ctr">
                <a:lnSpc>
                  <a:spcPts val="2659"/>
                </a:lnSpc>
                <a:spcBef>
                  <a:spcPct val="0"/>
                </a:spcBef>
              </a:pPr>
            </a:p>
          </p:txBody>
        </p:sp>
      </p:grpSp>
      <p:sp>
        <p:nvSpPr>
          <p:cNvPr name="Freeform 7" id="7"/>
          <p:cNvSpPr/>
          <p:nvPr/>
        </p:nvSpPr>
        <p:spPr>
          <a:xfrm flipH="false" flipV="false" rot="0">
            <a:off x="10444927" y="1099306"/>
            <a:ext cx="7876905" cy="7726439"/>
          </a:xfrm>
          <a:custGeom>
            <a:avLst/>
            <a:gdLst/>
            <a:ahLst/>
            <a:cxnLst/>
            <a:rect r="r" b="b" t="t" l="l"/>
            <a:pathLst>
              <a:path h="7726439" w="7876905">
                <a:moveTo>
                  <a:pt x="0" y="0"/>
                </a:moveTo>
                <a:lnTo>
                  <a:pt x="7876905" y="0"/>
                </a:lnTo>
                <a:lnTo>
                  <a:pt x="7876905" y="7726438"/>
                </a:lnTo>
                <a:lnTo>
                  <a:pt x="0" y="77264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9695307" y="4183198"/>
            <a:ext cx="7399403" cy="11629710"/>
          </a:xfrm>
          <a:custGeom>
            <a:avLst/>
            <a:gdLst/>
            <a:ahLst/>
            <a:cxnLst/>
            <a:rect r="r" b="b" t="t" l="l"/>
            <a:pathLst>
              <a:path h="11629710" w="7399403">
                <a:moveTo>
                  <a:pt x="0" y="0"/>
                </a:moveTo>
                <a:lnTo>
                  <a:pt x="7399403" y="0"/>
                </a:lnTo>
                <a:lnTo>
                  <a:pt x="7399403" y="11629709"/>
                </a:lnTo>
                <a:lnTo>
                  <a:pt x="0" y="116297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9" id="9"/>
          <p:cNvGrpSpPr/>
          <p:nvPr/>
        </p:nvGrpSpPr>
        <p:grpSpPr>
          <a:xfrm rot="0">
            <a:off x="10444927" y="5857955"/>
            <a:ext cx="5694209" cy="8280195"/>
            <a:chOff x="0" y="0"/>
            <a:chExt cx="812800" cy="1181928"/>
          </a:xfrm>
        </p:grpSpPr>
        <p:sp>
          <p:nvSpPr>
            <p:cNvPr name="Freeform 10" id="10"/>
            <p:cNvSpPr/>
            <p:nvPr/>
          </p:nvSpPr>
          <p:spPr>
            <a:xfrm flipH="false" flipV="false" rot="0">
              <a:off x="0" y="0"/>
              <a:ext cx="812800" cy="1181927"/>
            </a:xfrm>
            <a:custGeom>
              <a:avLst/>
              <a:gdLst/>
              <a:ahLst/>
              <a:cxnLst/>
              <a:rect r="r" b="b" t="t" l="l"/>
              <a:pathLst>
                <a:path h="1181927" w="812800">
                  <a:moveTo>
                    <a:pt x="0" y="0"/>
                  </a:moveTo>
                  <a:lnTo>
                    <a:pt x="812800" y="0"/>
                  </a:lnTo>
                  <a:lnTo>
                    <a:pt x="812800" y="1181927"/>
                  </a:lnTo>
                  <a:lnTo>
                    <a:pt x="0" y="1181927"/>
                  </a:lnTo>
                  <a:close/>
                </a:path>
              </a:pathLst>
            </a:custGeom>
            <a:solidFill>
              <a:srgbClr val="E9EAF6"/>
            </a:solidFill>
          </p:spPr>
        </p:sp>
        <p:sp>
          <p:nvSpPr>
            <p:cNvPr name="TextBox 11" id="11"/>
            <p:cNvSpPr txBox="true"/>
            <p:nvPr/>
          </p:nvSpPr>
          <p:spPr>
            <a:xfrm>
              <a:off x="0" y="-38100"/>
              <a:ext cx="812800" cy="1220028"/>
            </a:xfrm>
            <a:prstGeom prst="rect">
              <a:avLst/>
            </a:prstGeom>
          </p:spPr>
          <p:txBody>
            <a:bodyPr anchor="ctr" rtlCol="false" tIns="50800" lIns="50800" bIns="50800" rIns="50800"/>
            <a:lstStyle/>
            <a:p>
              <a:pPr algn="ctr">
                <a:lnSpc>
                  <a:spcPts val="2659"/>
                </a:lnSpc>
                <a:spcBef>
                  <a:spcPct val="0"/>
                </a:spcBef>
              </a:pPr>
            </a:p>
          </p:txBody>
        </p:sp>
      </p:grpSp>
      <p:sp>
        <p:nvSpPr>
          <p:cNvPr name="Freeform 12" id="12"/>
          <p:cNvSpPr/>
          <p:nvPr/>
        </p:nvSpPr>
        <p:spPr>
          <a:xfrm flipH="false" flipV="false" rot="-1257881">
            <a:off x="-481978" y="1723876"/>
            <a:ext cx="3021357" cy="2927969"/>
          </a:xfrm>
          <a:custGeom>
            <a:avLst/>
            <a:gdLst/>
            <a:ahLst/>
            <a:cxnLst/>
            <a:rect r="r" b="b" t="t" l="l"/>
            <a:pathLst>
              <a:path h="2927969" w="3021357">
                <a:moveTo>
                  <a:pt x="0" y="0"/>
                </a:moveTo>
                <a:lnTo>
                  <a:pt x="3021356" y="0"/>
                </a:lnTo>
                <a:lnTo>
                  <a:pt x="3021356" y="2927969"/>
                </a:lnTo>
                <a:lnTo>
                  <a:pt x="0" y="292796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137149">
            <a:off x="9171401" y="3701601"/>
            <a:ext cx="1402006" cy="1402006"/>
          </a:xfrm>
          <a:custGeom>
            <a:avLst/>
            <a:gdLst/>
            <a:ahLst/>
            <a:cxnLst/>
            <a:rect r="r" b="b" t="t" l="l"/>
            <a:pathLst>
              <a:path h="1402006" w="1402006">
                <a:moveTo>
                  <a:pt x="0" y="0"/>
                </a:moveTo>
                <a:lnTo>
                  <a:pt x="1402006" y="0"/>
                </a:lnTo>
                <a:lnTo>
                  <a:pt x="1402006" y="1402006"/>
                </a:lnTo>
                <a:lnTo>
                  <a:pt x="0" y="140200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4" id="14"/>
          <p:cNvSpPr/>
          <p:nvPr/>
        </p:nvSpPr>
        <p:spPr>
          <a:xfrm flipH="false" flipV="false" rot="-1248570">
            <a:off x="15737581" y="-142512"/>
            <a:ext cx="2532247" cy="3608124"/>
          </a:xfrm>
          <a:custGeom>
            <a:avLst/>
            <a:gdLst/>
            <a:ahLst/>
            <a:cxnLst/>
            <a:rect r="r" b="b" t="t" l="l"/>
            <a:pathLst>
              <a:path h="3608124" w="2532247">
                <a:moveTo>
                  <a:pt x="0" y="0"/>
                </a:moveTo>
                <a:lnTo>
                  <a:pt x="2532248" y="0"/>
                </a:lnTo>
                <a:lnTo>
                  <a:pt x="2532248" y="3608124"/>
                </a:lnTo>
                <a:lnTo>
                  <a:pt x="0" y="360812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5" id="15"/>
          <p:cNvSpPr txBox="true"/>
          <p:nvPr/>
        </p:nvSpPr>
        <p:spPr>
          <a:xfrm rot="0">
            <a:off x="3040165" y="4614623"/>
            <a:ext cx="4380838" cy="5137450"/>
          </a:xfrm>
          <a:prstGeom prst="rect">
            <a:avLst/>
          </a:prstGeom>
        </p:spPr>
        <p:txBody>
          <a:bodyPr anchor="t" rtlCol="false" tIns="0" lIns="0" bIns="0" rIns="0">
            <a:spAutoFit/>
          </a:bodyPr>
          <a:lstStyle/>
          <a:p>
            <a:pPr algn="ctr">
              <a:lnSpc>
                <a:spcPts val="4533"/>
              </a:lnSpc>
            </a:pPr>
            <a:r>
              <a:rPr lang="en-US" sz="3238">
                <a:solidFill>
                  <a:srgbClr val="222366"/>
                </a:solidFill>
                <a:latin typeface="Public Sans Bold"/>
              </a:rPr>
              <a:t>Medical ethics plays a vital role in guiding medical practices and ensuring that healthcare is provided in a manner that respects the dignity and rights of patients. </a:t>
            </a:r>
          </a:p>
          <a:p>
            <a:pPr algn="ctr">
              <a:lnSpc>
                <a:spcPts val="4533"/>
              </a:lnSpc>
            </a:pPr>
          </a:p>
        </p:txBody>
      </p:sp>
      <p:sp>
        <p:nvSpPr>
          <p:cNvPr name="TextBox 16" id="16"/>
          <p:cNvSpPr txBox="true"/>
          <p:nvPr/>
        </p:nvSpPr>
        <p:spPr>
          <a:xfrm rot="0">
            <a:off x="10721113" y="5791280"/>
            <a:ext cx="5165782" cy="4760033"/>
          </a:xfrm>
          <a:prstGeom prst="rect">
            <a:avLst/>
          </a:prstGeom>
        </p:spPr>
        <p:txBody>
          <a:bodyPr anchor="t" rtlCol="false" tIns="0" lIns="0" bIns="0" rIns="0">
            <a:spAutoFit/>
          </a:bodyPr>
          <a:lstStyle/>
          <a:p>
            <a:pPr algn="ctr">
              <a:lnSpc>
                <a:spcPts val="3810"/>
              </a:lnSpc>
            </a:pPr>
            <a:r>
              <a:rPr lang="en-US" sz="2722">
                <a:solidFill>
                  <a:srgbClr val="222366"/>
                </a:solidFill>
                <a:latin typeface="Public Sans Bold"/>
              </a:rPr>
              <a:t>Contemporary challenges, such as the use of new technologies and clinical research, require a careful balance between achieving benefits and avoiding harms, while adhering to the principles of justice and respect.</a:t>
            </a:r>
          </a:p>
          <a:p>
            <a:pPr algn="ctr">
              <a:lnSpc>
                <a:spcPts val="3810"/>
              </a:lnSpc>
            </a:pPr>
          </a:p>
        </p:txBody>
      </p:sp>
      <p:sp>
        <p:nvSpPr>
          <p:cNvPr name="TextBox 17" id="17"/>
          <p:cNvSpPr txBox="true"/>
          <p:nvPr/>
        </p:nvSpPr>
        <p:spPr>
          <a:xfrm rot="0">
            <a:off x="3176597" y="639027"/>
            <a:ext cx="11934806" cy="1304925"/>
          </a:xfrm>
          <a:prstGeom prst="rect">
            <a:avLst/>
          </a:prstGeom>
        </p:spPr>
        <p:txBody>
          <a:bodyPr anchor="t" rtlCol="false" tIns="0" lIns="0" bIns="0" rIns="0">
            <a:spAutoFit/>
          </a:bodyPr>
          <a:lstStyle/>
          <a:p>
            <a:pPr algn="ctr">
              <a:lnSpc>
                <a:spcPts val="10500"/>
              </a:lnSpc>
            </a:pPr>
            <a:r>
              <a:rPr lang="en-US" sz="7500" u="sng">
                <a:solidFill>
                  <a:srgbClr val="222366"/>
                </a:solidFill>
                <a:latin typeface="Courier Prime"/>
              </a:rPr>
              <a:t>Conclusion</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AF3F3"/>
        </a:solidFill>
      </p:bgPr>
    </p:bg>
    <p:spTree>
      <p:nvGrpSpPr>
        <p:cNvPr id="1" name=""/>
        <p:cNvGrpSpPr/>
        <p:nvPr/>
      </p:nvGrpSpPr>
      <p:grpSpPr>
        <a:xfrm>
          <a:off x="0" y="0"/>
          <a:ext cx="0" cy="0"/>
          <a:chOff x="0" y="0"/>
          <a:chExt cx="0" cy="0"/>
        </a:xfrm>
      </p:grpSpPr>
      <p:sp>
        <p:nvSpPr>
          <p:cNvPr name="Freeform 2" id="2"/>
          <p:cNvSpPr/>
          <p:nvPr/>
        </p:nvSpPr>
        <p:spPr>
          <a:xfrm flipH="false" flipV="false" rot="0">
            <a:off x="-1422894" y="1049600"/>
            <a:ext cx="7876905" cy="7726439"/>
          </a:xfrm>
          <a:custGeom>
            <a:avLst/>
            <a:gdLst/>
            <a:ahLst/>
            <a:cxnLst/>
            <a:rect r="r" b="b" t="t" l="l"/>
            <a:pathLst>
              <a:path h="7726439" w="7876905">
                <a:moveTo>
                  <a:pt x="0" y="0"/>
                </a:moveTo>
                <a:lnTo>
                  <a:pt x="7876905" y="0"/>
                </a:lnTo>
                <a:lnTo>
                  <a:pt x="7876905" y="7726439"/>
                </a:lnTo>
                <a:lnTo>
                  <a:pt x="0" y="77264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793077">
            <a:off x="864301" y="526343"/>
            <a:ext cx="1769402" cy="2463725"/>
          </a:xfrm>
          <a:custGeom>
            <a:avLst/>
            <a:gdLst/>
            <a:ahLst/>
            <a:cxnLst/>
            <a:rect r="r" b="b" t="t" l="l"/>
            <a:pathLst>
              <a:path h="2463725" w="1769402">
                <a:moveTo>
                  <a:pt x="0" y="0"/>
                </a:moveTo>
                <a:lnTo>
                  <a:pt x="1769403" y="0"/>
                </a:lnTo>
                <a:lnTo>
                  <a:pt x="1769403" y="2463724"/>
                </a:lnTo>
                <a:lnTo>
                  <a:pt x="0" y="24637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1942242" y="249336"/>
            <a:ext cx="7876905" cy="7726439"/>
          </a:xfrm>
          <a:custGeom>
            <a:avLst/>
            <a:gdLst/>
            <a:ahLst/>
            <a:cxnLst/>
            <a:rect r="r" b="b" t="t" l="l"/>
            <a:pathLst>
              <a:path h="7726439" w="7876905">
                <a:moveTo>
                  <a:pt x="0" y="0"/>
                </a:moveTo>
                <a:lnTo>
                  <a:pt x="7876905" y="0"/>
                </a:lnTo>
                <a:lnTo>
                  <a:pt x="7876905" y="7726439"/>
                </a:lnTo>
                <a:lnTo>
                  <a:pt x="0" y="77264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855077">
            <a:off x="15802289" y="467085"/>
            <a:ext cx="2066999" cy="2383332"/>
          </a:xfrm>
          <a:custGeom>
            <a:avLst/>
            <a:gdLst/>
            <a:ahLst/>
            <a:cxnLst/>
            <a:rect r="r" b="b" t="t" l="l"/>
            <a:pathLst>
              <a:path h="2383332" w="2066999">
                <a:moveTo>
                  <a:pt x="0" y="0"/>
                </a:moveTo>
                <a:lnTo>
                  <a:pt x="2066998" y="0"/>
                </a:lnTo>
                <a:lnTo>
                  <a:pt x="2066998" y="2383331"/>
                </a:lnTo>
                <a:lnTo>
                  <a:pt x="0" y="238333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6" id="6"/>
          <p:cNvGrpSpPr/>
          <p:nvPr/>
        </p:nvGrpSpPr>
        <p:grpSpPr>
          <a:xfrm rot="0">
            <a:off x="3129847" y="603503"/>
            <a:ext cx="12092272" cy="4190887"/>
            <a:chOff x="0" y="0"/>
            <a:chExt cx="1100680" cy="381469"/>
          </a:xfrm>
        </p:grpSpPr>
        <p:sp>
          <p:nvSpPr>
            <p:cNvPr name="Freeform 7" id="7"/>
            <p:cNvSpPr/>
            <p:nvPr/>
          </p:nvSpPr>
          <p:spPr>
            <a:xfrm flipH="false" flipV="false" rot="0">
              <a:off x="0" y="0"/>
              <a:ext cx="1100680" cy="381469"/>
            </a:xfrm>
            <a:custGeom>
              <a:avLst/>
              <a:gdLst/>
              <a:ahLst/>
              <a:cxnLst/>
              <a:rect r="r" b="b" t="t" l="l"/>
              <a:pathLst>
                <a:path h="381469" w="1100680">
                  <a:moveTo>
                    <a:pt x="897480" y="0"/>
                  </a:moveTo>
                  <a:cubicBezTo>
                    <a:pt x="1009705" y="0"/>
                    <a:pt x="1100680" y="85395"/>
                    <a:pt x="1100680" y="190734"/>
                  </a:cubicBezTo>
                  <a:cubicBezTo>
                    <a:pt x="1100680" y="296074"/>
                    <a:pt x="1009705" y="381469"/>
                    <a:pt x="897480" y="381469"/>
                  </a:cubicBezTo>
                  <a:lnTo>
                    <a:pt x="203200" y="381469"/>
                  </a:lnTo>
                  <a:cubicBezTo>
                    <a:pt x="90976" y="381469"/>
                    <a:pt x="0" y="296074"/>
                    <a:pt x="0" y="190734"/>
                  </a:cubicBezTo>
                  <a:cubicBezTo>
                    <a:pt x="0" y="85395"/>
                    <a:pt x="90976" y="0"/>
                    <a:pt x="203200" y="0"/>
                  </a:cubicBezTo>
                  <a:close/>
                </a:path>
              </a:pathLst>
            </a:custGeom>
            <a:solidFill>
              <a:srgbClr val="E9EAF6"/>
            </a:solidFill>
          </p:spPr>
        </p:sp>
        <p:sp>
          <p:nvSpPr>
            <p:cNvPr name="TextBox 8" id="8"/>
            <p:cNvSpPr txBox="true"/>
            <p:nvPr/>
          </p:nvSpPr>
          <p:spPr>
            <a:xfrm>
              <a:off x="0" y="-38100"/>
              <a:ext cx="1100680" cy="419569"/>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9432945" y="5542054"/>
            <a:ext cx="5018594" cy="5403600"/>
          </a:xfrm>
          <a:custGeom>
            <a:avLst/>
            <a:gdLst/>
            <a:ahLst/>
            <a:cxnLst/>
            <a:rect r="r" b="b" t="t" l="l"/>
            <a:pathLst>
              <a:path h="5403600" w="5018594">
                <a:moveTo>
                  <a:pt x="0" y="0"/>
                </a:moveTo>
                <a:lnTo>
                  <a:pt x="5018594" y="0"/>
                </a:lnTo>
                <a:lnTo>
                  <a:pt x="5018594" y="5403600"/>
                </a:lnTo>
                <a:lnTo>
                  <a:pt x="0" y="54036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2639554" y="5542054"/>
            <a:ext cx="3814457" cy="5060639"/>
          </a:xfrm>
          <a:custGeom>
            <a:avLst/>
            <a:gdLst/>
            <a:ahLst/>
            <a:cxnLst/>
            <a:rect r="r" b="b" t="t" l="l"/>
            <a:pathLst>
              <a:path h="5060639" w="3814457">
                <a:moveTo>
                  <a:pt x="0" y="0"/>
                </a:moveTo>
                <a:lnTo>
                  <a:pt x="3814457" y="0"/>
                </a:lnTo>
                <a:lnTo>
                  <a:pt x="3814457" y="5060640"/>
                </a:lnTo>
                <a:lnTo>
                  <a:pt x="0" y="506064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0">
            <a:off x="5644433" y="5542054"/>
            <a:ext cx="4031635" cy="5229715"/>
          </a:xfrm>
          <a:custGeom>
            <a:avLst/>
            <a:gdLst/>
            <a:ahLst/>
            <a:cxnLst/>
            <a:rect r="r" b="b" t="t" l="l"/>
            <a:pathLst>
              <a:path h="5229715" w="4031635">
                <a:moveTo>
                  <a:pt x="0" y="0"/>
                </a:moveTo>
                <a:lnTo>
                  <a:pt x="4031635" y="0"/>
                </a:lnTo>
                <a:lnTo>
                  <a:pt x="4031635" y="5229715"/>
                </a:lnTo>
                <a:lnTo>
                  <a:pt x="0" y="5229715"/>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2" id="12"/>
          <p:cNvSpPr/>
          <p:nvPr/>
        </p:nvSpPr>
        <p:spPr>
          <a:xfrm flipH="false" flipV="false" rot="-1257881">
            <a:off x="-59626" y="3652958"/>
            <a:ext cx="3549762" cy="3440042"/>
          </a:xfrm>
          <a:custGeom>
            <a:avLst/>
            <a:gdLst/>
            <a:ahLst/>
            <a:cxnLst/>
            <a:rect r="r" b="b" t="t" l="l"/>
            <a:pathLst>
              <a:path h="3440042" w="3549762">
                <a:moveTo>
                  <a:pt x="0" y="0"/>
                </a:moveTo>
                <a:lnTo>
                  <a:pt x="3549762" y="0"/>
                </a:lnTo>
                <a:lnTo>
                  <a:pt x="3549762" y="3440042"/>
                </a:lnTo>
                <a:lnTo>
                  <a:pt x="0" y="3440042"/>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3" id="13"/>
          <p:cNvSpPr/>
          <p:nvPr/>
        </p:nvSpPr>
        <p:spPr>
          <a:xfrm flipH="false" flipV="false" rot="-1248570">
            <a:off x="15763977" y="3582773"/>
            <a:ext cx="2885297" cy="4111175"/>
          </a:xfrm>
          <a:custGeom>
            <a:avLst/>
            <a:gdLst/>
            <a:ahLst/>
            <a:cxnLst/>
            <a:rect r="r" b="b" t="t" l="l"/>
            <a:pathLst>
              <a:path h="4111175" w="2885297">
                <a:moveTo>
                  <a:pt x="0" y="0"/>
                </a:moveTo>
                <a:lnTo>
                  <a:pt x="2885297" y="0"/>
                </a:lnTo>
                <a:lnTo>
                  <a:pt x="2885297" y="4111175"/>
                </a:lnTo>
                <a:lnTo>
                  <a:pt x="0" y="4111175"/>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4" id="14"/>
          <p:cNvSpPr/>
          <p:nvPr/>
        </p:nvSpPr>
        <p:spPr>
          <a:xfrm flipH="false" flipV="false" rot="0">
            <a:off x="12635147" y="5372979"/>
            <a:ext cx="3123355" cy="5205592"/>
          </a:xfrm>
          <a:custGeom>
            <a:avLst/>
            <a:gdLst/>
            <a:ahLst/>
            <a:cxnLst/>
            <a:rect r="r" b="b" t="t" l="l"/>
            <a:pathLst>
              <a:path h="5205592" w="3123355">
                <a:moveTo>
                  <a:pt x="0" y="0"/>
                </a:moveTo>
                <a:lnTo>
                  <a:pt x="3123356" y="0"/>
                </a:lnTo>
                <a:lnTo>
                  <a:pt x="3123356" y="5205592"/>
                </a:lnTo>
                <a:lnTo>
                  <a:pt x="0" y="5205592"/>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5" id="15"/>
          <p:cNvSpPr/>
          <p:nvPr/>
        </p:nvSpPr>
        <p:spPr>
          <a:xfrm flipH="false" flipV="false" rot="-5500207">
            <a:off x="3124643" y="4093387"/>
            <a:ext cx="1402006" cy="1402006"/>
          </a:xfrm>
          <a:custGeom>
            <a:avLst/>
            <a:gdLst/>
            <a:ahLst/>
            <a:cxnLst/>
            <a:rect r="r" b="b" t="t" l="l"/>
            <a:pathLst>
              <a:path h="1402006" w="1402006">
                <a:moveTo>
                  <a:pt x="0" y="0"/>
                </a:moveTo>
                <a:lnTo>
                  <a:pt x="1402006" y="0"/>
                </a:lnTo>
                <a:lnTo>
                  <a:pt x="1402006" y="1402007"/>
                </a:lnTo>
                <a:lnTo>
                  <a:pt x="0" y="1402007"/>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6" id="16"/>
          <p:cNvSpPr/>
          <p:nvPr/>
        </p:nvSpPr>
        <p:spPr>
          <a:xfrm flipH="true" flipV="false" rot="-5500207">
            <a:off x="12877809" y="3865185"/>
            <a:ext cx="1402006" cy="1402006"/>
          </a:xfrm>
          <a:custGeom>
            <a:avLst/>
            <a:gdLst/>
            <a:ahLst/>
            <a:cxnLst/>
            <a:rect r="r" b="b" t="t" l="l"/>
            <a:pathLst>
              <a:path h="1402006" w="1402006">
                <a:moveTo>
                  <a:pt x="1402007" y="0"/>
                </a:moveTo>
                <a:lnTo>
                  <a:pt x="0" y="0"/>
                </a:lnTo>
                <a:lnTo>
                  <a:pt x="0" y="1402006"/>
                </a:lnTo>
                <a:lnTo>
                  <a:pt x="1402007" y="1402006"/>
                </a:lnTo>
                <a:lnTo>
                  <a:pt x="1402007"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TextBox 17" id="17"/>
          <p:cNvSpPr txBox="true"/>
          <p:nvPr/>
        </p:nvSpPr>
        <p:spPr>
          <a:xfrm rot="0">
            <a:off x="3988051" y="1317822"/>
            <a:ext cx="10311897" cy="2441575"/>
          </a:xfrm>
          <a:prstGeom prst="rect">
            <a:avLst/>
          </a:prstGeom>
        </p:spPr>
        <p:txBody>
          <a:bodyPr anchor="t" rtlCol="false" tIns="0" lIns="0" bIns="0" rIns="0">
            <a:spAutoFit/>
          </a:bodyPr>
          <a:lstStyle/>
          <a:p>
            <a:pPr algn="ctr">
              <a:lnSpc>
                <a:spcPts val="9799"/>
              </a:lnSpc>
            </a:pPr>
            <a:r>
              <a:rPr lang="en-US" sz="6999">
                <a:solidFill>
                  <a:srgbClr val="E995B7"/>
                </a:solidFill>
                <a:latin typeface="Courier Prime Bold"/>
              </a:rPr>
              <a:t>Thank you for your attention!</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AF3F3"/>
        </a:solidFill>
      </p:bgPr>
    </p:bg>
    <p:spTree>
      <p:nvGrpSpPr>
        <p:cNvPr id="1" name=""/>
        <p:cNvGrpSpPr/>
        <p:nvPr/>
      </p:nvGrpSpPr>
      <p:grpSpPr>
        <a:xfrm>
          <a:off x="0" y="0"/>
          <a:ext cx="0" cy="0"/>
          <a:chOff x="0" y="0"/>
          <a:chExt cx="0" cy="0"/>
        </a:xfrm>
      </p:grpSpPr>
      <p:sp>
        <p:nvSpPr>
          <p:cNvPr name="Freeform 2" id="2"/>
          <p:cNvSpPr/>
          <p:nvPr/>
        </p:nvSpPr>
        <p:spPr>
          <a:xfrm flipH="false" flipV="false" rot="0">
            <a:off x="-1710140" y="2560561"/>
            <a:ext cx="7876905" cy="7726439"/>
          </a:xfrm>
          <a:custGeom>
            <a:avLst/>
            <a:gdLst/>
            <a:ahLst/>
            <a:cxnLst/>
            <a:rect r="r" b="b" t="t" l="l"/>
            <a:pathLst>
              <a:path h="7726439" w="7876905">
                <a:moveTo>
                  <a:pt x="0" y="0"/>
                </a:moveTo>
                <a:lnTo>
                  <a:pt x="7876905" y="0"/>
                </a:lnTo>
                <a:lnTo>
                  <a:pt x="7876905" y="7726439"/>
                </a:lnTo>
                <a:lnTo>
                  <a:pt x="0" y="77264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527769" y="1821497"/>
            <a:ext cx="7876905" cy="7726439"/>
          </a:xfrm>
          <a:custGeom>
            <a:avLst/>
            <a:gdLst/>
            <a:ahLst/>
            <a:cxnLst/>
            <a:rect r="r" b="b" t="t" l="l"/>
            <a:pathLst>
              <a:path h="7726439" w="7876905">
                <a:moveTo>
                  <a:pt x="0" y="0"/>
                </a:moveTo>
                <a:lnTo>
                  <a:pt x="7876905" y="0"/>
                </a:lnTo>
                <a:lnTo>
                  <a:pt x="7876905" y="7726438"/>
                </a:lnTo>
                <a:lnTo>
                  <a:pt x="0" y="77264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37149">
            <a:off x="798905" y="392089"/>
            <a:ext cx="1402006" cy="1402006"/>
          </a:xfrm>
          <a:custGeom>
            <a:avLst/>
            <a:gdLst/>
            <a:ahLst/>
            <a:cxnLst/>
            <a:rect r="r" b="b" t="t" l="l"/>
            <a:pathLst>
              <a:path h="1402006" w="1402006">
                <a:moveTo>
                  <a:pt x="0" y="0"/>
                </a:moveTo>
                <a:lnTo>
                  <a:pt x="1402006" y="0"/>
                </a:lnTo>
                <a:lnTo>
                  <a:pt x="1402006" y="1402006"/>
                </a:lnTo>
                <a:lnTo>
                  <a:pt x="0" y="14020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1248570">
            <a:off x="1587021" y="6181215"/>
            <a:ext cx="2532247" cy="3608124"/>
          </a:xfrm>
          <a:custGeom>
            <a:avLst/>
            <a:gdLst/>
            <a:ahLst/>
            <a:cxnLst/>
            <a:rect r="r" b="b" t="t" l="l"/>
            <a:pathLst>
              <a:path h="3608124" w="2532247">
                <a:moveTo>
                  <a:pt x="0" y="0"/>
                </a:moveTo>
                <a:lnTo>
                  <a:pt x="2532248" y="0"/>
                </a:lnTo>
                <a:lnTo>
                  <a:pt x="2532248" y="3608124"/>
                </a:lnTo>
                <a:lnTo>
                  <a:pt x="0" y="360812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2675165" y="2027518"/>
            <a:ext cx="7194048" cy="6302910"/>
          </a:xfrm>
          <a:custGeom>
            <a:avLst/>
            <a:gdLst/>
            <a:ahLst/>
            <a:cxnLst/>
            <a:rect r="r" b="b" t="t" l="l"/>
            <a:pathLst>
              <a:path h="6302910" w="7194048">
                <a:moveTo>
                  <a:pt x="0" y="0"/>
                </a:moveTo>
                <a:lnTo>
                  <a:pt x="7194048" y="0"/>
                </a:lnTo>
                <a:lnTo>
                  <a:pt x="7194048" y="6302910"/>
                </a:lnTo>
                <a:lnTo>
                  <a:pt x="0" y="6302910"/>
                </a:lnTo>
                <a:lnTo>
                  <a:pt x="0" y="0"/>
                </a:lnTo>
                <a:close/>
              </a:path>
            </a:pathLst>
          </a:custGeom>
          <a:blipFill>
            <a:blip r:embed="rId8"/>
            <a:stretch>
              <a:fillRect l="-50427" t="0" r="-5329" b="0"/>
            </a:stretch>
          </a:blipFill>
        </p:spPr>
      </p:sp>
      <p:sp>
        <p:nvSpPr>
          <p:cNvPr name="TextBox 7" id="7"/>
          <p:cNvSpPr txBox="true"/>
          <p:nvPr/>
        </p:nvSpPr>
        <p:spPr>
          <a:xfrm rot="0">
            <a:off x="293028" y="2364725"/>
            <a:ext cx="12234741" cy="4059056"/>
          </a:xfrm>
          <a:prstGeom prst="rect">
            <a:avLst/>
          </a:prstGeom>
        </p:spPr>
        <p:txBody>
          <a:bodyPr anchor="t" rtlCol="false" tIns="0" lIns="0" bIns="0" rIns="0">
            <a:spAutoFit/>
          </a:bodyPr>
          <a:lstStyle/>
          <a:p>
            <a:pPr algn="l">
              <a:lnSpc>
                <a:spcPts val="4647"/>
              </a:lnSpc>
            </a:pPr>
            <a:r>
              <a:rPr lang="en-US" sz="3319">
                <a:solidFill>
                  <a:srgbClr val="5A5EA3"/>
                </a:solidFill>
                <a:latin typeface="Public Sans Italics"/>
              </a:rPr>
              <a:t>The introduction of this project sheds light on the ethics of medical applications, main principles of ethics in medical applications, exploring examples, benefits, disadvantages, moral dilemmas, and ethical frameworks. Kantian ethics, act utility, and utilitarianism .The implications for the medical profession will also be discussed.</a:t>
            </a:r>
          </a:p>
          <a:p>
            <a:pPr algn="l">
              <a:lnSpc>
                <a:spcPts val="4647"/>
              </a:lnSpc>
            </a:pPr>
          </a:p>
        </p:txBody>
      </p:sp>
      <p:sp>
        <p:nvSpPr>
          <p:cNvPr name="TextBox 8" id="8"/>
          <p:cNvSpPr txBox="true"/>
          <p:nvPr/>
        </p:nvSpPr>
        <p:spPr>
          <a:xfrm rot="0">
            <a:off x="2806273" y="584882"/>
            <a:ext cx="12637084" cy="1144905"/>
          </a:xfrm>
          <a:prstGeom prst="rect">
            <a:avLst/>
          </a:prstGeom>
        </p:spPr>
        <p:txBody>
          <a:bodyPr anchor="t" rtlCol="false" tIns="0" lIns="0" bIns="0" rIns="0">
            <a:spAutoFit/>
          </a:bodyPr>
          <a:lstStyle/>
          <a:p>
            <a:pPr algn="ctr">
              <a:lnSpc>
                <a:spcPts val="8819"/>
              </a:lnSpc>
            </a:pPr>
            <a:r>
              <a:rPr lang="en-US" sz="6300">
                <a:solidFill>
                  <a:srgbClr val="5A5EA3"/>
                </a:solidFill>
                <a:latin typeface="Brick Sans"/>
              </a:rPr>
              <a:t>Intoduction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AF3F3"/>
        </a:solidFill>
      </p:bgPr>
    </p:bg>
    <p:spTree>
      <p:nvGrpSpPr>
        <p:cNvPr id="1" name=""/>
        <p:cNvGrpSpPr/>
        <p:nvPr/>
      </p:nvGrpSpPr>
      <p:grpSpPr>
        <a:xfrm>
          <a:off x="0" y="0"/>
          <a:ext cx="0" cy="0"/>
          <a:chOff x="0" y="0"/>
          <a:chExt cx="0" cy="0"/>
        </a:xfrm>
      </p:grpSpPr>
      <p:sp>
        <p:nvSpPr>
          <p:cNvPr name="Freeform 2" id="2"/>
          <p:cNvSpPr/>
          <p:nvPr/>
        </p:nvSpPr>
        <p:spPr>
          <a:xfrm flipH="false" flipV="false" rot="0">
            <a:off x="3721612" y="3409707"/>
            <a:ext cx="7876905" cy="7726439"/>
          </a:xfrm>
          <a:custGeom>
            <a:avLst/>
            <a:gdLst/>
            <a:ahLst/>
            <a:cxnLst/>
            <a:rect r="r" b="b" t="t" l="l"/>
            <a:pathLst>
              <a:path h="7726439" w="7876905">
                <a:moveTo>
                  <a:pt x="0" y="0"/>
                </a:moveTo>
                <a:lnTo>
                  <a:pt x="7876905" y="0"/>
                </a:lnTo>
                <a:lnTo>
                  <a:pt x="7876905" y="7726439"/>
                </a:lnTo>
                <a:lnTo>
                  <a:pt x="0" y="77264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011645" y="-956429"/>
            <a:ext cx="7399403" cy="11629710"/>
          </a:xfrm>
          <a:custGeom>
            <a:avLst/>
            <a:gdLst/>
            <a:ahLst/>
            <a:cxnLst/>
            <a:rect r="r" b="b" t="t" l="l"/>
            <a:pathLst>
              <a:path h="11629710" w="7399403">
                <a:moveTo>
                  <a:pt x="0" y="0"/>
                </a:moveTo>
                <a:lnTo>
                  <a:pt x="7399403" y="0"/>
                </a:lnTo>
                <a:lnTo>
                  <a:pt x="7399403" y="11629710"/>
                </a:lnTo>
                <a:lnTo>
                  <a:pt x="0" y="1162971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5447832" y="4858426"/>
            <a:ext cx="6410088" cy="6901845"/>
          </a:xfrm>
          <a:custGeom>
            <a:avLst/>
            <a:gdLst/>
            <a:ahLst/>
            <a:cxnLst/>
            <a:rect r="r" b="b" t="t" l="l"/>
            <a:pathLst>
              <a:path h="6901845" w="6410088">
                <a:moveTo>
                  <a:pt x="0" y="0"/>
                </a:moveTo>
                <a:lnTo>
                  <a:pt x="6410088" y="0"/>
                </a:lnTo>
                <a:lnTo>
                  <a:pt x="6410088" y="6901845"/>
                </a:lnTo>
                <a:lnTo>
                  <a:pt x="0" y="690184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1248570">
            <a:off x="7709921" y="64751"/>
            <a:ext cx="1885910" cy="2687178"/>
          </a:xfrm>
          <a:custGeom>
            <a:avLst/>
            <a:gdLst/>
            <a:ahLst/>
            <a:cxnLst/>
            <a:rect r="r" b="b" t="t" l="l"/>
            <a:pathLst>
              <a:path h="2687178" w="1885910">
                <a:moveTo>
                  <a:pt x="0" y="0"/>
                </a:moveTo>
                <a:lnTo>
                  <a:pt x="1885910" y="0"/>
                </a:lnTo>
                <a:lnTo>
                  <a:pt x="1885910" y="2687178"/>
                </a:lnTo>
                <a:lnTo>
                  <a:pt x="0" y="268717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6" id="6"/>
          <p:cNvSpPr txBox="true"/>
          <p:nvPr/>
        </p:nvSpPr>
        <p:spPr>
          <a:xfrm rot="0">
            <a:off x="227861" y="1382811"/>
            <a:ext cx="5906932" cy="5739383"/>
          </a:xfrm>
          <a:prstGeom prst="rect">
            <a:avLst/>
          </a:prstGeom>
        </p:spPr>
        <p:txBody>
          <a:bodyPr anchor="t" rtlCol="false" tIns="0" lIns="0" bIns="0" rIns="0">
            <a:spAutoFit/>
          </a:bodyPr>
          <a:lstStyle/>
          <a:p>
            <a:pPr algn="l">
              <a:lnSpc>
                <a:spcPts val="7581"/>
              </a:lnSpc>
            </a:pPr>
            <a:r>
              <a:rPr lang="en-US" sz="5415">
                <a:solidFill>
                  <a:srgbClr val="5A5EA3"/>
                </a:solidFill>
                <a:latin typeface="Courier Prime"/>
              </a:rPr>
              <a:t>Main principles of ethics in medical applications</a:t>
            </a:r>
          </a:p>
          <a:p>
            <a:pPr algn="l">
              <a:lnSpc>
                <a:spcPts val="7581"/>
              </a:lnSpc>
            </a:pPr>
          </a:p>
        </p:txBody>
      </p:sp>
      <p:grpSp>
        <p:nvGrpSpPr>
          <p:cNvPr name="Group 7" id="7"/>
          <p:cNvGrpSpPr/>
          <p:nvPr/>
        </p:nvGrpSpPr>
        <p:grpSpPr>
          <a:xfrm rot="0">
            <a:off x="10864242" y="955872"/>
            <a:ext cx="5694209" cy="7805108"/>
            <a:chOff x="0" y="0"/>
            <a:chExt cx="812800" cy="1114113"/>
          </a:xfrm>
        </p:grpSpPr>
        <p:sp>
          <p:nvSpPr>
            <p:cNvPr name="Freeform 8" id="8"/>
            <p:cNvSpPr/>
            <p:nvPr/>
          </p:nvSpPr>
          <p:spPr>
            <a:xfrm flipH="false" flipV="false" rot="0">
              <a:off x="0" y="0"/>
              <a:ext cx="812800" cy="1114113"/>
            </a:xfrm>
            <a:custGeom>
              <a:avLst/>
              <a:gdLst/>
              <a:ahLst/>
              <a:cxnLst/>
              <a:rect r="r" b="b" t="t" l="l"/>
              <a:pathLst>
                <a:path h="1114113" w="812800">
                  <a:moveTo>
                    <a:pt x="0" y="0"/>
                  </a:moveTo>
                  <a:lnTo>
                    <a:pt x="812800" y="0"/>
                  </a:lnTo>
                  <a:lnTo>
                    <a:pt x="812800" y="1114113"/>
                  </a:lnTo>
                  <a:lnTo>
                    <a:pt x="0" y="1114113"/>
                  </a:lnTo>
                  <a:close/>
                </a:path>
              </a:pathLst>
            </a:custGeom>
            <a:solidFill>
              <a:srgbClr val="E9EAF6"/>
            </a:solidFill>
          </p:spPr>
        </p:sp>
        <p:sp>
          <p:nvSpPr>
            <p:cNvPr name="TextBox 9" id="9"/>
            <p:cNvSpPr txBox="true"/>
            <p:nvPr/>
          </p:nvSpPr>
          <p:spPr>
            <a:xfrm>
              <a:off x="0" y="-76200"/>
              <a:ext cx="812800" cy="1190313"/>
            </a:xfrm>
            <a:prstGeom prst="rect">
              <a:avLst/>
            </a:prstGeom>
          </p:spPr>
          <p:txBody>
            <a:bodyPr anchor="ctr" rtlCol="false" tIns="50800" lIns="50800" bIns="50800" rIns="50800"/>
            <a:lstStyle/>
            <a:p>
              <a:pPr algn="ctr">
                <a:lnSpc>
                  <a:spcPts val="4479"/>
                </a:lnSpc>
              </a:pPr>
              <a:r>
                <a:rPr lang="en-US" sz="3199">
                  <a:solidFill>
                    <a:srgbClr val="5E17EB"/>
                  </a:solidFill>
                  <a:latin typeface="Courier Prime Bold"/>
                </a:rPr>
                <a:t>1)Respect and independence</a:t>
              </a:r>
            </a:p>
            <a:p>
              <a:pPr algn="ctr">
                <a:lnSpc>
                  <a:spcPts val="4479"/>
                </a:lnSpc>
              </a:pPr>
            </a:p>
            <a:p>
              <a:pPr algn="ctr">
                <a:lnSpc>
                  <a:spcPts val="4479"/>
                </a:lnSpc>
              </a:pPr>
              <a:r>
                <a:rPr lang="en-US" sz="3199">
                  <a:solidFill>
                    <a:srgbClr val="5E17EB"/>
                  </a:solidFill>
                  <a:latin typeface="Courier Prime Bold"/>
                </a:rPr>
                <a:t>2)</a:t>
              </a:r>
              <a:r>
                <a:rPr lang="en-US" sz="3199">
                  <a:solidFill>
                    <a:srgbClr val="5E17EB"/>
                  </a:solidFill>
                  <a:latin typeface="Courier Prime Bold"/>
                </a:rPr>
                <a:t>Justice</a:t>
              </a:r>
            </a:p>
            <a:p>
              <a:pPr algn="ctr">
                <a:lnSpc>
                  <a:spcPts val="4479"/>
                </a:lnSpc>
              </a:pPr>
            </a:p>
            <a:p>
              <a:pPr algn="ctr">
                <a:lnSpc>
                  <a:spcPts val="4479"/>
                </a:lnSpc>
              </a:pPr>
              <a:r>
                <a:rPr lang="en-US" sz="3199">
                  <a:solidFill>
                    <a:srgbClr val="5E17EB"/>
                  </a:solidFill>
                  <a:latin typeface="Courier Prime Bold"/>
                </a:rPr>
                <a:t>3)</a:t>
              </a:r>
              <a:r>
                <a:rPr lang="en-US" sz="3199">
                  <a:solidFill>
                    <a:srgbClr val="5E17EB"/>
                  </a:solidFill>
                  <a:latin typeface="Courier Prime Bold"/>
                </a:rPr>
                <a:t>Charity</a:t>
              </a:r>
            </a:p>
            <a:p>
              <a:pPr algn="ctr">
                <a:lnSpc>
                  <a:spcPts val="4479"/>
                </a:lnSpc>
              </a:pPr>
            </a:p>
            <a:p>
              <a:pPr algn="ctr">
                <a:lnSpc>
                  <a:spcPts val="4479"/>
                </a:lnSpc>
              </a:pPr>
              <a:r>
                <a:rPr lang="en-US" sz="3199">
                  <a:solidFill>
                    <a:srgbClr val="5E17EB"/>
                  </a:solidFill>
                  <a:latin typeface="Courier Prime Bold"/>
                </a:rPr>
                <a:t>4)</a:t>
              </a:r>
              <a:r>
                <a:rPr lang="en-US" sz="3199">
                  <a:solidFill>
                    <a:srgbClr val="5E17EB"/>
                  </a:solidFill>
                  <a:latin typeface="Courier Prime Bold"/>
                </a:rPr>
                <a:t>Do no harm</a:t>
              </a:r>
            </a:p>
            <a:p>
              <a:pPr algn="ctr">
                <a:lnSpc>
                  <a:spcPts val="4479"/>
                </a:lnSpc>
              </a:pPr>
            </a:p>
            <a:p>
              <a:pPr algn="ctr">
                <a:lnSpc>
                  <a:spcPts val="4479"/>
                </a:lnSpc>
              </a:pPr>
              <a:r>
                <a:rPr lang="en-US" sz="3199">
                  <a:solidFill>
                    <a:srgbClr val="5E17EB"/>
                  </a:solidFill>
                  <a:latin typeface="Courier Prime Bold"/>
                </a:rPr>
                <a:t>5)</a:t>
              </a:r>
              <a:r>
                <a:rPr lang="en-US" sz="3199">
                  <a:solidFill>
                    <a:srgbClr val="5E17EB"/>
                  </a:solidFill>
                  <a:latin typeface="Courier Prime Bold"/>
                </a:rPr>
                <a:t>Privacy and confidentiality</a:t>
              </a:r>
            </a:p>
            <a:p>
              <a:pPr algn="ctr">
                <a:lnSpc>
                  <a:spcPts val="2659"/>
                </a:lnSpc>
              </a:pPr>
            </a:p>
            <a:p>
              <a:pPr algn="ctr">
                <a:lnSpc>
                  <a:spcPts val="2659"/>
                </a:lnSpc>
              </a:pPr>
            </a:p>
            <a:p>
              <a:pPr algn="ctr">
                <a:lnSpc>
                  <a:spcPts val="2659"/>
                </a:lnSpc>
              </a:pPr>
            </a:p>
            <a:p>
              <a:pPr algn="ctr">
                <a:lnSpc>
                  <a:spcPts val="2659"/>
                </a:lnSpc>
                <a:spcBef>
                  <a:spcPct val="0"/>
                </a:spcBef>
              </a:pP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AF3F3"/>
        </a:solidFill>
      </p:bgPr>
    </p:bg>
    <p:spTree>
      <p:nvGrpSpPr>
        <p:cNvPr id="1" name=""/>
        <p:cNvGrpSpPr/>
        <p:nvPr/>
      </p:nvGrpSpPr>
      <p:grpSpPr>
        <a:xfrm>
          <a:off x="0" y="0"/>
          <a:ext cx="0" cy="0"/>
          <a:chOff x="0" y="0"/>
          <a:chExt cx="0" cy="0"/>
        </a:xfrm>
      </p:grpSpPr>
      <p:sp>
        <p:nvSpPr>
          <p:cNvPr name="Freeform 2" id="2"/>
          <p:cNvSpPr/>
          <p:nvPr/>
        </p:nvSpPr>
        <p:spPr>
          <a:xfrm flipH="false" flipV="false" rot="0">
            <a:off x="9859897" y="-671355"/>
            <a:ext cx="7399403" cy="11629710"/>
          </a:xfrm>
          <a:custGeom>
            <a:avLst/>
            <a:gdLst/>
            <a:ahLst/>
            <a:cxnLst/>
            <a:rect r="r" b="b" t="t" l="l"/>
            <a:pathLst>
              <a:path h="11629710" w="7399403">
                <a:moveTo>
                  <a:pt x="0" y="0"/>
                </a:moveTo>
                <a:lnTo>
                  <a:pt x="7399403" y="0"/>
                </a:lnTo>
                <a:lnTo>
                  <a:pt x="7399403" y="11629710"/>
                </a:lnTo>
                <a:lnTo>
                  <a:pt x="0" y="116297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700522" y="1153874"/>
            <a:ext cx="5694209" cy="8280195"/>
            <a:chOff x="0" y="0"/>
            <a:chExt cx="812800" cy="1181928"/>
          </a:xfrm>
        </p:grpSpPr>
        <p:sp>
          <p:nvSpPr>
            <p:cNvPr name="Freeform 4" id="4"/>
            <p:cNvSpPr/>
            <p:nvPr/>
          </p:nvSpPr>
          <p:spPr>
            <a:xfrm flipH="false" flipV="false" rot="0">
              <a:off x="0" y="0"/>
              <a:ext cx="812800" cy="1181927"/>
            </a:xfrm>
            <a:custGeom>
              <a:avLst/>
              <a:gdLst/>
              <a:ahLst/>
              <a:cxnLst/>
              <a:rect r="r" b="b" t="t" l="l"/>
              <a:pathLst>
                <a:path h="1181927" w="812800">
                  <a:moveTo>
                    <a:pt x="0" y="0"/>
                  </a:moveTo>
                  <a:lnTo>
                    <a:pt x="812800" y="0"/>
                  </a:lnTo>
                  <a:lnTo>
                    <a:pt x="812800" y="1181927"/>
                  </a:lnTo>
                  <a:lnTo>
                    <a:pt x="0" y="1181927"/>
                  </a:lnTo>
                  <a:close/>
                </a:path>
              </a:pathLst>
            </a:custGeom>
            <a:solidFill>
              <a:srgbClr val="E9EAF6"/>
            </a:solidFill>
          </p:spPr>
        </p:sp>
        <p:sp>
          <p:nvSpPr>
            <p:cNvPr name="TextBox 5" id="5"/>
            <p:cNvSpPr txBox="true"/>
            <p:nvPr/>
          </p:nvSpPr>
          <p:spPr>
            <a:xfrm>
              <a:off x="0" y="-38100"/>
              <a:ext cx="812800" cy="1220028"/>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1248570">
            <a:off x="7709921" y="64751"/>
            <a:ext cx="1885910" cy="2687178"/>
          </a:xfrm>
          <a:custGeom>
            <a:avLst/>
            <a:gdLst/>
            <a:ahLst/>
            <a:cxnLst/>
            <a:rect r="r" b="b" t="t" l="l"/>
            <a:pathLst>
              <a:path h="2687178" w="1885910">
                <a:moveTo>
                  <a:pt x="0" y="0"/>
                </a:moveTo>
                <a:lnTo>
                  <a:pt x="1885910" y="0"/>
                </a:lnTo>
                <a:lnTo>
                  <a:pt x="1885910" y="2687178"/>
                </a:lnTo>
                <a:lnTo>
                  <a:pt x="0" y="26871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0" y="4659262"/>
            <a:ext cx="7646234" cy="5627738"/>
          </a:xfrm>
          <a:custGeom>
            <a:avLst/>
            <a:gdLst/>
            <a:ahLst/>
            <a:cxnLst/>
            <a:rect r="r" b="b" t="t" l="l"/>
            <a:pathLst>
              <a:path h="5627738" w="7646234">
                <a:moveTo>
                  <a:pt x="0" y="0"/>
                </a:moveTo>
                <a:lnTo>
                  <a:pt x="7646234" y="0"/>
                </a:lnTo>
                <a:lnTo>
                  <a:pt x="7646234" y="5627738"/>
                </a:lnTo>
                <a:lnTo>
                  <a:pt x="0" y="5627738"/>
                </a:lnTo>
                <a:lnTo>
                  <a:pt x="0" y="0"/>
                </a:lnTo>
                <a:close/>
              </a:path>
            </a:pathLst>
          </a:custGeom>
          <a:blipFill>
            <a:blip r:embed="rId6"/>
            <a:stretch>
              <a:fillRect l="0" t="-2413" r="0" b="-2413"/>
            </a:stretch>
          </a:blipFill>
        </p:spPr>
      </p:sp>
      <p:sp>
        <p:nvSpPr>
          <p:cNvPr name="Freeform 8" id="8"/>
          <p:cNvSpPr/>
          <p:nvPr/>
        </p:nvSpPr>
        <p:spPr>
          <a:xfrm flipH="false" flipV="false" rot="0">
            <a:off x="10367289" y="1282879"/>
            <a:ext cx="7627696" cy="6574381"/>
          </a:xfrm>
          <a:custGeom>
            <a:avLst/>
            <a:gdLst/>
            <a:ahLst/>
            <a:cxnLst/>
            <a:rect r="r" b="b" t="t" l="l"/>
            <a:pathLst>
              <a:path h="6574381" w="7627696">
                <a:moveTo>
                  <a:pt x="0" y="0"/>
                </a:moveTo>
                <a:lnTo>
                  <a:pt x="7627696" y="0"/>
                </a:lnTo>
                <a:lnTo>
                  <a:pt x="7627696" y="6574381"/>
                </a:lnTo>
                <a:lnTo>
                  <a:pt x="0" y="6574381"/>
                </a:lnTo>
                <a:lnTo>
                  <a:pt x="0" y="0"/>
                </a:lnTo>
                <a:close/>
              </a:path>
            </a:pathLst>
          </a:custGeom>
          <a:blipFill>
            <a:blip r:embed="rId7"/>
            <a:stretch>
              <a:fillRect l="0" t="0" r="0" b="0"/>
            </a:stretch>
          </a:blipFill>
        </p:spPr>
      </p:sp>
      <p:sp>
        <p:nvSpPr>
          <p:cNvPr name="Freeform 9" id="9"/>
          <p:cNvSpPr/>
          <p:nvPr/>
        </p:nvSpPr>
        <p:spPr>
          <a:xfrm flipH="false" flipV="false" rot="0">
            <a:off x="7294107" y="6474956"/>
            <a:ext cx="3540436" cy="3812044"/>
          </a:xfrm>
          <a:custGeom>
            <a:avLst/>
            <a:gdLst/>
            <a:ahLst/>
            <a:cxnLst/>
            <a:rect r="r" b="b" t="t" l="l"/>
            <a:pathLst>
              <a:path h="3812044" w="3540436">
                <a:moveTo>
                  <a:pt x="0" y="0"/>
                </a:moveTo>
                <a:lnTo>
                  <a:pt x="3540435" y="0"/>
                </a:lnTo>
                <a:lnTo>
                  <a:pt x="3540435" y="3812044"/>
                </a:lnTo>
                <a:lnTo>
                  <a:pt x="0" y="381204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0" id="10"/>
          <p:cNvSpPr txBox="true"/>
          <p:nvPr/>
        </p:nvSpPr>
        <p:spPr>
          <a:xfrm rot="0">
            <a:off x="635137" y="536310"/>
            <a:ext cx="7866264" cy="4033759"/>
          </a:xfrm>
          <a:prstGeom prst="rect">
            <a:avLst/>
          </a:prstGeom>
        </p:spPr>
        <p:txBody>
          <a:bodyPr anchor="t" rtlCol="false" tIns="0" lIns="0" bIns="0" rIns="0">
            <a:spAutoFit/>
          </a:bodyPr>
          <a:lstStyle/>
          <a:p>
            <a:pPr algn="l">
              <a:lnSpc>
                <a:spcPts val="10066"/>
              </a:lnSpc>
            </a:pPr>
            <a:r>
              <a:rPr lang="en-US" sz="7190">
                <a:solidFill>
                  <a:srgbClr val="222366"/>
                </a:solidFill>
                <a:latin typeface="Courier Prime Bold"/>
              </a:rPr>
              <a:t>EXAMPLES OF MEDICAL APPLICATIONS: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AF3F3"/>
        </a:solidFill>
      </p:bgPr>
    </p:bg>
    <p:spTree>
      <p:nvGrpSpPr>
        <p:cNvPr id="1" name=""/>
        <p:cNvGrpSpPr/>
        <p:nvPr/>
      </p:nvGrpSpPr>
      <p:grpSpPr>
        <a:xfrm>
          <a:off x="0" y="0"/>
          <a:ext cx="0" cy="0"/>
          <a:chOff x="0" y="0"/>
          <a:chExt cx="0" cy="0"/>
        </a:xfrm>
      </p:grpSpPr>
      <p:sp>
        <p:nvSpPr>
          <p:cNvPr name="Freeform 2" id="2"/>
          <p:cNvSpPr/>
          <p:nvPr/>
        </p:nvSpPr>
        <p:spPr>
          <a:xfrm flipH="false" flipV="false" rot="0">
            <a:off x="-1163445" y="-318668"/>
            <a:ext cx="7876905" cy="7726439"/>
          </a:xfrm>
          <a:custGeom>
            <a:avLst/>
            <a:gdLst/>
            <a:ahLst/>
            <a:cxnLst/>
            <a:rect r="r" b="b" t="t" l="l"/>
            <a:pathLst>
              <a:path h="7726439" w="7876905">
                <a:moveTo>
                  <a:pt x="0" y="0"/>
                </a:moveTo>
                <a:lnTo>
                  <a:pt x="7876905" y="0"/>
                </a:lnTo>
                <a:lnTo>
                  <a:pt x="7876905" y="7726439"/>
                </a:lnTo>
                <a:lnTo>
                  <a:pt x="0" y="77264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222364" y="1808086"/>
            <a:ext cx="7876905" cy="7726439"/>
          </a:xfrm>
          <a:custGeom>
            <a:avLst/>
            <a:gdLst/>
            <a:ahLst/>
            <a:cxnLst/>
            <a:rect r="r" b="b" t="t" l="l"/>
            <a:pathLst>
              <a:path h="7726439" w="7876905">
                <a:moveTo>
                  <a:pt x="0" y="0"/>
                </a:moveTo>
                <a:lnTo>
                  <a:pt x="7876905" y="0"/>
                </a:lnTo>
                <a:lnTo>
                  <a:pt x="7876905" y="7726439"/>
                </a:lnTo>
                <a:lnTo>
                  <a:pt x="0" y="77264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921247" y="3301022"/>
            <a:ext cx="7082961" cy="3058022"/>
            <a:chOff x="0" y="0"/>
            <a:chExt cx="883555" cy="381469"/>
          </a:xfrm>
        </p:grpSpPr>
        <p:sp>
          <p:nvSpPr>
            <p:cNvPr name="Freeform 5" id="5"/>
            <p:cNvSpPr/>
            <p:nvPr/>
          </p:nvSpPr>
          <p:spPr>
            <a:xfrm flipH="false" flipV="false" rot="0">
              <a:off x="0" y="0"/>
              <a:ext cx="883555" cy="381469"/>
            </a:xfrm>
            <a:custGeom>
              <a:avLst/>
              <a:gdLst/>
              <a:ahLst/>
              <a:cxnLst/>
              <a:rect r="r" b="b" t="t" l="l"/>
              <a:pathLst>
                <a:path h="381469" w="883555">
                  <a:moveTo>
                    <a:pt x="680355" y="0"/>
                  </a:moveTo>
                  <a:cubicBezTo>
                    <a:pt x="792579" y="0"/>
                    <a:pt x="883555" y="85395"/>
                    <a:pt x="883555" y="190734"/>
                  </a:cubicBezTo>
                  <a:cubicBezTo>
                    <a:pt x="883555" y="296074"/>
                    <a:pt x="792579" y="381469"/>
                    <a:pt x="680355" y="381469"/>
                  </a:cubicBezTo>
                  <a:lnTo>
                    <a:pt x="203200" y="381469"/>
                  </a:lnTo>
                  <a:cubicBezTo>
                    <a:pt x="90976" y="381469"/>
                    <a:pt x="0" y="296074"/>
                    <a:pt x="0" y="190734"/>
                  </a:cubicBezTo>
                  <a:cubicBezTo>
                    <a:pt x="0" y="85395"/>
                    <a:pt x="90976" y="0"/>
                    <a:pt x="203200" y="0"/>
                  </a:cubicBezTo>
                  <a:close/>
                </a:path>
              </a:pathLst>
            </a:custGeom>
            <a:solidFill>
              <a:srgbClr val="E9EAF6"/>
            </a:solidFill>
            <a:ln w="19050" cap="sq">
              <a:solidFill>
                <a:srgbClr val="414370"/>
              </a:solidFill>
              <a:prstDash val="lgDash"/>
              <a:miter/>
            </a:ln>
          </p:spPr>
        </p:sp>
        <p:sp>
          <p:nvSpPr>
            <p:cNvPr name="TextBox 6" id="6"/>
            <p:cNvSpPr txBox="true"/>
            <p:nvPr/>
          </p:nvSpPr>
          <p:spPr>
            <a:xfrm>
              <a:off x="0" y="-38100"/>
              <a:ext cx="883555" cy="419569"/>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1921247" y="6827447"/>
            <a:ext cx="7082961" cy="3058022"/>
            <a:chOff x="0" y="0"/>
            <a:chExt cx="883555" cy="381469"/>
          </a:xfrm>
        </p:grpSpPr>
        <p:sp>
          <p:nvSpPr>
            <p:cNvPr name="Freeform 8" id="8"/>
            <p:cNvSpPr/>
            <p:nvPr/>
          </p:nvSpPr>
          <p:spPr>
            <a:xfrm flipH="false" flipV="false" rot="0">
              <a:off x="0" y="0"/>
              <a:ext cx="883555" cy="381469"/>
            </a:xfrm>
            <a:custGeom>
              <a:avLst/>
              <a:gdLst/>
              <a:ahLst/>
              <a:cxnLst/>
              <a:rect r="r" b="b" t="t" l="l"/>
              <a:pathLst>
                <a:path h="381469" w="883555">
                  <a:moveTo>
                    <a:pt x="680355" y="0"/>
                  </a:moveTo>
                  <a:cubicBezTo>
                    <a:pt x="792579" y="0"/>
                    <a:pt x="883555" y="85395"/>
                    <a:pt x="883555" y="190734"/>
                  </a:cubicBezTo>
                  <a:cubicBezTo>
                    <a:pt x="883555" y="296074"/>
                    <a:pt x="792579" y="381469"/>
                    <a:pt x="680355" y="381469"/>
                  </a:cubicBezTo>
                  <a:lnTo>
                    <a:pt x="203200" y="381469"/>
                  </a:lnTo>
                  <a:cubicBezTo>
                    <a:pt x="90976" y="381469"/>
                    <a:pt x="0" y="296074"/>
                    <a:pt x="0" y="190734"/>
                  </a:cubicBezTo>
                  <a:cubicBezTo>
                    <a:pt x="0" y="85395"/>
                    <a:pt x="90976" y="0"/>
                    <a:pt x="203200" y="0"/>
                  </a:cubicBezTo>
                  <a:close/>
                </a:path>
              </a:pathLst>
            </a:custGeom>
            <a:solidFill>
              <a:srgbClr val="E9EAF6"/>
            </a:solidFill>
            <a:ln w="19050" cap="sq">
              <a:solidFill>
                <a:srgbClr val="414370"/>
              </a:solidFill>
              <a:prstDash val="lgDash"/>
              <a:miter/>
            </a:ln>
          </p:spPr>
        </p:sp>
        <p:sp>
          <p:nvSpPr>
            <p:cNvPr name="TextBox 9" id="9"/>
            <p:cNvSpPr txBox="true"/>
            <p:nvPr/>
          </p:nvSpPr>
          <p:spPr>
            <a:xfrm>
              <a:off x="0" y="-38100"/>
              <a:ext cx="883555" cy="419569"/>
            </a:xfrm>
            <a:prstGeom prst="rect">
              <a:avLst/>
            </a:prstGeom>
          </p:spPr>
          <p:txBody>
            <a:bodyPr anchor="ctr" rtlCol="false" tIns="50800" lIns="50800" bIns="50800" rIns="50800"/>
            <a:lstStyle/>
            <a:p>
              <a:pPr algn="ctr">
                <a:lnSpc>
                  <a:spcPts val="2659"/>
                </a:lnSpc>
              </a:pPr>
            </a:p>
          </p:txBody>
        </p:sp>
      </p:grpSp>
      <p:sp>
        <p:nvSpPr>
          <p:cNvPr name="Freeform 10" id="10"/>
          <p:cNvSpPr/>
          <p:nvPr/>
        </p:nvSpPr>
        <p:spPr>
          <a:xfrm flipH="false" flipV="false" rot="-1793077">
            <a:off x="15875632" y="4998024"/>
            <a:ext cx="2859370" cy="3981402"/>
          </a:xfrm>
          <a:custGeom>
            <a:avLst/>
            <a:gdLst/>
            <a:ahLst/>
            <a:cxnLst/>
            <a:rect r="r" b="b" t="t" l="l"/>
            <a:pathLst>
              <a:path h="3981402" w="2859370">
                <a:moveTo>
                  <a:pt x="0" y="0"/>
                </a:moveTo>
                <a:lnTo>
                  <a:pt x="2859370" y="0"/>
                </a:lnTo>
                <a:lnTo>
                  <a:pt x="2859370" y="3981402"/>
                </a:lnTo>
                <a:lnTo>
                  <a:pt x="0" y="39814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855077">
            <a:off x="209899" y="565823"/>
            <a:ext cx="2752419" cy="3173649"/>
          </a:xfrm>
          <a:custGeom>
            <a:avLst/>
            <a:gdLst/>
            <a:ahLst/>
            <a:cxnLst/>
            <a:rect r="r" b="b" t="t" l="l"/>
            <a:pathLst>
              <a:path h="3173649" w="2752419">
                <a:moveTo>
                  <a:pt x="0" y="0"/>
                </a:moveTo>
                <a:lnTo>
                  <a:pt x="2752419" y="0"/>
                </a:lnTo>
                <a:lnTo>
                  <a:pt x="2752419" y="3173649"/>
                </a:lnTo>
                <a:lnTo>
                  <a:pt x="0" y="317364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137149">
            <a:off x="17236257" y="2600019"/>
            <a:ext cx="1402006" cy="1402006"/>
          </a:xfrm>
          <a:custGeom>
            <a:avLst/>
            <a:gdLst/>
            <a:ahLst/>
            <a:cxnLst/>
            <a:rect r="r" b="b" t="t" l="l"/>
            <a:pathLst>
              <a:path h="1402006" w="1402006">
                <a:moveTo>
                  <a:pt x="0" y="0"/>
                </a:moveTo>
                <a:lnTo>
                  <a:pt x="1402006" y="0"/>
                </a:lnTo>
                <a:lnTo>
                  <a:pt x="1402006" y="1402006"/>
                </a:lnTo>
                <a:lnTo>
                  <a:pt x="0" y="140200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3" id="13"/>
          <p:cNvSpPr/>
          <p:nvPr/>
        </p:nvSpPr>
        <p:spPr>
          <a:xfrm flipH="false" flipV="false" rot="-137149">
            <a:off x="885105" y="9285701"/>
            <a:ext cx="1402006" cy="1402006"/>
          </a:xfrm>
          <a:custGeom>
            <a:avLst/>
            <a:gdLst/>
            <a:ahLst/>
            <a:cxnLst/>
            <a:rect r="r" b="b" t="t" l="l"/>
            <a:pathLst>
              <a:path h="1402006" w="1402006">
                <a:moveTo>
                  <a:pt x="0" y="0"/>
                </a:moveTo>
                <a:lnTo>
                  <a:pt x="1402006" y="0"/>
                </a:lnTo>
                <a:lnTo>
                  <a:pt x="1402006" y="1402006"/>
                </a:lnTo>
                <a:lnTo>
                  <a:pt x="0" y="140200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4" id="14"/>
          <p:cNvGrpSpPr/>
          <p:nvPr/>
        </p:nvGrpSpPr>
        <p:grpSpPr>
          <a:xfrm rot="0">
            <a:off x="9283792" y="3301022"/>
            <a:ext cx="7082961" cy="3058022"/>
            <a:chOff x="0" y="0"/>
            <a:chExt cx="883555" cy="381469"/>
          </a:xfrm>
        </p:grpSpPr>
        <p:sp>
          <p:nvSpPr>
            <p:cNvPr name="Freeform 15" id="15"/>
            <p:cNvSpPr/>
            <p:nvPr/>
          </p:nvSpPr>
          <p:spPr>
            <a:xfrm flipH="false" flipV="false" rot="0">
              <a:off x="0" y="0"/>
              <a:ext cx="883555" cy="381469"/>
            </a:xfrm>
            <a:custGeom>
              <a:avLst/>
              <a:gdLst/>
              <a:ahLst/>
              <a:cxnLst/>
              <a:rect r="r" b="b" t="t" l="l"/>
              <a:pathLst>
                <a:path h="381469" w="883555">
                  <a:moveTo>
                    <a:pt x="680355" y="0"/>
                  </a:moveTo>
                  <a:cubicBezTo>
                    <a:pt x="792579" y="0"/>
                    <a:pt x="883555" y="85395"/>
                    <a:pt x="883555" y="190734"/>
                  </a:cubicBezTo>
                  <a:cubicBezTo>
                    <a:pt x="883555" y="296074"/>
                    <a:pt x="792579" y="381469"/>
                    <a:pt x="680355" y="381469"/>
                  </a:cubicBezTo>
                  <a:lnTo>
                    <a:pt x="203200" y="381469"/>
                  </a:lnTo>
                  <a:cubicBezTo>
                    <a:pt x="90976" y="381469"/>
                    <a:pt x="0" y="296074"/>
                    <a:pt x="0" y="190734"/>
                  </a:cubicBezTo>
                  <a:cubicBezTo>
                    <a:pt x="0" y="85395"/>
                    <a:pt x="90976" y="0"/>
                    <a:pt x="203200" y="0"/>
                  </a:cubicBezTo>
                  <a:close/>
                </a:path>
              </a:pathLst>
            </a:custGeom>
            <a:solidFill>
              <a:srgbClr val="E9EAF6"/>
            </a:solidFill>
            <a:ln w="19050" cap="sq">
              <a:solidFill>
                <a:srgbClr val="414370"/>
              </a:solidFill>
              <a:prstDash val="lgDash"/>
              <a:miter/>
            </a:ln>
          </p:spPr>
        </p:sp>
        <p:sp>
          <p:nvSpPr>
            <p:cNvPr name="TextBox 16" id="16"/>
            <p:cNvSpPr txBox="true"/>
            <p:nvPr/>
          </p:nvSpPr>
          <p:spPr>
            <a:xfrm>
              <a:off x="0" y="-38100"/>
              <a:ext cx="883555" cy="419569"/>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9283792" y="6827447"/>
            <a:ext cx="7082961" cy="3058022"/>
            <a:chOff x="0" y="0"/>
            <a:chExt cx="883555" cy="381469"/>
          </a:xfrm>
        </p:grpSpPr>
        <p:sp>
          <p:nvSpPr>
            <p:cNvPr name="Freeform 18" id="18"/>
            <p:cNvSpPr/>
            <p:nvPr/>
          </p:nvSpPr>
          <p:spPr>
            <a:xfrm flipH="false" flipV="false" rot="0">
              <a:off x="0" y="0"/>
              <a:ext cx="883555" cy="381469"/>
            </a:xfrm>
            <a:custGeom>
              <a:avLst/>
              <a:gdLst/>
              <a:ahLst/>
              <a:cxnLst/>
              <a:rect r="r" b="b" t="t" l="l"/>
              <a:pathLst>
                <a:path h="381469" w="883555">
                  <a:moveTo>
                    <a:pt x="680355" y="0"/>
                  </a:moveTo>
                  <a:cubicBezTo>
                    <a:pt x="792579" y="0"/>
                    <a:pt x="883555" y="85395"/>
                    <a:pt x="883555" y="190734"/>
                  </a:cubicBezTo>
                  <a:cubicBezTo>
                    <a:pt x="883555" y="296074"/>
                    <a:pt x="792579" y="381469"/>
                    <a:pt x="680355" y="381469"/>
                  </a:cubicBezTo>
                  <a:lnTo>
                    <a:pt x="203200" y="381469"/>
                  </a:lnTo>
                  <a:cubicBezTo>
                    <a:pt x="90976" y="381469"/>
                    <a:pt x="0" y="296074"/>
                    <a:pt x="0" y="190734"/>
                  </a:cubicBezTo>
                  <a:cubicBezTo>
                    <a:pt x="0" y="85395"/>
                    <a:pt x="90976" y="0"/>
                    <a:pt x="203200" y="0"/>
                  </a:cubicBezTo>
                  <a:close/>
                </a:path>
              </a:pathLst>
            </a:custGeom>
            <a:solidFill>
              <a:srgbClr val="E9EAF6"/>
            </a:solidFill>
            <a:ln w="19050" cap="sq">
              <a:solidFill>
                <a:srgbClr val="414370"/>
              </a:solidFill>
              <a:prstDash val="lgDash"/>
              <a:miter/>
            </a:ln>
          </p:spPr>
        </p:sp>
        <p:sp>
          <p:nvSpPr>
            <p:cNvPr name="TextBox 19" id="19"/>
            <p:cNvSpPr txBox="true"/>
            <p:nvPr/>
          </p:nvSpPr>
          <p:spPr>
            <a:xfrm>
              <a:off x="0" y="-38100"/>
              <a:ext cx="883555" cy="419569"/>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3065636" y="2981332"/>
            <a:ext cx="4794184" cy="639381"/>
            <a:chOff x="0" y="0"/>
            <a:chExt cx="2860316" cy="381469"/>
          </a:xfrm>
        </p:grpSpPr>
        <p:sp>
          <p:nvSpPr>
            <p:cNvPr name="Freeform 21" id="21"/>
            <p:cNvSpPr/>
            <p:nvPr/>
          </p:nvSpPr>
          <p:spPr>
            <a:xfrm flipH="false" flipV="false" rot="0">
              <a:off x="0" y="0"/>
              <a:ext cx="2860316" cy="381469"/>
            </a:xfrm>
            <a:custGeom>
              <a:avLst/>
              <a:gdLst/>
              <a:ahLst/>
              <a:cxnLst/>
              <a:rect r="r" b="b" t="t" l="l"/>
              <a:pathLst>
                <a:path h="381469" w="2860316">
                  <a:moveTo>
                    <a:pt x="2657116" y="0"/>
                  </a:moveTo>
                  <a:cubicBezTo>
                    <a:pt x="2769341" y="0"/>
                    <a:pt x="2860316" y="85395"/>
                    <a:pt x="2860316" y="190734"/>
                  </a:cubicBezTo>
                  <a:cubicBezTo>
                    <a:pt x="2860316" y="296074"/>
                    <a:pt x="2769341" y="381469"/>
                    <a:pt x="2657116" y="381469"/>
                  </a:cubicBezTo>
                  <a:lnTo>
                    <a:pt x="203200" y="381469"/>
                  </a:lnTo>
                  <a:cubicBezTo>
                    <a:pt x="90976" y="381469"/>
                    <a:pt x="0" y="296074"/>
                    <a:pt x="0" y="190734"/>
                  </a:cubicBezTo>
                  <a:cubicBezTo>
                    <a:pt x="0" y="85395"/>
                    <a:pt x="90976" y="0"/>
                    <a:pt x="203200" y="0"/>
                  </a:cubicBezTo>
                  <a:close/>
                </a:path>
              </a:pathLst>
            </a:custGeom>
            <a:solidFill>
              <a:srgbClr val="BDD2EA"/>
            </a:solidFill>
          </p:spPr>
        </p:sp>
        <p:sp>
          <p:nvSpPr>
            <p:cNvPr name="TextBox 22" id="22"/>
            <p:cNvSpPr txBox="true"/>
            <p:nvPr/>
          </p:nvSpPr>
          <p:spPr>
            <a:xfrm>
              <a:off x="0" y="-38100"/>
              <a:ext cx="2860316" cy="419569"/>
            </a:xfrm>
            <a:prstGeom prst="rect">
              <a:avLst/>
            </a:prstGeom>
          </p:spPr>
          <p:txBody>
            <a:bodyPr anchor="ctr" rtlCol="false" tIns="50800" lIns="50800" bIns="50800" rIns="50800"/>
            <a:lstStyle/>
            <a:p>
              <a:pPr algn="ctr">
                <a:lnSpc>
                  <a:spcPts val="2659"/>
                </a:lnSpc>
              </a:pPr>
            </a:p>
          </p:txBody>
        </p:sp>
      </p:grpSp>
      <p:grpSp>
        <p:nvGrpSpPr>
          <p:cNvPr name="Group 23" id="23"/>
          <p:cNvGrpSpPr/>
          <p:nvPr/>
        </p:nvGrpSpPr>
        <p:grpSpPr>
          <a:xfrm rot="0">
            <a:off x="10428180" y="2981332"/>
            <a:ext cx="4794184" cy="639381"/>
            <a:chOff x="0" y="0"/>
            <a:chExt cx="2860316" cy="381469"/>
          </a:xfrm>
        </p:grpSpPr>
        <p:sp>
          <p:nvSpPr>
            <p:cNvPr name="Freeform 24" id="24"/>
            <p:cNvSpPr/>
            <p:nvPr/>
          </p:nvSpPr>
          <p:spPr>
            <a:xfrm flipH="false" flipV="false" rot="0">
              <a:off x="0" y="0"/>
              <a:ext cx="2860316" cy="381469"/>
            </a:xfrm>
            <a:custGeom>
              <a:avLst/>
              <a:gdLst/>
              <a:ahLst/>
              <a:cxnLst/>
              <a:rect r="r" b="b" t="t" l="l"/>
              <a:pathLst>
                <a:path h="381469" w="2860316">
                  <a:moveTo>
                    <a:pt x="2657116" y="0"/>
                  </a:moveTo>
                  <a:cubicBezTo>
                    <a:pt x="2769341" y="0"/>
                    <a:pt x="2860316" y="85395"/>
                    <a:pt x="2860316" y="190734"/>
                  </a:cubicBezTo>
                  <a:cubicBezTo>
                    <a:pt x="2860316" y="296074"/>
                    <a:pt x="2769341" y="381469"/>
                    <a:pt x="2657116" y="381469"/>
                  </a:cubicBezTo>
                  <a:lnTo>
                    <a:pt x="203200" y="381469"/>
                  </a:lnTo>
                  <a:cubicBezTo>
                    <a:pt x="90976" y="381469"/>
                    <a:pt x="0" y="296074"/>
                    <a:pt x="0" y="190734"/>
                  </a:cubicBezTo>
                  <a:cubicBezTo>
                    <a:pt x="0" y="85395"/>
                    <a:pt x="90976" y="0"/>
                    <a:pt x="203200" y="0"/>
                  </a:cubicBezTo>
                  <a:close/>
                </a:path>
              </a:pathLst>
            </a:custGeom>
            <a:solidFill>
              <a:srgbClr val="BDD2EA"/>
            </a:solidFill>
          </p:spPr>
        </p:sp>
        <p:sp>
          <p:nvSpPr>
            <p:cNvPr name="TextBox 25" id="25"/>
            <p:cNvSpPr txBox="true"/>
            <p:nvPr/>
          </p:nvSpPr>
          <p:spPr>
            <a:xfrm>
              <a:off x="0" y="-38100"/>
              <a:ext cx="2860316" cy="419569"/>
            </a:xfrm>
            <a:prstGeom prst="rect">
              <a:avLst/>
            </a:prstGeom>
          </p:spPr>
          <p:txBody>
            <a:bodyPr anchor="ctr" rtlCol="false" tIns="50800" lIns="50800" bIns="50800" rIns="50800"/>
            <a:lstStyle/>
            <a:p>
              <a:pPr algn="ctr">
                <a:lnSpc>
                  <a:spcPts val="2659"/>
                </a:lnSpc>
              </a:pPr>
            </a:p>
          </p:txBody>
        </p:sp>
      </p:grpSp>
      <p:grpSp>
        <p:nvGrpSpPr>
          <p:cNvPr name="Group 26" id="26"/>
          <p:cNvGrpSpPr/>
          <p:nvPr/>
        </p:nvGrpSpPr>
        <p:grpSpPr>
          <a:xfrm rot="0">
            <a:off x="3065636" y="6616219"/>
            <a:ext cx="4794184" cy="639381"/>
            <a:chOff x="0" y="0"/>
            <a:chExt cx="2860316" cy="381469"/>
          </a:xfrm>
        </p:grpSpPr>
        <p:sp>
          <p:nvSpPr>
            <p:cNvPr name="Freeform 27" id="27"/>
            <p:cNvSpPr/>
            <p:nvPr/>
          </p:nvSpPr>
          <p:spPr>
            <a:xfrm flipH="false" flipV="false" rot="0">
              <a:off x="0" y="0"/>
              <a:ext cx="2860316" cy="381469"/>
            </a:xfrm>
            <a:custGeom>
              <a:avLst/>
              <a:gdLst/>
              <a:ahLst/>
              <a:cxnLst/>
              <a:rect r="r" b="b" t="t" l="l"/>
              <a:pathLst>
                <a:path h="381469" w="2860316">
                  <a:moveTo>
                    <a:pt x="2657116" y="0"/>
                  </a:moveTo>
                  <a:cubicBezTo>
                    <a:pt x="2769341" y="0"/>
                    <a:pt x="2860316" y="85395"/>
                    <a:pt x="2860316" y="190734"/>
                  </a:cubicBezTo>
                  <a:cubicBezTo>
                    <a:pt x="2860316" y="296074"/>
                    <a:pt x="2769341" y="381469"/>
                    <a:pt x="2657116" y="381469"/>
                  </a:cubicBezTo>
                  <a:lnTo>
                    <a:pt x="203200" y="381469"/>
                  </a:lnTo>
                  <a:cubicBezTo>
                    <a:pt x="90976" y="381469"/>
                    <a:pt x="0" y="296074"/>
                    <a:pt x="0" y="190734"/>
                  </a:cubicBezTo>
                  <a:cubicBezTo>
                    <a:pt x="0" y="85395"/>
                    <a:pt x="90976" y="0"/>
                    <a:pt x="203200" y="0"/>
                  </a:cubicBezTo>
                  <a:close/>
                </a:path>
              </a:pathLst>
            </a:custGeom>
            <a:solidFill>
              <a:srgbClr val="BDD2EA"/>
            </a:solidFill>
          </p:spPr>
        </p:sp>
        <p:sp>
          <p:nvSpPr>
            <p:cNvPr name="TextBox 28" id="28"/>
            <p:cNvSpPr txBox="true"/>
            <p:nvPr/>
          </p:nvSpPr>
          <p:spPr>
            <a:xfrm>
              <a:off x="0" y="-38100"/>
              <a:ext cx="2860316" cy="419569"/>
            </a:xfrm>
            <a:prstGeom prst="rect">
              <a:avLst/>
            </a:prstGeom>
          </p:spPr>
          <p:txBody>
            <a:bodyPr anchor="ctr" rtlCol="false" tIns="50800" lIns="50800" bIns="50800" rIns="50800"/>
            <a:lstStyle/>
            <a:p>
              <a:pPr algn="ctr">
                <a:lnSpc>
                  <a:spcPts val="2659"/>
                </a:lnSpc>
              </a:pPr>
            </a:p>
          </p:txBody>
        </p:sp>
      </p:grpSp>
      <p:grpSp>
        <p:nvGrpSpPr>
          <p:cNvPr name="Group 29" id="29"/>
          <p:cNvGrpSpPr/>
          <p:nvPr/>
        </p:nvGrpSpPr>
        <p:grpSpPr>
          <a:xfrm rot="0">
            <a:off x="10428180" y="6616219"/>
            <a:ext cx="4794184" cy="639381"/>
            <a:chOff x="0" y="0"/>
            <a:chExt cx="2860316" cy="381469"/>
          </a:xfrm>
        </p:grpSpPr>
        <p:sp>
          <p:nvSpPr>
            <p:cNvPr name="Freeform 30" id="30"/>
            <p:cNvSpPr/>
            <p:nvPr/>
          </p:nvSpPr>
          <p:spPr>
            <a:xfrm flipH="false" flipV="false" rot="0">
              <a:off x="0" y="0"/>
              <a:ext cx="2860316" cy="381469"/>
            </a:xfrm>
            <a:custGeom>
              <a:avLst/>
              <a:gdLst/>
              <a:ahLst/>
              <a:cxnLst/>
              <a:rect r="r" b="b" t="t" l="l"/>
              <a:pathLst>
                <a:path h="381469" w="2860316">
                  <a:moveTo>
                    <a:pt x="2657116" y="0"/>
                  </a:moveTo>
                  <a:cubicBezTo>
                    <a:pt x="2769341" y="0"/>
                    <a:pt x="2860316" y="85395"/>
                    <a:pt x="2860316" y="190734"/>
                  </a:cubicBezTo>
                  <a:cubicBezTo>
                    <a:pt x="2860316" y="296074"/>
                    <a:pt x="2769341" y="381469"/>
                    <a:pt x="2657116" y="381469"/>
                  </a:cubicBezTo>
                  <a:lnTo>
                    <a:pt x="203200" y="381469"/>
                  </a:lnTo>
                  <a:cubicBezTo>
                    <a:pt x="90976" y="381469"/>
                    <a:pt x="0" y="296074"/>
                    <a:pt x="0" y="190734"/>
                  </a:cubicBezTo>
                  <a:cubicBezTo>
                    <a:pt x="0" y="85395"/>
                    <a:pt x="90976" y="0"/>
                    <a:pt x="203200" y="0"/>
                  </a:cubicBezTo>
                  <a:close/>
                </a:path>
              </a:pathLst>
            </a:custGeom>
            <a:solidFill>
              <a:srgbClr val="BDD2EA"/>
            </a:solidFill>
          </p:spPr>
        </p:sp>
        <p:sp>
          <p:nvSpPr>
            <p:cNvPr name="TextBox 31" id="31"/>
            <p:cNvSpPr txBox="true"/>
            <p:nvPr/>
          </p:nvSpPr>
          <p:spPr>
            <a:xfrm>
              <a:off x="0" y="-38100"/>
              <a:ext cx="2860316" cy="419569"/>
            </a:xfrm>
            <a:prstGeom prst="rect">
              <a:avLst/>
            </a:prstGeom>
          </p:spPr>
          <p:txBody>
            <a:bodyPr anchor="ctr" rtlCol="false" tIns="50800" lIns="50800" bIns="50800" rIns="50800"/>
            <a:lstStyle/>
            <a:p>
              <a:pPr algn="ctr">
                <a:lnSpc>
                  <a:spcPts val="2659"/>
                </a:lnSpc>
              </a:pPr>
            </a:p>
          </p:txBody>
        </p:sp>
      </p:grpSp>
      <p:sp>
        <p:nvSpPr>
          <p:cNvPr name="TextBox 32" id="32"/>
          <p:cNvSpPr txBox="true"/>
          <p:nvPr/>
        </p:nvSpPr>
        <p:spPr>
          <a:xfrm rot="0">
            <a:off x="2582198" y="3804756"/>
            <a:ext cx="5761060" cy="1899286"/>
          </a:xfrm>
          <a:prstGeom prst="rect">
            <a:avLst/>
          </a:prstGeom>
        </p:spPr>
        <p:txBody>
          <a:bodyPr anchor="t" rtlCol="false" tIns="0" lIns="0" bIns="0" rIns="0">
            <a:spAutoFit/>
          </a:bodyPr>
          <a:lstStyle/>
          <a:p>
            <a:pPr algn="ctr">
              <a:lnSpc>
                <a:spcPts val="5039"/>
              </a:lnSpc>
            </a:pPr>
            <a:r>
              <a:rPr lang="en-US" sz="3599">
                <a:solidFill>
                  <a:srgbClr val="222366"/>
                </a:solidFill>
                <a:latin typeface="Public Sans Bold"/>
              </a:rPr>
              <a:t>Improved patient outcomes and quality of cares .</a:t>
            </a:r>
          </a:p>
        </p:txBody>
      </p:sp>
      <p:sp>
        <p:nvSpPr>
          <p:cNvPr name="TextBox 33" id="33"/>
          <p:cNvSpPr txBox="true"/>
          <p:nvPr/>
        </p:nvSpPr>
        <p:spPr>
          <a:xfrm rot="0">
            <a:off x="2582198" y="7341096"/>
            <a:ext cx="5761060" cy="2085975"/>
          </a:xfrm>
          <a:prstGeom prst="rect">
            <a:avLst/>
          </a:prstGeom>
        </p:spPr>
        <p:txBody>
          <a:bodyPr anchor="t" rtlCol="false" tIns="0" lIns="0" bIns="0" rIns="0">
            <a:spAutoFit/>
          </a:bodyPr>
          <a:lstStyle/>
          <a:p>
            <a:pPr algn="ctr">
              <a:lnSpc>
                <a:spcPts val="4199"/>
              </a:lnSpc>
            </a:pPr>
            <a:r>
              <a:rPr lang="en-US" sz="2999">
                <a:solidFill>
                  <a:srgbClr val="222366"/>
                </a:solidFill>
                <a:latin typeface="Public Sans Bold"/>
              </a:rPr>
              <a:t>Enhanced accuracy and efficiency in diagnostics, leading to early detection and treatment.</a:t>
            </a:r>
          </a:p>
        </p:txBody>
      </p:sp>
      <p:sp>
        <p:nvSpPr>
          <p:cNvPr name="TextBox 34" id="34"/>
          <p:cNvSpPr txBox="true"/>
          <p:nvPr/>
        </p:nvSpPr>
        <p:spPr>
          <a:xfrm rot="0">
            <a:off x="10244282" y="7331571"/>
            <a:ext cx="4978082" cy="2316208"/>
          </a:xfrm>
          <a:prstGeom prst="rect">
            <a:avLst/>
          </a:prstGeom>
        </p:spPr>
        <p:txBody>
          <a:bodyPr anchor="t" rtlCol="false" tIns="0" lIns="0" bIns="0" rIns="0">
            <a:spAutoFit/>
          </a:bodyPr>
          <a:lstStyle/>
          <a:p>
            <a:pPr algn="ctr">
              <a:lnSpc>
                <a:spcPts val="4634"/>
              </a:lnSpc>
            </a:pPr>
            <a:r>
              <a:rPr lang="en-US" sz="3310">
                <a:solidFill>
                  <a:srgbClr val="222366"/>
                </a:solidFill>
                <a:latin typeface="Public Sans Bold"/>
              </a:rPr>
              <a:t>Personalized medicine based on genetic information, optimizing treatment plans.</a:t>
            </a:r>
          </a:p>
        </p:txBody>
      </p:sp>
      <p:sp>
        <p:nvSpPr>
          <p:cNvPr name="TextBox 35" id="35"/>
          <p:cNvSpPr txBox="true"/>
          <p:nvPr/>
        </p:nvSpPr>
        <p:spPr>
          <a:xfrm rot="0">
            <a:off x="3196947" y="3005797"/>
            <a:ext cx="4514368" cy="490855"/>
          </a:xfrm>
          <a:prstGeom prst="rect">
            <a:avLst/>
          </a:prstGeom>
        </p:spPr>
        <p:txBody>
          <a:bodyPr anchor="t" rtlCol="false" tIns="0" lIns="0" bIns="0" rIns="0">
            <a:spAutoFit/>
          </a:bodyPr>
          <a:lstStyle/>
          <a:p>
            <a:pPr algn="ctr">
              <a:lnSpc>
                <a:spcPts val="3919"/>
              </a:lnSpc>
            </a:pPr>
            <a:r>
              <a:rPr lang="en-US" sz="2799">
                <a:solidFill>
                  <a:srgbClr val="222366"/>
                </a:solidFill>
                <a:latin typeface="Public Sans Bold"/>
              </a:rPr>
              <a:t> 01</a:t>
            </a:r>
          </a:p>
        </p:txBody>
      </p:sp>
      <p:sp>
        <p:nvSpPr>
          <p:cNvPr name="TextBox 36" id="36"/>
          <p:cNvSpPr txBox="true"/>
          <p:nvPr/>
        </p:nvSpPr>
        <p:spPr>
          <a:xfrm rot="0">
            <a:off x="10277154" y="3005797"/>
            <a:ext cx="4514368" cy="490855"/>
          </a:xfrm>
          <a:prstGeom prst="rect">
            <a:avLst/>
          </a:prstGeom>
        </p:spPr>
        <p:txBody>
          <a:bodyPr anchor="t" rtlCol="false" tIns="0" lIns="0" bIns="0" rIns="0">
            <a:spAutoFit/>
          </a:bodyPr>
          <a:lstStyle/>
          <a:p>
            <a:pPr algn="ctr">
              <a:lnSpc>
                <a:spcPts val="3919"/>
              </a:lnSpc>
            </a:pPr>
            <a:r>
              <a:rPr lang="en-US" sz="2799">
                <a:solidFill>
                  <a:srgbClr val="222366"/>
                </a:solidFill>
                <a:latin typeface="Public Sans Bold"/>
              </a:rPr>
              <a:t> 02</a:t>
            </a:r>
          </a:p>
        </p:txBody>
      </p:sp>
      <p:sp>
        <p:nvSpPr>
          <p:cNvPr name="TextBox 37" id="37"/>
          <p:cNvSpPr txBox="true"/>
          <p:nvPr/>
        </p:nvSpPr>
        <p:spPr>
          <a:xfrm rot="0">
            <a:off x="3196947" y="6640685"/>
            <a:ext cx="4514368" cy="490855"/>
          </a:xfrm>
          <a:prstGeom prst="rect">
            <a:avLst/>
          </a:prstGeom>
        </p:spPr>
        <p:txBody>
          <a:bodyPr anchor="t" rtlCol="false" tIns="0" lIns="0" bIns="0" rIns="0">
            <a:spAutoFit/>
          </a:bodyPr>
          <a:lstStyle/>
          <a:p>
            <a:pPr algn="ctr">
              <a:lnSpc>
                <a:spcPts val="3919"/>
              </a:lnSpc>
            </a:pPr>
            <a:r>
              <a:rPr lang="en-US" sz="2799">
                <a:solidFill>
                  <a:srgbClr val="222366"/>
                </a:solidFill>
                <a:latin typeface="Public Sans Bold"/>
              </a:rPr>
              <a:t> 03</a:t>
            </a:r>
          </a:p>
        </p:txBody>
      </p:sp>
      <p:sp>
        <p:nvSpPr>
          <p:cNvPr name="TextBox 38" id="38"/>
          <p:cNvSpPr txBox="true"/>
          <p:nvPr/>
        </p:nvSpPr>
        <p:spPr>
          <a:xfrm rot="0">
            <a:off x="10559492" y="6640685"/>
            <a:ext cx="4514368" cy="490855"/>
          </a:xfrm>
          <a:prstGeom prst="rect">
            <a:avLst/>
          </a:prstGeom>
        </p:spPr>
        <p:txBody>
          <a:bodyPr anchor="t" rtlCol="false" tIns="0" lIns="0" bIns="0" rIns="0">
            <a:spAutoFit/>
          </a:bodyPr>
          <a:lstStyle/>
          <a:p>
            <a:pPr algn="ctr">
              <a:lnSpc>
                <a:spcPts val="3919"/>
              </a:lnSpc>
            </a:pPr>
            <a:r>
              <a:rPr lang="en-US" sz="2799">
                <a:solidFill>
                  <a:srgbClr val="222366"/>
                </a:solidFill>
                <a:latin typeface="Public Sans Bold"/>
              </a:rPr>
              <a:t> 04</a:t>
            </a:r>
          </a:p>
        </p:txBody>
      </p:sp>
      <p:sp>
        <p:nvSpPr>
          <p:cNvPr name="TextBox 39" id="39"/>
          <p:cNvSpPr txBox="true"/>
          <p:nvPr/>
        </p:nvSpPr>
        <p:spPr>
          <a:xfrm rot="0">
            <a:off x="1762406" y="412356"/>
            <a:ext cx="14763189" cy="1243331"/>
          </a:xfrm>
          <a:prstGeom prst="rect">
            <a:avLst/>
          </a:prstGeom>
        </p:spPr>
        <p:txBody>
          <a:bodyPr anchor="t" rtlCol="false" tIns="0" lIns="0" bIns="0" rIns="0">
            <a:spAutoFit/>
          </a:bodyPr>
          <a:lstStyle/>
          <a:p>
            <a:pPr algn="ctr">
              <a:lnSpc>
                <a:spcPts val="10219"/>
              </a:lnSpc>
            </a:pPr>
            <a:r>
              <a:rPr lang="en-US" sz="7299" u="sng">
                <a:solidFill>
                  <a:srgbClr val="222366"/>
                </a:solidFill>
                <a:latin typeface="Canva Sans"/>
              </a:rPr>
              <a:t>Benifits</a:t>
            </a:r>
          </a:p>
        </p:txBody>
      </p:sp>
      <p:sp>
        <p:nvSpPr>
          <p:cNvPr name="TextBox 40" id="40"/>
          <p:cNvSpPr txBox="true"/>
          <p:nvPr/>
        </p:nvSpPr>
        <p:spPr>
          <a:xfrm rot="0">
            <a:off x="9944742" y="3771914"/>
            <a:ext cx="5761060" cy="2187785"/>
          </a:xfrm>
          <a:prstGeom prst="rect">
            <a:avLst/>
          </a:prstGeom>
        </p:spPr>
        <p:txBody>
          <a:bodyPr anchor="t" rtlCol="false" tIns="0" lIns="0" bIns="0" rIns="0">
            <a:spAutoFit/>
          </a:bodyPr>
          <a:lstStyle/>
          <a:p>
            <a:pPr algn="ctr">
              <a:lnSpc>
                <a:spcPts val="4363"/>
              </a:lnSpc>
              <a:spcBef>
                <a:spcPct val="0"/>
              </a:spcBef>
            </a:pPr>
            <a:r>
              <a:rPr lang="en-US" sz="3116">
                <a:solidFill>
                  <a:srgbClr val="222366"/>
                </a:solidFill>
                <a:latin typeface="Canva Sans Bold"/>
              </a:rPr>
              <a:t>Increased accessibility to healthcare services, particularly for underserved areas.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AF3F3"/>
        </a:solidFill>
      </p:bgPr>
    </p:bg>
    <p:spTree>
      <p:nvGrpSpPr>
        <p:cNvPr id="1" name=""/>
        <p:cNvGrpSpPr/>
        <p:nvPr/>
      </p:nvGrpSpPr>
      <p:grpSpPr>
        <a:xfrm>
          <a:off x="0" y="0"/>
          <a:ext cx="0" cy="0"/>
          <a:chOff x="0" y="0"/>
          <a:chExt cx="0" cy="0"/>
        </a:xfrm>
      </p:grpSpPr>
      <p:sp>
        <p:nvSpPr>
          <p:cNvPr name="Freeform 2" id="2"/>
          <p:cNvSpPr/>
          <p:nvPr/>
        </p:nvSpPr>
        <p:spPr>
          <a:xfrm flipH="false" flipV="false" rot="0">
            <a:off x="-1163445" y="-318668"/>
            <a:ext cx="7876905" cy="7726439"/>
          </a:xfrm>
          <a:custGeom>
            <a:avLst/>
            <a:gdLst/>
            <a:ahLst/>
            <a:cxnLst/>
            <a:rect r="r" b="b" t="t" l="l"/>
            <a:pathLst>
              <a:path h="7726439" w="7876905">
                <a:moveTo>
                  <a:pt x="0" y="0"/>
                </a:moveTo>
                <a:lnTo>
                  <a:pt x="7876905" y="0"/>
                </a:lnTo>
                <a:lnTo>
                  <a:pt x="7876905" y="7726439"/>
                </a:lnTo>
                <a:lnTo>
                  <a:pt x="0" y="77264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222364" y="1808086"/>
            <a:ext cx="7876905" cy="7726439"/>
          </a:xfrm>
          <a:custGeom>
            <a:avLst/>
            <a:gdLst/>
            <a:ahLst/>
            <a:cxnLst/>
            <a:rect r="r" b="b" t="t" l="l"/>
            <a:pathLst>
              <a:path h="7726439" w="7876905">
                <a:moveTo>
                  <a:pt x="0" y="0"/>
                </a:moveTo>
                <a:lnTo>
                  <a:pt x="7876905" y="0"/>
                </a:lnTo>
                <a:lnTo>
                  <a:pt x="7876905" y="7726439"/>
                </a:lnTo>
                <a:lnTo>
                  <a:pt x="0" y="77264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921247" y="3301022"/>
            <a:ext cx="7082961" cy="3058022"/>
            <a:chOff x="0" y="0"/>
            <a:chExt cx="883555" cy="381469"/>
          </a:xfrm>
        </p:grpSpPr>
        <p:sp>
          <p:nvSpPr>
            <p:cNvPr name="Freeform 5" id="5"/>
            <p:cNvSpPr/>
            <p:nvPr/>
          </p:nvSpPr>
          <p:spPr>
            <a:xfrm flipH="false" flipV="false" rot="0">
              <a:off x="0" y="0"/>
              <a:ext cx="883555" cy="381469"/>
            </a:xfrm>
            <a:custGeom>
              <a:avLst/>
              <a:gdLst/>
              <a:ahLst/>
              <a:cxnLst/>
              <a:rect r="r" b="b" t="t" l="l"/>
              <a:pathLst>
                <a:path h="381469" w="883555">
                  <a:moveTo>
                    <a:pt x="680355" y="0"/>
                  </a:moveTo>
                  <a:cubicBezTo>
                    <a:pt x="792579" y="0"/>
                    <a:pt x="883555" y="85395"/>
                    <a:pt x="883555" y="190734"/>
                  </a:cubicBezTo>
                  <a:cubicBezTo>
                    <a:pt x="883555" y="296074"/>
                    <a:pt x="792579" y="381469"/>
                    <a:pt x="680355" y="381469"/>
                  </a:cubicBezTo>
                  <a:lnTo>
                    <a:pt x="203200" y="381469"/>
                  </a:lnTo>
                  <a:cubicBezTo>
                    <a:pt x="90976" y="381469"/>
                    <a:pt x="0" y="296074"/>
                    <a:pt x="0" y="190734"/>
                  </a:cubicBezTo>
                  <a:cubicBezTo>
                    <a:pt x="0" y="85395"/>
                    <a:pt x="90976" y="0"/>
                    <a:pt x="203200" y="0"/>
                  </a:cubicBezTo>
                  <a:close/>
                </a:path>
              </a:pathLst>
            </a:custGeom>
            <a:solidFill>
              <a:srgbClr val="E9EAF6"/>
            </a:solidFill>
            <a:ln w="19050" cap="sq">
              <a:solidFill>
                <a:srgbClr val="414370"/>
              </a:solidFill>
              <a:prstDash val="lgDash"/>
              <a:miter/>
            </a:ln>
          </p:spPr>
        </p:sp>
        <p:sp>
          <p:nvSpPr>
            <p:cNvPr name="TextBox 6" id="6"/>
            <p:cNvSpPr txBox="true"/>
            <p:nvPr/>
          </p:nvSpPr>
          <p:spPr>
            <a:xfrm>
              <a:off x="0" y="-38100"/>
              <a:ext cx="883555" cy="419569"/>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1921247" y="6827447"/>
            <a:ext cx="7082961" cy="3058022"/>
            <a:chOff x="0" y="0"/>
            <a:chExt cx="883555" cy="381469"/>
          </a:xfrm>
        </p:grpSpPr>
        <p:sp>
          <p:nvSpPr>
            <p:cNvPr name="Freeform 8" id="8"/>
            <p:cNvSpPr/>
            <p:nvPr/>
          </p:nvSpPr>
          <p:spPr>
            <a:xfrm flipH="false" flipV="false" rot="0">
              <a:off x="0" y="0"/>
              <a:ext cx="883555" cy="381469"/>
            </a:xfrm>
            <a:custGeom>
              <a:avLst/>
              <a:gdLst/>
              <a:ahLst/>
              <a:cxnLst/>
              <a:rect r="r" b="b" t="t" l="l"/>
              <a:pathLst>
                <a:path h="381469" w="883555">
                  <a:moveTo>
                    <a:pt x="680355" y="0"/>
                  </a:moveTo>
                  <a:cubicBezTo>
                    <a:pt x="792579" y="0"/>
                    <a:pt x="883555" y="85395"/>
                    <a:pt x="883555" y="190734"/>
                  </a:cubicBezTo>
                  <a:cubicBezTo>
                    <a:pt x="883555" y="296074"/>
                    <a:pt x="792579" y="381469"/>
                    <a:pt x="680355" y="381469"/>
                  </a:cubicBezTo>
                  <a:lnTo>
                    <a:pt x="203200" y="381469"/>
                  </a:lnTo>
                  <a:cubicBezTo>
                    <a:pt x="90976" y="381469"/>
                    <a:pt x="0" y="296074"/>
                    <a:pt x="0" y="190734"/>
                  </a:cubicBezTo>
                  <a:cubicBezTo>
                    <a:pt x="0" y="85395"/>
                    <a:pt x="90976" y="0"/>
                    <a:pt x="203200" y="0"/>
                  </a:cubicBezTo>
                  <a:close/>
                </a:path>
              </a:pathLst>
            </a:custGeom>
            <a:solidFill>
              <a:srgbClr val="E9EAF6"/>
            </a:solidFill>
            <a:ln w="19050" cap="sq">
              <a:solidFill>
                <a:srgbClr val="414370"/>
              </a:solidFill>
              <a:prstDash val="lgDash"/>
              <a:miter/>
            </a:ln>
          </p:spPr>
        </p:sp>
        <p:sp>
          <p:nvSpPr>
            <p:cNvPr name="TextBox 9" id="9"/>
            <p:cNvSpPr txBox="true"/>
            <p:nvPr/>
          </p:nvSpPr>
          <p:spPr>
            <a:xfrm>
              <a:off x="0" y="-38100"/>
              <a:ext cx="883555" cy="419569"/>
            </a:xfrm>
            <a:prstGeom prst="rect">
              <a:avLst/>
            </a:prstGeom>
          </p:spPr>
          <p:txBody>
            <a:bodyPr anchor="ctr" rtlCol="false" tIns="50800" lIns="50800" bIns="50800" rIns="50800"/>
            <a:lstStyle/>
            <a:p>
              <a:pPr algn="ctr">
                <a:lnSpc>
                  <a:spcPts val="2659"/>
                </a:lnSpc>
              </a:pPr>
            </a:p>
          </p:txBody>
        </p:sp>
      </p:grpSp>
      <p:sp>
        <p:nvSpPr>
          <p:cNvPr name="Freeform 10" id="10"/>
          <p:cNvSpPr/>
          <p:nvPr/>
        </p:nvSpPr>
        <p:spPr>
          <a:xfrm flipH="false" flipV="false" rot="-1793077">
            <a:off x="15499674" y="4954077"/>
            <a:ext cx="2859370" cy="3981402"/>
          </a:xfrm>
          <a:custGeom>
            <a:avLst/>
            <a:gdLst/>
            <a:ahLst/>
            <a:cxnLst/>
            <a:rect r="r" b="b" t="t" l="l"/>
            <a:pathLst>
              <a:path h="3981402" w="2859370">
                <a:moveTo>
                  <a:pt x="0" y="0"/>
                </a:moveTo>
                <a:lnTo>
                  <a:pt x="2859371" y="0"/>
                </a:lnTo>
                <a:lnTo>
                  <a:pt x="2859371" y="3981401"/>
                </a:lnTo>
                <a:lnTo>
                  <a:pt x="0" y="39814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855077">
            <a:off x="545038" y="289955"/>
            <a:ext cx="2752419" cy="3173649"/>
          </a:xfrm>
          <a:custGeom>
            <a:avLst/>
            <a:gdLst/>
            <a:ahLst/>
            <a:cxnLst/>
            <a:rect r="r" b="b" t="t" l="l"/>
            <a:pathLst>
              <a:path h="3173649" w="2752419">
                <a:moveTo>
                  <a:pt x="0" y="0"/>
                </a:moveTo>
                <a:lnTo>
                  <a:pt x="2752419" y="0"/>
                </a:lnTo>
                <a:lnTo>
                  <a:pt x="2752419" y="3173648"/>
                </a:lnTo>
                <a:lnTo>
                  <a:pt x="0" y="317364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137149">
            <a:off x="15004799" y="1056101"/>
            <a:ext cx="1402006" cy="1402006"/>
          </a:xfrm>
          <a:custGeom>
            <a:avLst/>
            <a:gdLst/>
            <a:ahLst/>
            <a:cxnLst/>
            <a:rect r="r" b="b" t="t" l="l"/>
            <a:pathLst>
              <a:path h="1402006" w="1402006">
                <a:moveTo>
                  <a:pt x="0" y="0"/>
                </a:moveTo>
                <a:lnTo>
                  <a:pt x="1402006" y="0"/>
                </a:lnTo>
                <a:lnTo>
                  <a:pt x="1402006" y="1402006"/>
                </a:lnTo>
                <a:lnTo>
                  <a:pt x="0" y="140200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3" id="13"/>
          <p:cNvSpPr/>
          <p:nvPr/>
        </p:nvSpPr>
        <p:spPr>
          <a:xfrm flipH="false" flipV="false" rot="-137149">
            <a:off x="321024" y="7332243"/>
            <a:ext cx="1402006" cy="1402006"/>
          </a:xfrm>
          <a:custGeom>
            <a:avLst/>
            <a:gdLst/>
            <a:ahLst/>
            <a:cxnLst/>
            <a:rect r="r" b="b" t="t" l="l"/>
            <a:pathLst>
              <a:path h="1402006" w="1402006">
                <a:moveTo>
                  <a:pt x="0" y="0"/>
                </a:moveTo>
                <a:lnTo>
                  <a:pt x="1402006" y="0"/>
                </a:lnTo>
                <a:lnTo>
                  <a:pt x="1402006" y="1402006"/>
                </a:lnTo>
                <a:lnTo>
                  <a:pt x="0" y="140200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4" id="14"/>
          <p:cNvGrpSpPr/>
          <p:nvPr/>
        </p:nvGrpSpPr>
        <p:grpSpPr>
          <a:xfrm rot="0">
            <a:off x="9283792" y="3301022"/>
            <a:ext cx="7082961" cy="3058022"/>
            <a:chOff x="0" y="0"/>
            <a:chExt cx="883555" cy="381469"/>
          </a:xfrm>
        </p:grpSpPr>
        <p:sp>
          <p:nvSpPr>
            <p:cNvPr name="Freeform 15" id="15"/>
            <p:cNvSpPr/>
            <p:nvPr/>
          </p:nvSpPr>
          <p:spPr>
            <a:xfrm flipH="false" flipV="false" rot="0">
              <a:off x="0" y="0"/>
              <a:ext cx="883555" cy="381469"/>
            </a:xfrm>
            <a:custGeom>
              <a:avLst/>
              <a:gdLst/>
              <a:ahLst/>
              <a:cxnLst/>
              <a:rect r="r" b="b" t="t" l="l"/>
              <a:pathLst>
                <a:path h="381469" w="883555">
                  <a:moveTo>
                    <a:pt x="680355" y="0"/>
                  </a:moveTo>
                  <a:cubicBezTo>
                    <a:pt x="792579" y="0"/>
                    <a:pt x="883555" y="85395"/>
                    <a:pt x="883555" y="190734"/>
                  </a:cubicBezTo>
                  <a:cubicBezTo>
                    <a:pt x="883555" y="296074"/>
                    <a:pt x="792579" y="381469"/>
                    <a:pt x="680355" y="381469"/>
                  </a:cubicBezTo>
                  <a:lnTo>
                    <a:pt x="203200" y="381469"/>
                  </a:lnTo>
                  <a:cubicBezTo>
                    <a:pt x="90976" y="381469"/>
                    <a:pt x="0" y="296074"/>
                    <a:pt x="0" y="190734"/>
                  </a:cubicBezTo>
                  <a:cubicBezTo>
                    <a:pt x="0" y="85395"/>
                    <a:pt x="90976" y="0"/>
                    <a:pt x="203200" y="0"/>
                  </a:cubicBezTo>
                  <a:close/>
                </a:path>
              </a:pathLst>
            </a:custGeom>
            <a:solidFill>
              <a:srgbClr val="E9EAF6"/>
            </a:solidFill>
            <a:ln w="19050" cap="sq">
              <a:solidFill>
                <a:srgbClr val="414370"/>
              </a:solidFill>
              <a:prstDash val="lgDash"/>
              <a:miter/>
            </a:ln>
          </p:spPr>
        </p:sp>
        <p:sp>
          <p:nvSpPr>
            <p:cNvPr name="TextBox 16" id="16"/>
            <p:cNvSpPr txBox="true"/>
            <p:nvPr/>
          </p:nvSpPr>
          <p:spPr>
            <a:xfrm>
              <a:off x="0" y="-38100"/>
              <a:ext cx="883555" cy="419569"/>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9283792" y="6827447"/>
            <a:ext cx="7082961" cy="3058022"/>
            <a:chOff x="0" y="0"/>
            <a:chExt cx="883555" cy="381469"/>
          </a:xfrm>
        </p:grpSpPr>
        <p:sp>
          <p:nvSpPr>
            <p:cNvPr name="Freeform 18" id="18"/>
            <p:cNvSpPr/>
            <p:nvPr/>
          </p:nvSpPr>
          <p:spPr>
            <a:xfrm flipH="false" flipV="false" rot="0">
              <a:off x="0" y="0"/>
              <a:ext cx="883555" cy="381469"/>
            </a:xfrm>
            <a:custGeom>
              <a:avLst/>
              <a:gdLst/>
              <a:ahLst/>
              <a:cxnLst/>
              <a:rect r="r" b="b" t="t" l="l"/>
              <a:pathLst>
                <a:path h="381469" w="883555">
                  <a:moveTo>
                    <a:pt x="680355" y="0"/>
                  </a:moveTo>
                  <a:cubicBezTo>
                    <a:pt x="792579" y="0"/>
                    <a:pt x="883555" y="85395"/>
                    <a:pt x="883555" y="190734"/>
                  </a:cubicBezTo>
                  <a:cubicBezTo>
                    <a:pt x="883555" y="296074"/>
                    <a:pt x="792579" y="381469"/>
                    <a:pt x="680355" y="381469"/>
                  </a:cubicBezTo>
                  <a:lnTo>
                    <a:pt x="203200" y="381469"/>
                  </a:lnTo>
                  <a:cubicBezTo>
                    <a:pt x="90976" y="381469"/>
                    <a:pt x="0" y="296074"/>
                    <a:pt x="0" y="190734"/>
                  </a:cubicBezTo>
                  <a:cubicBezTo>
                    <a:pt x="0" y="85395"/>
                    <a:pt x="90976" y="0"/>
                    <a:pt x="203200" y="0"/>
                  </a:cubicBezTo>
                  <a:close/>
                </a:path>
              </a:pathLst>
            </a:custGeom>
            <a:solidFill>
              <a:srgbClr val="E9EAF6"/>
            </a:solidFill>
            <a:ln w="19050" cap="sq">
              <a:solidFill>
                <a:srgbClr val="414370"/>
              </a:solidFill>
              <a:prstDash val="lgDash"/>
              <a:miter/>
            </a:ln>
          </p:spPr>
        </p:sp>
        <p:sp>
          <p:nvSpPr>
            <p:cNvPr name="TextBox 19" id="19"/>
            <p:cNvSpPr txBox="true"/>
            <p:nvPr/>
          </p:nvSpPr>
          <p:spPr>
            <a:xfrm>
              <a:off x="0" y="-38100"/>
              <a:ext cx="883555" cy="419569"/>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3065636" y="2981332"/>
            <a:ext cx="4794184" cy="639381"/>
            <a:chOff x="0" y="0"/>
            <a:chExt cx="2860316" cy="381469"/>
          </a:xfrm>
        </p:grpSpPr>
        <p:sp>
          <p:nvSpPr>
            <p:cNvPr name="Freeform 21" id="21"/>
            <p:cNvSpPr/>
            <p:nvPr/>
          </p:nvSpPr>
          <p:spPr>
            <a:xfrm flipH="false" flipV="false" rot="0">
              <a:off x="0" y="0"/>
              <a:ext cx="2860316" cy="381469"/>
            </a:xfrm>
            <a:custGeom>
              <a:avLst/>
              <a:gdLst/>
              <a:ahLst/>
              <a:cxnLst/>
              <a:rect r="r" b="b" t="t" l="l"/>
              <a:pathLst>
                <a:path h="381469" w="2860316">
                  <a:moveTo>
                    <a:pt x="2657116" y="0"/>
                  </a:moveTo>
                  <a:cubicBezTo>
                    <a:pt x="2769341" y="0"/>
                    <a:pt x="2860316" y="85395"/>
                    <a:pt x="2860316" y="190734"/>
                  </a:cubicBezTo>
                  <a:cubicBezTo>
                    <a:pt x="2860316" y="296074"/>
                    <a:pt x="2769341" y="381469"/>
                    <a:pt x="2657116" y="381469"/>
                  </a:cubicBezTo>
                  <a:lnTo>
                    <a:pt x="203200" y="381469"/>
                  </a:lnTo>
                  <a:cubicBezTo>
                    <a:pt x="90976" y="381469"/>
                    <a:pt x="0" y="296074"/>
                    <a:pt x="0" y="190734"/>
                  </a:cubicBezTo>
                  <a:cubicBezTo>
                    <a:pt x="0" y="85395"/>
                    <a:pt x="90976" y="0"/>
                    <a:pt x="203200" y="0"/>
                  </a:cubicBezTo>
                  <a:close/>
                </a:path>
              </a:pathLst>
            </a:custGeom>
            <a:solidFill>
              <a:srgbClr val="BDD2EA"/>
            </a:solidFill>
          </p:spPr>
        </p:sp>
        <p:sp>
          <p:nvSpPr>
            <p:cNvPr name="TextBox 22" id="22"/>
            <p:cNvSpPr txBox="true"/>
            <p:nvPr/>
          </p:nvSpPr>
          <p:spPr>
            <a:xfrm>
              <a:off x="0" y="-38100"/>
              <a:ext cx="2860316" cy="419569"/>
            </a:xfrm>
            <a:prstGeom prst="rect">
              <a:avLst/>
            </a:prstGeom>
          </p:spPr>
          <p:txBody>
            <a:bodyPr anchor="ctr" rtlCol="false" tIns="50800" lIns="50800" bIns="50800" rIns="50800"/>
            <a:lstStyle/>
            <a:p>
              <a:pPr algn="ctr">
                <a:lnSpc>
                  <a:spcPts val="2659"/>
                </a:lnSpc>
              </a:pPr>
            </a:p>
          </p:txBody>
        </p:sp>
      </p:grpSp>
      <p:grpSp>
        <p:nvGrpSpPr>
          <p:cNvPr name="Group 23" id="23"/>
          <p:cNvGrpSpPr/>
          <p:nvPr/>
        </p:nvGrpSpPr>
        <p:grpSpPr>
          <a:xfrm rot="0">
            <a:off x="10428180" y="2981332"/>
            <a:ext cx="4794184" cy="639381"/>
            <a:chOff x="0" y="0"/>
            <a:chExt cx="2860316" cy="381469"/>
          </a:xfrm>
        </p:grpSpPr>
        <p:sp>
          <p:nvSpPr>
            <p:cNvPr name="Freeform 24" id="24"/>
            <p:cNvSpPr/>
            <p:nvPr/>
          </p:nvSpPr>
          <p:spPr>
            <a:xfrm flipH="false" flipV="false" rot="0">
              <a:off x="0" y="0"/>
              <a:ext cx="2860316" cy="381469"/>
            </a:xfrm>
            <a:custGeom>
              <a:avLst/>
              <a:gdLst/>
              <a:ahLst/>
              <a:cxnLst/>
              <a:rect r="r" b="b" t="t" l="l"/>
              <a:pathLst>
                <a:path h="381469" w="2860316">
                  <a:moveTo>
                    <a:pt x="2657116" y="0"/>
                  </a:moveTo>
                  <a:cubicBezTo>
                    <a:pt x="2769341" y="0"/>
                    <a:pt x="2860316" y="85395"/>
                    <a:pt x="2860316" y="190734"/>
                  </a:cubicBezTo>
                  <a:cubicBezTo>
                    <a:pt x="2860316" y="296074"/>
                    <a:pt x="2769341" y="381469"/>
                    <a:pt x="2657116" y="381469"/>
                  </a:cubicBezTo>
                  <a:lnTo>
                    <a:pt x="203200" y="381469"/>
                  </a:lnTo>
                  <a:cubicBezTo>
                    <a:pt x="90976" y="381469"/>
                    <a:pt x="0" y="296074"/>
                    <a:pt x="0" y="190734"/>
                  </a:cubicBezTo>
                  <a:cubicBezTo>
                    <a:pt x="0" y="85395"/>
                    <a:pt x="90976" y="0"/>
                    <a:pt x="203200" y="0"/>
                  </a:cubicBezTo>
                  <a:close/>
                </a:path>
              </a:pathLst>
            </a:custGeom>
            <a:solidFill>
              <a:srgbClr val="BDD2EA"/>
            </a:solidFill>
          </p:spPr>
        </p:sp>
        <p:sp>
          <p:nvSpPr>
            <p:cNvPr name="TextBox 25" id="25"/>
            <p:cNvSpPr txBox="true"/>
            <p:nvPr/>
          </p:nvSpPr>
          <p:spPr>
            <a:xfrm>
              <a:off x="0" y="-38100"/>
              <a:ext cx="2860316" cy="419569"/>
            </a:xfrm>
            <a:prstGeom prst="rect">
              <a:avLst/>
            </a:prstGeom>
          </p:spPr>
          <p:txBody>
            <a:bodyPr anchor="ctr" rtlCol="false" tIns="50800" lIns="50800" bIns="50800" rIns="50800"/>
            <a:lstStyle/>
            <a:p>
              <a:pPr algn="ctr">
                <a:lnSpc>
                  <a:spcPts val="2659"/>
                </a:lnSpc>
              </a:pPr>
            </a:p>
          </p:txBody>
        </p:sp>
      </p:grpSp>
      <p:grpSp>
        <p:nvGrpSpPr>
          <p:cNvPr name="Group 26" id="26"/>
          <p:cNvGrpSpPr/>
          <p:nvPr/>
        </p:nvGrpSpPr>
        <p:grpSpPr>
          <a:xfrm rot="0">
            <a:off x="3065636" y="6616219"/>
            <a:ext cx="4794184" cy="639381"/>
            <a:chOff x="0" y="0"/>
            <a:chExt cx="2860316" cy="381469"/>
          </a:xfrm>
        </p:grpSpPr>
        <p:sp>
          <p:nvSpPr>
            <p:cNvPr name="Freeform 27" id="27"/>
            <p:cNvSpPr/>
            <p:nvPr/>
          </p:nvSpPr>
          <p:spPr>
            <a:xfrm flipH="false" flipV="false" rot="0">
              <a:off x="0" y="0"/>
              <a:ext cx="2860316" cy="381469"/>
            </a:xfrm>
            <a:custGeom>
              <a:avLst/>
              <a:gdLst/>
              <a:ahLst/>
              <a:cxnLst/>
              <a:rect r="r" b="b" t="t" l="l"/>
              <a:pathLst>
                <a:path h="381469" w="2860316">
                  <a:moveTo>
                    <a:pt x="2657116" y="0"/>
                  </a:moveTo>
                  <a:cubicBezTo>
                    <a:pt x="2769341" y="0"/>
                    <a:pt x="2860316" y="85395"/>
                    <a:pt x="2860316" y="190734"/>
                  </a:cubicBezTo>
                  <a:cubicBezTo>
                    <a:pt x="2860316" y="296074"/>
                    <a:pt x="2769341" y="381469"/>
                    <a:pt x="2657116" y="381469"/>
                  </a:cubicBezTo>
                  <a:lnTo>
                    <a:pt x="203200" y="381469"/>
                  </a:lnTo>
                  <a:cubicBezTo>
                    <a:pt x="90976" y="381469"/>
                    <a:pt x="0" y="296074"/>
                    <a:pt x="0" y="190734"/>
                  </a:cubicBezTo>
                  <a:cubicBezTo>
                    <a:pt x="0" y="85395"/>
                    <a:pt x="90976" y="0"/>
                    <a:pt x="203200" y="0"/>
                  </a:cubicBezTo>
                  <a:close/>
                </a:path>
              </a:pathLst>
            </a:custGeom>
            <a:solidFill>
              <a:srgbClr val="BDD2EA"/>
            </a:solidFill>
          </p:spPr>
        </p:sp>
        <p:sp>
          <p:nvSpPr>
            <p:cNvPr name="TextBox 28" id="28"/>
            <p:cNvSpPr txBox="true"/>
            <p:nvPr/>
          </p:nvSpPr>
          <p:spPr>
            <a:xfrm>
              <a:off x="0" y="-38100"/>
              <a:ext cx="2860316" cy="419569"/>
            </a:xfrm>
            <a:prstGeom prst="rect">
              <a:avLst/>
            </a:prstGeom>
          </p:spPr>
          <p:txBody>
            <a:bodyPr anchor="ctr" rtlCol="false" tIns="50800" lIns="50800" bIns="50800" rIns="50800"/>
            <a:lstStyle/>
            <a:p>
              <a:pPr algn="ctr">
                <a:lnSpc>
                  <a:spcPts val="2659"/>
                </a:lnSpc>
              </a:pPr>
            </a:p>
          </p:txBody>
        </p:sp>
      </p:grpSp>
      <p:grpSp>
        <p:nvGrpSpPr>
          <p:cNvPr name="Group 29" id="29"/>
          <p:cNvGrpSpPr/>
          <p:nvPr/>
        </p:nvGrpSpPr>
        <p:grpSpPr>
          <a:xfrm rot="0">
            <a:off x="10428180" y="6616219"/>
            <a:ext cx="4794184" cy="639381"/>
            <a:chOff x="0" y="0"/>
            <a:chExt cx="2860316" cy="381469"/>
          </a:xfrm>
        </p:grpSpPr>
        <p:sp>
          <p:nvSpPr>
            <p:cNvPr name="Freeform 30" id="30"/>
            <p:cNvSpPr/>
            <p:nvPr/>
          </p:nvSpPr>
          <p:spPr>
            <a:xfrm flipH="false" flipV="false" rot="0">
              <a:off x="0" y="0"/>
              <a:ext cx="2860316" cy="381469"/>
            </a:xfrm>
            <a:custGeom>
              <a:avLst/>
              <a:gdLst/>
              <a:ahLst/>
              <a:cxnLst/>
              <a:rect r="r" b="b" t="t" l="l"/>
              <a:pathLst>
                <a:path h="381469" w="2860316">
                  <a:moveTo>
                    <a:pt x="2657116" y="0"/>
                  </a:moveTo>
                  <a:cubicBezTo>
                    <a:pt x="2769341" y="0"/>
                    <a:pt x="2860316" y="85395"/>
                    <a:pt x="2860316" y="190734"/>
                  </a:cubicBezTo>
                  <a:cubicBezTo>
                    <a:pt x="2860316" y="296074"/>
                    <a:pt x="2769341" y="381469"/>
                    <a:pt x="2657116" y="381469"/>
                  </a:cubicBezTo>
                  <a:lnTo>
                    <a:pt x="203200" y="381469"/>
                  </a:lnTo>
                  <a:cubicBezTo>
                    <a:pt x="90976" y="381469"/>
                    <a:pt x="0" y="296074"/>
                    <a:pt x="0" y="190734"/>
                  </a:cubicBezTo>
                  <a:cubicBezTo>
                    <a:pt x="0" y="85395"/>
                    <a:pt x="90976" y="0"/>
                    <a:pt x="203200" y="0"/>
                  </a:cubicBezTo>
                  <a:close/>
                </a:path>
              </a:pathLst>
            </a:custGeom>
            <a:solidFill>
              <a:srgbClr val="BDD2EA"/>
            </a:solidFill>
          </p:spPr>
        </p:sp>
        <p:sp>
          <p:nvSpPr>
            <p:cNvPr name="TextBox 31" id="31"/>
            <p:cNvSpPr txBox="true"/>
            <p:nvPr/>
          </p:nvSpPr>
          <p:spPr>
            <a:xfrm>
              <a:off x="0" y="-38100"/>
              <a:ext cx="2860316" cy="419569"/>
            </a:xfrm>
            <a:prstGeom prst="rect">
              <a:avLst/>
            </a:prstGeom>
          </p:spPr>
          <p:txBody>
            <a:bodyPr anchor="ctr" rtlCol="false" tIns="50800" lIns="50800" bIns="50800" rIns="50800"/>
            <a:lstStyle/>
            <a:p>
              <a:pPr algn="ctr">
                <a:lnSpc>
                  <a:spcPts val="2659"/>
                </a:lnSpc>
              </a:pPr>
            </a:p>
          </p:txBody>
        </p:sp>
      </p:grpSp>
      <p:sp>
        <p:nvSpPr>
          <p:cNvPr name="TextBox 32" id="32"/>
          <p:cNvSpPr txBox="true"/>
          <p:nvPr/>
        </p:nvSpPr>
        <p:spPr>
          <a:xfrm rot="0">
            <a:off x="2582198" y="3804756"/>
            <a:ext cx="5761060" cy="1626235"/>
          </a:xfrm>
          <a:prstGeom prst="rect">
            <a:avLst/>
          </a:prstGeom>
        </p:spPr>
        <p:txBody>
          <a:bodyPr anchor="t" rtlCol="false" tIns="0" lIns="0" bIns="0" rIns="0">
            <a:spAutoFit/>
          </a:bodyPr>
          <a:lstStyle/>
          <a:p>
            <a:pPr algn="ctr">
              <a:lnSpc>
                <a:spcPts val="4339"/>
              </a:lnSpc>
            </a:pPr>
            <a:r>
              <a:rPr lang="en-US" sz="3099">
                <a:solidFill>
                  <a:srgbClr val="222366"/>
                </a:solidFill>
                <a:latin typeface="Public Sans Bold"/>
              </a:rPr>
              <a:t>Privacy and data security concerns when dealing with sensitive patient information.</a:t>
            </a:r>
          </a:p>
        </p:txBody>
      </p:sp>
      <p:sp>
        <p:nvSpPr>
          <p:cNvPr name="TextBox 33" id="33"/>
          <p:cNvSpPr txBox="true"/>
          <p:nvPr/>
        </p:nvSpPr>
        <p:spPr>
          <a:xfrm rot="0">
            <a:off x="9944742" y="3814281"/>
            <a:ext cx="5761060" cy="2233296"/>
          </a:xfrm>
          <a:prstGeom prst="rect">
            <a:avLst/>
          </a:prstGeom>
        </p:spPr>
        <p:txBody>
          <a:bodyPr anchor="t" rtlCol="false" tIns="0" lIns="0" bIns="0" rIns="0">
            <a:spAutoFit/>
          </a:bodyPr>
          <a:lstStyle/>
          <a:p>
            <a:pPr algn="ctr">
              <a:lnSpc>
                <a:spcPts val="4479"/>
              </a:lnSpc>
            </a:pPr>
            <a:r>
              <a:rPr lang="en-US" sz="3199">
                <a:solidFill>
                  <a:srgbClr val="222366"/>
                </a:solidFill>
                <a:latin typeface="Public Sans Bold"/>
              </a:rPr>
              <a:t>Increased reliance on technology, potentially reducing human interaction and empathy.</a:t>
            </a:r>
          </a:p>
        </p:txBody>
      </p:sp>
      <p:sp>
        <p:nvSpPr>
          <p:cNvPr name="TextBox 34" id="34"/>
          <p:cNvSpPr txBox="true"/>
          <p:nvPr/>
        </p:nvSpPr>
        <p:spPr>
          <a:xfrm rot="0">
            <a:off x="2582198" y="7341096"/>
            <a:ext cx="5761060" cy="1671321"/>
          </a:xfrm>
          <a:prstGeom prst="rect">
            <a:avLst/>
          </a:prstGeom>
        </p:spPr>
        <p:txBody>
          <a:bodyPr anchor="t" rtlCol="false" tIns="0" lIns="0" bIns="0" rIns="0">
            <a:spAutoFit/>
          </a:bodyPr>
          <a:lstStyle/>
          <a:p>
            <a:pPr algn="ctr">
              <a:lnSpc>
                <a:spcPts val="4479"/>
              </a:lnSpc>
            </a:pPr>
            <a:r>
              <a:rPr lang="en-US" sz="3199">
                <a:solidFill>
                  <a:srgbClr val="222366"/>
                </a:solidFill>
                <a:latin typeface="Public Sans Bold"/>
              </a:rPr>
              <a:t>Unequal access to medical applications due to socioeconomic disparities.</a:t>
            </a:r>
          </a:p>
        </p:txBody>
      </p:sp>
      <p:sp>
        <p:nvSpPr>
          <p:cNvPr name="TextBox 35" id="35"/>
          <p:cNvSpPr txBox="true"/>
          <p:nvPr/>
        </p:nvSpPr>
        <p:spPr>
          <a:xfrm rot="0">
            <a:off x="9944742" y="7341096"/>
            <a:ext cx="5761060" cy="1562100"/>
          </a:xfrm>
          <a:prstGeom prst="rect">
            <a:avLst/>
          </a:prstGeom>
        </p:spPr>
        <p:txBody>
          <a:bodyPr anchor="t" rtlCol="false" tIns="0" lIns="0" bIns="0" rIns="0">
            <a:spAutoFit/>
          </a:bodyPr>
          <a:lstStyle/>
          <a:p>
            <a:pPr algn="ctr">
              <a:lnSpc>
                <a:spcPts val="4199"/>
              </a:lnSpc>
            </a:pPr>
            <a:r>
              <a:rPr lang="en-US" sz="2999">
                <a:solidFill>
                  <a:srgbClr val="222366"/>
                </a:solidFill>
                <a:latin typeface="Public Sans Bold"/>
              </a:rPr>
              <a:t>Ethical concerns related to genetic manipulation and the potential for designer babies.</a:t>
            </a:r>
          </a:p>
        </p:txBody>
      </p:sp>
      <p:sp>
        <p:nvSpPr>
          <p:cNvPr name="TextBox 36" id="36"/>
          <p:cNvSpPr txBox="true"/>
          <p:nvPr/>
        </p:nvSpPr>
        <p:spPr>
          <a:xfrm rot="0">
            <a:off x="3196947" y="3005797"/>
            <a:ext cx="4514368" cy="490855"/>
          </a:xfrm>
          <a:prstGeom prst="rect">
            <a:avLst/>
          </a:prstGeom>
        </p:spPr>
        <p:txBody>
          <a:bodyPr anchor="t" rtlCol="false" tIns="0" lIns="0" bIns="0" rIns="0">
            <a:spAutoFit/>
          </a:bodyPr>
          <a:lstStyle/>
          <a:p>
            <a:pPr algn="ctr">
              <a:lnSpc>
                <a:spcPts val="3919"/>
              </a:lnSpc>
            </a:pPr>
            <a:r>
              <a:rPr lang="en-US" sz="2799">
                <a:solidFill>
                  <a:srgbClr val="222366"/>
                </a:solidFill>
                <a:latin typeface="Public Sans Bold"/>
              </a:rPr>
              <a:t> 01</a:t>
            </a:r>
          </a:p>
        </p:txBody>
      </p:sp>
      <p:sp>
        <p:nvSpPr>
          <p:cNvPr name="TextBox 37" id="37"/>
          <p:cNvSpPr txBox="true"/>
          <p:nvPr/>
        </p:nvSpPr>
        <p:spPr>
          <a:xfrm rot="0">
            <a:off x="10277154" y="3005797"/>
            <a:ext cx="4514368" cy="490855"/>
          </a:xfrm>
          <a:prstGeom prst="rect">
            <a:avLst/>
          </a:prstGeom>
        </p:spPr>
        <p:txBody>
          <a:bodyPr anchor="t" rtlCol="false" tIns="0" lIns="0" bIns="0" rIns="0">
            <a:spAutoFit/>
          </a:bodyPr>
          <a:lstStyle/>
          <a:p>
            <a:pPr algn="ctr">
              <a:lnSpc>
                <a:spcPts val="3919"/>
              </a:lnSpc>
            </a:pPr>
            <a:r>
              <a:rPr lang="en-US" sz="2799">
                <a:solidFill>
                  <a:srgbClr val="222366"/>
                </a:solidFill>
                <a:latin typeface="Public Sans Bold"/>
              </a:rPr>
              <a:t> 02</a:t>
            </a:r>
          </a:p>
        </p:txBody>
      </p:sp>
      <p:sp>
        <p:nvSpPr>
          <p:cNvPr name="TextBox 38" id="38"/>
          <p:cNvSpPr txBox="true"/>
          <p:nvPr/>
        </p:nvSpPr>
        <p:spPr>
          <a:xfrm rot="0">
            <a:off x="3196947" y="6640685"/>
            <a:ext cx="4514368" cy="490855"/>
          </a:xfrm>
          <a:prstGeom prst="rect">
            <a:avLst/>
          </a:prstGeom>
        </p:spPr>
        <p:txBody>
          <a:bodyPr anchor="t" rtlCol="false" tIns="0" lIns="0" bIns="0" rIns="0">
            <a:spAutoFit/>
          </a:bodyPr>
          <a:lstStyle/>
          <a:p>
            <a:pPr algn="ctr">
              <a:lnSpc>
                <a:spcPts val="3919"/>
              </a:lnSpc>
            </a:pPr>
            <a:r>
              <a:rPr lang="en-US" sz="2799">
                <a:solidFill>
                  <a:srgbClr val="222366"/>
                </a:solidFill>
                <a:latin typeface="Public Sans Bold"/>
              </a:rPr>
              <a:t> 03</a:t>
            </a:r>
          </a:p>
        </p:txBody>
      </p:sp>
      <p:sp>
        <p:nvSpPr>
          <p:cNvPr name="TextBox 39" id="39"/>
          <p:cNvSpPr txBox="true"/>
          <p:nvPr/>
        </p:nvSpPr>
        <p:spPr>
          <a:xfrm rot="0">
            <a:off x="10428180" y="6640685"/>
            <a:ext cx="4514368" cy="490855"/>
          </a:xfrm>
          <a:prstGeom prst="rect">
            <a:avLst/>
          </a:prstGeom>
        </p:spPr>
        <p:txBody>
          <a:bodyPr anchor="t" rtlCol="false" tIns="0" lIns="0" bIns="0" rIns="0">
            <a:spAutoFit/>
          </a:bodyPr>
          <a:lstStyle/>
          <a:p>
            <a:pPr algn="ctr">
              <a:lnSpc>
                <a:spcPts val="3919"/>
              </a:lnSpc>
            </a:pPr>
            <a:r>
              <a:rPr lang="en-US" sz="2799">
                <a:solidFill>
                  <a:srgbClr val="222366"/>
                </a:solidFill>
                <a:latin typeface="Public Sans Bold"/>
              </a:rPr>
              <a:t>04</a:t>
            </a:r>
          </a:p>
        </p:txBody>
      </p:sp>
      <p:sp>
        <p:nvSpPr>
          <p:cNvPr name="TextBox 40" id="40"/>
          <p:cNvSpPr txBox="true"/>
          <p:nvPr/>
        </p:nvSpPr>
        <p:spPr>
          <a:xfrm rot="0">
            <a:off x="1750431" y="328865"/>
            <a:ext cx="14763189" cy="1087755"/>
          </a:xfrm>
          <a:prstGeom prst="rect">
            <a:avLst/>
          </a:prstGeom>
        </p:spPr>
        <p:txBody>
          <a:bodyPr anchor="t" rtlCol="false" tIns="0" lIns="0" bIns="0" rIns="0">
            <a:spAutoFit/>
          </a:bodyPr>
          <a:lstStyle/>
          <a:p>
            <a:pPr algn="ctr">
              <a:lnSpc>
                <a:spcPts val="8819"/>
              </a:lnSpc>
            </a:pPr>
            <a:r>
              <a:rPr lang="en-US" sz="6300" u="sng">
                <a:solidFill>
                  <a:srgbClr val="222366"/>
                </a:solidFill>
                <a:latin typeface="Public Sans Bold"/>
              </a:rPr>
              <a:t>Disadvantages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AF3F3"/>
        </a:solidFill>
      </p:bgPr>
    </p:bg>
    <p:spTree>
      <p:nvGrpSpPr>
        <p:cNvPr id="1" name=""/>
        <p:cNvGrpSpPr/>
        <p:nvPr/>
      </p:nvGrpSpPr>
      <p:grpSpPr>
        <a:xfrm>
          <a:off x="0" y="0"/>
          <a:ext cx="0" cy="0"/>
          <a:chOff x="0" y="0"/>
          <a:chExt cx="0" cy="0"/>
        </a:xfrm>
      </p:grpSpPr>
      <p:sp>
        <p:nvSpPr>
          <p:cNvPr name="Freeform 2" id="2"/>
          <p:cNvSpPr/>
          <p:nvPr/>
        </p:nvSpPr>
        <p:spPr>
          <a:xfrm flipH="false" flipV="false" rot="0">
            <a:off x="-1710140" y="2560561"/>
            <a:ext cx="7876905" cy="7726439"/>
          </a:xfrm>
          <a:custGeom>
            <a:avLst/>
            <a:gdLst/>
            <a:ahLst/>
            <a:cxnLst/>
            <a:rect r="r" b="b" t="t" l="l"/>
            <a:pathLst>
              <a:path h="7726439" w="7876905">
                <a:moveTo>
                  <a:pt x="0" y="0"/>
                </a:moveTo>
                <a:lnTo>
                  <a:pt x="7876905" y="0"/>
                </a:lnTo>
                <a:lnTo>
                  <a:pt x="7876905" y="7726439"/>
                </a:lnTo>
                <a:lnTo>
                  <a:pt x="0" y="77264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598715" y="-615042"/>
            <a:ext cx="7876905" cy="7726439"/>
          </a:xfrm>
          <a:custGeom>
            <a:avLst/>
            <a:gdLst/>
            <a:ahLst/>
            <a:cxnLst/>
            <a:rect r="r" b="b" t="t" l="l"/>
            <a:pathLst>
              <a:path h="7726439" w="7876905">
                <a:moveTo>
                  <a:pt x="0" y="0"/>
                </a:moveTo>
                <a:lnTo>
                  <a:pt x="7876905" y="0"/>
                </a:lnTo>
                <a:lnTo>
                  <a:pt x="7876905" y="7726439"/>
                </a:lnTo>
                <a:lnTo>
                  <a:pt x="0" y="77264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488696" y="364688"/>
            <a:ext cx="17310608" cy="9505931"/>
            <a:chOff x="0" y="0"/>
            <a:chExt cx="774713" cy="425425"/>
          </a:xfrm>
        </p:grpSpPr>
        <p:sp>
          <p:nvSpPr>
            <p:cNvPr name="Freeform 5" id="5"/>
            <p:cNvSpPr/>
            <p:nvPr/>
          </p:nvSpPr>
          <p:spPr>
            <a:xfrm flipH="false" flipV="false" rot="0">
              <a:off x="0" y="0"/>
              <a:ext cx="774713" cy="425425"/>
            </a:xfrm>
            <a:custGeom>
              <a:avLst/>
              <a:gdLst/>
              <a:ahLst/>
              <a:cxnLst/>
              <a:rect r="r" b="b" t="t" l="l"/>
              <a:pathLst>
                <a:path h="425425" w="774713">
                  <a:moveTo>
                    <a:pt x="571513" y="0"/>
                  </a:moveTo>
                  <a:cubicBezTo>
                    <a:pt x="683737" y="0"/>
                    <a:pt x="774713" y="95235"/>
                    <a:pt x="774713" y="212713"/>
                  </a:cubicBezTo>
                  <a:cubicBezTo>
                    <a:pt x="774713" y="330191"/>
                    <a:pt x="683737" y="425425"/>
                    <a:pt x="571513" y="425425"/>
                  </a:cubicBezTo>
                  <a:lnTo>
                    <a:pt x="203200" y="425425"/>
                  </a:lnTo>
                  <a:cubicBezTo>
                    <a:pt x="90976" y="425425"/>
                    <a:pt x="0" y="330191"/>
                    <a:pt x="0" y="212713"/>
                  </a:cubicBezTo>
                  <a:cubicBezTo>
                    <a:pt x="0" y="95235"/>
                    <a:pt x="90976" y="0"/>
                    <a:pt x="203200" y="0"/>
                  </a:cubicBezTo>
                  <a:close/>
                </a:path>
              </a:pathLst>
            </a:custGeom>
            <a:solidFill>
              <a:srgbClr val="E9EAF6"/>
            </a:solidFill>
            <a:ln cap="sq">
              <a:noFill/>
              <a:prstDash val="solid"/>
              <a:miter/>
            </a:ln>
          </p:spPr>
        </p:sp>
        <p:sp>
          <p:nvSpPr>
            <p:cNvPr name="TextBox 6" id="6"/>
            <p:cNvSpPr txBox="true"/>
            <p:nvPr/>
          </p:nvSpPr>
          <p:spPr>
            <a:xfrm>
              <a:off x="0" y="-38100"/>
              <a:ext cx="774713" cy="463525"/>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false" rot="-137149">
            <a:off x="327697" y="756589"/>
            <a:ext cx="1402006" cy="1402006"/>
          </a:xfrm>
          <a:custGeom>
            <a:avLst/>
            <a:gdLst/>
            <a:ahLst/>
            <a:cxnLst/>
            <a:rect r="r" b="b" t="t" l="l"/>
            <a:pathLst>
              <a:path h="1402006" w="1402006">
                <a:moveTo>
                  <a:pt x="0" y="0"/>
                </a:moveTo>
                <a:lnTo>
                  <a:pt x="1402006" y="0"/>
                </a:lnTo>
                <a:lnTo>
                  <a:pt x="1402006" y="1402006"/>
                </a:lnTo>
                <a:lnTo>
                  <a:pt x="0" y="14020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1248570">
            <a:off x="14917904" y="2141918"/>
            <a:ext cx="2532247" cy="3608124"/>
          </a:xfrm>
          <a:custGeom>
            <a:avLst/>
            <a:gdLst/>
            <a:ahLst/>
            <a:cxnLst/>
            <a:rect r="r" b="b" t="t" l="l"/>
            <a:pathLst>
              <a:path h="3608124" w="2532247">
                <a:moveTo>
                  <a:pt x="0" y="0"/>
                </a:moveTo>
                <a:lnTo>
                  <a:pt x="2532247" y="0"/>
                </a:lnTo>
                <a:lnTo>
                  <a:pt x="2532247" y="3608124"/>
                </a:lnTo>
                <a:lnTo>
                  <a:pt x="0" y="360812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300296" y="6423781"/>
            <a:ext cx="17708177" cy="3863219"/>
          </a:xfrm>
          <a:custGeom>
            <a:avLst/>
            <a:gdLst/>
            <a:ahLst/>
            <a:cxnLst/>
            <a:rect r="r" b="b" t="t" l="l"/>
            <a:pathLst>
              <a:path h="3863219" w="17708177">
                <a:moveTo>
                  <a:pt x="0" y="0"/>
                </a:moveTo>
                <a:lnTo>
                  <a:pt x="17708177" y="0"/>
                </a:lnTo>
                <a:lnTo>
                  <a:pt x="17708177" y="3863219"/>
                </a:lnTo>
                <a:lnTo>
                  <a:pt x="0" y="3863219"/>
                </a:lnTo>
                <a:lnTo>
                  <a:pt x="0" y="0"/>
                </a:lnTo>
                <a:close/>
              </a:path>
            </a:pathLst>
          </a:custGeom>
          <a:blipFill>
            <a:blip r:embed="rId8"/>
            <a:stretch>
              <a:fillRect l="-3214" t="-1549" r="0" b="-1549"/>
            </a:stretch>
          </a:blipFill>
        </p:spPr>
      </p:sp>
      <p:sp>
        <p:nvSpPr>
          <p:cNvPr name="TextBox 10" id="10"/>
          <p:cNvSpPr txBox="true"/>
          <p:nvPr/>
        </p:nvSpPr>
        <p:spPr>
          <a:xfrm rot="0">
            <a:off x="1028700" y="3369134"/>
            <a:ext cx="13496189" cy="3733799"/>
          </a:xfrm>
          <a:prstGeom prst="rect">
            <a:avLst/>
          </a:prstGeom>
        </p:spPr>
        <p:txBody>
          <a:bodyPr anchor="t" rtlCol="false" tIns="0" lIns="0" bIns="0" rIns="0">
            <a:spAutoFit/>
          </a:bodyPr>
          <a:lstStyle/>
          <a:p>
            <a:pPr algn="l">
              <a:lnSpc>
                <a:spcPts val="4200"/>
              </a:lnSpc>
            </a:pPr>
            <a:r>
              <a:rPr lang="en-US" sz="3000">
                <a:solidFill>
                  <a:srgbClr val="222366"/>
                </a:solidFill>
                <a:latin typeface="Public Sans Bold"/>
              </a:rPr>
              <a:t>•Should genetic testing be used to determine employability or insurance coverage?</a:t>
            </a:r>
          </a:p>
          <a:p>
            <a:pPr algn="l">
              <a:lnSpc>
                <a:spcPts val="4200"/>
              </a:lnSpc>
            </a:pPr>
            <a:r>
              <a:rPr lang="en-US" sz="3000">
                <a:solidFill>
                  <a:srgbClr val="222366"/>
                </a:solidFill>
                <a:latin typeface="Public Sans Bold"/>
              </a:rPr>
              <a:t>•Should AI algorithms be trusted to make life-or-death decisions in medical settings?</a:t>
            </a:r>
          </a:p>
          <a:p>
            <a:pPr algn="l">
              <a:lnSpc>
                <a:spcPts val="4200"/>
              </a:lnSpc>
            </a:pPr>
            <a:r>
              <a:rPr lang="en-US" sz="3000">
                <a:solidFill>
                  <a:srgbClr val="222366"/>
                </a:solidFill>
                <a:latin typeface="Public Sans Bold"/>
              </a:rPr>
              <a:t>•Is it ethically justifiable to edit the genes of embryos to prevent hereditary diseases?</a:t>
            </a:r>
          </a:p>
          <a:p>
            <a:pPr algn="l">
              <a:lnSpc>
                <a:spcPts val="4200"/>
              </a:lnSpc>
            </a:pPr>
          </a:p>
        </p:txBody>
      </p:sp>
      <p:sp>
        <p:nvSpPr>
          <p:cNvPr name="TextBox 11" id="11"/>
          <p:cNvSpPr txBox="true"/>
          <p:nvPr/>
        </p:nvSpPr>
        <p:spPr>
          <a:xfrm rot="0">
            <a:off x="2806273" y="642032"/>
            <a:ext cx="12637084" cy="2202180"/>
          </a:xfrm>
          <a:prstGeom prst="rect">
            <a:avLst/>
          </a:prstGeom>
        </p:spPr>
        <p:txBody>
          <a:bodyPr anchor="t" rtlCol="false" tIns="0" lIns="0" bIns="0" rIns="0">
            <a:spAutoFit/>
          </a:bodyPr>
          <a:lstStyle/>
          <a:p>
            <a:pPr algn="ctr">
              <a:lnSpc>
                <a:spcPts val="8819"/>
              </a:lnSpc>
            </a:pPr>
            <a:r>
              <a:rPr lang="en-US" sz="6300" u="sng">
                <a:solidFill>
                  <a:srgbClr val="222366"/>
                </a:solidFill>
                <a:latin typeface="Public Sans Bold"/>
              </a:rPr>
              <a:t>MEDICAL APPLICATIONS RAISE MORAL DILEMMAS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AF3F3"/>
        </a:solidFill>
      </p:bgPr>
    </p:bg>
    <p:spTree>
      <p:nvGrpSpPr>
        <p:cNvPr id="1" name=""/>
        <p:cNvGrpSpPr/>
        <p:nvPr/>
      </p:nvGrpSpPr>
      <p:grpSpPr>
        <a:xfrm>
          <a:off x="0" y="0"/>
          <a:ext cx="0" cy="0"/>
          <a:chOff x="0" y="0"/>
          <a:chExt cx="0" cy="0"/>
        </a:xfrm>
      </p:grpSpPr>
      <p:sp>
        <p:nvSpPr>
          <p:cNvPr name="Freeform 2" id="2"/>
          <p:cNvSpPr/>
          <p:nvPr/>
        </p:nvSpPr>
        <p:spPr>
          <a:xfrm flipH="false" flipV="false" rot="0">
            <a:off x="6637454" y="1839336"/>
            <a:ext cx="7876905" cy="7726439"/>
          </a:xfrm>
          <a:custGeom>
            <a:avLst/>
            <a:gdLst/>
            <a:ahLst/>
            <a:cxnLst/>
            <a:rect r="r" b="b" t="t" l="l"/>
            <a:pathLst>
              <a:path h="7726439" w="7876905">
                <a:moveTo>
                  <a:pt x="0" y="0"/>
                </a:moveTo>
                <a:lnTo>
                  <a:pt x="7876905" y="0"/>
                </a:lnTo>
                <a:lnTo>
                  <a:pt x="7876905" y="7726439"/>
                </a:lnTo>
                <a:lnTo>
                  <a:pt x="0" y="77264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4961399" y="1040440"/>
            <a:ext cx="7876905" cy="7726439"/>
          </a:xfrm>
          <a:custGeom>
            <a:avLst/>
            <a:gdLst/>
            <a:ahLst/>
            <a:cxnLst/>
            <a:rect r="r" b="b" t="t" l="l"/>
            <a:pathLst>
              <a:path h="7726439" w="7876905">
                <a:moveTo>
                  <a:pt x="7876905" y="0"/>
                </a:moveTo>
                <a:lnTo>
                  <a:pt x="0" y="0"/>
                </a:lnTo>
                <a:lnTo>
                  <a:pt x="0" y="7726439"/>
                </a:lnTo>
                <a:lnTo>
                  <a:pt x="7876905" y="7726439"/>
                </a:lnTo>
                <a:lnTo>
                  <a:pt x="7876905"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2385470" y="430543"/>
            <a:ext cx="4369421" cy="1886469"/>
            <a:chOff x="0" y="0"/>
            <a:chExt cx="883555" cy="381469"/>
          </a:xfrm>
        </p:grpSpPr>
        <p:sp>
          <p:nvSpPr>
            <p:cNvPr name="Freeform 5" id="5"/>
            <p:cNvSpPr/>
            <p:nvPr/>
          </p:nvSpPr>
          <p:spPr>
            <a:xfrm flipH="false" flipV="false" rot="0">
              <a:off x="0" y="0"/>
              <a:ext cx="883555" cy="381469"/>
            </a:xfrm>
            <a:custGeom>
              <a:avLst/>
              <a:gdLst/>
              <a:ahLst/>
              <a:cxnLst/>
              <a:rect r="r" b="b" t="t" l="l"/>
              <a:pathLst>
                <a:path h="381469" w="883555">
                  <a:moveTo>
                    <a:pt x="680355" y="0"/>
                  </a:moveTo>
                  <a:cubicBezTo>
                    <a:pt x="792579" y="0"/>
                    <a:pt x="883555" y="85395"/>
                    <a:pt x="883555" y="190734"/>
                  </a:cubicBezTo>
                  <a:cubicBezTo>
                    <a:pt x="883555" y="296074"/>
                    <a:pt x="792579" y="381469"/>
                    <a:pt x="680355" y="381469"/>
                  </a:cubicBezTo>
                  <a:lnTo>
                    <a:pt x="203200" y="381469"/>
                  </a:lnTo>
                  <a:cubicBezTo>
                    <a:pt x="90976" y="381469"/>
                    <a:pt x="0" y="296074"/>
                    <a:pt x="0" y="190734"/>
                  </a:cubicBezTo>
                  <a:cubicBezTo>
                    <a:pt x="0" y="85395"/>
                    <a:pt x="90976" y="0"/>
                    <a:pt x="203200" y="0"/>
                  </a:cubicBezTo>
                  <a:close/>
                </a:path>
              </a:pathLst>
            </a:custGeom>
            <a:solidFill>
              <a:srgbClr val="E9EAF6"/>
            </a:solidFill>
            <a:ln w="19050" cap="sq">
              <a:solidFill>
                <a:srgbClr val="414370"/>
              </a:solidFill>
              <a:prstDash val="lgDash"/>
              <a:miter/>
            </a:ln>
          </p:spPr>
        </p:sp>
        <p:sp>
          <p:nvSpPr>
            <p:cNvPr name="TextBox 6" id="6"/>
            <p:cNvSpPr txBox="true"/>
            <p:nvPr/>
          </p:nvSpPr>
          <p:spPr>
            <a:xfrm>
              <a:off x="0" y="-85725"/>
              <a:ext cx="883555" cy="467194"/>
            </a:xfrm>
            <a:prstGeom prst="rect">
              <a:avLst/>
            </a:prstGeom>
          </p:spPr>
          <p:txBody>
            <a:bodyPr anchor="ctr" rtlCol="false" tIns="50800" lIns="50800" bIns="50800" rIns="50800"/>
            <a:lstStyle/>
            <a:p>
              <a:pPr algn="ctr">
                <a:lnSpc>
                  <a:spcPts val="6019"/>
                </a:lnSpc>
              </a:pPr>
              <a:r>
                <a:rPr lang="en-US" sz="4299">
                  <a:solidFill>
                    <a:srgbClr val="5E17EB"/>
                  </a:solidFill>
                  <a:latin typeface="Canva Sans Bold"/>
                </a:rPr>
                <a:t>Kantiantianism</a:t>
              </a:r>
            </a:p>
          </p:txBody>
        </p:sp>
      </p:grpSp>
      <p:sp>
        <p:nvSpPr>
          <p:cNvPr name="Freeform 7" id="7"/>
          <p:cNvSpPr/>
          <p:nvPr/>
        </p:nvSpPr>
        <p:spPr>
          <a:xfrm flipH="false" flipV="false" rot="-1248570">
            <a:off x="15161141" y="6154037"/>
            <a:ext cx="2099363" cy="2991320"/>
          </a:xfrm>
          <a:custGeom>
            <a:avLst/>
            <a:gdLst/>
            <a:ahLst/>
            <a:cxnLst/>
            <a:rect r="r" b="b" t="t" l="l"/>
            <a:pathLst>
              <a:path h="2991320" w="2099363">
                <a:moveTo>
                  <a:pt x="0" y="0"/>
                </a:moveTo>
                <a:lnTo>
                  <a:pt x="2099362" y="0"/>
                </a:lnTo>
                <a:lnTo>
                  <a:pt x="2099362" y="2991320"/>
                </a:lnTo>
                <a:lnTo>
                  <a:pt x="0" y="299132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137149">
            <a:off x="16057488" y="3474252"/>
            <a:ext cx="1402006" cy="1402006"/>
          </a:xfrm>
          <a:custGeom>
            <a:avLst/>
            <a:gdLst/>
            <a:ahLst/>
            <a:cxnLst/>
            <a:rect r="r" b="b" t="t" l="l"/>
            <a:pathLst>
              <a:path h="1402006" w="1402006">
                <a:moveTo>
                  <a:pt x="0" y="0"/>
                </a:moveTo>
                <a:lnTo>
                  <a:pt x="1402006" y="0"/>
                </a:lnTo>
                <a:lnTo>
                  <a:pt x="1402006" y="1402006"/>
                </a:lnTo>
                <a:lnTo>
                  <a:pt x="0" y="140200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855077">
            <a:off x="-761394" y="5781721"/>
            <a:ext cx="2066999" cy="2383332"/>
          </a:xfrm>
          <a:custGeom>
            <a:avLst/>
            <a:gdLst/>
            <a:ahLst/>
            <a:cxnLst/>
            <a:rect r="r" b="b" t="t" l="l"/>
            <a:pathLst>
              <a:path h="2383332" w="2066999">
                <a:moveTo>
                  <a:pt x="0" y="0"/>
                </a:moveTo>
                <a:lnTo>
                  <a:pt x="2066999" y="0"/>
                </a:lnTo>
                <a:lnTo>
                  <a:pt x="2066999" y="2383332"/>
                </a:lnTo>
                <a:lnTo>
                  <a:pt x="0" y="238333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9734527" y="2497086"/>
            <a:ext cx="4963736" cy="6494957"/>
          </a:xfrm>
          <a:custGeom>
            <a:avLst/>
            <a:gdLst/>
            <a:ahLst/>
            <a:cxnLst/>
            <a:rect r="r" b="b" t="t" l="l"/>
            <a:pathLst>
              <a:path h="6494957" w="4963736">
                <a:moveTo>
                  <a:pt x="0" y="0"/>
                </a:moveTo>
                <a:lnTo>
                  <a:pt x="4963736" y="0"/>
                </a:lnTo>
                <a:lnTo>
                  <a:pt x="4963736" y="6494957"/>
                </a:lnTo>
                <a:lnTo>
                  <a:pt x="0" y="6494957"/>
                </a:lnTo>
                <a:lnTo>
                  <a:pt x="0" y="0"/>
                </a:lnTo>
                <a:close/>
              </a:path>
            </a:pathLst>
          </a:custGeom>
          <a:blipFill>
            <a:blip r:embed="rId10"/>
            <a:stretch>
              <a:fillRect l="-3330" t="-6324" r="-3330" b="0"/>
            </a:stretch>
          </a:blipFill>
        </p:spPr>
      </p:sp>
      <p:sp>
        <p:nvSpPr>
          <p:cNvPr name="TextBox 11" id="11"/>
          <p:cNvSpPr txBox="true"/>
          <p:nvPr/>
        </p:nvSpPr>
        <p:spPr>
          <a:xfrm rot="0">
            <a:off x="272106" y="2411361"/>
            <a:ext cx="9144000" cy="6580682"/>
          </a:xfrm>
          <a:prstGeom prst="rect">
            <a:avLst/>
          </a:prstGeom>
        </p:spPr>
        <p:txBody>
          <a:bodyPr anchor="t" rtlCol="false" tIns="0" lIns="0" bIns="0" rIns="0">
            <a:spAutoFit/>
          </a:bodyPr>
          <a:lstStyle/>
          <a:p>
            <a:pPr algn="ctr" marL="899874" indent="-449937" lvl="1">
              <a:lnSpc>
                <a:spcPts val="5835"/>
              </a:lnSpc>
              <a:buFont typeface="Arial"/>
              <a:buChar char="•"/>
            </a:pPr>
            <a:r>
              <a:rPr lang="en-US" sz="4168">
                <a:solidFill>
                  <a:srgbClr val="222366"/>
                </a:solidFill>
                <a:latin typeface="Public Sans Bold"/>
              </a:rPr>
              <a:t>Emphasizes respect for human dignity and moral duty.</a:t>
            </a:r>
          </a:p>
          <a:p>
            <a:pPr algn="ctr" marL="899874" indent="-449937" lvl="1">
              <a:lnSpc>
                <a:spcPts val="5835"/>
              </a:lnSpc>
              <a:buFont typeface="Arial"/>
              <a:buChar char="•"/>
            </a:pPr>
            <a:r>
              <a:rPr lang="en-US" sz="4168">
                <a:solidFill>
                  <a:srgbClr val="222366"/>
                </a:solidFill>
                <a:latin typeface="Public Sans Bold"/>
              </a:rPr>
              <a:t>Focuses on moral actions based on principles, regardless of consequences.</a:t>
            </a:r>
          </a:p>
          <a:p>
            <a:pPr algn="ctr" marL="899874" indent="-449937" lvl="1">
              <a:lnSpc>
                <a:spcPts val="5835"/>
              </a:lnSpc>
              <a:buFont typeface="Arial"/>
              <a:buChar char="•"/>
            </a:pPr>
            <a:r>
              <a:rPr lang="en-US" sz="4168">
                <a:solidFill>
                  <a:srgbClr val="222366"/>
                </a:solidFill>
                <a:latin typeface="Public Sans Bold"/>
              </a:rPr>
              <a:t>Prioritizes absolute respect for individuals and fulfillment of ethical duties.</a:t>
            </a:r>
          </a:p>
          <a:p>
            <a:pPr algn="ctr">
              <a:lnSpc>
                <a:spcPts val="5835"/>
              </a:lnSpc>
            </a:pPr>
          </a:p>
        </p:txBody>
      </p:sp>
      <p:sp>
        <p:nvSpPr>
          <p:cNvPr name="TextBox 12" id="12"/>
          <p:cNvSpPr txBox="true"/>
          <p:nvPr/>
        </p:nvSpPr>
        <p:spPr>
          <a:xfrm rot="0">
            <a:off x="8111661" y="746715"/>
            <a:ext cx="9319484" cy="1120775"/>
          </a:xfrm>
          <a:prstGeom prst="rect">
            <a:avLst/>
          </a:prstGeom>
        </p:spPr>
        <p:txBody>
          <a:bodyPr anchor="t" rtlCol="false" tIns="0" lIns="0" bIns="0" rIns="0">
            <a:spAutoFit/>
          </a:bodyPr>
          <a:lstStyle/>
          <a:p>
            <a:pPr algn="r">
              <a:lnSpc>
                <a:spcPts val="9100"/>
              </a:lnSpc>
            </a:pPr>
            <a:r>
              <a:rPr lang="en-US" sz="6500" u="sng">
                <a:solidFill>
                  <a:srgbClr val="222366"/>
                </a:solidFill>
                <a:latin typeface="Courier Prime"/>
              </a:rPr>
              <a:t>Ethical frameworks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AF3F3"/>
        </a:solidFill>
      </p:bgPr>
    </p:bg>
    <p:spTree>
      <p:nvGrpSpPr>
        <p:cNvPr id="1" name=""/>
        <p:cNvGrpSpPr/>
        <p:nvPr/>
      </p:nvGrpSpPr>
      <p:grpSpPr>
        <a:xfrm>
          <a:off x="0" y="0"/>
          <a:ext cx="0" cy="0"/>
          <a:chOff x="0" y="0"/>
          <a:chExt cx="0" cy="0"/>
        </a:xfrm>
      </p:grpSpPr>
      <p:sp>
        <p:nvSpPr>
          <p:cNvPr name="Freeform 2" id="2"/>
          <p:cNvSpPr/>
          <p:nvPr/>
        </p:nvSpPr>
        <p:spPr>
          <a:xfrm flipH="false" flipV="false" rot="0">
            <a:off x="6637454" y="1839336"/>
            <a:ext cx="7876905" cy="7726439"/>
          </a:xfrm>
          <a:custGeom>
            <a:avLst/>
            <a:gdLst/>
            <a:ahLst/>
            <a:cxnLst/>
            <a:rect r="r" b="b" t="t" l="l"/>
            <a:pathLst>
              <a:path h="7726439" w="7876905">
                <a:moveTo>
                  <a:pt x="0" y="0"/>
                </a:moveTo>
                <a:lnTo>
                  <a:pt x="7876905" y="0"/>
                </a:lnTo>
                <a:lnTo>
                  <a:pt x="7876905" y="7726439"/>
                </a:lnTo>
                <a:lnTo>
                  <a:pt x="0" y="77264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4961399" y="1040440"/>
            <a:ext cx="7876905" cy="7726439"/>
          </a:xfrm>
          <a:custGeom>
            <a:avLst/>
            <a:gdLst/>
            <a:ahLst/>
            <a:cxnLst/>
            <a:rect r="r" b="b" t="t" l="l"/>
            <a:pathLst>
              <a:path h="7726439" w="7876905">
                <a:moveTo>
                  <a:pt x="7876905" y="0"/>
                </a:moveTo>
                <a:lnTo>
                  <a:pt x="0" y="0"/>
                </a:lnTo>
                <a:lnTo>
                  <a:pt x="0" y="7726439"/>
                </a:lnTo>
                <a:lnTo>
                  <a:pt x="7876905" y="7726439"/>
                </a:lnTo>
                <a:lnTo>
                  <a:pt x="7876905"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028700" y="414431"/>
            <a:ext cx="5608754" cy="2421542"/>
            <a:chOff x="0" y="0"/>
            <a:chExt cx="883555" cy="381469"/>
          </a:xfrm>
        </p:grpSpPr>
        <p:sp>
          <p:nvSpPr>
            <p:cNvPr name="Freeform 5" id="5"/>
            <p:cNvSpPr/>
            <p:nvPr/>
          </p:nvSpPr>
          <p:spPr>
            <a:xfrm flipH="false" flipV="false" rot="0">
              <a:off x="0" y="0"/>
              <a:ext cx="883555" cy="381469"/>
            </a:xfrm>
            <a:custGeom>
              <a:avLst/>
              <a:gdLst/>
              <a:ahLst/>
              <a:cxnLst/>
              <a:rect r="r" b="b" t="t" l="l"/>
              <a:pathLst>
                <a:path h="381469" w="883555">
                  <a:moveTo>
                    <a:pt x="680355" y="0"/>
                  </a:moveTo>
                  <a:cubicBezTo>
                    <a:pt x="792579" y="0"/>
                    <a:pt x="883555" y="85395"/>
                    <a:pt x="883555" y="190734"/>
                  </a:cubicBezTo>
                  <a:cubicBezTo>
                    <a:pt x="883555" y="296074"/>
                    <a:pt x="792579" y="381469"/>
                    <a:pt x="680355" y="381469"/>
                  </a:cubicBezTo>
                  <a:lnTo>
                    <a:pt x="203200" y="381469"/>
                  </a:lnTo>
                  <a:cubicBezTo>
                    <a:pt x="90976" y="381469"/>
                    <a:pt x="0" y="296074"/>
                    <a:pt x="0" y="190734"/>
                  </a:cubicBezTo>
                  <a:cubicBezTo>
                    <a:pt x="0" y="85395"/>
                    <a:pt x="90976" y="0"/>
                    <a:pt x="203200" y="0"/>
                  </a:cubicBezTo>
                  <a:close/>
                </a:path>
              </a:pathLst>
            </a:custGeom>
            <a:solidFill>
              <a:srgbClr val="E9EAF6"/>
            </a:solidFill>
            <a:ln w="19050" cap="sq">
              <a:solidFill>
                <a:srgbClr val="414370"/>
              </a:solidFill>
              <a:prstDash val="lgDash"/>
              <a:miter/>
            </a:ln>
          </p:spPr>
        </p:sp>
        <p:sp>
          <p:nvSpPr>
            <p:cNvPr name="TextBox 6" id="6"/>
            <p:cNvSpPr txBox="true"/>
            <p:nvPr/>
          </p:nvSpPr>
          <p:spPr>
            <a:xfrm>
              <a:off x="0" y="-76200"/>
              <a:ext cx="883555" cy="457669"/>
            </a:xfrm>
            <a:prstGeom prst="rect">
              <a:avLst/>
            </a:prstGeom>
          </p:spPr>
          <p:txBody>
            <a:bodyPr anchor="ctr" rtlCol="false" tIns="50800" lIns="50800" bIns="50800" rIns="50800"/>
            <a:lstStyle/>
            <a:p>
              <a:pPr algn="ctr">
                <a:lnSpc>
                  <a:spcPts val="4759"/>
                </a:lnSpc>
              </a:pPr>
              <a:r>
                <a:rPr lang="en-US" sz="3399">
                  <a:solidFill>
                    <a:srgbClr val="5E17EB"/>
                  </a:solidFill>
                  <a:latin typeface="Courier Prime"/>
                </a:rPr>
                <a:t> </a:t>
              </a:r>
              <a:r>
                <a:rPr lang="en-US" sz="3399">
                  <a:solidFill>
                    <a:srgbClr val="5E17EB"/>
                  </a:solidFill>
                  <a:latin typeface="Courier Prime Bold"/>
                </a:rPr>
                <a:t>Act Utilitarianism</a:t>
              </a:r>
            </a:p>
          </p:txBody>
        </p:sp>
      </p:grpSp>
      <p:sp>
        <p:nvSpPr>
          <p:cNvPr name="Freeform 7" id="7"/>
          <p:cNvSpPr/>
          <p:nvPr/>
        </p:nvSpPr>
        <p:spPr>
          <a:xfrm flipH="false" flipV="false" rot="-1248570">
            <a:off x="10823110" y="6717446"/>
            <a:ext cx="2099363" cy="2991320"/>
          </a:xfrm>
          <a:custGeom>
            <a:avLst/>
            <a:gdLst/>
            <a:ahLst/>
            <a:cxnLst/>
            <a:rect r="r" b="b" t="t" l="l"/>
            <a:pathLst>
              <a:path h="2991320" w="2099363">
                <a:moveTo>
                  <a:pt x="0" y="0"/>
                </a:moveTo>
                <a:lnTo>
                  <a:pt x="2099363" y="0"/>
                </a:lnTo>
                <a:lnTo>
                  <a:pt x="2099363" y="2991321"/>
                </a:lnTo>
                <a:lnTo>
                  <a:pt x="0" y="299132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137149">
            <a:off x="15008500" y="7000788"/>
            <a:ext cx="1402006" cy="1402006"/>
          </a:xfrm>
          <a:custGeom>
            <a:avLst/>
            <a:gdLst/>
            <a:ahLst/>
            <a:cxnLst/>
            <a:rect r="r" b="b" t="t" l="l"/>
            <a:pathLst>
              <a:path h="1402006" w="1402006">
                <a:moveTo>
                  <a:pt x="0" y="0"/>
                </a:moveTo>
                <a:lnTo>
                  <a:pt x="1402006" y="0"/>
                </a:lnTo>
                <a:lnTo>
                  <a:pt x="1402006" y="1402006"/>
                </a:lnTo>
                <a:lnTo>
                  <a:pt x="0" y="140200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855077">
            <a:off x="-761394" y="5781721"/>
            <a:ext cx="2066999" cy="2383332"/>
          </a:xfrm>
          <a:custGeom>
            <a:avLst/>
            <a:gdLst/>
            <a:ahLst/>
            <a:cxnLst/>
            <a:rect r="r" b="b" t="t" l="l"/>
            <a:pathLst>
              <a:path h="2383332" w="2066999">
                <a:moveTo>
                  <a:pt x="0" y="0"/>
                </a:moveTo>
                <a:lnTo>
                  <a:pt x="2066999" y="0"/>
                </a:lnTo>
                <a:lnTo>
                  <a:pt x="2066999" y="2383332"/>
                </a:lnTo>
                <a:lnTo>
                  <a:pt x="0" y="238333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9511399" y="1710270"/>
            <a:ext cx="7747901" cy="4363338"/>
          </a:xfrm>
          <a:custGeom>
            <a:avLst/>
            <a:gdLst/>
            <a:ahLst/>
            <a:cxnLst/>
            <a:rect r="r" b="b" t="t" l="l"/>
            <a:pathLst>
              <a:path h="4363338" w="7747901">
                <a:moveTo>
                  <a:pt x="0" y="0"/>
                </a:moveTo>
                <a:lnTo>
                  <a:pt x="7747901" y="0"/>
                </a:lnTo>
                <a:lnTo>
                  <a:pt x="7747901" y="4363338"/>
                </a:lnTo>
                <a:lnTo>
                  <a:pt x="0" y="4363338"/>
                </a:lnTo>
                <a:lnTo>
                  <a:pt x="0" y="0"/>
                </a:lnTo>
                <a:close/>
              </a:path>
            </a:pathLst>
          </a:custGeom>
          <a:blipFill>
            <a:blip r:embed="rId10"/>
            <a:stretch>
              <a:fillRect l="-282" t="0" r="-282" b="0"/>
            </a:stretch>
          </a:blipFill>
        </p:spPr>
      </p:sp>
      <p:sp>
        <p:nvSpPr>
          <p:cNvPr name="TextBox 11" id="11"/>
          <p:cNvSpPr txBox="true"/>
          <p:nvPr/>
        </p:nvSpPr>
        <p:spPr>
          <a:xfrm rot="0">
            <a:off x="0" y="3086896"/>
            <a:ext cx="8528260" cy="5897224"/>
          </a:xfrm>
          <a:prstGeom prst="rect">
            <a:avLst/>
          </a:prstGeom>
        </p:spPr>
        <p:txBody>
          <a:bodyPr anchor="t" rtlCol="false" tIns="0" lIns="0" bIns="0" rIns="0">
            <a:spAutoFit/>
          </a:bodyPr>
          <a:lstStyle/>
          <a:p>
            <a:pPr algn="ctr" marL="799006" indent="-399503" lvl="1">
              <a:lnSpc>
                <a:spcPts val="5181"/>
              </a:lnSpc>
              <a:buFont typeface="Arial"/>
              <a:buChar char="•"/>
            </a:pPr>
            <a:r>
              <a:rPr lang="en-US" sz="3700">
                <a:solidFill>
                  <a:srgbClr val="414370"/>
                </a:solidFill>
                <a:latin typeface="Public Sans Bold"/>
              </a:rPr>
              <a:t>Seeks to maximize overall benefit for the most people.</a:t>
            </a:r>
          </a:p>
          <a:p>
            <a:pPr algn="ctr" marL="799006" indent="-399503" lvl="1">
              <a:lnSpc>
                <a:spcPts val="5181"/>
              </a:lnSpc>
              <a:buFont typeface="Arial"/>
              <a:buChar char="•"/>
            </a:pPr>
            <a:r>
              <a:rPr lang="en-US" sz="3700">
                <a:solidFill>
                  <a:srgbClr val="414370"/>
                </a:solidFill>
                <a:latin typeface="Public Sans Bold"/>
              </a:rPr>
              <a:t>Involves analyzing outcomes for each action.</a:t>
            </a:r>
          </a:p>
          <a:p>
            <a:pPr algn="ctr" marL="799006" indent="-399503" lvl="1">
              <a:lnSpc>
                <a:spcPts val="5181"/>
              </a:lnSpc>
              <a:buFont typeface="Arial"/>
              <a:buChar char="•"/>
            </a:pPr>
            <a:r>
              <a:rPr lang="en-US" sz="3700">
                <a:solidFill>
                  <a:srgbClr val="414370"/>
                </a:solidFill>
                <a:latin typeface="Public Sans Bold"/>
              </a:rPr>
              <a:t>Guides decisions based on maximizing utility in areas like resource allocation or treatment selection. </a:t>
            </a:r>
          </a:p>
          <a:p>
            <a:pPr algn="ctr" marL="799006" indent="-399503" lvl="1">
              <a:lnSpc>
                <a:spcPts val="5181"/>
              </a:lnSpc>
              <a:buFont typeface="Arial"/>
              <a:buChar char="•"/>
            </a:pPr>
          </a:p>
        </p:txBody>
      </p:sp>
      <p:sp>
        <p:nvSpPr>
          <p:cNvPr name="TextBox 12" id="12"/>
          <p:cNvSpPr txBox="true"/>
          <p:nvPr/>
        </p:nvSpPr>
        <p:spPr>
          <a:xfrm rot="0">
            <a:off x="8111661" y="746715"/>
            <a:ext cx="9319484" cy="1120775"/>
          </a:xfrm>
          <a:prstGeom prst="rect">
            <a:avLst/>
          </a:prstGeom>
        </p:spPr>
        <p:txBody>
          <a:bodyPr anchor="t" rtlCol="false" tIns="0" lIns="0" bIns="0" rIns="0">
            <a:spAutoFit/>
          </a:bodyPr>
          <a:lstStyle/>
          <a:p>
            <a:pPr algn="r">
              <a:lnSpc>
                <a:spcPts val="9100"/>
              </a:lnSpc>
            </a:pPr>
            <a:r>
              <a:rPr lang="en-US" sz="6500" u="sng">
                <a:solidFill>
                  <a:srgbClr val="222366"/>
                </a:solidFill>
                <a:latin typeface="Courier Prime"/>
              </a:rPr>
              <a:t>Ethical frameworks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DAGGmfFADH0</dc:identifier>
  <dcterms:modified xsi:type="dcterms:W3CDTF">2011-08-01T06:04:30Z</dcterms:modified>
  <cp:revision>1</cp:revision>
  <dc:title>Ethics of medical applications</dc:title>
</cp:coreProperties>
</file>