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72" r:id="rId2"/>
    <p:sldId id="269" r:id="rId3"/>
    <p:sldId id="257" r:id="rId4"/>
    <p:sldId id="258" r:id="rId5"/>
    <p:sldId id="259" r:id="rId6"/>
    <p:sldId id="266" r:id="rId7"/>
    <p:sldId id="270" r:id="rId8"/>
    <p:sldId id="271" r:id="rId9"/>
    <p:sldId id="268" r:id="rId10"/>
    <p:sldId id="273" r:id="rId11"/>
  </p:sldIdLst>
  <p:sldSz cx="18288000" cy="10287000"/>
  <p:notesSz cx="6858000" cy="9144000"/>
  <p:embeddedFontLst>
    <p:embeddedFont>
      <p:font typeface="Andalus" pitchFamily="18" charset="-78"/>
      <p:regular r:id="rId12"/>
    </p:embeddedFont>
    <p:embeddedFont>
      <p:font typeface="Algerian" pitchFamily="82" charset="0"/>
      <p:regular r:id="rId13"/>
    </p:embeddedFont>
    <p:embeddedFont>
      <p:font typeface="Poppins Bold" charset="0"/>
      <p:regular r:id="rId14"/>
    </p:embeddedFont>
    <p:embeddedFont>
      <p:font typeface="Franklin Gothic Heavy" pitchFamily="34" charset="0"/>
      <p:regular r:id="rId15"/>
      <p:italic r:id="rId16"/>
    </p:embeddedFont>
    <p:embeddedFont>
      <p:font typeface="Montserrat Light" charset="0"/>
      <p:regular r:id="rId17"/>
      <p:italic r:id="rId18"/>
    </p:embeddedFont>
    <p:embeddedFont>
      <p:font typeface="Calibri" pitchFamily="34" charset="0"/>
      <p:regular r:id="rId19"/>
      <p:bold r:id="rId20"/>
    </p:embeddedFont>
    <p:embeddedFont>
      <p:font typeface="Montserrat Classic Bold" charset="0"/>
      <p:regular r:id="rId21"/>
    </p:embeddedFont>
    <p:embeddedFont>
      <p:font typeface="Montserrat Classic" charset="0"/>
      <p:regular r:id="rId22"/>
    </p:embeddedFont>
    <p:embeddedFont>
      <p:font typeface="Arabic Typesetting" pitchFamily="66" charset="-78"/>
      <p:regular r:id="rId23"/>
    </p:embeddedFont>
    <p:embeddedFont>
      <p:font typeface="Book Antiqua" pitchFamily="18" charset="0"/>
      <p:regular r:id="rId24"/>
      <p:bold r:id="rId25"/>
      <p:italic r:id="rId26"/>
      <p:boldItalic r:id="rId27"/>
    </p:embeddedFont>
    <p:embeddedFont>
      <p:font typeface="Archivo Black"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2DF"/>
    <a:srgbClr val="AAA8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39" d="100"/>
          <a:sy n="39" d="100"/>
        </p:scale>
        <p:origin x="-1176" y="-3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4.wdp"/><Relationship Id="rId18" Type="http://schemas.openxmlformats.org/officeDocument/2006/relationships/image" Target="../media/image11.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8.png"/><Relationship Id="rId17" Type="http://schemas.openxmlformats.org/officeDocument/2006/relationships/image" Target="../media/image15.svg"/><Relationship Id="rId2" Type="http://schemas.openxmlformats.org/officeDocument/2006/relationships/image" Target="../media/image3.png"/><Relationship Id="rId16"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microsoft.com/office/2007/relationships/hdphoto" Target="../media/hdphoto2.wdp"/><Relationship Id="rId15" Type="http://schemas.openxmlformats.org/officeDocument/2006/relationships/image" Target="../media/image13.svg"/><Relationship Id="rId10" Type="http://schemas.openxmlformats.org/officeDocument/2006/relationships/image" Target="../media/image7.png"/><Relationship Id="rId19" Type="http://schemas.openxmlformats.org/officeDocument/2006/relationships/image" Target="../media/image17.svg"/><Relationship Id="rId4" Type="http://schemas.openxmlformats.org/officeDocument/2006/relationships/image" Target="../media/image4.png"/><Relationship Id="rId9" Type="http://schemas.openxmlformats.org/officeDocument/2006/relationships/image" Target="../media/image8.svg"/><Relationship Id="rId1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7.xml"/><Relationship Id="rId4" Type="http://schemas.microsoft.com/office/2007/relationships/hdphoto" Target="../media/hdphoto5.wdp"/></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2.png"/><Relationship Id="rId1" Type="http://schemas.openxmlformats.org/officeDocument/2006/relationships/slideLayout" Target="../slideLayouts/slideLayout7.xml"/><Relationship Id="rId4" Type="http://schemas.microsoft.com/office/2007/relationships/hdphoto" Target="../media/hdphoto6.wdp"/></Relationships>
</file>

<file path=ppt/slides/_rels/slide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png"/><Relationship Id="rId7" Type="http://schemas.microsoft.com/office/2007/relationships/hdphoto" Target="../media/hdphoto7.wdp"/><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png"/><Relationship Id="rId10" Type="http://schemas.openxmlformats.org/officeDocument/2006/relationships/image" Target="../media/image19.png"/><Relationship Id="rId4" Type="http://schemas.openxmlformats.org/officeDocument/2006/relationships/image" Target="../media/image23.svg"/><Relationship Id="rId9" Type="http://schemas.microsoft.com/office/2007/relationships/hdphoto" Target="../media/hdphoto8.wdp"/></Relationships>
</file>

<file path=ppt/slides/_rels/slide7.xml.rels><?xml version="1.0" encoding="UTF-8" standalone="yes"?>
<Relationships xmlns="http://schemas.openxmlformats.org/package/2006/relationships"><Relationship Id="rId8" Type="http://schemas.microsoft.com/office/2007/relationships/hdphoto" Target="../media/hdphoto9.wdp"/><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png"/><Relationship Id="rId4" Type="http://schemas.openxmlformats.org/officeDocument/2006/relationships/image" Target="../media/image23.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22.jp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7"/>
          <p:cNvGrpSpPr/>
          <p:nvPr/>
        </p:nvGrpSpPr>
        <p:grpSpPr>
          <a:xfrm>
            <a:off x="662179" y="3400377"/>
            <a:ext cx="10386821" cy="3588846"/>
            <a:chOff x="0" y="0"/>
            <a:chExt cx="2608713" cy="945211"/>
          </a:xfrm>
        </p:grpSpPr>
        <p:sp>
          <p:nvSpPr>
            <p:cNvPr id="8" name="Freeform 8"/>
            <p:cNvSpPr/>
            <p:nvPr/>
          </p:nvSpPr>
          <p:spPr>
            <a:xfrm>
              <a:off x="0" y="0"/>
              <a:ext cx="2608713" cy="945211"/>
            </a:xfrm>
            <a:custGeom>
              <a:avLst/>
              <a:gdLst/>
              <a:ahLst/>
              <a:cxnLst/>
              <a:rect l="l" t="t" r="r" b="b"/>
              <a:pathLst>
                <a:path w="2608713" h="945211">
                  <a:moveTo>
                    <a:pt x="0" y="0"/>
                  </a:moveTo>
                  <a:lnTo>
                    <a:pt x="2608713" y="0"/>
                  </a:lnTo>
                  <a:lnTo>
                    <a:pt x="2608713" y="945211"/>
                  </a:lnTo>
                  <a:lnTo>
                    <a:pt x="0" y="945211"/>
                  </a:lnTo>
                  <a:close/>
                </a:path>
              </a:pathLst>
            </a:custGeom>
            <a:solidFill>
              <a:srgbClr val="FFFFFF"/>
            </a:solidFill>
          </p:spPr>
          <p:txBody>
            <a:bodyPr/>
            <a:lstStyle/>
            <a:p>
              <a:endParaRPr lang="en-US"/>
            </a:p>
          </p:txBody>
        </p:sp>
        <p:sp>
          <p:nvSpPr>
            <p:cNvPr id="9" name="TextBox 9"/>
            <p:cNvSpPr txBox="1"/>
            <p:nvPr/>
          </p:nvSpPr>
          <p:spPr>
            <a:xfrm>
              <a:off x="0" y="-19050"/>
              <a:ext cx="2608713" cy="964261"/>
            </a:xfrm>
            <a:prstGeom prst="rect">
              <a:avLst/>
            </a:prstGeom>
          </p:spPr>
          <p:txBody>
            <a:bodyPr lIns="50800" tIns="50800" rIns="50800" bIns="50800" rtlCol="0" anchor="ctr"/>
            <a:lstStyle/>
            <a:p>
              <a:pPr algn="ctr">
                <a:lnSpc>
                  <a:spcPts val="2859"/>
                </a:lnSpc>
              </a:pPr>
              <a:endParaRPr/>
            </a:p>
          </p:txBody>
        </p:sp>
      </p:grpSp>
      <p:sp>
        <p:nvSpPr>
          <p:cNvPr id="10" name="Freeform 10"/>
          <p:cNvSpPr/>
          <p:nvPr/>
        </p:nvSpPr>
        <p:spPr>
          <a:xfrm>
            <a:off x="2514600" y="6520149"/>
            <a:ext cx="9904959" cy="680751"/>
          </a:xfrm>
          <a:custGeom>
            <a:avLst/>
            <a:gdLst/>
            <a:ahLst/>
            <a:cxnLst/>
            <a:rect l="l" t="t" r="r" b="b"/>
            <a:pathLst>
              <a:path w="9904959" h="680751">
                <a:moveTo>
                  <a:pt x="0" y="0"/>
                </a:moveTo>
                <a:lnTo>
                  <a:pt x="9904958" y="0"/>
                </a:lnTo>
                <a:lnTo>
                  <a:pt x="9904958" y="680752"/>
                </a:lnTo>
                <a:lnTo>
                  <a:pt x="0" y="680752"/>
                </a:lnTo>
                <a:lnTo>
                  <a:pt x="0" y="0"/>
                </a:lnTo>
                <a:close/>
              </a:path>
            </a:pathLst>
          </a:custGeom>
          <a:blipFill>
            <a:blip r:embed="rId2"/>
            <a:stretch>
              <a:fillRect t="-187363"/>
            </a:stretch>
          </a:blipFill>
        </p:spPr>
        <p:txBody>
          <a:bodyPr/>
          <a:lstStyle/>
          <a:p>
            <a:endParaRPr lang="en-US"/>
          </a:p>
        </p:txBody>
      </p:sp>
      <p:sp>
        <p:nvSpPr>
          <p:cNvPr id="13" name="TextBox 13"/>
          <p:cNvSpPr txBox="1"/>
          <p:nvPr/>
        </p:nvSpPr>
        <p:spPr>
          <a:xfrm>
            <a:off x="2065805" y="4502555"/>
            <a:ext cx="8610600" cy="1107996"/>
          </a:xfrm>
          <a:prstGeom prst="rect">
            <a:avLst/>
          </a:prstGeom>
        </p:spPr>
        <p:txBody>
          <a:bodyPr wrap="square" lIns="0" tIns="0" rIns="0" bIns="0" rtlCol="0" anchor="t">
            <a:spAutoFit/>
          </a:bodyPr>
          <a:lstStyle/>
          <a:p>
            <a:pPr algn="ctr" fontAlgn="base"/>
            <a:r>
              <a:rPr lang="en-US" sz="7200" b="1" dirty="0">
                <a:latin typeface="Arabic Typesetting" pitchFamily="66" charset="-78"/>
                <a:cs typeface="Arabic Typesetting" pitchFamily="66" charset="-78"/>
              </a:rPr>
              <a:t>Credit Card Fraud Detection</a:t>
            </a:r>
          </a:p>
        </p:txBody>
      </p:sp>
      <p:sp>
        <p:nvSpPr>
          <p:cNvPr id="2" name="Rectangle 1">
            <a:extLst>
              <a:ext uri="{FF2B5EF4-FFF2-40B4-BE49-F238E27FC236}">
                <a16:creationId xmlns:a16="http://schemas.microsoft.com/office/drawing/2014/main" xmlns="" id="{0478183C-292D-5977-9181-3A0A8AC78143}"/>
              </a:ext>
            </a:extLst>
          </p:cNvPr>
          <p:cNvSpPr/>
          <p:nvPr/>
        </p:nvSpPr>
        <p:spPr>
          <a:xfrm>
            <a:off x="10402896" y="0"/>
            <a:ext cx="7885104" cy="10287000"/>
          </a:xfrm>
          <a:prstGeom prst="rect">
            <a:avLst/>
          </a:prstGeom>
          <a:gradFill>
            <a:gsLst>
              <a:gs pos="49448">
                <a:srgbClr val="AAA89E"/>
              </a:gs>
              <a:gs pos="0">
                <a:srgbClr val="E3E2DF"/>
              </a:gs>
              <a:gs pos="9000">
                <a:srgbClr val="AAA89E"/>
              </a:gs>
              <a:gs pos="88000">
                <a:srgbClr val="AAA89E"/>
              </a:gs>
              <a:gs pos="100000">
                <a:srgbClr val="E3E2DF"/>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credit: bsebti.com">
            <a:extLst>
              <a:ext uri="{FF2B5EF4-FFF2-40B4-BE49-F238E27FC236}">
                <a16:creationId xmlns:a16="http://schemas.microsoft.com/office/drawing/2014/main" xmlns="" id="{4430F3EA-D741-BE90-9C1E-7EF0EA9A7D90}"/>
              </a:ext>
            </a:extLst>
          </p:cNvPr>
          <p:cNvPicPr>
            <a:picLocks noChangeAspect="1" noChangeArrowheads="1"/>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402896" y="647700"/>
            <a:ext cx="7885104" cy="6324600"/>
          </a:xfrm>
          <a:prstGeom prst="rect">
            <a:avLst/>
          </a:prstGeom>
          <a:ln>
            <a:noFill/>
          </a:ln>
          <a:effectLst>
            <a:softEdge rad="1651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7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8553"/>
            <a:ext cx="181356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chemeClr val="bg1">
              <a:lumMod val="85000"/>
            </a:schemeClr>
          </a:solidFill>
        </p:spPr>
        <p:txBody>
          <a:bodyPr/>
          <a:lstStyle/>
          <a:p>
            <a:endParaRPr lang="en-US"/>
          </a:p>
        </p:txBody>
      </p:sp>
      <p:sp>
        <p:nvSpPr>
          <p:cNvPr id="5" name="Freeform 5"/>
          <p:cNvSpPr/>
          <p:nvPr/>
        </p:nvSpPr>
        <p:spPr>
          <a:xfrm>
            <a:off x="18135600" y="0"/>
            <a:ext cx="152400" cy="10396149"/>
          </a:xfrm>
          <a:custGeom>
            <a:avLst/>
            <a:gdLst/>
            <a:ahLst/>
            <a:cxnLst/>
            <a:rect l="l" t="t" r="r" b="b"/>
            <a:pathLst>
              <a:path w="5370413" h="6041715">
                <a:moveTo>
                  <a:pt x="5370413" y="0"/>
                </a:moveTo>
                <a:lnTo>
                  <a:pt x="5370413" y="6041715"/>
                </a:lnTo>
                <a:cubicBezTo>
                  <a:pt x="3580275" y="4027810"/>
                  <a:pt x="1790138" y="2013905"/>
                  <a:pt x="0" y="0"/>
                </a:cubicBezTo>
                <a:lnTo>
                  <a:pt x="5370413" y="0"/>
                </a:lnTo>
                <a:close/>
              </a:path>
            </a:pathLst>
          </a:custGeom>
          <a:solidFill>
            <a:srgbClr val="000000"/>
          </a:solidFill>
        </p:spPr>
        <p:txBody>
          <a:bodyPr/>
          <a:lstStyle/>
          <a:p>
            <a:endParaRPr lang="en-US"/>
          </a:p>
        </p:txBody>
      </p:sp>
      <p:grpSp>
        <p:nvGrpSpPr>
          <p:cNvPr id="15" name="Group 15"/>
          <p:cNvGrpSpPr/>
          <p:nvPr/>
        </p:nvGrpSpPr>
        <p:grpSpPr>
          <a:xfrm>
            <a:off x="-309665" y="606541"/>
            <a:ext cx="14940065" cy="2258023"/>
            <a:chOff x="0" y="0"/>
            <a:chExt cx="1537211" cy="218865"/>
          </a:xfrm>
        </p:grpSpPr>
        <p:sp>
          <p:nvSpPr>
            <p:cNvPr id="16" name="Freeform 16"/>
            <p:cNvSpPr/>
            <p:nvPr/>
          </p:nvSpPr>
          <p:spPr>
            <a:xfrm>
              <a:off x="0" y="0"/>
              <a:ext cx="1537211" cy="218865"/>
            </a:xfrm>
            <a:custGeom>
              <a:avLst/>
              <a:gdLst/>
              <a:ahLst/>
              <a:cxnLst/>
              <a:rect l="l" t="t" r="r" b="b"/>
              <a:pathLst>
                <a:path w="1537211" h="218865">
                  <a:moveTo>
                    <a:pt x="1334011" y="0"/>
                  </a:moveTo>
                  <a:lnTo>
                    <a:pt x="0" y="0"/>
                  </a:lnTo>
                  <a:lnTo>
                    <a:pt x="203200" y="218865"/>
                  </a:lnTo>
                  <a:lnTo>
                    <a:pt x="1537211" y="218865"/>
                  </a:lnTo>
                  <a:lnTo>
                    <a:pt x="1334011" y="0"/>
                  </a:lnTo>
                  <a:close/>
                </a:path>
              </a:pathLst>
            </a:custGeom>
            <a:solidFill>
              <a:srgbClr val="010101"/>
            </a:solidFill>
            <a:ln cap="sq">
              <a:noFill/>
              <a:prstDash val="solid"/>
              <a:miter/>
            </a:ln>
          </p:spPr>
          <p:txBody>
            <a:bodyPr/>
            <a:lstStyle/>
            <a:p>
              <a:endParaRPr lang="en-US"/>
            </a:p>
          </p:txBody>
        </p:sp>
        <p:sp>
          <p:nvSpPr>
            <p:cNvPr id="17" name="TextBox 17"/>
            <p:cNvSpPr txBox="1"/>
            <p:nvPr/>
          </p:nvSpPr>
          <p:spPr>
            <a:xfrm>
              <a:off x="101600" y="-19050"/>
              <a:ext cx="1334011" cy="237915"/>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20" name="TextBox 20"/>
          <p:cNvSpPr txBox="1"/>
          <p:nvPr/>
        </p:nvSpPr>
        <p:spPr>
          <a:xfrm>
            <a:off x="1295400" y="1040966"/>
            <a:ext cx="11887200" cy="1065548"/>
          </a:xfrm>
          <a:prstGeom prst="rect">
            <a:avLst/>
          </a:prstGeom>
        </p:spPr>
        <p:txBody>
          <a:bodyPr wrap="square" lIns="0" tIns="0" rIns="0" bIns="0" rtlCol="0" anchor="t">
            <a:spAutoFit/>
          </a:bodyPr>
          <a:lstStyle/>
          <a:p>
            <a:pPr lvl="0" algn="ctr">
              <a:lnSpc>
                <a:spcPts val="9286"/>
              </a:lnSpc>
              <a:spcBef>
                <a:spcPct val="0"/>
              </a:spcBef>
            </a:pPr>
            <a:r>
              <a:rPr lang="en-US" sz="4800" b="1" spc="53" dirty="0">
                <a:solidFill>
                  <a:srgbClr val="FFFFFF"/>
                </a:solidFill>
                <a:latin typeface="Archivo Black" charset="0"/>
                <a:cs typeface="Arabic Typesetting" pitchFamily="66" charset="-78"/>
              </a:rPr>
              <a:t>Thank you !</a:t>
            </a:r>
          </a:p>
        </p:txBody>
      </p:sp>
      <p:sp>
        <p:nvSpPr>
          <p:cNvPr id="3" name="Freeform 3"/>
          <p:cNvSpPr/>
          <p:nvPr/>
        </p:nvSpPr>
        <p:spPr>
          <a:xfrm rot="2925483">
            <a:off x="7791630" y="4402398"/>
            <a:ext cx="15026802" cy="1591351"/>
          </a:xfrm>
          <a:custGeom>
            <a:avLst/>
            <a:gdLst/>
            <a:ahLst/>
            <a:cxnLst/>
            <a:rect l="l" t="t" r="r" b="b"/>
            <a:pathLst>
              <a:path w="15026802" h="1591351">
                <a:moveTo>
                  <a:pt x="0" y="0"/>
                </a:moveTo>
                <a:lnTo>
                  <a:pt x="15026802" y="0"/>
                </a:lnTo>
                <a:lnTo>
                  <a:pt x="15026802" y="1591350"/>
                </a:lnTo>
                <a:lnTo>
                  <a:pt x="0" y="1591350"/>
                </a:lnTo>
                <a:lnTo>
                  <a:pt x="0" y="0"/>
                </a:lnTo>
                <a:close/>
              </a:path>
            </a:pathLst>
          </a:custGeom>
          <a:blipFill>
            <a:blip r:embed="rId2"/>
            <a:stretch>
              <a:fillRect t="-86495"/>
            </a:stretch>
          </a:blipFill>
        </p:spPr>
        <p:txBody>
          <a:bodyPr/>
          <a:lstStyle/>
          <a:p>
            <a:endParaRPr lang="en-US"/>
          </a:p>
        </p:txBody>
      </p:sp>
      <p:pic>
        <p:nvPicPr>
          <p:cNvPr id="5122" name="Picture 2" descr="0">
            <a:extLst>
              <a:ext uri="{FF2B5EF4-FFF2-40B4-BE49-F238E27FC236}">
                <a16:creationId xmlns:a16="http://schemas.microsoft.com/office/drawing/2014/main" xmlns="" id="{55B62935-8E15-222A-0613-E69CE78D36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8272" y="4229100"/>
            <a:ext cx="12192000" cy="528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33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0807107" y="-846788"/>
            <a:ext cx="8039571" cy="5583848"/>
          </a:xfrm>
          <a:custGeom>
            <a:avLst/>
            <a:gdLst/>
            <a:ahLst/>
            <a:cxnLst/>
            <a:rect l="l" t="t" r="r" b="b"/>
            <a:pathLst>
              <a:path w="8039571" h="5583848">
                <a:moveTo>
                  <a:pt x="0" y="0"/>
                </a:moveTo>
                <a:lnTo>
                  <a:pt x="8039571" y="0"/>
                </a:lnTo>
                <a:lnTo>
                  <a:pt x="8039571" y="5583848"/>
                </a:lnTo>
                <a:lnTo>
                  <a:pt x="0" y="5583848"/>
                </a:lnTo>
                <a:lnTo>
                  <a:pt x="0" y="0"/>
                </a:lnTo>
                <a:close/>
              </a:path>
            </a:pathLst>
          </a:custGeom>
          <a:blipFill>
            <a:blip r:embed="rId2">
              <a:extLst>
                <a:ext uri="{BEBA8EAE-BF5A-486C-A8C5-ECC9F3942E4B}">
                  <a14:imgProps xmlns:a14="http://schemas.microsoft.com/office/drawing/2010/main">
                    <a14:imgLayer r:embed="rId3">
                      <a14:imgEffect>
                        <a14:brightnessContrast bright="-40000"/>
                      </a14:imgEffect>
                    </a14:imgLayer>
                  </a14:imgProps>
                </a:ext>
              </a:extLst>
            </a:blip>
            <a:stretch>
              <a:fillRect/>
            </a:stretch>
          </a:blipFill>
        </p:spPr>
        <p:txBody>
          <a:bodyPr/>
          <a:lstStyle/>
          <a:p>
            <a:endParaRPr lang="en-US"/>
          </a:p>
        </p:txBody>
      </p:sp>
      <p:sp>
        <p:nvSpPr>
          <p:cNvPr id="4" name="Freeform 4"/>
          <p:cNvSpPr/>
          <p:nvPr/>
        </p:nvSpPr>
        <p:spPr>
          <a:xfrm rot="9082696">
            <a:off x="11313151" y="8932688"/>
            <a:ext cx="5815483" cy="3731612"/>
          </a:xfrm>
          <a:custGeom>
            <a:avLst/>
            <a:gdLst/>
            <a:ahLst/>
            <a:cxnLst/>
            <a:rect l="l" t="t" r="r" b="b"/>
            <a:pathLst>
              <a:path w="5815483" h="3731612">
                <a:moveTo>
                  <a:pt x="0" y="0"/>
                </a:moveTo>
                <a:lnTo>
                  <a:pt x="5815483" y="0"/>
                </a:lnTo>
                <a:lnTo>
                  <a:pt x="5815483" y="3731613"/>
                </a:lnTo>
                <a:lnTo>
                  <a:pt x="0" y="3731613"/>
                </a:lnTo>
                <a:lnTo>
                  <a:pt x="0" y="0"/>
                </a:lnTo>
                <a:close/>
              </a:path>
            </a:pathLst>
          </a:custGeom>
          <a:blipFill>
            <a:blip r:embed="rId4">
              <a:extLst>
                <a:ext uri="{BEBA8EAE-BF5A-486C-A8C5-ECC9F3942E4B}">
                  <a14:imgProps xmlns:a14="http://schemas.microsoft.com/office/drawing/2010/main">
                    <a14:imgLayer r:embed="rId5">
                      <a14:imgEffect>
                        <a14:brightnessContrast bright="-40000"/>
                      </a14:imgEffect>
                    </a14:imgLayer>
                  </a14:imgProps>
                </a:ext>
              </a:extLst>
            </a:blip>
            <a:stretch>
              <a:fillRect/>
            </a:stretch>
          </a:blipFill>
        </p:spPr>
        <p:txBody>
          <a:bodyPr/>
          <a:lstStyle/>
          <a:p>
            <a:endParaRPr lang="en-US"/>
          </a:p>
        </p:txBody>
      </p:sp>
      <p:sp>
        <p:nvSpPr>
          <p:cNvPr id="5" name="Freeform 5"/>
          <p:cNvSpPr/>
          <p:nvPr/>
        </p:nvSpPr>
        <p:spPr>
          <a:xfrm rot="-10800000">
            <a:off x="14066708" y="-1510097"/>
            <a:ext cx="6012231" cy="5641597"/>
          </a:xfrm>
          <a:custGeom>
            <a:avLst/>
            <a:gdLst/>
            <a:ahLst/>
            <a:cxnLst/>
            <a:rect l="l" t="t" r="r" b="b"/>
            <a:pathLst>
              <a:path w="6012231" h="5641597">
                <a:moveTo>
                  <a:pt x="0" y="0"/>
                </a:moveTo>
                <a:lnTo>
                  <a:pt x="6012231" y="0"/>
                </a:lnTo>
                <a:lnTo>
                  <a:pt x="6012231" y="5641598"/>
                </a:lnTo>
                <a:lnTo>
                  <a:pt x="0" y="5641598"/>
                </a:lnTo>
                <a:lnTo>
                  <a:pt x="0" y="0"/>
                </a:lnTo>
                <a:close/>
              </a:path>
            </a:pathLst>
          </a:custGeom>
          <a:blipFill>
            <a:blip r:embed="rId6">
              <a:extLst>
                <a:ext uri="{BEBA8EAE-BF5A-486C-A8C5-ECC9F3942E4B}">
                  <a14:imgProps xmlns:a14="http://schemas.microsoft.com/office/drawing/2010/main">
                    <a14:imgLayer r:embed="rId7">
                      <a14:imgEffect>
                        <a14:brightnessContrast bright="-40000" contrast="-40000"/>
                      </a14:imgEffect>
                    </a14:imgLayer>
                  </a14:imgProps>
                </a:ext>
              </a:extLst>
            </a:blip>
            <a:stretch>
              <a:fillRect/>
            </a:stretch>
          </a:blipFill>
        </p:spPr>
        <p:txBody>
          <a:bodyPr/>
          <a:lstStyle/>
          <a:p>
            <a:endParaRPr lang="en-US"/>
          </a:p>
        </p:txBody>
      </p:sp>
      <p:sp>
        <p:nvSpPr>
          <p:cNvPr id="6" name="Freeform 6"/>
          <p:cNvSpPr/>
          <p:nvPr/>
        </p:nvSpPr>
        <p:spPr>
          <a:xfrm rot="-10571936" flipH="1">
            <a:off x="15765080" y="-1219654"/>
            <a:ext cx="3001045" cy="2529807"/>
          </a:xfrm>
          <a:custGeom>
            <a:avLst/>
            <a:gdLst/>
            <a:ahLst/>
            <a:cxnLst/>
            <a:rect l="l" t="t" r="r" b="b"/>
            <a:pathLst>
              <a:path w="3001045" h="2529807">
                <a:moveTo>
                  <a:pt x="3001045" y="0"/>
                </a:moveTo>
                <a:lnTo>
                  <a:pt x="0" y="0"/>
                </a:lnTo>
                <a:lnTo>
                  <a:pt x="0" y="2529806"/>
                </a:lnTo>
                <a:lnTo>
                  <a:pt x="3001045" y="2529806"/>
                </a:lnTo>
                <a:lnTo>
                  <a:pt x="3001045" y="0"/>
                </a:lnTo>
                <a:close/>
              </a:path>
            </a:pathLst>
          </a:custGeom>
          <a:blipFill>
            <a:blip r:embed="rId8">
              <a:extLst>
                <a:ext uri="{96DAC541-7B7A-43D3-8B79-37D633B846F1}">
                  <asvg:svgBlip xmlns:asvg="http://schemas.microsoft.com/office/drawing/2016/SVG/main" xmlns="" r:embed="rId9"/>
                </a:ext>
              </a:extLst>
            </a:blip>
            <a:stretch>
              <a:fillRect/>
            </a:stretch>
          </a:blipFill>
        </p:spPr>
        <p:txBody>
          <a:bodyPr/>
          <a:lstStyle/>
          <a:p>
            <a:endParaRPr lang="en-US"/>
          </a:p>
        </p:txBody>
      </p:sp>
      <p:sp>
        <p:nvSpPr>
          <p:cNvPr id="7" name="Freeform 7"/>
          <p:cNvSpPr/>
          <p:nvPr/>
        </p:nvSpPr>
        <p:spPr>
          <a:xfrm rot="5520088">
            <a:off x="5535617" y="9313815"/>
            <a:ext cx="1240050" cy="1799545"/>
          </a:xfrm>
          <a:custGeom>
            <a:avLst/>
            <a:gdLst/>
            <a:ahLst/>
            <a:cxnLst/>
            <a:rect l="l" t="t" r="r" b="b"/>
            <a:pathLst>
              <a:path w="1240050" h="1799545">
                <a:moveTo>
                  <a:pt x="0" y="0"/>
                </a:moveTo>
                <a:lnTo>
                  <a:pt x="1240049" y="0"/>
                </a:lnTo>
                <a:lnTo>
                  <a:pt x="1240049" y="1799544"/>
                </a:lnTo>
                <a:lnTo>
                  <a:pt x="0" y="1799544"/>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txBody>
          <a:bodyPr/>
          <a:lstStyle/>
          <a:p>
            <a:endParaRPr lang="en-US"/>
          </a:p>
        </p:txBody>
      </p:sp>
      <p:sp>
        <p:nvSpPr>
          <p:cNvPr id="11" name="Freeform 11"/>
          <p:cNvSpPr/>
          <p:nvPr/>
        </p:nvSpPr>
        <p:spPr>
          <a:xfrm rot="8613826">
            <a:off x="13423452" y="7771834"/>
            <a:ext cx="5950559" cy="1785168"/>
          </a:xfrm>
          <a:custGeom>
            <a:avLst/>
            <a:gdLst/>
            <a:ahLst/>
            <a:cxnLst/>
            <a:rect l="l" t="t" r="r" b="b"/>
            <a:pathLst>
              <a:path w="5950559" h="1785168">
                <a:moveTo>
                  <a:pt x="0" y="0"/>
                </a:moveTo>
                <a:lnTo>
                  <a:pt x="5950560" y="0"/>
                </a:lnTo>
                <a:lnTo>
                  <a:pt x="5950560" y="1785168"/>
                </a:lnTo>
                <a:lnTo>
                  <a:pt x="0" y="1785168"/>
                </a:lnTo>
                <a:lnTo>
                  <a:pt x="0" y="0"/>
                </a:lnTo>
                <a:close/>
              </a:path>
            </a:pathLst>
          </a:custGeom>
          <a:blipFill>
            <a:blip r:embed="rId12">
              <a:extLst>
                <a:ext uri="{BEBA8EAE-BF5A-486C-A8C5-ECC9F3942E4B}">
                  <a14:imgProps xmlns:a14="http://schemas.microsoft.com/office/drawing/2010/main">
                    <a14:imgLayer r:embed="rId13">
                      <a14:imgEffect>
                        <a14:brightnessContrast bright="-40000" contrast="-20000"/>
                      </a14:imgEffect>
                    </a14:imgLayer>
                  </a14:imgProps>
                </a:ext>
              </a:extLst>
            </a:blip>
            <a:stretch>
              <a:fillRect/>
            </a:stretch>
          </a:blipFill>
        </p:spPr>
        <p:txBody>
          <a:bodyPr/>
          <a:lstStyle/>
          <a:p>
            <a:endParaRPr lang="en-US"/>
          </a:p>
        </p:txBody>
      </p:sp>
      <p:sp>
        <p:nvSpPr>
          <p:cNvPr id="12" name="Freeform 12"/>
          <p:cNvSpPr/>
          <p:nvPr/>
        </p:nvSpPr>
        <p:spPr>
          <a:xfrm rot="6267315">
            <a:off x="17200592" y="2332904"/>
            <a:ext cx="1240050" cy="1799545"/>
          </a:xfrm>
          <a:custGeom>
            <a:avLst/>
            <a:gdLst/>
            <a:ahLst/>
            <a:cxnLst/>
            <a:rect l="l" t="t" r="r" b="b"/>
            <a:pathLst>
              <a:path w="1240050" h="1799545">
                <a:moveTo>
                  <a:pt x="0" y="0"/>
                </a:moveTo>
                <a:lnTo>
                  <a:pt x="1240050" y="0"/>
                </a:lnTo>
                <a:lnTo>
                  <a:pt x="1240050" y="1799544"/>
                </a:lnTo>
                <a:lnTo>
                  <a:pt x="0" y="1799544"/>
                </a:lnTo>
                <a:lnTo>
                  <a:pt x="0" y="0"/>
                </a:lnTo>
                <a:close/>
              </a:path>
            </a:pathLst>
          </a:custGeom>
          <a:blipFill>
            <a:blip r:embed="rId14">
              <a:extLst>
                <a:ext uri="{96DAC541-7B7A-43D3-8B79-37D633B846F1}">
                  <asvg:svgBlip xmlns:asvg="http://schemas.microsoft.com/office/drawing/2016/SVG/main" xmlns="" r:embed="rId15"/>
                </a:ext>
              </a:extLst>
            </a:blip>
            <a:stretch>
              <a:fillRect/>
            </a:stretch>
          </a:blipFill>
        </p:spPr>
        <p:txBody>
          <a:bodyPr/>
          <a:lstStyle/>
          <a:p>
            <a:endParaRPr lang="en-US"/>
          </a:p>
        </p:txBody>
      </p:sp>
      <p:sp>
        <p:nvSpPr>
          <p:cNvPr id="13" name="Freeform 13"/>
          <p:cNvSpPr/>
          <p:nvPr/>
        </p:nvSpPr>
        <p:spPr>
          <a:xfrm rot="553028" flipH="1">
            <a:off x="-158116" y="8696047"/>
            <a:ext cx="2518190" cy="2122772"/>
          </a:xfrm>
          <a:custGeom>
            <a:avLst/>
            <a:gdLst/>
            <a:ahLst/>
            <a:cxnLst/>
            <a:rect l="l" t="t" r="r" b="b"/>
            <a:pathLst>
              <a:path w="2518190" h="2122772">
                <a:moveTo>
                  <a:pt x="2518190" y="0"/>
                </a:moveTo>
                <a:lnTo>
                  <a:pt x="0" y="0"/>
                </a:lnTo>
                <a:lnTo>
                  <a:pt x="0" y="2122772"/>
                </a:lnTo>
                <a:lnTo>
                  <a:pt x="2518190" y="2122772"/>
                </a:lnTo>
                <a:lnTo>
                  <a:pt x="2518190" y="0"/>
                </a:lnTo>
                <a:close/>
              </a:path>
            </a:pathLst>
          </a:custGeom>
          <a:blipFill>
            <a:blip r:embed="rId16">
              <a:extLst>
                <a:ext uri="{96DAC541-7B7A-43D3-8B79-37D633B846F1}">
                  <asvg:svgBlip xmlns:asvg="http://schemas.microsoft.com/office/drawing/2016/SVG/main" xmlns="" r:embed="rId17"/>
                </a:ext>
              </a:extLst>
            </a:blip>
            <a:stretch>
              <a:fillRect/>
            </a:stretch>
          </a:blipFill>
        </p:spPr>
        <p:txBody>
          <a:bodyPr/>
          <a:lstStyle/>
          <a:p>
            <a:endParaRPr lang="en-US"/>
          </a:p>
        </p:txBody>
      </p:sp>
      <p:sp>
        <p:nvSpPr>
          <p:cNvPr id="14" name="Freeform 14"/>
          <p:cNvSpPr/>
          <p:nvPr/>
        </p:nvSpPr>
        <p:spPr>
          <a:xfrm rot="1946064">
            <a:off x="17067232" y="8568717"/>
            <a:ext cx="1240050" cy="1799545"/>
          </a:xfrm>
          <a:custGeom>
            <a:avLst/>
            <a:gdLst/>
            <a:ahLst/>
            <a:cxnLst/>
            <a:rect l="l" t="t" r="r" b="b"/>
            <a:pathLst>
              <a:path w="1240050" h="1799545">
                <a:moveTo>
                  <a:pt x="0" y="0"/>
                </a:moveTo>
                <a:lnTo>
                  <a:pt x="1240050" y="0"/>
                </a:lnTo>
                <a:lnTo>
                  <a:pt x="1240050" y="1799544"/>
                </a:lnTo>
                <a:lnTo>
                  <a:pt x="0" y="1799544"/>
                </a:lnTo>
                <a:lnTo>
                  <a:pt x="0" y="0"/>
                </a:lnTo>
                <a:close/>
              </a:path>
            </a:pathLst>
          </a:custGeom>
          <a:blipFill>
            <a:blip r:embed="rId18">
              <a:biLevel thresh="75000"/>
              <a:extLst>
                <a:ext uri="{96DAC541-7B7A-43D3-8B79-37D633B846F1}">
                  <asvg:svgBlip xmlns:asvg="http://schemas.microsoft.com/office/drawing/2016/SVG/main" xmlns="" r:embed="rId19"/>
                </a:ext>
              </a:extLst>
            </a:blip>
            <a:stretch>
              <a:fillRect/>
            </a:stretch>
          </a:blipFill>
        </p:spPr>
        <p:txBody>
          <a:bodyPr/>
          <a:lstStyle/>
          <a:p>
            <a:endParaRPr lang="en-US"/>
          </a:p>
        </p:txBody>
      </p:sp>
      <p:sp>
        <p:nvSpPr>
          <p:cNvPr id="17" name="TextBox 17"/>
          <p:cNvSpPr txBox="1"/>
          <p:nvPr/>
        </p:nvSpPr>
        <p:spPr>
          <a:xfrm>
            <a:off x="806361" y="2638865"/>
            <a:ext cx="13260347" cy="796290"/>
          </a:xfrm>
          <a:prstGeom prst="rect">
            <a:avLst/>
          </a:prstGeom>
        </p:spPr>
        <p:txBody>
          <a:bodyPr lIns="0" tIns="0" rIns="0" bIns="0" rtlCol="0" anchor="t">
            <a:spAutoFit/>
          </a:bodyPr>
          <a:lstStyle/>
          <a:p>
            <a:pPr algn="ctr">
              <a:lnSpc>
                <a:spcPts val="6104"/>
              </a:lnSpc>
            </a:pPr>
            <a:r>
              <a:rPr lang="en-US" sz="5499" b="1" dirty="0">
                <a:solidFill>
                  <a:srgbClr val="3B5060"/>
                </a:solidFill>
                <a:latin typeface="Franklin Gothic Heavy" pitchFamily="34" charset="0"/>
              </a:rPr>
              <a:t>Team Member</a:t>
            </a:r>
          </a:p>
        </p:txBody>
      </p:sp>
      <p:sp>
        <p:nvSpPr>
          <p:cNvPr id="18" name="TextBox 18"/>
          <p:cNvSpPr txBox="1"/>
          <p:nvPr/>
        </p:nvSpPr>
        <p:spPr>
          <a:xfrm>
            <a:off x="971133" y="7384964"/>
            <a:ext cx="3867617" cy="408830"/>
          </a:xfrm>
          <a:prstGeom prst="rect">
            <a:avLst/>
          </a:prstGeom>
        </p:spPr>
        <p:txBody>
          <a:bodyPr lIns="0" tIns="0" rIns="0" bIns="0" rtlCol="0" anchor="t">
            <a:spAutoFit/>
          </a:bodyPr>
          <a:lstStyle/>
          <a:p>
            <a:pPr>
              <a:lnSpc>
                <a:spcPts val="3462"/>
              </a:lnSpc>
            </a:pPr>
            <a:r>
              <a:rPr lang="en-US" sz="2472" dirty="0" err="1">
                <a:solidFill>
                  <a:srgbClr val="3B5060"/>
                </a:solidFill>
                <a:latin typeface="Poppins Bold"/>
              </a:rPr>
              <a:t>Husam</a:t>
            </a:r>
            <a:r>
              <a:rPr lang="en-US" sz="2472" dirty="0">
                <a:solidFill>
                  <a:srgbClr val="3B5060"/>
                </a:solidFill>
                <a:latin typeface="Poppins Bold"/>
              </a:rPr>
              <a:t> </a:t>
            </a:r>
            <a:r>
              <a:rPr lang="en-US" sz="2472" dirty="0" err="1">
                <a:solidFill>
                  <a:srgbClr val="3B5060"/>
                </a:solidFill>
                <a:latin typeface="Poppins Bold"/>
              </a:rPr>
              <a:t>Alzain</a:t>
            </a:r>
            <a:endParaRPr lang="en-US" sz="2472" dirty="0">
              <a:solidFill>
                <a:srgbClr val="3B5060"/>
              </a:solidFill>
              <a:latin typeface="Poppins Bold"/>
            </a:endParaRPr>
          </a:p>
        </p:txBody>
      </p:sp>
      <p:sp>
        <p:nvSpPr>
          <p:cNvPr id="20" name="TextBox 20"/>
          <p:cNvSpPr txBox="1"/>
          <p:nvPr/>
        </p:nvSpPr>
        <p:spPr>
          <a:xfrm>
            <a:off x="4968596" y="5135465"/>
            <a:ext cx="3867617" cy="408830"/>
          </a:xfrm>
          <a:prstGeom prst="rect">
            <a:avLst/>
          </a:prstGeom>
        </p:spPr>
        <p:txBody>
          <a:bodyPr lIns="0" tIns="0" rIns="0" bIns="0" rtlCol="0" anchor="t">
            <a:spAutoFit/>
          </a:bodyPr>
          <a:lstStyle/>
          <a:p>
            <a:pPr>
              <a:lnSpc>
                <a:spcPts val="3462"/>
              </a:lnSpc>
            </a:pPr>
            <a:r>
              <a:rPr lang="en-US" sz="2472" dirty="0" err="1">
                <a:solidFill>
                  <a:srgbClr val="3B5060"/>
                </a:solidFill>
                <a:latin typeface="Poppins Bold"/>
              </a:rPr>
              <a:t>Aessha</a:t>
            </a:r>
            <a:r>
              <a:rPr lang="en-US" sz="2472" dirty="0">
                <a:solidFill>
                  <a:srgbClr val="3B5060"/>
                </a:solidFill>
                <a:latin typeface="Poppins Bold"/>
              </a:rPr>
              <a:t> Mater</a:t>
            </a:r>
          </a:p>
        </p:txBody>
      </p:sp>
      <p:sp>
        <p:nvSpPr>
          <p:cNvPr id="22" name="TextBox 22"/>
          <p:cNvSpPr txBox="1"/>
          <p:nvPr/>
        </p:nvSpPr>
        <p:spPr>
          <a:xfrm>
            <a:off x="9000849" y="5157754"/>
            <a:ext cx="3867617" cy="408830"/>
          </a:xfrm>
          <a:prstGeom prst="rect">
            <a:avLst/>
          </a:prstGeom>
        </p:spPr>
        <p:txBody>
          <a:bodyPr lIns="0" tIns="0" rIns="0" bIns="0" rtlCol="0" anchor="t">
            <a:spAutoFit/>
          </a:bodyPr>
          <a:lstStyle/>
          <a:p>
            <a:pPr>
              <a:lnSpc>
                <a:spcPts val="3462"/>
              </a:lnSpc>
            </a:pPr>
            <a:r>
              <a:rPr lang="en-US" sz="2472" dirty="0" err="1">
                <a:solidFill>
                  <a:srgbClr val="3B5060"/>
                </a:solidFill>
                <a:latin typeface="Poppins Bold"/>
              </a:rPr>
              <a:t>Atheer</a:t>
            </a:r>
            <a:r>
              <a:rPr lang="en-US" sz="2472" dirty="0">
                <a:solidFill>
                  <a:srgbClr val="3B5060"/>
                </a:solidFill>
                <a:latin typeface="Poppins Bold"/>
              </a:rPr>
              <a:t> </a:t>
            </a:r>
            <a:r>
              <a:rPr lang="en-US" sz="2472" dirty="0" err="1">
                <a:solidFill>
                  <a:srgbClr val="3B5060"/>
                </a:solidFill>
                <a:latin typeface="Poppins Bold"/>
              </a:rPr>
              <a:t>Rashed</a:t>
            </a:r>
            <a:endParaRPr lang="en-US" sz="2472" dirty="0">
              <a:solidFill>
                <a:srgbClr val="3B5060"/>
              </a:solidFill>
              <a:latin typeface="Poppins Bold"/>
            </a:endParaRPr>
          </a:p>
        </p:txBody>
      </p:sp>
      <p:sp>
        <p:nvSpPr>
          <p:cNvPr id="27" name="TextBox 18"/>
          <p:cNvSpPr txBox="1"/>
          <p:nvPr/>
        </p:nvSpPr>
        <p:spPr>
          <a:xfrm>
            <a:off x="1002235" y="6234225"/>
            <a:ext cx="3867617" cy="408830"/>
          </a:xfrm>
          <a:prstGeom prst="rect">
            <a:avLst/>
          </a:prstGeom>
        </p:spPr>
        <p:txBody>
          <a:bodyPr lIns="0" tIns="0" rIns="0" bIns="0" rtlCol="0" anchor="t">
            <a:spAutoFit/>
          </a:bodyPr>
          <a:lstStyle/>
          <a:p>
            <a:pPr>
              <a:lnSpc>
                <a:spcPts val="3462"/>
              </a:lnSpc>
            </a:pPr>
            <a:r>
              <a:rPr lang="en-US" sz="2472" dirty="0" err="1">
                <a:solidFill>
                  <a:srgbClr val="3B5060"/>
                </a:solidFill>
                <a:latin typeface="Poppins Bold"/>
              </a:rPr>
              <a:t>Rahaf</a:t>
            </a:r>
            <a:r>
              <a:rPr lang="en-US" sz="2472" dirty="0">
                <a:solidFill>
                  <a:srgbClr val="3B5060"/>
                </a:solidFill>
                <a:latin typeface="Poppins Bold"/>
              </a:rPr>
              <a:t> </a:t>
            </a:r>
            <a:r>
              <a:rPr lang="en-US" sz="2472" dirty="0" err="1">
                <a:solidFill>
                  <a:srgbClr val="3B5060"/>
                </a:solidFill>
                <a:latin typeface="Poppins Bold"/>
              </a:rPr>
              <a:t>Saeed</a:t>
            </a:r>
            <a:endParaRPr lang="en-US" sz="2472" dirty="0">
              <a:solidFill>
                <a:srgbClr val="3B5060"/>
              </a:solidFill>
              <a:latin typeface="Poppins Bold"/>
            </a:endParaRPr>
          </a:p>
        </p:txBody>
      </p:sp>
      <p:sp>
        <p:nvSpPr>
          <p:cNvPr id="28" name="TextBox 18"/>
          <p:cNvSpPr txBox="1"/>
          <p:nvPr/>
        </p:nvSpPr>
        <p:spPr>
          <a:xfrm>
            <a:off x="4648200" y="6242747"/>
            <a:ext cx="3867617" cy="408830"/>
          </a:xfrm>
          <a:prstGeom prst="rect">
            <a:avLst/>
          </a:prstGeom>
        </p:spPr>
        <p:txBody>
          <a:bodyPr lIns="0" tIns="0" rIns="0" bIns="0" rtlCol="0" anchor="t">
            <a:spAutoFit/>
          </a:bodyPr>
          <a:lstStyle/>
          <a:p>
            <a:pPr>
              <a:lnSpc>
                <a:spcPts val="3462"/>
              </a:lnSpc>
            </a:pPr>
            <a:r>
              <a:rPr lang="en-US" sz="2472" dirty="0">
                <a:solidFill>
                  <a:srgbClr val="3B5060"/>
                </a:solidFill>
                <a:latin typeface="Poppins Bold"/>
              </a:rPr>
              <a:t>Sara </a:t>
            </a:r>
            <a:r>
              <a:rPr lang="en-US" sz="2472" dirty="0" err="1">
                <a:solidFill>
                  <a:srgbClr val="3B5060"/>
                </a:solidFill>
                <a:latin typeface="Poppins Bold"/>
              </a:rPr>
              <a:t>Moshabab</a:t>
            </a:r>
            <a:endParaRPr lang="en-US" sz="2472" dirty="0">
              <a:solidFill>
                <a:srgbClr val="3B5060"/>
              </a:solidFill>
              <a:latin typeface="Poppins Bold"/>
            </a:endParaRPr>
          </a:p>
        </p:txBody>
      </p:sp>
      <p:sp>
        <p:nvSpPr>
          <p:cNvPr id="29" name="TextBox 18"/>
          <p:cNvSpPr txBox="1"/>
          <p:nvPr/>
        </p:nvSpPr>
        <p:spPr>
          <a:xfrm>
            <a:off x="8974412" y="6244123"/>
            <a:ext cx="3867617" cy="408830"/>
          </a:xfrm>
          <a:prstGeom prst="rect">
            <a:avLst/>
          </a:prstGeom>
        </p:spPr>
        <p:txBody>
          <a:bodyPr lIns="0" tIns="0" rIns="0" bIns="0" rtlCol="0" anchor="t">
            <a:spAutoFit/>
          </a:bodyPr>
          <a:lstStyle/>
          <a:p>
            <a:pPr>
              <a:lnSpc>
                <a:spcPts val="3462"/>
              </a:lnSpc>
            </a:pPr>
            <a:r>
              <a:rPr lang="en-US" sz="2472" dirty="0">
                <a:solidFill>
                  <a:srgbClr val="3B5060"/>
                </a:solidFill>
                <a:latin typeface="Poppins Bold"/>
              </a:rPr>
              <a:t>Salma Mohammed </a:t>
            </a:r>
          </a:p>
        </p:txBody>
      </p:sp>
      <p:sp>
        <p:nvSpPr>
          <p:cNvPr id="30" name="TextBox 18"/>
          <p:cNvSpPr txBox="1"/>
          <p:nvPr/>
        </p:nvSpPr>
        <p:spPr>
          <a:xfrm>
            <a:off x="8974412" y="7384964"/>
            <a:ext cx="3867617" cy="408830"/>
          </a:xfrm>
          <a:prstGeom prst="rect">
            <a:avLst/>
          </a:prstGeom>
        </p:spPr>
        <p:txBody>
          <a:bodyPr lIns="0" tIns="0" rIns="0" bIns="0" rtlCol="0" anchor="t">
            <a:spAutoFit/>
          </a:bodyPr>
          <a:lstStyle/>
          <a:p>
            <a:pPr>
              <a:lnSpc>
                <a:spcPts val="3462"/>
              </a:lnSpc>
            </a:pPr>
            <a:r>
              <a:rPr lang="en-US" sz="2472" dirty="0" err="1">
                <a:solidFill>
                  <a:srgbClr val="3B5060"/>
                </a:solidFill>
                <a:latin typeface="Poppins Bold"/>
              </a:rPr>
              <a:t>Waad</a:t>
            </a:r>
            <a:r>
              <a:rPr lang="en-US" sz="2472" dirty="0">
                <a:solidFill>
                  <a:srgbClr val="3B5060"/>
                </a:solidFill>
                <a:latin typeface="Poppins Bold"/>
              </a:rPr>
              <a:t> </a:t>
            </a:r>
            <a:r>
              <a:rPr lang="en-US" sz="2472" dirty="0" err="1">
                <a:solidFill>
                  <a:srgbClr val="3B5060"/>
                </a:solidFill>
                <a:latin typeface="Poppins Bold"/>
              </a:rPr>
              <a:t>Alharthi</a:t>
            </a:r>
            <a:endParaRPr lang="en-US" sz="2472" dirty="0">
              <a:solidFill>
                <a:srgbClr val="3B5060"/>
              </a:solidFill>
              <a:latin typeface="Poppins Bold"/>
            </a:endParaRPr>
          </a:p>
        </p:txBody>
      </p:sp>
      <p:sp>
        <p:nvSpPr>
          <p:cNvPr id="31" name="TextBox 18"/>
          <p:cNvSpPr txBox="1"/>
          <p:nvPr/>
        </p:nvSpPr>
        <p:spPr>
          <a:xfrm>
            <a:off x="4495800" y="7417406"/>
            <a:ext cx="3867617" cy="408830"/>
          </a:xfrm>
          <a:prstGeom prst="rect">
            <a:avLst/>
          </a:prstGeom>
        </p:spPr>
        <p:txBody>
          <a:bodyPr lIns="0" tIns="0" rIns="0" bIns="0" rtlCol="0" anchor="t">
            <a:spAutoFit/>
          </a:bodyPr>
          <a:lstStyle/>
          <a:p>
            <a:pPr>
              <a:lnSpc>
                <a:spcPts val="3462"/>
              </a:lnSpc>
            </a:pPr>
            <a:r>
              <a:rPr lang="en-US" sz="2472" dirty="0" err="1">
                <a:solidFill>
                  <a:srgbClr val="3B5060"/>
                </a:solidFill>
                <a:latin typeface="Poppins Bold"/>
              </a:rPr>
              <a:t>Marwah</a:t>
            </a:r>
            <a:r>
              <a:rPr lang="en-US" sz="2472" dirty="0">
                <a:solidFill>
                  <a:srgbClr val="3B5060"/>
                </a:solidFill>
                <a:latin typeface="Poppins Bold"/>
              </a:rPr>
              <a:t> </a:t>
            </a:r>
            <a:r>
              <a:rPr lang="en-US" sz="2472" dirty="0" err="1">
                <a:solidFill>
                  <a:srgbClr val="3B5060"/>
                </a:solidFill>
                <a:latin typeface="Poppins Bold"/>
              </a:rPr>
              <a:t>Barnawi</a:t>
            </a:r>
            <a:endParaRPr lang="en-US" sz="2472" dirty="0">
              <a:solidFill>
                <a:srgbClr val="3B5060"/>
              </a:solidFill>
              <a:latin typeface="Poppins Bold"/>
            </a:endParaRPr>
          </a:p>
        </p:txBody>
      </p:sp>
      <p:sp>
        <p:nvSpPr>
          <p:cNvPr id="33" name="TextBox 18"/>
          <p:cNvSpPr txBox="1"/>
          <p:nvPr/>
        </p:nvSpPr>
        <p:spPr>
          <a:xfrm>
            <a:off x="1100979" y="5135465"/>
            <a:ext cx="3867617" cy="408830"/>
          </a:xfrm>
          <a:prstGeom prst="rect">
            <a:avLst/>
          </a:prstGeom>
        </p:spPr>
        <p:txBody>
          <a:bodyPr lIns="0" tIns="0" rIns="0" bIns="0" rtlCol="0" anchor="t">
            <a:spAutoFit/>
          </a:bodyPr>
          <a:lstStyle/>
          <a:p>
            <a:pPr>
              <a:lnSpc>
                <a:spcPts val="3462"/>
              </a:lnSpc>
            </a:pPr>
            <a:r>
              <a:rPr lang="en-US" sz="2472" dirty="0" err="1">
                <a:solidFill>
                  <a:srgbClr val="3B5060"/>
                </a:solidFill>
                <a:latin typeface="Poppins Bold"/>
              </a:rPr>
              <a:t>Afnan</a:t>
            </a:r>
            <a:r>
              <a:rPr lang="en-US" sz="2472" dirty="0">
                <a:solidFill>
                  <a:srgbClr val="3B5060"/>
                </a:solidFill>
                <a:latin typeface="Poppins Bold"/>
              </a:rPr>
              <a:t> </a:t>
            </a:r>
            <a:r>
              <a:rPr lang="en-US" sz="2472" dirty="0" err="1">
                <a:solidFill>
                  <a:srgbClr val="3B5060"/>
                </a:solidFill>
                <a:latin typeface="Poppins Bold"/>
              </a:rPr>
              <a:t>Alotaibi</a:t>
            </a:r>
            <a:endParaRPr lang="en-US" sz="2472" dirty="0">
              <a:solidFill>
                <a:srgbClr val="3B5060"/>
              </a:solidFill>
              <a:latin typeface="Poppins Bold"/>
            </a:endParaRPr>
          </a:p>
        </p:txBody>
      </p:sp>
    </p:spTree>
    <p:extLst>
      <p:ext uri="{BB962C8B-B14F-4D97-AF65-F5344CB8AC3E}">
        <p14:creationId xmlns:p14="http://schemas.microsoft.com/office/powerpoint/2010/main" val="1671338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grpSp>
        <p:nvGrpSpPr>
          <p:cNvPr id="3" name="Group 3"/>
          <p:cNvGrpSpPr/>
          <p:nvPr/>
        </p:nvGrpSpPr>
        <p:grpSpPr>
          <a:xfrm rot="5400000">
            <a:off x="8345432" y="-4971644"/>
            <a:ext cx="1597135" cy="18288000"/>
            <a:chOff x="0" y="0"/>
            <a:chExt cx="286687" cy="4816593"/>
          </a:xfrm>
        </p:grpSpPr>
        <p:sp>
          <p:nvSpPr>
            <p:cNvPr id="4" name="Freeform 4"/>
            <p:cNvSpPr/>
            <p:nvPr/>
          </p:nvSpPr>
          <p:spPr>
            <a:xfrm>
              <a:off x="0" y="0"/>
              <a:ext cx="286687" cy="4816592"/>
            </a:xfrm>
            <a:custGeom>
              <a:avLst/>
              <a:gdLst/>
              <a:ahLst/>
              <a:cxnLst/>
              <a:rect l="l" t="t" r="r" b="b"/>
              <a:pathLst>
                <a:path w="286687" h="4816592">
                  <a:moveTo>
                    <a:pt x="0" y="0"/>
                  </a:moveTo>
                  <a:lnTo>
                    <a:pt x="286687" y="0"/>
                  </a:lnTo>
                  <a:lnTo>
                    <a:pt x="286687" y="4816592"/>
                  </a:lnTo>
                  <a:lnTo>
                    <a:pt x="0" y="4816592"/>
                  </a:lnTo>
                  <a:close/>
                </a:path>
              </a:pathLst>
            </a:custGeom>
            <a:gradFill rotWithShape="1">
              <a:gsLst>
                <a:gs pos="0">
                  <a:srgbClr val="696969">
                    <a:alpha val="72000"/>
                  </a:srgbClr>
                </a:gs>
                <a:gs pos="33333">
                  <a:srgbClr val="B4B4B4">
                    <a:alpha val="82500"/>
                  </a:srgbClr>
                </a:gs>
                <a:gs pos="66667">
                  <a:srgbClr val="EEEEEE">
                    <a:alpha val="70500"/>
                  </a:srgbClr>
                </a:gs>
                <a:gs pos="100000">
                  <a:srgbClr val="FBFBFB">
                    <a:alpha val="22000"/>
                  </a:srgbClr>
                </a:gs>
              </a:gsLst>
              <a:lin ang="0"/>
            </a:gradFill>
            <a:ln cap="sq">
              <a:noFill/>
              <a:prstDash val="solid"/>
              <a:miter/>
            </a:ln>
          </p:spPr>
          <p:txBody>
            <a:bodyPr/>
            <a:lstStyle/>
            <a:p>
              <a:endParaRPr lang="en-US"/>
            </a:p>
          </p:txBody>
        </p:sp>
        <p:sp>
          <p:nvSpPr>
            <p:cNvPr id="5" name="TextBox 5"/>
            <p:cNvSpPr txBox="1"/>
            <p:nvPr/>
          </p:nvSpPr>
          <p:spPr>
            <a:xfrm>
              <a:off x="0" y="-19050"/>
              <a:ext cx="286687" cy="4835643"/>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8" name="TextBox 8"/>
          <p:cNvSpPr txBox="1"/>
          <p:nvPr/>
        </p:nvSpPr>
        <p:spPr>
          <a:xfrm>
            <a:off x="1758668" y="5778379"/>
            <a:ext cx="1840320" cy="1048770"/>
          </a:xfrm>
          <a:prstGeom prst="rect">
            <a:avLst/>
          </a:prstGeom>
        </p:spPr>
        <p:txBody>
          <a:bodyPr lIns="0" tIns="0" rIns="0" bIns="0" rtlCol="0" anchor="t">
            <a:spAutoFit/>
          </a:bodyPr>
          <a:lstStyle/>
          <a:p>
            <a:pPr marL="0" lvl="0" indent="0" algn="ctr">
              <a:lnSpc>
                <a:spcPts val="8627"/>
              </a:lnSpc>
              <a:spcBef>
                <a:spcPct val="0"/>
              </a:spcBef>
            </a:pPr>
            <a:r>
              <a:rPr lang="en-US" sz="6251" u="none" strike="noStrike" spc="331" dirty="0">
                <a:solidFill>
                  <a:srgbClr val="231F20"/>
                </a:solidFill>
                <a:latin typeface="Montserrat Classic Bold"/>
              </a:rPr>
              <a:t>01</a:t>
            </a:r>
          </a:p>
        </p:txBody>
      </p:sp>
      <p:sp>
        <p:nvSpPr>
          <p:cNvPr id="9" name="TextBox 9"/>
          <p:cNvSpPr txBox="1"/>
          <p:nvPr/>
        </p:nvSpPr>
        <p:spPr>
          <a:xfrm>
            <a:off x="126128" y="7124700"/>
            <a:ext cx="5105400" cy="897682"/>
          </a:xfrm>
          <a:prstGeom prst="rect">
            <a:avLst/>
          </a:prstGeom>
        </p:spPr>
        <p:txBody>
          <a:bodyPr wrap="square" lIns="0" tIns="0" rIns="0" bIns="0" rtlCol="0" anchor="t">
            <a:spAutoFit/>
          </a:bodyPr>
          <a:lstStyle/>
          <a:p>
            <a:pPr algn="ctr">
              <a:lnSpc>
                <a:spcPts val="3483"/>
              </a:lnSpc>
            </a:pPr>
            <a:r>
              <a:rPr lang="en-US" sz="2400" spc="247" dirty="0">
                <a:solidFill>
                  <a:srgbClr val="231F20"/>
                </a:solidFill>
                <a:latin typeface="Montserrat Light"/>
              </a:rPr>
              <a:t>Problem Definition</a:t>
            </a:r>
          </a:p>
          <a:p>
            <a:pPr algn="ctr">
              <a:lnSpc>
                <a:spcPts val="3483"/>
              </a:lnSpc>
            </a:pPr>
            <a:r>
              <a:rPr lang="en-US" sz="2400" spc="247" dirty="0">
                <a:solidFill>
                  <a:srgbClr val="231F20"/>
                </a:solidFill>
                <a:latin typeface="Montserrat Light"/>
              </a:rPr>
              <a:t>    &amp; Objectives</a:t>
            </a:r>
          </a:p>
        </p:txBody>
      </p:sp>
      <p:sp>
        <p:nvSpPr>
          <p:cNvPr id="10" name="TextBox 10"/>
          <p:cNvSpPr txBox="1"/>
          <p:nvPr/>
        </p:nvSpPr>
        <p:spPr>
          <a:xfrm>
            <a:off x="4988767" y="5778379"/>
            <a:ext cx="1840320" cy="1048770"/>
          </a:xfrm>
          <a:prstGeom prst="rect">
            <a:avLst/>
          </a:prstGeom>
        </p:spPr>
        <p:txBody>
          <a:bodyPr lIns="0" tIns="0" rIns="0" bIns="0" rtlCol="0" anchor="t">
            <a:spAutoFit/>
          </a:bodyPr>
          <a:lstStyle/>
          <a:p>
            <a:pPr marL="0" lvl="0" indent="0" algn="ctr">
              <a:lnSpc>
                <a:spcPts val="8627"/>
              </a:lnSpc>
              <a:spcBef>
                <a:spcPct val="0"/>
              </a:spcBef>
            </a:pPr>
            <a:r>
              <a:rPr lang="en-US" sz="6251" spc="331" dirty="0">
                <a:solidFill>
                  <a:srgbClr val="231F20"/>
                </a:solidFill>
                <a:latin typeface="Montserrat Classic Bold"/>
              </a:rPr>
              <a:t>02</a:t>
            </a:r>
          </a:p>
        </p:txBody>
      </p:sp>
      <p:sp>
        <p:nvSpPr>
          <p:cNvPr id="11" name="TextBox 11"/>
          <p:cNvSpPr txBox="1"/>
          <p:nvPr/>
        </p:nvSpPr>
        <p:spPr>
          <a:xfrm>
            <a:off x="4781533" y="7124700"/>
            <a:ext cx="2743420" cy="897682"/>
          </a:xfrm>
          <a:prstGeom prst="rect">
            <a:avLst/>
          </a:prstGeom>
        </p:spPr>
        <p:txBody>
          <a:bodyPr lIns="0" tIns="0" rIns="0" bIns="0" rtlCol="0" anchor="t">
            <a:spAutoFit/>
          </a:bodyPr>
          <a:lstStyle/>
          <a:p>
            <a:pPr algn="ctr">
              <a:lnSpc>
                <a:spcPts val="3483"/>
              </a:lnSpc>
            </a:pPr>
            <a:r>
              <a:rPr lang="en-US" sz="2524" spc="247" dirty="0">
                <a:solidFill>
                  <a:srgbClr val="231F20"/>
                </a:solidFill>
                <a:latin typeface="Montserrat Light"/>
              </a:rPr>
              <a:t>Data Exploration</a:t>
            </a:r>
          </a:p>
        </p:txBody>
      </p:sp>
      <p:sp>
        <p:nvSpPr>
          <p:cNvPr id="12" name="TextBox 12"/>
          <p:cNvSpPr txBox="1"/>
          <p:nvPr/>
        </p:nvSpPr>
        <p:spPr>
          <a:xfrm>
            <a:off x="8260004" y="5778379"/>
            <a:ext cx="1840320" cy="1048770"/>
          </a:xfrm>
          <a:prstGeom prst="rect">
            <a:avLst/>
          </a:prstGeom>
        </p:spPr>
        <p:txBody>
          <a:bodyPr lIns="0" tIns="0" rIns="0" bIns="0" rtlCol="0" anchor="t">
            <a:spAutoFit/>
          </a:bodyPr>
          <a:lstStyle/>
          <a:p>
            <a:pPr marL="0" lvl="0" indent="0" algn="ctr">
              <a:lnSpc>
                <a:spcPts val="8627"/>
              </a:lnSpc>
              <a:spcBef>
                <a:spcPct val="0"/>
              </a:spcBef>
            </a:pPr>
            <a:r>
              <a:rPr lang="en-US" sz="6251" spc="331" dirty="0">
                <a:solidFill>
                  <a:srgbClr val="231F20"/>
                </a:solidFill>
                <a:latin typeface="Montserrat Classic Bold"/>
              </a:rPr>
              <a:t>03</a:t>
            </a:r>
          </a:p>
        </p:txBody>
      </p:sp>
      <p:sp>
        <p:nvSpPr>
          <p:cNvPr id="13" name="TextBox 13"/>
          <p:cNvSpPr txBox="1"/>
          <p:nvPr/>
        </p:nvSpPr>
        <p:spPr>
          <a:xfrm>
            <a:off x="8010786" y="7136363"/>
            <a:ext cx="2743420" cy="897682"/>
          </a:xfrm>
          <a:prstGeom prst="rect">
            <a:avLst/>
          </a:prstGeom>
        </p:spPr>
        <p:txBody>
          <a:bodyPr lIns="0" tIns="0" rIns="0" bIns="0" rtlCol="0" anchor="t">
            <a:spAutoFit/>
          </a:bodyPr>
          <a:lstStyle/>
          <a:p>
            <a:pPr algn="ctr">
              <a:lnSpc>
                <a:spcPts val="3483"/>
              </a:lnSpc>
            </a:pPr>
            <a:r>
              <a:rPr lang="en-US" sz="2524" spc="247" dirty="0">
                <a:solidFill>
                  <a:srgbClr val="231F20"/>
                </a:solidFill>
                <a:latin typeface="Montserrat Light"/>
              </a:rPr>
              <a:t>Data Cleaning &amp; EDA</a:t>
            </a:r>
          </a:p>
        </p:txBody>
      </p:sp>
      <p:sp>
        <p:nvSpPr>
          <p:cNvPr id="14" name="TextBox 14"/>
          <p:cNvSpPr txBox="1"/>
          <p:nvPr/>
        </p:nvSpPr>
        <p:spPr>
          <a:xfrm>
            <a:off x="11516204" y="5764384"/>
            <a:ext cx="1840320" cy="1048770"/>
          </a:xfrm>
          <a:prstGeom prst="rect">
            <a:avLst/>
          </a:prstGeom>
        </p:spPr>
        <p:txBody>
          <a:bodyPr lIns="0" tIns="0" rIns="0" bIns="0" rtlCol="0" anchor="t">
            <a:spAutoFit/>
          </a:bodyPr>
          <a:lstStyle/>
          <a:p>
            <a:pPr marL="0" lvl="0" indent="0" algn="ctr">
              <a:lnSpc>
                <a:spcPts val="8627"/>
              </a:lnSpc>
              <a:spcBef>
                <a:spcPct val="0"/>
              </a:spcBef>
            </a:pPr>
            <a:r>
              <a:rPr lang="en-US" sz="6251" spc="331" dirty="0">
                <a:solidFill>
                  <a:srgbClr val="231F20"/>
                </a:solidFill>
                <a:latin typeface="Montserrat Classic Bold"/>
              </a:rPr>
              <a:t>04</a:t>
            </a:r>
          </a:p>
        </p:txBody>
      </p:sp>
      <p:sp>
        <p:nvSpPr>
          <p:cNvPr id="15" name="TextBox 15"/>
          <p:cNvSpPr txBox="1"/>
          <p:nvPr/>
        </p:nvSpPr>
        <p:spPr>
          <a:xfrm>
            <a:off x="11064654" y="7103180"/>
            <a:ext cx="2743420" cy="897682"/>
          </a:xfrm>
          <a:prstGeom prst="rect">
            <a:avLst/>
          </a:prstGeom>
        </p:spPr>
        <p:txBody>
          <a:bodyPr lIns="0" tIns="0" rIns="0" bIns="0" rtlCol="0" anchor="t">
            <a:spAutoFit/>
          </a:bodyPr>
          <a:lstStyle/>
          <a:p>
            <a:pPr algn="ctr">
              <a:lnSpc>
                <a:spcPts val="3483"/>
              </a:lnSpc>
            </a:pPr>
            <a:r>
              <a:rPr lang="en-US" sz="2524" spc="247" dirty="0">
                <a:solidFill>
                  <a:srgbClr val="231F20"/>
                </a:solidFill>
                <a:latin typeface="Montserrat Light"/>
              </a:rPr>
              <a:t>Model Building</a:t>
            </a:r>
          </a:p>
        </p:txBody>
      </p:sp>
      <p:sp>
        <p:nvSpPr>
          <p:cNvPr id="16" name="TextBox 16"/>
          <p:cNvSpPr txBox="1"/>
          <p:nvPr/>
        </p:nvSpPr>
        <p:spPr>
          <a:xfrm>
            <a:off x="14910939" y="5659017"/>
            <a:ext cx="1840320" cy="1048770"/>
          </a:xfrm>
          <a:prstGeom prst="rect">
            <a:avLst/>
          </a:prstGeom>
        </p:spPr>
        <p:txBody>
          <a:bodyPr lIns="0" tIns="0" rIns="0" bIns="0" rtlCol="0" anchor="t">
            <a:spAutoFit/>
          </a:bodyPr>
          <a:lstStyle/>
          <a:p>
            <a:pPr marL="0" lvl="0" indent="0" algn="ctr">
              <a:lnSpc>
                <a:spcPts val="8627"/>
              </a:lnSpc>
              <a:spcBef>
                <a:spcPct val="0"/>
              </a:spcBef>
            </a:pPr>
            <a:r>
              <a:rPr lang="en-US" sz="6251" spc="331" dirty="0">
                <a:solidFill>
                  <a:srgbClr val="231F20"/>
                </a:solidFill>
                <a:latin typeface="Montserrat Classic Bold"/>
              </a:rPr>
              <a:t>05</a:t>
            </a:r>
          </a:p>
        </p:txBody>
      </p:sp>
      <p:sp>
        <p:nvSpPr>
          <p:cNvPr id="17" name="TextBox 17"/>
          <p:cNvSpPr txBox="1"/>
          <p:nvPr/>
        </p:nvSpPr>
        <p:spPr>
          <a:xfrm>
            <a:off x="14459389" y="7097179"/>
            <a:ext cx="2743420" cy="848246"/>
          </a:xfrm>
          <a:prstGeom prst="rect">
            <a:avLst/>
          </a:prstGeom>
        </p:spPr>
        <p:txBody>
          <a:bodyPr lIns="0" tIns="0" rIns="0" bIns="0" rtlCol="0" anchor="t">
            <a:spAutoFit/>
          </a:bodyPr>
          <a:lstStyle/>
          <a:p>
            <a:pPr algn="ctr">
              <a:lnSpc>
                <a:spcPts val="3483"/>
              </a:lnSpc>
            </a:pPr>
            <a:r>
              <a:rPr lang="en-US" sz="2524" spc="247" dirty="0">
                <a:solidFill>
                  <a:srgbClr val="231F20"/>
                </a:solidFill>
                <a:latin typeface="Montserrat Light"/>
              </a:rPr>
              <a:t>Model Deployment</a:t>
            </a:r>
          </a:p>
        </p:txBody>
      </p:sp>
      <p:pic>
        <p:nvPicPr>
          <p:cNvPr id="24" name="صورة 23"/>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 y="-22550"/>
            <a:ext cx="18287993" cy="3396336"/>
          </a:xfrm>
          <a:prstGeom prst="rect">
            <a:avLst/>
          </a:prstGeom>
        </p:spPr>
      </p:pic>
      <p:sp>
        <p:nvSpPr>
          <p:cNvPr id="7" name="TextBox 7"/>
          <p:cNvSpPr txBox="1"/>
          <p:nvPr/>
        </p:nvSpPr>
        <p:spPr>
          <a:xfrm>
            <a:off x="4188162" y="3151578"/>
            <a:ext cx="9168362" cy="1769715"/>
          </a:xfrm>
          <a:prstGeom prst="rect">
            <a:avLst/>
          </a:prstGeom>
        </p:spPr>
        <p:txBody>
          <a:bodyPr lIns="0" tIns="0" rIns="0" bIns="0" rtlCol="0" anchor="t">
            <a:spAutoFit/>
          </a:bodyPr>
          <a:lstStyle/>
          <a:p>
            <a:pPr algn="ctr">
              <a:lnSpc>
                <a:spcPts val="13774"/>
              </a:lnSpc>
            </a:pPr>
            <a:r>
              <a:rPr lang="en-US" sz="6600" spc="79" dirty="0">
                <a:latin typeface="Algerian" pitchFamily="82" charset="0"/>
              </a:rPr>
              <a:t>CONTENT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sp>
        <p:nvSpPr>
          <p:cNvPr id="18" name="TextBox 18"/>
          <p:cNvSpPr txBox="1"/>
          <p:nvPr/>
        </p:nvSpPr>
        <p:spPr>
          <a:xfrm>
            <a:off x="1371600" y="3771900"/>
            <a:ext cx="12420599" cy="4431983"/>
          </a:xfrm>
          <a:prstGeom prst="rect">
            <a:avLst/>
          </a:prstGeom>
        </p:spPr>
        <p:txBody>
          <a:bodyPr wrap="square" lIns="0" tIns="0" rIns="0" bIns="0" rtlCol="0" anchor="t">
            <a:spAutoFit/>
          </a:bodyPr>
          <a:lstStyle/>
          <a:p>
            <a:pPr lvl="0">
              <a:lnSpc>
                <a:spcPct val="150000"/>
              </a:lnSpc>
              <a:spcBef>
                <a:spcPct val="0"/>
              </a:spcBef>
            </a:pPr>
            <a:r>
              <a:rPr lang="en-US" sz="2400" spc="216" dirty="0">
                <a:solidFill>
                  <a:srgbClr val="231F20"/>
                </a:solidFill>
                <a:latin typeface="Book Antiqua" pitchFamily="18" charset="0"/>
                <a:cs typeface="+mj-cs"/>
              </a:rPr>
              <a:t>       Increasing instances of credit card fraud pose a significant threat to financial institutions and cardholders alike. The existing credit card fraud detection systems often encounter challenges in early identification and accurate differentiation of legitimate transactions from fraudulent activities. Addressing this issue requires innovative approaches, advanced technologies, and a comprehensive understanding of evolving fraud patterns to enhance the efficiency, accuracy, and real-time monitoring capabilities of credit card fraud detection systems. </a:t>
            </a:r>
          </a:p>
        </p:txBody>
      </p:sp>
      <p:pic>
        <p:nvPicPr>
          <p:cNvPr id="26" name="صورة 25"/>
          <p:cNvPicPr>
            <a:picLocks noChangeAspect="1"/>
          </p:cNvPicPr>
          <p:nvPr/>
        </p:nvPicPr>
        <p:blipFill>
          <a:blip r:embed="rId3">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tretch>
            <a:fillRect/>
          </a:stretch>
        </p:blipFill>
        <p:spPr>
          <a:xfrm>
            <a:off x="13563600" y="0"/>
            <a:ext cx="4571264" cy="9486900"/>
          </a:xfrm>
          <a:prstGeom prst="rect">
            <a:avLst/>
          </a:prstGeom>
        </p:spPr>
      </p:pic>
      <p:grpSp>
        <p:nvGrpSpPr>
          <p:cNvPr id="15" name="Group 15"/>
          <p:cNvGrpSpPr/>
          <p:nvPr/>
        </p:nvGrpSpPr>
        <p:grpSpPr>
          <a:xfrm>
            <a:off x="-1142999" y="546483"/>
            <a:ext cx="14706599" cy="2387217"/>
            <a:chOff x="0" y="0"/>
            <a:chExt cx="1537211" cy="218865"/>
          </a:xfrm>
        </p:grpSpPr>
        <p:sp>
          <p:nvSpPr>
            <p:cNvPr id="16" name="Freeform 16"/>
            <p:cNvSpPr/>
            <p:nvPr/>
          </p:nvSpPr>
          <p:spPr>
            <a:xfrm>
              <a:off x="0" y="0"/>
              <a:ext cx="1537211" cy="218865"/>
            </a:xfrm>
            <a:custGeom>
              <a:avLst/>
              <a:gdLst/>
              <a:ahLst/>
              <a:cxnLst/>
              <a:rect l="l" t="t" r="r" b="b"/>
              <a:pathLst>
                <a:path w="1537211" h="218865">
                  <a:moveTo>
                    <a:pt x="1334011" y="0"/>
                  </a:moveTo>
                  <a:lnTo>
                    <a:pt x="0" y="0"/>
                  </a:lnTo>
                  <a:lnTo>
                    <a:pt x="203200" y="218865"/>
                  </a:lnTo>
                  <a:lnTo>
                    <a:pt x="1537211" y="218865"/>
                  </a:lnTo>
                  <a:lnTo>
                    <a:pt x="1334011" y="0"/>
                  </a:lnTo>
                  <a:close/>
                </a:path>
              </a:pathLst>
            </a:custGeom>
            <a:solidFill>
              <a:srgbClr val="010101"/>
            </a:solidFill>
            <a:ln cap="sq">
              <a:noFill/>
              <a:prstDash val="solid"/>
              <a:miter/>
            </a:ln>
          </p:spPr>
          <p:txBody>
            <a:bodyPr/>
            <a:lstStyle/>
            <a:p>
              <a:endParaRPr lang="en-US"/>
            </a:p>
          </p:txBody>
        </p:sp>
        <p:sp>
          <p:nvSpPr>
            <p:cNvPr id="17" name="TextBox 17"/>
            <p:cNvSpPr txBox="1"/>
            <p:nvPr/>
          </p:nvSpPr>
          <p:spPr>
            <a:xfrm>
              <a:off x="101600" y="-19050"/>
              <a:ext cx="1334011" cy="237915"/>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20" name="TextBox 20"/>
          <p:cNvSpPr txBox="1"/>
          <p:nvPr/>
        </p:nvSpPr>
        <p:spPr>
          <a:xfrm>
            <a:off x="1936115" y="1010050"/>
            <a:ext cx="9157972" cy="1134349"/>
          </a:xfrm>
          <a:prstGeom prst="rect">
            <a:avLst/>
          </a:prstGeom>
        </p:spPr>
        <p:txBody>
          <a:bodyPr wrap="square" lIns="0" tIns="0" rIns="0" bIns="0" rtlCol="0" anchor="t">
            <a:spAutoFit/>
          </a:bodyPr>
          <a:lstStyle/>
          <a:p>
            <a:pPr marL="0" lvl="0" indent="0" algn="ctr">
              <a:lnSpc>
                <a:spcPts val="9286"/>
              </a:lnSpc>
              <a:spcBef>
                <a:spcPct val="0"/>
              </a:spcBef>
            </a:pPr>
            <a:r>
              <a:rPr lang="en-US" sz="6729" u="none" strike="noStrike" spc="53" dirty="0">
                <a:solidFill>
                  <a:srgbClr val="FFFFFF"/>
                </a:solidFill>
                <a:latin typeface="Archivo Black"/>
              </a:rPr>
              <a:t>Problem Definition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صورة 38"/>
          <p:cNvPicPr>
            <a:picLocks noChangeAspect="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121160"/>
            <a:ext cx="18288000" cy="10813540"/>
          </a:xfrm>
          <a:prstGeom prst="rect">
            <a:avLst/>
          </a:prstGeom>
        </p:spPr>
      </p:pic>
      <p:grpSp>
        <p:nvGrpSpPr>
          <p:cNvPr id="3" name="Group 3"/>
          <p:cNvGrpSpPr/>
          <p:nvPr/>
        </p:nvGrpSpPr>
        <p:grpSpPr>
          <a:xfrm>
            <a:off x="1357312" y="1340799"/>
            <a:ext cx="15591759" cy="8374261"/>
            <a:chOff x="0" y="-19050"/>
            <a:chExt cx="4106471" cy="2205567"/>
          </a:xfrm>
        </p:grpSpPr>
        <p:sp>
          <p:nvSpPr>
            <p:cNvPr id="4" name="Freeform 4"/>
            <p:cNvSpPr/>
            <p:nvPr/>
          </p:nvSpPr>
          <p:spPr>
            <a:xfrm>
              <a:off x="0" y="19050"/>
              <a:ext cx="4106471" cy="2167467"/>
            </a:xfrm>
            <a:custGeom>
              <a:avLst/>
              <a:gdLst/>
              <a:ahLst/>
              <a:cxnLst/>
              <a:rect l="l" t="t" r="r" b="b"/>
              <a:pathLst>
                <a:path w="4106471" h="2167467">
                  <a:moveTo>
                    <a:pt x="12413" y="0"/>
                  </a:moveTo>
                  <a:lnTo>
                    <a:pt x="4094058" y="0"/>
                  </a:lnTo>
                  <a:cubicBezTo>
                    <a:pt x="4100914" y="0"/>
                    <a:pt x="4106471" y="5558"/>
                    <a:pt x="4106471" y="12413"/>
                  </a:cubicBezTo>
                  <a:lnTo>
                    <a:pt x="4106471" y="2155053"/>
                  </a:lnTo>
                  <a:cubicBezTo>
                    <a:pt x="4106471" y="2158346"/>
                    <a:pt x="4105164" y="2161503"/>
                    <a:pt x="4102836" y="2163831"/>
                  </a:cubicBezTo>
                  <a:cubicBezTo>
                    <a:pt x="4100507" y="2166159"/>
                    <a:pt x="4097350" y="2167467"/>
                    <a:pt x="4094058" y="2167467"/>
                  </a:cubicBezTo>
                  <a:lnTo>
                    <a:pt x="12413" y="2167467"/>
                  </a:lnTo>
                  <a:cubicBezTo>
                    <a:pt x="9121" y="2167467"/>
                    <a:pt x="5964" y="2166159"/>
                    <a:pt x="3636" y="2163831"/>
                  </a:cubicBezTo>
                  <a:cubicBezTo>
                    <a:pt x="1308" y="2161503"/>
                    <a:pt x="0" y="2158346"/>
                    <a:pt x="0" y="2155053"/>
                  </a:cubicBezTo>
                  <a:lnTo>
                    <a:pt x="0" y="12413"/>
                  </a:lnTo>
                  <a:cubicBezTo>
                    <a:pt x="0" y="9121"/>
                    <a:pt x="1308" y="5964"/>
                    <a:pt x="3636" y="3636"/>
                  </a:cubicBezTo>
                  <a:cubicBezTo>
                    <a:pt x="5964" y="1308"/>
                    <a:pt x="9121" y="0"/>
                    <a:pt x="12413" y="0"/>
                  </a:cubicBezTo>
                  <a:close/>
                </a:path>
              </a:pathLst>
            </a:custGeom>
            <a:solidFill>
              <a:srgbClr val="FFFFFF">
                <a:alpha val="86667"/>
              </a:srgbClr>
            </a:solidFill>
          </p:spPr>
          <p:txBody>
            <a:bodyPr/>
            <a:lstStyle/>
            <a:p>
              <a:endParaRPr lang="en-US"/>
            </a:p>
          </p:txBody>
        </p:sp>
        <p:sp>
          <p:nvSpPr>
            <p:cNvPr id="5" name="TextBox 5"/>
            <p:cNvSpPr txBox="1"/>
            <p:nvPr/>
          </p:nvSpPr>
          <p:spPr>
            <a:xfrm>
              <a:off x="0" y="-19050"/>
              <a:ext cx="4106471" cy="2186517"/>
            </a:xfrm>
            <a:prstGeom prst="rect">
              <a:avLst/>
            </a:prstGeom>
          </p:spPr>
          <p:txBody>
            <a:bodyPr lIns="50800" tIns="50800" rIns="50800" bIns="50800" rtlCol="0" anchor="ctr"/>
            <a:lstStyle/>
            <a:p>
              <a:pPr algn="ctr">
                <a:lnSpc>
                  <a:spcPts val="2859"/>
                </a:lnSpc>
              </a:pPr>
              <a:endParaRPr/>
            </a:p>
          </p:txBody>
        </p:sp>
      </p:grpSp>
      <p:grpSp>
        <p:nvGrpSpPr>
          <p:cNvPr id="6" name="Group 6"/>
          <p:cNvGrpSpPr/>
          <p:nvPr/>
        </p:nvGrpSpPr>
        <p:grpSpPr>
          <a:xfrm>
            <a:off x="1981200" y="3603602"/>
            <a:ext cx="3600814" cy="4968898"/>
            <a:chOff x="0" y="0"/>
            <a:chExt cx="812800" cy="1259993"/>
          </a:xfrm>
        </p:grpSpPr>
        <p:sp>
          <p:nvSpPr>
            <p:cNvPr id="7" name="Freeform 7"/>
            <p:cNvSpPr/>
            <p:nvPr/>
          </p:nvSpPr>
          <p:spPr>
            <a:xfrm>
              <a:off x="0" y="0"/>
              <a:ext cx="812800" cy="1259993"/>
            </a:xfrm>
            <a:custGeom>
              <a:avLst/>
              <a:gdLst/>
              <a:ahLst/>
              <a:cxnLst/>
              <a:rect l="l" t="t" r="r" b="b"/>
              <a:pathLst>
                <a:path w="812800" h="1259993">
                  <a:moveTo>
                    <a:pt x="50173" y="0"/>
                  </a:moveTo>
                  <a:lnTo>
                    <a:pt x="762627" y="0"/>
                  </a:lnTo>
                  <a:cubicBezTo>
                    <a:pt x="775934" y="0"/>
                    <a:pt x="788695" y="5286"/>
                    <a:pt x="798105" y="14695"/>
                  </a:cubicBezTo>
                  <a:cubicBezTo>
                    <a:pt x="807514" y="24105"/>
                    <a:pt x="812800" y="36866"/>
                    <a:pt x="812800" y="50173"/>
                  </a:cubicBezTo>
                  <a:lnTo>
                    <a:pt x="812800" y="1209820"/>
                  </a:lnTo>
                  <a:cubicBezTo>
                    <a:pt x="812800" y="1223127"/>
                    <a:pt x="807514" y="1235889"/>
                    <a:pt x="798105" y="1245298"/>
                  </a:cubicBezTo>
                  <a:cubicBezTo>
                    <a:pt x="788695" y="1254707"/>
                    <a:pt x="775934" y="1259993"/>
                    <a:pt x="762627" y="1259993"/>
                  </a:cubicBezTo>
                  <a:lnTo>
                    <a:pt x="50173" y="1259993"/>
                  </a:lnTo>
                  <a:cubicBezTo>
                    <a:pt x="36866" y="1259993"/>
                    <a:pt x="24105" y="1254707"/>
                    <a:pt x="14695" y="1245298"/>
                  </a:cubicBezTo>
                  <a:cubicBezTo>
                    <a:pt x="5286" y="1235889"/>
                    <a:pt x="0" y="1223127"/>
                    <a:pt x="0" y="1209820"/>
                  </a:cubicBezTo>
                  <a:lnTo>
                    <a:pt x="0" y="50173"/>
                  </a:lnTo>
                  <a:cubicBezTo>
                    <a:pt x="0" y="36866"/>
                    <a:pt x="5286" y="24105"/>
                    <a:pt x="14695" y="14695"/>
                  </a:cubicBezTo>
                  <a:cubicBezTo>
                    <a:pt x="24105" y="5286"/>
                    <a:pt x="36866" y="0"/>
                    <a:pt x="50173" y="0"/>
                  </a:cubicBezTo>
                  <a:close/>
                </a:path>
              </a:pathLst>
            </a:custGeom>
            <a:solidFill>
              <a:srgbClr val="000000">
                <a:alpha val="0"/>
              </a:srgbClr>
            </a:solidFill>
            <a:ln w="57150" cap="sq">
              <a:solidFill>
                <a:srgbClr val="000000"/>
              </a:solidFill>
              <a:prstDash val="solid"/>
              <a:miter/>
            </a:ln>
          </p:spPr>
          <p:txBody>
            <a:bodyPr/>
            <a:lstStyle/>
            <a:p>
              <a:endParaRPr lang="en-US"/>
            </a:p>
          </p:txBody>
        </p:sp>
        <p:sp>
          <p:nvSpPr>
            <p:cNvPr id="8" name="TextBox 8"/>
            <p:cNvSpPr txBox="1"/>
            <p:nvPr/>
          </p:nvSpPr>
          <p:spPr>
            <a:xfrm>
              <a:off x="0" y="-19050"/>
              <a:ext cx="812800" cy="1279043"/>
            </a:xfrm>
            <a:prstGeom prst="rect">
              <a:avLst/>
            </a:prstGeom>
          </p:spPr>
          <p:txBody>
            <a:bodyPr lIns="50800" tIns="50800" rIns="50800" bIns="50800" rtlCol="0" anchor="ctr"/>
            <a:lstStyle/>
            <a:p>
              <a:pPr algn="ctr">
                <a:lnSpc>
                  <a:spcPts val="2859"/>
                </a:lnSpc>
              </a:pPr>
              <a:endParaRPr/>
            </a:p>
          </p:txBody>
        </p:sp>
      </p:grpSp>
      <p:grpSp>
        <p:nvGrpSpPr>
          <p:cNvPr id="9" name="Group 9"/>
          <p:cNvGrpSpPr/>
          <p:nvPr/>
        </p:nvGrpSpPr>
        <p:grpSpPr>
          <a:xfrm>
            <a:off x="1981200" y="4707340"/>
            <a:ext cx="3600813" cy="507624"/>
            <a:chOff x="0" y="0"/>
            <a:chExt cx="812800" cy="133695"/>
          </a:xfrm>
        </p:grpSpPr>
        <p:sp>
          <p:nvSpPr>
            <p:cNvPr id="10" name="Freeform 10"/>
            <p:cNvSpPr/>
            <p:nvPr/>
          </p:nvSpPr>
          <p:spPr>
            <a:xfrm>
              <a:off x="0" y="0"/>
              <a:ext cx="812800" cy="133695"/>
            </a:xfrm>
            <a:custGeom>
              <a:avLst/>
              <a:gdLst/>
              <a:ahLst/>
              <a:cxnLst/>
              <a:rect l="l" t="t" r="r" b="b"/>
              <a:pathLst>
                <a:path w="812800" h="133695">
                  <a:moveTo>
                    <a:pt x="0" y="0"/>
                  </a:moveTo>
                  <a:lnTo>
                    <a:pt x="812800" y="0"/>
                  </a:lnTo>
                  <a:lnTo>
                    <a:pt x="812800" y="133695"/>
                  </a:lnTo>
                  <a:lnTo>
                    <a:pt x="0" y="133695"/>
                  </a:lnTo>
                  <a:close/>
                </a:path>
              </a:pathLst>
            </a:custGeom>
            <a:solidFill>
              <a:srgbClr val="000000"/>
            </a:solidFill>
          </p:spPr>
          <p:txBody>
            <a:bodyPr/>
            <a:lstStyle/>
            <a:p>
              <a:endParaRPr lang="en-US"/>
            </a:p>
          </p:txBody>
        </p:sp>
        <p:sp>
          <p:nvSpPr>
            <p:cNvPr id="11" name="TextBox 11"/>
            <p:cNvSpPr txBox="1"/>
            <p:nvPr/>
          </p:nvSpPr>
          <p:spPr>
            <a:xfrm>
              <a:off x="0" y="-19050"/>
              <a:ext cx="812800" cy="152745"/>
            </a:xfrm>
            <a:prstGeom prst="rect">
              <a:avLst/>
            </a:prstGeom>
          </p:spPr>
          <p:txBody>
            <a:bodyPr lIns="50800" tIns="50800" rIns="50800" bIns="50800" rtlCol="0" anchor="ctr"/>
            <a:lstStyle/>
            <a:p>
              <a:pPr algn="ctr">
                <a:lnSpc>
                  <a:spcPts val="2859"/>
                </a:lnSpc>
              </a:pPr>
              <a:endParaRPr lang="en-US" sz="2199" dirty="0">
                <a:solidFill>
                  <a:srgbClr val="FFFFFF"/>
                </a:solidFill>
                <a:latin typeface="Montserrat Classic"/>
              </a:endParaRPr>
            </a:p>
          </p:txBody>
        </p:sp>
      </p:grpSp>
      <p:grpSp>
        <p:nvGrpSpPr>
          <p:cNvPr id="12" name="Group 12"/>
          <p:cNvGrpSpPr/>
          <p:nvPr/>
        </p:nvGrpSpPr>
        <p:grpSpPr>
          <a:xfrm>
            <a:off x="6752917" y="3608833"/>
            <a:ext cx="3654409" cy="4968898"/>
            <a:chOff x="0" y="0"/>
            <a:chExt cx="812800" cy="1259993"/>
          </a:xfrm>
        </p:grpSpPr>
        <p:sp>
          <p:nvSpPr>
            <p:cNvPr id="13" name="Freeform 13"/>
            <p:cNvSpPr/>
            <p:nvPr/>
          </p:nvSpPr>
          <p:spPr>
            <a:xfrm>
              <a:off x="0" y="0"/>
              <a:ext cx="812800" cy="1259993"/>
            </a:xfrm>
            <a:custGeom>
              <a:avLst/>
              <a:gdLst/>
              <a:ahLst/>
              <a:cxnLst/>
              <a:rect l="l" t="t" r="r" b="b"/>
              <a:pathLst>
                <a:path w="812800" h="1259993">
                  <a:moveTo>
                    <a:pt x="50173" y="0"/>
                  </a:moveTo>
                  <a:lnTo>
                    <a:pt x="762627" y="0"/>
                  </a:lnTo>
                  <a:cubicBezTo>
                    <a:pt x="775934" y="0"/>
                    <a:pt x="788695" y="5286"/>
                    <a:pt x="798105" y="14695"/>
                  </a:cubicBezTo>
                  <a:cubicBezTo>
                    <a:pt x="807514" y="24105"/>
                    <a:pt x="812800" y="36866"/>
                    <a:pt x="812800" y="50173"/>
                  </a:cubicBezTo>
                  <a:lnTo>
                    <a:pt x="812800" y="1209820"/>
                  </a:lnTo>
                  <a:cubicBezTo>
                    <a:pt x="812800" y="1223127"/>
                    <a:pt x="807514" y="1235889"/>
                    <a:pt x="798105" y="1245298"/>
                  </a:cubicBezTo>
                  <a:cubicBezTo>
                    <a:pt x="788695" y="1254707"/>
                    <a:pt x="775934" y="1259993"/>
                    <a:pt x="762627" y="1259993"/>
                  </a:cubicBezTo>
                  <a:lnTo>
                    <a:pt x="50173" y="1259993"/>
                  </a:lnTo>
                  <a:cubicBezTo>
                    <a:pt x="36866" y="1259993"/>
                    <a:pt x="24105" y="1254707"/>
                    <a:pt x="14695" y="1245298"/>
                  </a:cubicBezTo>
                  <a:cubicBezTo>
                    <a:pt x="5286" y="1235889"/>
                    <a:pt x="0" y="1223127"/>
                    <a:pt x="0" y="1209820"/>
                  </a:cubicBezTo>
                  <a:lnTo>
                    <a:pt x="0" y="50173"/>
                  </a:lnTo>
                  <a:cubicBezTo>
                    <a:pt x="0" y="36866"/>
                    <a:pt x="5286" y="24105"/>
                    <a:pt x="14695" y="14695"/>
                  </a:cubicBezTo>
                  <a:cubicBezTo>
                    <a:pt x="24105" y="5286"/>
                    <a:pt x="36866" y="0"/>
                    <a:pt x="50173" y="0"/>
                  </a:cubicBezTo>
                  <a:close/>
                </a:path>
              </a:pathLst>
            </a:custGeom>
            <a:solidFill>
              <a:srgbClr val="000000">
                <a:alpha val="0"/>
              </a:srgbClr>
            </a:solidFill>
            <a:ln w="57150" cap="sq">
              <a:solidFill>
                <a:srgbClr val="000000"/>
              </a:solidFill>
              <a:prstDash val="solid"/>
              <a:miter/>
            </a:ln>
          </p:spPr>
          <p:txBody>
            <a:bodyPr/>
            <a:lstStyle/>
            <a:p>
              <a:endParaRPr lang="en-US"/>
            </a:p>
          </p:txBody>
        </p:sp>
        <p:sp>
          <p:nvSpPr>
            <p:cNvPr id="14" name="TextBox 14"/>
            <p:cNvSpPr txBox="1"/>
            <p:nvPr/>
          </p:nvSpPr>
          <p:spPr>
            <a:xfrm>
              <a:off x="0" y="-19050"/>
              <a:ext cx="812800" cy="1279043"/>
            </a:xfrm>
            <a:prstGeom prst="rect">
              <a:avLst/>
            </a:prstGeom>
          </p:spPr>
          <p:txBody>
            <a:bodyPr lIns="50800" tIns="50800" rIns="50800" bIns="50800" rtlCol="0" anchor="ctr"/>
            <a:lstStyle/>
            <a:p>
              <a:pPr algn="ctr">
                <a:lnSpc>
                  <a:spcPts val="2859"/>
                </a:lnSpc>
              </a:pPr>
              <a:endParaRPr/>
            </a:p>
          </p:txBody>
        </p:sp>
      </p:grpSp>
      <p:grpSp>
        <p:nvGrpSpPr>
          <p:cNvPr id="15" name="Group 15"/>
          <p:cNvGrpSpPr/>
          <p:nvPr/>
        </p:nvGrpSpPr>
        <p:grpSpPr>
          <a:xfrm>
            <a:off x="6766913" y="4727414"/>
            <a:ext cx="3654409" cy="507624"/>
            <a:chOff x="0" y="0"/>
            <a:chExt cx="812800" cy="133695"/>
          </a:xfrm>
        </p:grpSpPr>
        <p:sp>
          <p:nvSpPr>
            <p:cNvPr id="16" name="Freeform 16"/>
            <p:cNvSpPr/>
            <p:nvPr/>
          </p:nvSpPr>
          <p:spPr>
            <a:xfrm>
              <a:off x="0" y="0"/>
              <a:ext cx="812800" cy="133695"/>
            </a:xfrm>
            <a:custGeom>
              <a:avLst/>
              <a:gdLst/>
              <a:ahLst/>
              <a:cxnLst/>
              <a:rect l="l" t="t" r="r" b="b"/>
              <a:pathLst>
                <a:path w="812800" h="133695">
                  <a:moveTo>
                    <a:pt x="0" y="0"/>
                  </a:moveTo>
                  <a:lnTo>
                    <a:pt x="812800" y="0"/>
                  </a:lnTo>
                  <a:lnTo>
                    <a:pt x="812800" y="133695"/>
                  </a:lnTo>
                  <a:lnTo>
                    <a:pt x="0" y="133695"/>
                  </a:lnTo>
                  <a:close/>
                </a:path>
              </a:pathLst>
            </a:custGeom>
            <a:solidFill>
              <a:srgbClr val="000000"/>
            </a:solidFill>
          </p:spPr>
          <p:txBody>
            <a:bodyPr/>
            <a:lstStyle/>
            <a:p>
              <a:endParaRPr lang="en-US"/>
            </a:p>
          </p:txBody>
        </p:sp>
        <p:sp>
          <p:nvSpPr>
            <p:cNvPr id="17" name="TextBox 17"/>
            <p:cNvSpPr txBox="1"/>
            <p:nvPr/>
          </p:nvSpPr>
          <p:spPr>
            <a:xfrm>
              <a:off x="0" y="-19050"/>
              <a:ext cx="812800" cy="152745"/>
            </a:xfrm>
            <a:prstGeom prst="rect">
              <a:avLst/>
            </a:prstGeom>
          </p:spPr>
          <p:txBody>
            <a:bodyPr lIns="50800" tIns="50800" rIns="50800" bIns="50800" rtlCol="0" anchor="ctr"/>
            <a:lstStyle/>
            <a:p>
              <a:pPr algn="ctr">
                <a:lnSpc>
                  <a:spcPts val="2859"/>
                </a:lnSpc>
              </a:pPr>
              <a:endParaRPr lang="en-US" sz="2199" dirty="0">
                <a:solidFill>
                  <a:srgbClr val="FFFFFF"/>
                </a:solidFill>
                <a:latin typeface="Montserrat Classic"/>
              </a:endParaRPr>
            </a:p>
          </p:txBody>
        </p:sp>
      </p:grpSp>
      <p:grpSp>
        <p:nvGrpSpPr>
          <p:cNvPr id="18" name="Group 18"/>
          <p:cNvGrpSpPr/>
          <p:nvPr/>
        </p:nvGrpSpPr>
        <p:grpSpPr>
          <a:xfrm>
            <a:off x="11506200" y="3663701"/>
            <a:ext cx="3733800" cy="4784036"/>
            <a:chOff x="0" y="0"/>
            <a:chExt cx="812800" cy="1259993"/>
          </a:xfrm>
        </p:grpSpPr>
        <p:sp>
          <p:nvSpPr>
            <p:cNvPr id="19" name="Freeform 19"/>
            <p:cNvSpPr/>
            <p:nvPr/>
          </p:nvSpPr>
          <p:spPr>
            <a:xfrm>
              <a:off x="0" y="0"/>
              <a:ext cx="812800" cy="1259993"/>
            </a:xfrm>
            <a:custGeom>
              <a:avLst/>
              <a:gdLst/>
              <a:ahLst/>
              <a:cxnLst/>
              <a:rect l="l" t="t" r="r" b="b"/>
              <a:pathLst>
                <a:path w="812800" h="1259993">
                  <a:moveTo>
                    <a:pt x="50173" y="0"/>
                  </a:moveTo>
                  <a:lnTo>
                    <a:pt x="762627" y="0"/>
                  </a:lnTo>
                  <a:cubicBezTo>
                    <a:pt x="775934" y="0"/>
                    <a:pt x="788695" y="5286"/>
                    <a:pt x="798105" y="14695"/>
                  </a:cubicBezTo>
                  <a:cubicBezTo>
                    <a:pt x="807514" y="24105"/>
                    <a:pt x="812800" y="36866"/>
                    <a:pt x="812800" y="50173"/>
                  </a:cubicBezTo>
                  <a:lnTo>
                    <a:pt x="812800" y="1209820"/>
                  </a:lnTo>
                  <a:cubicBezTo>
                    <a:pt x="812800" y="1223127"/>
                    <a:pt x="807514" y="1235889"/>
                    <a:pt x="798105" y="1245298"/>
                  </a:cubicBezTo>
                  <a:cubicBezTo>
                    <a:pt x="788695" y="1254707"/>
                    <a:pt x="775934" y="1259993"/>
                    <a:pt x="762627" y="1259993"/>
                  </a:cubicBezTo>
                  <a:lnTo>
                    <a:pt x="50173" y="1259993"/>
                  </a:lnTo>
                  <a:cubicBezTo>
                    <a:pt x="36866" y="1259993"/>
                    <a:pt x="24105" y="1254707"/>
                    <a:pt x="14695" y="1245298"/>
                  </a:cubicBezTo>
                  <a:cubicBezTo>
                    <a:pt x="5286" y="1235889"/>
                    <a:pt x="0" y="1223127"/>
                    <a:pt x="0" y="1209820"/>
                  </a:cubicBezTo>
                  <a:lnTo>
                    <a:pt x="0" y="50173"/>
                  </a:lnTo>
                  <a:cubicBezTo>
                    <a:pt x="0" y="36866"/>
                    <a:pt x="5286" y="24105"/>
                    <a:pt x="14695" y="14695"/>
                  </a:cubicBezTo>
                  <a:cubicBezTo>
                    <a:pt x="24105" y="5286"/>
                    <a:pt x="36866" y="0"/>
                    <a:pt x="50173" y="0"/>
                  </a:cubicBezTo>
                  <a:close/>
                </a:path>
              </a:pathLst>
            </a:custGeom>
            <a:solidFill>
              <a:srgbClr val="000000">
                <a:alpha val="0"/>
              </a:srgbClr>
            </a:solidFill>
            <a:ln w="57150" cap="sq">
              <a:solidFill>
                <a:srgbClr val="000000"/>
              </a:solidFill>
              <a:prstDash val="solid"/>
              <a:miter/>
            </a:ln>
          </p:spPr>
          <p:txBody>
            <a:bodyPr/>
            <a:lstStyle/>
            <a:p>
              <a:endParaRPr lang="en-US"/>
            </a:p>
          </p:txBody>
        </p:sp>
        <p:sp>
          <p:nvSpPr>
            <p:cNvPr id="20" name="TextBox 20"/>
            <p:cNvSpPr txBox="1"/>
            <p:nvPr/>
          </p:nvSpPr>
          <p:spPr>
            <a:xfrm>
              <a:off x="0" y="-19050"/>
              <a:ext cx="812800" cy="1279043"/>
            </a:xfrm>
            <a:prstGeom prst="rect">
              <a:avLst/>
            </a:prstGeom>
          </p:spPr>
          <p:txBody>
            <a:bodyPr lIns="50800" tIns="50800" rIns="50800" bIns="50800" rtlCol="0" anchor="ctr"/>
            <a:lstStyle/>
            <a:p>
              <a:pPr algn="ctr">
                <a:lnSpc>
                  <a:spcPts val="2859"/>
                </a:lnSpc>
              </a:pPr>
              <a:endParaRPr/>
            </a:p>
          </p:txBody>
        </p:sp>
      </p:grpSp>
      <p:grpSp>
        <p:nvGrpSpPr>
          <p:cNvPr id="21" name="Group 21"/>
          <p:cNvGrpSpPr/>
          <p:nvPr/>
        </p:nvGrpSpPr>
        <p:grpSpPr>
          <a:xfrm>
            <a:off x="11499980" y="4680751"/>
            <a:ext cx="3740020" cy="507624"/>
            <a:chOff x="0" y="0"/>
            <a:chExt cx="812800" cy="133695"/>
          </a:xfrm>
        </p:grpSpPr>
        <p:sp>
          <p:nvSpPr>
            <p:cNvPr id="22" name="Freeform 22"/>
            <p:cNvSpPr/>
            <p:nvPr/>
          </p:nvSpPr>
          <p:spPr>
            <a:xfrm>
              <a:off x="0" y="0"/>
              <a:ext cx="812800" cy="133695"/>
            </a:xfrm>
            <a:custGeom>
              <a:avLst/>
              <a:gdLst/>
              <a:ahLst/>
              <a:cxnLst/>
              <a:rect l="l" t="t" r="r" b="b"/>
              <a:pathLst>
                <a:path w="812800" h="133695">
                  <a:moveTo>
                    <a:pt x="0" y="0"/>
                  </a:moveTo>
                  <a:lnTo>
                    <a:pt x="812800" y="0"/>
                  </a:lnTo>
                  <a:lnTo>
                    <a:pt x="812800" y="133695"/>
                  </a:lnTo>
                  <a:lnTo>
                    <a:pt x="0" y="133695"/>
                  </a:lnTo>
                  <a:close/>
                </a:path>
              </a:pathLst>
            </a:custGeom>
            <a:solidFill>
              <a:srgbClr val="000000"/>
            </a:solidFill>
          </p:spPr>
          <p:txBody>
            <a:bodyPr/>
            <a:lstStyle/>
            <a:p>
              <a:endParaRPr lang="en-US"/>
            </a:p>
          </p:txBody>
        </p:sp>
        <p:sp>
          <p:nvSpPr>
            <p:cNvPr id="23" name="TextBox 23"/>
            <p:cNvSpPr txBox="1"/>
            <p:nvPr/>
          </p:nvSpPr>
          <p:spPr>
            <a:xfrm>
              <a:off x="0" y="-19050"/>
              <a:ext cx="812800" cy="152745"/>
            </a:xfrm>
            <a:prstGeom prst="rect">
              <a:avLst/>
            </a:prstGeom>
          </p:spPr>
          <p:txBody>
            <a:bodyPr lIns="50800" tIns="50800" rIns="50800" bIns="50800" rtlCol="0" anchor="ctr"/>
            <a:lstStyle/>
            <a:p>
              <a:pPr algn="ctr">
                <a:lnSpc>
                  <a:spcPts val="2859"/>
                </a:lnSpc>
              </a:pPr>
              <a:endParaRPr lang="en-US" sz="2199" dirty="0">
                <a:solidFill>
                  <a:srgbClr val="FFFFFF"/>
                </a:solidFill>
                <a:latin typeface="Montserrat Classic"/>
              </a:endParaRPr>
            </a:p>
          </p:txBody>
        </p:sp>
      </p:grpSp>
      <p:sp>
        <p:nvSpPr>
          <p:cNvPr id="30" name="TextBox 30"/>
          <p:cNvSpPr txBox="1"/>
          <p:nvPr/>
        </p:nvSpPr>
        <p:spPr>
          <a:xfrm>
            <a:off x="3352800" y="1762434"/>
            <a:ext cx="10906040" cy="815441"/>
          </a:xfrm>
          <a:prstGeom prst="rect">
            <a:avLst/>
          </a:prstGeom>
        </p:spPr>
        <p:txBody>
          <a:bodyPr lIns="0" tIns="0" rIns="0" bIns="0" rtlCol="0" anchor="t">
            <a:spAutoFit/>
          </a:bodyPr>
          <a:lstStyle/>
          <a:p>
            <a:pPr marL="0" lvl="0" indent="0" algn="ctr">
              <a:lnSpc>
                <a:spcPts val="6548"/>
              </a:lnSpc>
              <a:spcBef>
                <a:spcPct val="0"/>
              </a:spcBef>
            </a:pPr>
            <a:r>
              <a:rPr lang="en-US" sz="4745" u="none" strike="noStrike" spc="37" dirty="0">
                <a:solidFill>
                  <a:srgbClr val="010101"/>
                </a:solidFill>
                <a:latin typeface="Archivo Black"/>
              </a:rPr>
              <a:t>Objectives</a:t>
            </a:r>
          </a:p>
        </p:txBody>
      </p:sp>
      <p:sp>
        <p:nvSpPr>
          <p:cNvPr id="31" name="TextBox 31"/>
          <p:cNvSpPr txBox="1"/>
          <p:nvPr/>
        </p:nvSpPr>
        <p:spPr>
          <a:xfrm>
            <a:off x="2640360" y="6250170"/>
            <a:ext cx="2722103" cy="239553"/>
          </a:xfrm>
          <a:prstGeom prst="rect">
            <a:avLst/>
          </a:prstGeom>
        </p:spPr>
        <p:txBody>
          <a:bodyPr lIns="0" tIns="0" rIns="0" bIns="0" rtlCol="0" anchor="t">
            <a:spAutoFit/>
          </a:bodyPr>
          <a:lstStyle/>
          <a:p>
            <a:pPr marL="0" lvl="0" indent="0" algn="ctr">
              <a:lnSpc>
                <a:spcPts val="2084"/>
              </a:lnSpc>
              <a:spcBef>
                <a:spcPct val="0"/>
              </a:spcBef>
            </a:pPr>
            <a:endParaRPr lang="en-US" sz="1510" spc="148" dirty="0">
              <a:solidFill>
                <a:srgbClr val="231F20"/>
              </a:solidFill>
              <a:latin typeface="Montserrat Light"/>
            </a:endParaRPr>
          </a:p>
        </p:txBody>
      </p:sp>
      <p:sp>
        <p:nvSpPr>
          <p:cNvPr id="33" name="TextBox 33"/>
          <p:cNvSpPr txBox="1"/>
          <p:nvPr/>
        </p:nvSpPr>
        <p:spPr>
          <a:xfrm>
            <a:off x="9445609" y="6250170"/>
            <a:ext cx="2722103" cy="239553"/>
          </a:xfrm>
          <a:prstGeom prst="rect">
            <a:avLst/>
          </a:prstGeom>
        </p:spPr>
        <p:txBody>
          <a:bodyPr lIns="0" tIns="0" rIns="0" bIns="0" rtlCol="0" anchor="t">
            <a:spAutoFit/>
          </a:bodyPr>
          <a:lstStyle/>
          <a:p>
            <a:pPr marL="0" lvl="0" indent="0" algn="ctr">
              <a:lnSpc>
                <a:spcPts val="2084"/>
              </a:lnSpc>
              <a:spcBef>
                <a:spcPct val="0"/>
              </a:spcBef>
            </a:pPr>
            <a:r>
              <a:rPr lang="en-US" sz="1510" spc="148" dirty="0">
                <a:solidFill>
                  <a:srgbClr val="231F20"/>
                </a:solidFill>
                <a:latin typeface="Montserrat Light"/>
              </a:rPr>
              <a:t>.</a:t>
            </a:r>
          </a:p>
        </p:txBody>
      </p:sp>
      <p:sp>
        <p:nvSpPr>
          <p:cNvPr id="40" name="مربع نص 39"/>
          <p:cNvSpPr txBox="1"/>
          <p:nvPr/>
        </p:nvSpPr>
        <p:spPr>
          <a:xfrm>
            <a:off x="2209799" y="5562920"/>
            <a:ext cx="3152664" cy="2677656"/>
          </a:xfrm>
          <a:prstGeom prst="rect">
            <a:avLst/>
          </a:prstGeom>
          <a:noFill/>
        </p:spPr>
        <p:txBody>
          <a:bodyPr wrap="square" rtlCol="1">
            <a:spAutoFit/>
          </a:bodyPr>
          <a:lstStyle/>
          <a:p>
            <a:pPr algn="ctr"/>
            <a:r>
              <a:rPr lang="en-US" sz="2400" dirty="0">
                <a:latin typeface="Andalus" pitchFamily="18" charset="-78"/>
                <a:cs typeface="Andalus" pitchFamily="18" charset="-78"/>
              </a:rPr>
              <a:t>Achieve a high level of accuracy in identifying fraudulent transactions to minimize financial losses and maintain trust in the credit card system.</a:t>
            </a:r>
          </a:p>
        </p:txBody>
      </p:sp>
      <p:sp>
        <p:nvSpPr>
          <p:cNvPr id="41" name="مستطيل 40"/>
          <p:cNvSpPr/>
          <p:nvPr/>
        </p:nvSpPr>
        <p:spPr>
          <a:xfrm>
            <a:off x="3023963" y="3893884"/>
            <a:ext cx="1515287" cy="523220"/>
          </a:xfrm>
          <a:prstGeom prst="rect">
            <a:avLst/>
          </a:prstGeom>
        </p:spPr>
        <p:txBody>
          <a:bodyPr wrap="none">
            <a:spAutoFit/>
          </a:bodyPr>
          <a:lstStyle/>
          <a:p>
            <a:r>
              <a:rPr lang="en-US" sz="2800" b="1" dirty="0"/>
              <a:t>Accuracy</a:t>
            </a:r>
            <a:endParaRPr lang="en-US" sz="2800" dirty="0"/>
          </a:p>
        </p:txBody>
      </p:sp>
      <p:sp>
        <p:nvSpPr>
          <p:cNvPr id="42" name="مستطيل 41"/>
          <p:cNvSpPr/>
          <p:nvPr/>
        </p:nvSpPr>
        <p:spPr>
          <a:xfrm>
            <a:off x="6966630" y="5562920"/>
            <a:ext cx="3254973" cy="2677656"/>
          </a:xfrm>
          <a:prstGeom prst="rect">
            <a:avLst/>
          </a:prstGeom>
        </p:spPr>
        <p:txBody>
          <a:bodyPr wrap="square">
            <a:spAutoFit/>
          </a:bodyPr>
          <a:lstStyle/>
          <a:p>
            <a:pPr algn="ctr"/>
            <a:r>
              <a:rPr lang="en-US" sz="2400" dirty="0">
                <a:latin typeface="Andalus" pitchFamily="18" charset="-78"/>
                <a:cs typeface="Andalus" pitchFamily="18" charset="-78"/>
              </a:rPr>
              <a:t>Identify and understand the most important features contributing to fraud detection, providing transparency and explain ability to stakeholders.</a:t>
            </a:r>
          </a:p>
        </p:txBody>
      </p:sp>
      <p:sp>
        <p:nvSpPr>
          <p:cNvPr id="43" name="مستطيل 42"/>
          <p:cNvSpPr/>
          <p:nvPr/>
        </p:nvSpPr>
        <p:spPr>
          <a:xfrm>
            <a:off x="7187090" y="3700976"/>
            <a:ext cx="2786062" cy="954107"/>
          </a:xfrm>
          <a:prstGeom prst="rect">
            <a:avLst/>
          </a:prstGeom>
        </p:spPr>
        <p:txBody>
          <a:bodyPr wrap="square">
            <a:spAutoFit/>
          </a:bodyPr>
          <a:lstStyle/>
          <a:p>
            <a:pPr algn="ctr"/>
            <a:r>
              <a:rPr lang="en-US" sz="2800" b="1" dirty="0"/>
              <a:t>Feature Importance</a:t>
            </a:r>
            <a:endParaRPr lang="en-US" sz="2800" dirty="0"/>
          </a:p>
        </p:txBody>
      </p:sp>
      <p:sp>
        <p:nvSpPr>
          <p:cNvPr id="44" name="مستطيل 43"/>
          <p:cNvSpPr/>
          <p:nvPr/>
        </p:nvSpPr>
        <p:spPr>
          <a:xfrm>
            <a:off x="11681366" y="5600260"/>
            <a:ext cx="3406234" cy="2677656"/>
          </a:xfrm>
          <a:prstGeom prst="rect">
            <a:avLst/>
          </a:prstGeom>
        </p:spPr>
        <p:txBody>
          <a:bodyPr wrap="square">
            <a:spAutoFit/>
          </a:bodyPr>
          <a:lstStyle/>
          <a:p>
            <a:pPr algn="ctr"/>
            <a:r>
              <a:rPr lang="en-US" sz="2400" dirty="0">
                <a:latin typeface="Andalus" pitchFamily="18" charset="-78"/>
                <a:cs typeface="Andalus" pitchFamily="18" charset="-78"/>
              </a:rPr>
              <a:t>Address the class imbalance issue inherent in fraud detection datasets by employing techniques such as oversampling, </a:t>
            </a:r>
            <a:r>
              <a:rPr lang="en-US" sz="2400" dirty="0" err="1">
                <a:latin typeface="Andalus" pitchFamily="18" charset="-78"/>
                <a:cs typeface="Andalus" pitchFamily="18" charset="-78"/>
              </a:rPr>
              <a:t>undersampling</a:t>
            </a:r>
            <a:r>
              <a:rPr lang="en-US" sz="2400" dirty="0">
                <a:latin typeface="Andalus" pitchFamily="18" charset="-78"/>
                <a:cs typeface="Andalus" pitchFamily="18" charset="-78"/>
              </a:rPr>
              <a:t>, </a:t>
            </a:r>
          </a:p>
        </p:txBody>
      </p:sp>
      <p:sp>
        <p:nvSpPr>
          <p:cNvPr id="45" name="مستطيل 44"/>
          <p:cNvSpPr/>
          <p:nvPr/>
        </p:nvSpPr>
        <p:spPr>
          <a:xfrm>
            <a:off x="11926656" y="3773307"/>
            <a:ext cx="2915654" cy="954107"/>
          </a:xfrm>
          <a:prstGeom prst="rect">
            <a:avLst/>
          </a:prstGeom>
        </p:spPr>
        <p:txBody>
          <a:bodyPr wrap="square">
            <a:spAutoFit/>
          </a:bodyPr>
          <a:lstStyle/>
          <a:p>
            <a:pPr algn="ctr"/>
            <a:r>
              <a:rPr lang="en-US" sz="2800" b="1" dirty="0"/>
              <a:t>Imbalanced Dataset Handling</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434860" y="8553"/>
            <a:ext cx="1770074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sp>
        <p:nvSpPr>
          <p:cNvPr id="14" name="Freeform 14"/>
          <p:cNvSpPr/>
          <p:nvPr/>
        </p:nvSpPr>
        <p:spPr>
          <a:xfrm>
            <a:off x="2553577" y="7025093"/>
            <a:ext cx="1043208" cy="1029931"/>
          </a:xfrm>
          <a:custGeom>
            <a:avLst/>
            <a:gdLst/>
            <a:ahLst/>
            <a:cxnLst/>
            <a:rect l="l" t="t" r="r" b="b"/>
            <a:pathLst>
              <a:path w="1043208" h="1029931">
                <a:moveTo>
                  <a:pt x="0" y="0"/>
                </a:moveTo>
                <a:lnTo>
                  <a:pt x="1043208" y="0"/>
                </a:lnTo>
                <a:lnTo>
                  <a:pt x="1043208" y="1029931"/>
                </a:lnTo>
                <a:lnTo>
                  <a:pt x="0" y="1029931"/>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txBody>
          <a:bodyPr/>
          <a:lstStyle/>
          <a:p>
            <a:endParaRPr lang="en-US"/>
          </a:p>
        </p:txBody>
      </p:sp>
      <p:sp>
        <p:nvSpPr>
          <p:cNvPr id="5" name="Freeform 5"/>
          <p:cNvSpPr/>
          <p:nvPr/>
        </p:nvSpPr>
        <p:spPr>
          <a:xfrm>
            <a:off x="18135600" y="0"/>
            <a:ext cx="152400" cy="10396149"/>
          </a:xfrm>
          <a:custGeom>
            <a:avLst/>
            <a:gdLst/>
            <a:ahLst/>
            <a:cxnLst/>
            <a:rect l="l" t="t" r="r" b="b"/>
            <a:pathLst>
              <a:path w="5370413" h="6041715">
                <a:moveTo>
                  <a:pt x="5370413" y="0"/>
                </a:moveTo>
                <a:lnTo>
                  <a:pt x="5370413" y="6041715"/>
                </a:lnTo>
                <a:cubicBezTo>
                  <a:pt x="3580275" y="4027810"/>
                  <a:pt x="1790138" y="2013905"/>
                  <a:pt x="0" y="0"/>
                </a:cubicBezTo>
                <a:lnTo>
                  <a:pt x="5370413" y="0"/>
                </a:lnTo>
                <a:close/>
              </a:path>
            </a:pathLst>
          </a:custGeom>
          <a:solidFill>
            <a:srgbClr val="000000"/>
          </a:solidFill>
        </p:spPr>
        <p:txBody>
          <a:bodyPr/>
          <a:lstStyle/>
          <a:p>
            <a:endParaRPr lang="en-US"/>
          </a:p>
        </p:txBody>
      </p:sp>
      <p:sp>
        <p:nvSpPr>
          <p:cNvPr id="3" name="Freeform 3"/>
          <p:cNvSpPr/>
          <p:nvPr/>
        </p:nvSpPr>
        <p:spPr>
          <a:xfrm rot="2925483">
            <a:off x="7791630" y="4402398"/>
            <a:ext cx="15026802" cy="1591351"/>
          </a:xfrm>
          <a:custGeom>
            <a:avLst/>
            <a:gdLst/>
            <a:ahLst/>
            <a:cxnLst/>
            <a:rect l="l" t="t" r="r" b="b"/>
            <a:pathLst>
              <a:path w="15026802" h="1591351">
                <a:moveTo>
                  <a:pt x="0" y="0"/>
                </a:moveTo>
                <a:lnTo>
                  <a:pt x="15026802" y="0"/>
                </a:lnTo>
                <a:lnTo>
                  <a:pt x="15026802" y="1591350"/>
                </a:lnTo>
                <a:lnTo>
                  <a:pt x="0" y="1591350"/>
                </a:lnTo>
                <a:lnTo>
                  <a:pt x="0" y="0"/>
                </a:lnTo>
                <a:close/>
              </a:path>
            </a:pathLst>
          </a:custGeom>
          <a:blipFill>
            <a:blip r:embed="rId5"/>
            <a:stretch>
              <a:fillRect t="-86495"/>
            </a:stretch>
          </a:blipFill>
        </p:spPr>
        <p:txBody>
          <a:bodyPr/>
          <a:lstStyle/>
          <a:p>
            <a:endParaRPr lang="en-US"/>
          </a:p>
        </p:txBody>
      </p:sp>
      <p:grpSp>
        <p:nvGrpSpPr>
          <p:cNvPr id="15" name="Group 15"/>
          <p:cNvGrpSpPr/>
          <p:nvPr/>
        </p:nvGrpSpPr>
        <p:grpSpPr>
          <a:xfrm>
            <a:off x="-309665" y="606541"/>
            <a:ext cx="14940065" cy="2258023"/>
            <a:chOff x="0" y="0"/>
            <a:chExt cx="1537211" cy="218865"/>
          </a:xfrm>
        </p:grpSpPr>
        <p:sp>
          <p:nvSpPr>
            <p:cNvPr id="16" name="Freeform 16"/>
            <p:cNvSpPr/>
            <p:nvPr/>
          </p:nvSpPr>
          <p:spPr>
            <a:xfrm>
              <a:off x="0" y="0"/>
              <a:ext cx="1537211" cy="218865"/>
            </a:xfrm>
            <a:custGeom>
              <a:avLst/>
              <a:gdLst/>
              <a:ahLst/>
              <a:cxnLst/>
              <a:rect l="l" t="t" r="r" b="b"/>
              <a:pathLst>
                <a:path w="1537211" h="218865">
                  <a:moveTo>
                    <a:pt x="1334011" y="0"/>
                  </a:moveTo>
                  <a:lnTo>
                    <a:pt x="0" y="0"/>
                  </a:lnTo>
                  <a:lnTo>
                    <a:pt x="203200" y="218865"/>
                  </a:lnTo>
                  <a:lnTo>
                    <a:pt x="1537211" y="218865"/>
                  </a:lnTo>
                  <a:lnTo>
                    <a:pt x="1334011" y="0"/>
                  </a:lnTo>
                  <a:close/>
                </a:path>
              </a:pathLst>
            </a:custGeom>
            <a:solidFill>
              <a:srgbClr val="010101"/>
            </a:solidFill>
            <a:ln cap="sq">
              <a:noFill/>
              <a:prstDash val="solid"/>
              <a:miter/>
            </a:ln>
          </p:spPr>
          <p:txBody>
            <a:bodyPr/>
            <a:lstStyle/>
            <a:p>
              <a:endParaRPr lang="en-US"/>
            </a:p>
          </p:txBody>
        </p:sp>
        <p:sp>
          <p:nvSpPr>
            <p:cNvPr id="17" name="TextBox 17"/>
            <p:cNvSpPr txBox="1"/>
            <p:nvPr/>
          </p:nvSpPr>
          <p:spPr>
            <a:xfrm>
              <a:off x="101600" y="-19050"/>
              <a:ext cx="1334011" cy="237915"/>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20" name="TextBox 20"/>
          <p:cNvSpPr txBox="1"/>
          <p:nvPr/>
        </p:nvSpPr>
        <p:spPr>
          <a:xfrm>
            <a:off x="3429000" y="1168377"/>
            <a:ext cx="9157972" cy="1134349"/>
          </a:xfrm>
          <a:prstGeom prst="rect">
            <a:avLst/>
          </a:prstGeom>
        </p:spPr>
        <p:txBody>
          <a:bodyPr wrap="square" lIns="0" tIns="0" rIns="0" bIns="0" rtlCol="0" anchor="t">
            <a:spAutoFit/>
          </a:bodyPr>
          <a:lstStyle/>
          <a:p>
            <a:pPr lvl="0" algn="ctr">
              <a:lnSpc>
                <a:spcPts val="9286"/>
              </a:lnSpc>
              <a:spcBef>
                <a:spcPct val="0"/>
              </a:spcBef>
            </a:pPr>
            <a:r>
              <a:rPr lang="en-US" sz="6729" spc="53" dirty="0">
                <a:solidFill>
                  <a:srgbClr val="FFFFFF"/>
                </a:solidFill>
                <a:latin typeface="Archivo Black"/>
              </a:rPr>
              <a:t>Data Exploration</a:t>
            </a:r>
            <a:endParaRPr lang="en-US" sz="6729" u="none" strike="noStrike" spc="53" dirty="0">
              <a:solidFill>
                <a:srgbClr val="FFFFFF"/>
              </a:solidFill>
              <a:latin typeface="Archivo Black"/>
            </a:endParaRPr>
          </a:p>
        </p:txBody>
      </p:sp>
      <p:pic>
        <p:nvPicPr>
          <p:cNvPr id="2050" name="Picture 2"/>
          <p:cNvPicPr>
            <a:picLocks noChangeAspect="1" noChangeArrowheads="1"/>
          </p:cNvPicPr>
          <p:nvPr/>
        </p:nvPicPr>
        <p:blipFill rotWithShape="1">
          <a:blip r:embed="rId6">
            <a:extLst>
              <a:ext uri="{BEBA8EAE-BF5A-486C-A8C5-ECC9F3942E4B}">
                <a14:imgProps xmlns:a14="http://schemas.microsoft.com/office/drawing/2010/main">
                  <a14:imgLayer r:embed="rId7">
                    <a14:imgEffect>
                      <a14:sharpenSoften amount="25000"/>
                    </a14:imgEffect>
                  </a14:imgLayer>
                </a14:imgProps>
              </a:ext>
              <a:ext uri="{28A0092B-C50C-407E-A947-70E740481C1C}">
                <a14:useLocalDpi xmlns:a14="http://schemas.microsoft.com/office/drawing/2010/main" val="0"/>
              </a:ext>
            </a:extLst>
          </a:blip>
          <a:srcRect l="28253" t="39456" r="27482" b="35450"/>
          <a:stretch/>
        </p:blipFill>
        <p:spPr bwMode="auto">
          <a:xfrm>
            <a:off x="1394838" y="3385004"/>
            <a:ext cx="6301361" cy="25204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rotWithShape="1">
          <a:blip r:embed="rId8">
            <a:extLst>
              <a:ext uri="{BEBA8EAE-BF5A-486C-A8C5-ECC9F3942E4B}">
                <a14:imgProps xmlns:a14="http://schemas.microsoft.com/office/drawing/2010/main">
                  <a14:imgLayer r:embed="rId9">
                    <a14:imgEffect>
                      <a14:sharpenSoften amount="25000"/>
                    </a14:imgEffect>
                  </a14:imgLayer>
                </a14:imgProps>
              </a:ext>
              <a:ext uri="{28A0092B-C50C-407E-A947-70E740481C1C}">
                <a14:useLocalDpi xmlns:a14="http://schemas.microsoft.com/office/drawing/2010/main" val="0"/>
              </a:ext>
            </a:extLst>
          </a:blip>
          <a:srcRect l="30501" t="74420" r="36530" b="7303"/>
          <a:stretch/>
        </p:blipFill>
        <p:spPr bwMode="auto">
          <a:xfrm>
            <a:off x="8287796" y="3385004"/>
            <a:ext cx="6342604" cy="252049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rotWithShape="1">
          <a:blip r:embed="rId10">
            <a:extLst>
              <a:ext uri="{28A0092B-C50C-407E-A947-70E740481C1C}">
                <a14:useLocalDpi xmlns:a14="http://schemas.microsoft.com/office/drawing/2010/main" val="0"/>
              </a:ext>
            </a:extLst>
          </a:blip>
          <a:srcRect l="30351" t="50746" r="4677" b="10199"/>
          <a:stretch/>
        </p:blipFill>
        <p:spPr bwMode="auto">
          <a:xfrm>
            <a:off x="3075181" y="6794775"/>
            <a:ext cx="8916878" cy="25204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717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434860" y="-190500"/>
            <a:ext cx="1770074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sp>
        <p:nvSpPr>
          <p:cNvPr id="14" name="Freeform 14"/>
          <p:cNvSpPr/>
          <p:nvPr/>
        </p:nvSpPr>
        <p:spPr>
          <a:xfrm>
            <a:off x="2553577" y="7025093"/>
            <a:ext cx="1043208" cy="1029931"/>
          </a:xfrm>
          <a:custGeom>
            <a:avLst/>
            <a:gdLst/>
            <a:ahLst/>
            <a:cxnLst/>
            <a:rect l="l" t="t" r="r" b="b"/>
            <a:pathLst>
              <a:path w="1043208" h="1029931">
                <a:moveTo>
                  <a:pt x="0" y="0"/>
                </a:moveTo>
                <a:lnTo>
                  <a:pt x="1043208" y="0"/>
                </a:lnTo>
                <a:lnTo>
                  <a:pt x="1043208" y="1029931"/>
                </a:lnTo>
                <a:lnTo>
                  <a:pt x="0" y="1029931"/>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txBody>
          <a:bodyPr/>
          <a:lstStyle/>
          <a:p>
            <a:endParaRPr lang="en-US"/>
          </a:p>
        </p:txBody>
      </p:sp>
      <p:sp>
        <p:nvSpPr>
          <p:cNvPr id="5" name="Freeform 5"/>
          <p:cNvSpPr/>
          <p:nvPr/>
        </p:nvSpPr>
        <p:spPr>
          <a:xfrm>
            <a:off x="18135600" y="0"/>
            <a:ext cx="152400" cy="10396149"/>
          </a:xfrm>
          <a:custGeom>
            <a:avLst/>
            <a:gdLst/>
            <a:ahLst/>
            <a:cxnLst/>
            <a:rect l="l" t="t" r="r" b="b"/>
            <a:pathLst>
              <a:path w="5370413" h="6041715">
                <a:moveTo>
                  <a:pt x="5370413" y="0"/>
                </a:moveTo>
                <a:lnTo>
                  <a:pt x="5370413" y="6041715"/>
                </a:lnTo>
                <a:cubicBezTo>
                  <a:pt x="3580275" y="4027810"/>
                  <a:pt x="1790138" y="2013905"/>
                  <a:pt x="0" y="0"/>
                </a:cubicBezTo>
                <a:lnTo>
                  <a:pt x="5370413" y="0"/>
                </a:lnTo>
                <a:close/>
              </a:path>
            </a:pathLst>
          </a:custGeom>
          <a:solidFill>
            <a:srgbClr val="000000"/>
          </a:solidFill>
        </p:spPr>
        <p:txBody>
          <a:bodyPr/>
          <a:lstStyle/>
          <a:p>
            <a:endParaRPr lang="en-US"/>
          </a:p>
        </p:txBody>
      </p:sp>
      <p:sp>
        <p:nvSpPr>
          <p:cNvPr id="3" name="Freeform 3"/>
          <p:cNvSpPr/>
          <p:nvPr/>
        </p:nvSpPr>
        <p:spPr>
          <a:xfrm rot="2925483">
            <a:off x="7791630" y="4402398"/>
            <a:ext cx="15026802" cy="1591351"/>
          </a:xfrm>
          <a:custGeom>
            <a:avLst/>
            <a:gdLst/>
            <a:ahLst/>
            <a:cxnLst/>
            <a:rect l="l" t="t" r="r" b="b"/>
            <a:pathLst>
              <a:path w="15026802" h="1591351">
                <a:moveTo>
                  <a:pt x="0" y="0"/>
                </a:moveTo>
                <a:lnTo>
                  <a:pt x="15026802" y="0"/>
                </a:lnTo>
                <a:lnTo>
                  <a:pt x="15026802" y="1591350"/>
                </a:lnTo>
                <a:lnTo>
                  <a:pt x="0" y="1591350"/>
                </a:lnTo>
                <a:lnTo>
                  <a:pt x="0" y="0"/>
                </a:lnTo>
                <a:close/>
              </a:path>
            </a:pathLst>
          </a:custGeom>
          <a:blipFill>
            <a:blip r:embed="rId5"/>
            <a:stretch>
              <a:fillRect t="-86495"/>
            </a:stretch>
          </a:blipFill>
        </p:spPr>
        <p:txBody>
          <a:bodyPr/>
          <a:lstStyle/>
          <a:p>
            <a:endParaRPr lang="en-US"/>
          </a:p>
        </p:txBody>
      </p:sp>
      <p:grpSp>
        <p:nvGrpSpPr>
          <p:cNvPr id="15" name="Group 15"/>
          <p:cNvGrpSpPr/>
          <p:nvPr/>
        </p:nvGrpSpPr>
        <p:grpSpPr>
          <a:xfrm>
            <a:off x="-309665" y="606541"/>
            <a:ext cx="14940065" cy="2258023"/>
            <a:chOff x="0" y="0"/>
            <a:chExt cx="1537211" cy="218865"/>
          </a:xfrm>
        </p:grpSpPr>
        <p:sp>
          <p:nvSpPr>
            <p:cNvPr id="16" name="Freeform 16"/>
            <p:cNvSpPr/>
            <p:nvPr/>
          </p:nvSpPr>
          <p:spPr>
            <a:xfrm>
              <a:off x="0" y="0"/>
              <a:ext cx="1537211" cy="218865"/>
            </a:xfrm>
            <a:custGeom>
              <a:avLst/>
              <a:gdLst/>
              <a:ahLst/>
              <a:cxnLst/>
              <a:rect l="l" t="t" r="r" b="b"/>
              <a:pathLst>
                <a:path w="1537211" h="218865">
                  <a:moveTo>
                    <a:pt x="1334011" y="0"/>
                  </a:moveTo>
                  <a:lnTo>
                    <a:pt x="0" y="0"/>
                  </a:lnTo>
                  <a:lnTo>
                    <a:pt x="203200" y="218865"/>
                  </a:lnTo>
                  <a:lnTo>
                    <a:pt x="1537211" y="218865"/>
                  </a:lnTo>
                  <a:lnTo>
                    <a:pt x="1334011" y="0"/>
                  </a:lnTo>
                  <a:close/>
                </a:path>
              </a:pathLst>
            </a:custGeom>
            <a:solidFill>
              <a:srgbClr val="010101"/>
            </a:solidFill>
            <a:ln cap="sq">
              <a:noFill/>
              <a:prstDash val="solid"/>
              <a:miter/>
            </a:ln>
          </p:spPr>
          <p:txBody>
            <a:bodyPr/>
            <a:lstStyle/>
            <a:p>
              <a:endParaRPr lang="en-US"/>
            </a:p>
          </p:txBody>
        </p:sp>
        <p:sp>
          <p:nvSpPr>
            <p:cNvPr id="17" name="TextBox 17"/>
            <p:cNvSpPr txBox="1"/>
            <p:nvPr/>
          </p:nvSpPr>
          <p:spPr>
            <a:xfrm>
              <a:off x="101600" y="-19050"/>
              <a:ext cx="1334011" cy="237915"/>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20" name="TextBox 20"/>
          <p:cNvSpPr txBox="1"/>
          <p:nvPr/>
        </p:nvSpPr>
        <p:spPr>
          <a:xfrm>
            <a:off x="3429000" y="1168377"/>
            <a:ext cx="9157972" cy="1134349"/>
          </a:xfrm>
          <a:prstGeom prst="rect">
            <a:avLst/>
          </a:prstGeom>
        </p:spPr>
        <p:txBody>
          <a:bodyPr wrap="square" lIns="0" tIns="0" rIns="0" bIns="0" rtlCol="0" anchor="t">
            <a:spAutoFit/>
          </a:bodyPr>
          <a:lstStyle/>
          <a:p>
            <a:pPr lvl="0" algn="ctr">
              <a:lnSpc>
                <a:spcPts val="9286"/>
              </a:lnSpc>
              <a:spcBef>
                <a:spcPct val="0"/>
              </a:spcBef>
            </a:pPr>
            <a:r>
              <a:rPr lang="en-US" sz="6729" spc="53" dirty="0">
                <a:solidFill>
                  <a:srgbClr val="FFFFFF"/>
                </a:solidFill>
                <a:latin typeface="Archivo Black"/>
              </a:rPr>
              <a:t>Data Exploration</a:t>
            </a:r>
            <a:endParaRPr lang="en-US" sz="6729" u="none" strike="noStrike" spc="53" dirty="0">
              <a:solidFill>
                <a:srgbClr val="FFFFFF"/>
              </a:solidFill>
              <a:latin typeface="Archivo Black"/>
            </a:endParaRPr>
          </a:p>
        </p:txBody>
      </p:sp>
      <p:pic>
        <p:nvPicPr>
          <p:cNvPr id="3074"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23179" t="29177" r="33673" b="7302"/>
          <a:stretch/>
        </p:blipFill>
        <p:spPr bwMode="auto">
          <a:xfrm>
            <a:off x="1066800" y="4152900"/>
            <a:ext cx="5613918" cy="464664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rotWithShape="1">
          <a:blip r:embed="rId7">
            <a:extLst>
              <a:ext uri="{BEBA8EAE-BF5A-486C-A8C5-ECC9F3942E4B}">
                <a14:imgProps xmlns:a14="http://schemas.microsoft.com/office/drawing/2010/main">
                  <a14:imgLayer r:embed="rId8">
                    <a14:imgEffect>
                      <a14:sharpenSoften amount="25000"/>
                    </a14:imgEffect>
                  </a14:imgLayer>
                </a14:imgProps>
              </a:ext>
              <a:ext uri="{28A0092B-C50C-407E-A947-70E740481C1C}">
                <a14:useLocalDpi xmlns:a14="http://schemas.microsoft.com/office/drawing/2010/main" val="0"/>
              </a:ext>
            </a:extLst>
          </a:blip>
          <a:srcRect l="26794" t="24585" r="4218" b="15210"/>
          <a:stretch/>
        </p:blipFill>
        <p:spPr bwMode="auto">
          <a:xfrm>
            <a:off x="7772400" y="4274198"/>
            <a:ext cx="8518849" cy="4679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مربع نص 3"/>
          <p:cNvSpPr txBox="1"/>
          <p:nvPr/>
        </p:nvSpPr>
        <p:spPr>
          <a:xfrm>
            <a:off x="1485900" y="3474547"/>
            <a:ext cx="4775718" cy="400110"/>
          </a:xfrm>
          <a:prstGeom prst="rect">
            <a:avLst/>
          </a:prstGeom>
          <a:noFill/>
        </p:spPr>
        <p:txBody>
          <a:bodyPr wrap="square" rtlCol="1">
            <a:spAutoFit/>
          </a:bodyPr>
          <a:lstStyle/>
          <a:p>
            <a:pPr algn="ctr"/>
            <a:r>
              <a:rPr lang="en-US" sz="2000" b="1" dirty="0">
                <a:solidFill>
                  <a:schemeClr val="tx2">
                    <a:lumMod val="75000"/>
                  </a:schemeClr>
                </a:solidFill>
                <a:latin typeface="Book Antiqua" pitchFamily="18" charset="0"/>
                <a:cs typeface="+mj-cs"/>
              </a:rPr>
              <a:t>Class Distribution </a:t>
            </a:r>
            <a:endParaRPr lang="ar-SA" sz="2000" b="1" dirty="0">
              <a:solidFill>
                <a:schemeClr val="tx2">
                  <a:lumMod val="75000"/>
                </a:schemeClr>
              </a:solidFill>
              <a:latin typeface="Book Antiqua" pitchFamily="18" charset="0"/>
              <a:cs typeface="+mj-cs"/>
            </a:endParaRPr>
          </a:p>
        </p:txBody>
      </p:sp>
      <p:sp>
        <p:nvSpPr>
          <p:cNvPr id="18" name="مربع نص 17"/>
          <p:cNvSpPr txBox="1"/>
          <p:nvPr/>
        </p:nvSpPr>
        <p:spPr>
          <a:xfrm>
            <a:off x="9643965" y="3443975"/>
            <a:ext cx="4775718" cy="707886"/>
          </a:xfrm>
          <a:prstGeom prst="rect">
            <a:avLst/>
          </a:prstGeom>
          <a:noFill/>
        </p:spPr>
        <p:txBody>
          <a:bodyPr wrap="square" rtlCol="1">
            <a:spAutoFit/>
          </a:bodyPr>
          <a:lstStyle/>
          <a:p>
            <a:pPr algn="ctr"/>
            <a:r>
              <a:rPr lang="en-US" sz="2000" b="1" dirty="0">
                <a:solidFill>
                  <a:schemeClr val="tx2">
                    <a:lumMod val="75000"/>
                  </a:schemeClr>
                </a:solidFill>
                <a:latin typeface="Book Antiqua" pitchFamily="18" charset="0"/>
                <a:cs typeface="+mj-cs"/>
              </a:rPr>
              <a:t>Histogram for each feature </a:t>
            </a:r>
          </a:p>
          <a:p>
            <a:pPr algn="ctr"/>
            <a:r>
              <a:rPr lang="en-US" sz="2000" b="1" dirty="0">
                <a:solidFill>
                  <a:schemeClr val="tx2">
                    <a:lumMod val="75000"/>
                  </a:schemeClr>
                </a:solidFill>
                <a:latin typeface="Book Antiqua" pitchFamily="18" charset="0"/>
                <a:cs typeface="+mj-cs"/>
              </a:rPr>
              <a:t> </a:t>
            </a:r>
            <a:endParaRPr lang="ar-SA" sz="2000" b="1" dirty="0">
              <a:solidFill>
                <a:schemeClr val="tx2">
                  <a:lumMod val="75000"/>
                </a:schemeClr>
              </a:solidFill>
              <a:latin typeface="Book Antiqua" pitchFamily="18" charset="0"/>
              <a:cs typeface="+mj-cs"/>
            </a:endParaRPr>
          </a:p>
        </p:txBody>
      </p:sp>
    </p:spTree>
    <p:extLst>
      <p:ext uri="{BB962C8B-B14F-4D97-AF65-F5344CB8AC3E}">
        <p14:creationId xmlns:p14="http://schemas.microsoft.com/office/powerpoint/2010/main" val="2911626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a:p>
        </p:txBody>
      </p:sp>
      <p:sp>
        <p:nvSpPr>
          <p:cNvPr id="49" name="Freeform 3">
            <a:extLst>
              <a:ext uri="{FF2B5EF4-FFF2-40B4-BE49-F238E27FC236}">
                <a16:creationId xmlns:a16="http://schemas.microsoft.com/office/drawing/2014/main" xmlns="" id="{96418CA3-90EA-87AF-E0BA-914BE185DB76}"/>
              </a:ext>
            </a:extLst>
          </p:cNvPr>
          <p:cNvSpPr/>
          <p:nvPr/>
        </p:nvSpPr>
        <p:spPr>
          <a:xfrm rot="2925483">
            <a:off x="7791630" y="4402398"/>
            <a:ext cx="15026802" cy="1591351"/>
          </a:xfrm>
          <a:custGeom>
            <a:avLst/>
            <a:gdLst/>
            <a:ahLst/>
            <a:cxnLst/>
            <a:rect l="l" t="t" r="r" b="b"/>
            <a:pathLst>
              <a:path w="15026802" h="1591351">
                <a:moveTo>
                  <a:pt x="0" y="0"/>
                </a:moveTo>
                <a:lnTo>
                  <a:pt x="15026802" y="0"/>
                </a:lnTo>
                <a:lnTo>
                  <a:pt x="15026802" y="1591350"/>
                </a:lnTo>
                <a:lnTo>
                  <a:pt x="0" y="1591350"/>
                </a:lnTo>
                <a:lnTo>
                  <a:pt x="0" y="0"/>
                </a:lnTo>
                <a:close/>
              </a:path>
            </a:pathLst>
          </a:custGeom>
          <a:blipFill>
            <a:blip r:embed="rId3"/>
            <a:stretch>
              <a:fillRect t="-86495"/>
            </a:stretch>
          </a:blipFill>
        </p:spPr>
        <p:txBody>
          <a:bodyPr/>
          <a:lstStyle/>
          <a:p>
            <a:endParaRPr lang="en-US"/>
          </a:p>
        </p:txBody>
      </p:sp>
      <p:grpSp>
        <p:nvGrpSpPr>
          <p:cNvPr id="50" name="Group 15">
            <a:extLst>
              <a:ext uri="{FF2B5EF4-FFF2-40B4-BE49-F238E27FC236}">
                <a16:creationId xmlns:a16="http://schemas.microsoft.com/office/drawing/2014/main" xmlns="" id="{510D7BA5-7B56-CF9E-03DF-652FE95F4B06}"/>
              </a:ext>
            </a:extLst>
          </p:cNvPr>
          <p:cNvGrpSpPr/>
          <p:nvPr/>
        </p:nvGrpSpPr>
        <p:grpSpPr>
          <a:xfrm>
            <a:off x="-309665" y="606541"/>
            <a:ext cx="14940065" cy="2258023"/>
            <a:chOff x="0" y="0"/>
            <a:chExt cx="1537211" cy="218865"/>
          </a:xfrm>
        </p:grpSpPr>
        <p:sp>
          <p:nvSpPr>
            <p:cNvPr id="51" name="Freeform 16">
              <a:extLst>
                <a:ext uri="{FF2B5EF4-FFF2-40B4-BE49-F238E27FC236}">
                  <a16:creationId xmlns:a16="http://schemas.microsoft.com/office/drawing/2014/main" xmlns="" id="{C3F7EE20-72D4-123D-C2FE-E93C0A781A3F}"/>
                </a:ext>
              </a:extLst>
            </p:cNvPr>
            <p:cNvSpPr/>
            <p:nvPr/>
          </p:nvSpPr>
          <p:spPr>
            <a:xfrm>
              <a:off x="0" y="0"/>
              <a:ext cx="1537211" cy="218865"/>
            </a:xfrm>
            <a:custGeom>
              <a:avLst/>
              <a:gdLst/>
              <a:ahLst/>
              <a:cxnLst/>
              <a:rect l="l" t="t" r="r" b="b"/>
              <a:pathLst>
                <a:path w="1537211" h="218865">
                  <a:moveTo>
                    <a:pt x="1334011" y="0"/>
                  </a:moveTo>
                  <a:lnTo>
                    <a:pt x="0" y="0"/>
                  </a:lnTo>
                  <a:lnTo>
                    <a:pt x="203200" y="218865"/>
                  </a:lnTo>
                  <a:lnTo>
                    <a:pt x="1537211" y="218865"/>
                  </a:lnTo>
                  <a:lnTo>
                    <a:pt x="1334011" y="0"/>
                  </a:lnTo>
                  <a:close/>
                </a:path>
              </a:pathLst>
            </a:custGeom>
            <a:solidFill>
              <a:srgbClr val="010101"/>
            </a:solidFill>
            <a:ln cap="sq">
              <a:noFill/>
              <a:prstDash val="solid"/>
              <a:miter/>
            </a:ln>
          </p:spPr>
          <p:txBody>
            <a:bodyPr/>
            <a:lstStyle/>
            <a:p>
              <a:endParaRPr lang="en-US"/>
            </a:p>
          </p:txBody>
        </p:sp>
        <p:sp>
          <p:nvSpPr>
            <p:cNvPr id="52" name="TextBox 17">
              <a:extLst>
                <a:ext uri="{FF2B5EF4-FFF2-40B4-BE49-F238E27FC236}">
                  <a16:creationId xmlns:a16="http://schemas.microsoft.com/office/drawing/2014/main" xmlns="" id="{0EF94F9E-DE17-57FF-4CBA-935E2E3716FC}"/>
                </a:ext>
              </a:extLst>
            </p:cNvPr>
            <p:cNvSpPr txBox="1"/>
            <p:nvPr/>
          </p:nvSpPr>
          <p:spPr>
            <a:xfrm>
              <a:off x="101600" y="-19050"/>
              <a:ext cx="1334011" cy="237915"/>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53" name="TextBox 20">
            <a:extLst>
              <a:ext uri="{FF2B5EF4-FFF2-40B4-BE49-F238E27FC236}">
                <a16:creationId xmlns:a16="http://schemas.microsoft.com/office/drawing/2014/main" xmlns="" id="{4D0019F3-ADF8-474F-93D8-AC50D7850196}"/>
              </a:ext>
            </a:extLst>
          </p:cNvPr>
          <p:cNvSpPr txBox="1"/>
          <p:nvPr/>
        </p:nvSpPr>
        <p:spPr>
          <a:xfrm>
            <a:off x="3429000" y="1168377"/>
            <a:ext cx="9157972" cy="1134349"/>
          </a:xfrm>
          <a:prstGeom prst="rect">
            <a:avLst/>
          </a:prstGeom>
        </p:spPr>
        <p:txBody>
          <a:bodyPr wrap="square" lIns="0" tIns="0" rIns="0" bIns="0" rtlCol="0" anchor="t">
            <a:spAutoFit/>
          </a:bodyPr>
          <a:lstStyle/>
          <a:p>
            <a:pPr lvl="0" algn="ctr">
              <a:lnSpc>
                <a:spcPts val="9286"/>
              </a:lnSpc>
              <a:spcBef>
                <a:spcPct val="0"/>
              </a:spcBef>
            </a:pPr>
            <a:r>
              <a:rPr lang="en-US" sz="6729" spc="53" dirty="0">
                <a:solidFill>
                  <a:srgbClr val="FFFFFF"/>
                </a:solidFill>
                <a:latin typeface="Archivo Black"/>
              </a:rPr>
              <a:t>Model Building</a:t>
            </a:r>
            <a:endParaRPr lang="en-US" sz="6729" u="none" strike="noStrike" spc="53" dirty="0">
              <a:solidFill>
                <a:srgbClr val="FFFFFF"/>
              </a:solidFill>
              <a:latin typeface="Archivo Black"/>
            </a:endParaRPr>
          </a:p>
        </p:txBody>
      </p:sp>
      <p:pic>
        <p:nvPicPr>
          <p:cNvPr id="47" name="صورة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4" y="5372100"/>
            <a:ext cx="18283231" cy="4914899"/>
          </a:xfrm>
          <a:prstGeom prst="rect">
            <a:avLst/>
          </a:prstGeom>
        </p:spPr>
      </p:pic>
      <p:grpSp>
        <p:nvGrpSpPr>
          <p:cNvPr id="3" name="Group 3"/>
          <p:cNvGrpSpPr/>
          <p:nvPr/>
        </p:nvGrpSpPr>
        <p:grpSpPr>
          <a:xfrm rot="-5400000">
            <a:off x="8599743" y="-4316157"/>
            <a:ext cx="1088513" cy="18288000"/>
            <a:chOff x="0" y="0"/>
            <a:chExt cx="286687" cy="4816593"/>
          </a:xfrm>
        </p:grpSpPr>
        <p:sp>
          <p:nvSpPr>
            <p:cNvPr id="4" name="Freeform 4"/>
            <p:cNvSpPr/>
            <p:nvPr/>
          </p:nvSpPr>
          <p:spPr>
            <a:xfrm>
              <a:off x="0" y="0"/>
              <a:ext cx="286687" cy="4816592"/>
            </a:xfrm>
            <a:custGeom>
              <a:avLst/>
              <a:gdLst/>
              <a:ahLst/>
              <a:cxnLst/>
              <a:rect l="l" t="t" r="r" b="b"/>
              <a:pathLst>
                <a:path w="286687" h="4816592">
                  <a:moveTo>
                    <a:pt x="0" y="0"/>
                  </a:moveTo>
                  <a:lnTo>
                    <a:pt x="286687" y="0"/>
                  </a:lnTo>
                  <a:lnTo>
                    <a:pt x="286687" y="4816592"/>
                  </a:lnTo>
                  <a:lnTo>
                    <a:pt x="0" y="4816592"/>
                  </a:lnTo>
                  <a:close/>
                </a:path>
              </a:pathLst>
            </a:custGeom>
            <a:gradFill rotWithShape="1">
              <a:gsLst>
                <a:gs pos="0">
                  <a:srgbClr val="696969">
                    <a:alpha val="41040"/>
                  </a:srgbClr>
                </a:gs>
                <a:gs pos="33333">
                  <a:srgbClr val="B4B4B4">
                    <a:alpha val="47025"/>
                  </a:srgbClr>
                </a:gs>
                <a:gs pos="66667">
                  <a:srgbClr val="EEEEEE">
                    <a:alpha val="40185"/>
                  </a:srgbClr>
                </a:gs>
                <a:gs pos="100000">
                  <a:srgbClr val="FBFBFB">
                    <a:alpha val="12540"/>
                  </a:srgbClr>
                </a:gs>
              </a:gsLst>
              <a:lin ang="0"/>
            </a:gradFill>
            <a:ln cap="sq">
              <a:noFill/>
              <a:prstDash val="solid"/>
              <a:miter/>
            </a:ln>
          </p:spPr>
          <p:txBody>
            <a:bodyPr/>
            <a:lstStyle/>
            <a:p>
              <a:endParaRPr lang="en-US"/>
            </a:p>
          </p:txBody>
        </p:sp>
        <p:sp>
          <p:nvSpPr>
            <p:cNvPr id="5" name="TextBox 5"/>
            <p:cNvSpPr txBox="1"/>
            <p:nvPr/>
          </p:nvSpPr>
          <p:spPr>
            <a:xfrm>
              <a:off x="0" y="-19050"/>
              <a:ext cx="286687" cy="4835643"/>
            </a:xfrm>
            <a:prstGeom prst="rect">
              <a:avLst/>
            </a:prstGeom>
          </p:spPr>
          <p:txBody>
            <a:bodyPr lIns="50800" tIns="50800" rIns="50800" bIns="50800" rtlCol="0" anchor="ctr"/>
            <a:lstStyle/>
            <a:p>
              <a:pPr marL="0" lvl="0" indent="0" algn="ctr">
                <a:lnSpc>
                  <a:spcPts val="2859"/>
                </a:lnSpc>
                <a:spcBef>
                  <a:spcPct val="0"/>
                </a:spcBef>
              </a:pPr>
              <a:endParaRPr/>
            </a:p>
          </p:txBody>
        </p:sp>
      </p:grpSp>
      <p:grpSp>
        <p:nvGrpSpPr>
          <p:cNvPr id="7" name="Group 7"/>
          <p:cNvGrpSpPr/>
          <p:nvPr/>
        </p:nvGrpSpPr>
        <p:grpSpPr>
          <a:xfrm>
            <a:off x="228600" y="3571653"/>
            <a:ext cx="4267199" cy="5554248"/>
            <a:chOff x="0" y="0"/>
            <a:chExt cx="1210207" cy="941166"/>
          </a:xfrm>
          <a:gradFill>
            <a:gsLst>
              <a:gs pos="0">
                <a:schemeClr val="bg1"/>
              </a:gs>
              <a:gs pos="52000">
                <a:schemeClr val="bg1"/>
              </a:gs>
              <a:gs pos="100000">
                <a:schemeClr val="bg1">
                  <a:alpha val="50000"/>
                </a:schemeClr>
              </a:gs>
            </a:gsLst>
            <a:lin ang="5400000" scaled="1"/>
          </a:gradFill>
        </p:grpSpPr>
        <p:sp>
          <p:nvSpPr>
            <p:cNvPr id="8" name="Freeform 8"/>
            <p:cNvSpPr/>
            <p:nvPr/>
          </p:nvSpPr>
          <p:spPr>
            <a:xfrm>
              <a:off x="0" y="0"/>
              <a:ext cx="1210207" cy="941166"/>
            </a:xfrm>
            <a:custGeom>
              <a:avLst/>
              <a:gdLst/>
              <a:ahLst/>
              <a:cxnLst/>
              <a:rect l="l" t="t" r="r" b="b"/>
              <a:pathLst>
                <a:path w="1210207" h="941166">
                  <a:moveTo>
                    <a:pt x="33697" y="0"/>
                  </a:moveTo>
                  <a:lnTo>
                    <a:pt x="1176510" y="0"/>
                  </a:lnTo>
                  <a:cubicBezTo>
                    <a:pt x="1195120" y="0"/>
                    <a:pt x="1210207" y="15087"/>
                    <a:pt x="1210207" y="33697"/>
                  </a:cubicBezTo>
                  <a:lnTo>
                    <a:pt x="1210207" y="907469"/>
                  </a:lnTo>
                  <a:cubicBezTo>
                    <a:pt x="1210207" y="916406"/>
                    <a:pt x="1206657" y="924977"/>
                    <a:pt x="1200337" y="931297"/>
                  </a:cubicBezTo>
                  <a:cubicBezTo>
                    <a:pt x="1194018" y="937616"/>
                    <a:pt x="1185447" y="941166"/>
                    <a:pt x="1176510" y="941166"/>
                  </a:cubicBezTo>
                  <a:lnTo>
                    <a:pt x="33697" y="941166"/>
                  </a:lnTo>
                  <a:cubicBezTo>
                    <a:pt x="24760" y="941166"/>
                    <a:pt x="16189" y="937616"/>
                    <a:pt x="9870" y="931297"/>
                  </a:cubicBezTo>
                  <a:cubicBezTo>
                    <a:pt x="3550" y="924977"/>
                    <a:pt x="0" y="916406"/>
                    <a:pt x="0" y="907469"/>
                  </a:cubicBezTo>
                  <a:lnTo>
                    <a:pt x="0" y="33697"/>
                  </a:lnTo>
                  <a:cubicBezTo>
                    <a:pt x="0" y="24760"/>
                    <a:pt x="3550" y="16189"/>
                    <a:pt x="9870" y="9870"/>
                  </a:cubicBezTo>
                  <a:cubicBezTo>
                    <a:pt x="16189" y="3550"/>
                    <a:pt x="24760" y="0"/>
                    <a:pt x="33697" y="0"/>
                  </a:cubicBezTo>
                  <a:close/>
                </a:path>
              </a:pathLst>
            </a:custGeom>
            <a:grpFill/>
            <a:ln w="38100" cap="sq">
              <a:solidFill>
                <a:srgbClr val="363636"/>
              </a:solidFill>
              <a:prstDash val="solid"/>
              <a:miter/>
            </a:ln>
          </p:spPr>
          <p:txBody>
            <a:bodyPr/>
            <a:lstStyle/>
            <a:p>
              <a:endParaRPr lang="en-US"/>
            </a:p>
          </p:txBody>
        </p:sp>
        <p:sp>
          <p:nvSpPr>
            <p:cNvPr id="9" name="TextBox 9"/>
            <p:cNvSpPr txBox="1"/>
            <p:nvPr/>
          </p:nvSpPr>
          <p:spPr>
            <a:xfrm>
              <a:off x="0" y="-19050"/>
              <a:ext cx="1210207" cy="960216"/>
            </a:xfrm>
            <a:prstGeom prst="rect">
              <a:avLst/>
            </a:prstGeom>
            <a:grpFill/>
          </p:spPr>
          <p:txBody>
            <a:bodyPr lIns="50800" tIns="50800" rIns="50800" bIns="50800" rtlCol="0" anchor="ctr"/>
            <a:lstStyle/>
            <a:p>
              <a:pPr algn="ctr">
                <a:lnSpc>
                  <a:spcPts val="2859"/>
                </a:lnSpc>
              </a:pPr>
              <a:endParaRPr/>
            </a:p>
          </p:txBody>
        </p:sp>
      </p:grpSp>
      <p:sp>
        <p:nvSpPr>
          <p:cNvPr id="11" name="TextBox 11"/>
          <p:cNvSpPr txBox="1"/>
          <p:nvPr/>
        </p:nvSpPr>
        <p:spPr>
          <a:xfrm>
            <a:off x="3281338" y="3791744"/>
            <a:ext cx="8482870" cy="332655"/>
          </a:xfrm>
          <a:prstGeom prst="rect">
            <a:avLst/>
          </a:prstGeom>
        </p:spPr>
        <p:txBody>
          <a:bodyPr wrap="square" lIns="0" tIns="0" rIns="0" bIns="0" rtlCol="0" anchor="t">
            <a:spAutoFit/>
          </a:bodyPr>
          <a:lstStyle/>
          <a:p>
            <a:pPr algn="ctr">
              <a:lnSpc>
                <a:spcPts val="2800"/>
              </a:lnSpc>
            </a:pPr>
            <a:r>
              <a:rPr lang="en-US" sz="2000" dirty="0">
                <a:solidFill>
                  <a:srgbClr val="100F0D"/>
                </a:solidFill>
                <a:latin typeface="Montserrat Light"/>
              </a:rPr>
              <a:t>.</a:t>
            </a:r>
          </a:p>
        </p:txBody>
      </p:sp>
      <p:grpSp>
        <p:nvGrpSpPr>
          <p:cNvPr id="12" name="Group 12"/>
          <p:cNvGrpSpPr/>
          <p:nvPr/>
        </p:nvGrpSpPr>
        <p:grpSpPr>
          <a:xfrm>
            <a:off x="1468095" y="3451448"/>
            <a:ext cx="146531" cy="156369"/>
            <a:chOff x="0" y="0"/>
            <a:chExt cx="320400" cy="317520"/>
          </a:xfrm>
        </p:grpSpPr>
        <p:sp>
          <p:nvSpPr>
            <p:cNvPr id="13" name="Freeform 13"/>
            <p:cNvSpPr/>
            <p:nvPr/>
          </p:nvSpPr>
          <p:spPr>
            <a:xfrm>
              <a:off x="0" y="0"/>
              <a:ext cx="320421" cy="329184"/>
            </a:xfrm>
            <a:custGeom>
              <a:avLst/>
              <a:gdLst/>
              <a:ahLst/>
              <a:cxnLst/>
              <a:rect l="l" t="t" r="r" b="b"/>
              <a:pathLst>
                <a:path w="320421" h="329184">
                  <a:moveTo>
                    <a:pt x="320421" y="329184"/>
                  </a:moveTo>
                  <a:lnTo>
                    <a:pt x="0" y="329184"/>
                  </a:lnTo>
                  <a:lnTo>
                    <a:pt x="0" y="158750"/>
                  </a:lnTo>
                  <a:cubicBezTo>
                    <a:pt x="0" y="70866"/>
                    <a:pt x="71501" y="0"/>
                    <a:pt x="160147" y="0"/>
                  </a:cubicBezTo>
                  <a:cubicBezTo>
                    <a:pt x="248793" y="0"/>
                    <a:pt x="320421" y="70866"/>
                    <a:pt x="320421" y="158750"/>
                  </a:cubicBezTo>
                  <a:lnTo>
                    <a:pt x="320421" y="329184"/>
                  </a:lnTo>
                  <a:close/>
                </a:path>
              </a:pathLst>
            </a:custGeom>
            <a:solidFill>
              <a:srgbClr val="040506"/>
            </a:solidFill>
          </p:spPr>
          <p:txBody>
            <a:bodyPr/>
            <a:lstStyle/>
            <a:p>
              <a:endParaRPr lang="en-US"/>
            </a:p>
          </p:txBody>
        </p:sp>
      </p:grpSp>
      <p:grpSp>
        <p:nvGrpSpPr>
          <p:cNvPr id="14" name="Group 14"/>
          <p:cNvGrpSpPr/>
          <p:nvPr/>
        </p:nvGrpSpPr>
        <p:grpSpPr>
          <a:xfrm>
            <a:off x="495486" y="3451448"/>
            <a:ext cx="973031" cy="1124013"/>
            <a:chOff x="0" y="0"/>
            <a:chExt cx="2127600" cy="2282400"/>
          </a:xfrm>
        </p:grpSpPr>
        <p:sp>
          <p:nvSpPr>
            <p:cNvPr id="15" name="Freeform 15"/>
            <p:cNvSpPr/>
            <p:nvPr/>
          </p:nvSpPr>
          <p:spPr>
            <a:xfrm>
              <a:off x="0" y="0"/>
              <a:ext cx="2136648" cy="2334387"/>
            </a:xfrm>
            <a:custGeom>
              <a:avLst/>
              <a:gdLst/>
              <a:ahLst/>
              <a:cxnLst/>
              <a:rect l="l" t="t" r="r" b="b"/>
              <a:pathLst>
                <a:path w="2136648" h="2334387">
                  <a:moveTo>
                    <a:pt x="1983994" y="0"/>
                  </a:moveTo>
                  <a:lnTo>
                    <a:pt x="144145" y="0"/>
                  </a:lnTo>
                  <a:cubicBezTo>
                    <a:pt x="64389" y="0"/>
                    <a:pt x="0" y="64262"/>
                    <a:pt x="0" y="143891"/>
                  </a:cubicBezTo>
                  <a:lnTo>
                    <a:pt x="0" y="2334387"/>
                  </a:lnTo>
                  <a:lnTo>
                    <a:pt x="991997" y="1949577"/>
                  </a:lnTo>
                  <a:lnTo>
                    <a:pt x="1983994" y="2334387"/>
                  </a:lnTo>
                  <a:lnTo>
                    <a:pt x="1983994" y="152400"/>
                  </a:lnTo>
                  <a:cubicBezTo>
                    <a:pt x="1983994" y="67945"/>
                    <a:pt x="2052574" y="0"/>
                    <a:pt x="2136648" y="0"/>
                  </a:cubicBezTo>
                  <a:lnTo>
                    <a:pt x="1983994" y="0"/>
                  </a:lnTo>
                  <a:close/>
                </a:path>
              </a:pathLst>
            </a:custGeom>
            <a:solidFill>
              <a:srgbClr val="363636"/>
            </a:solidFill>
          </p:spPr>
          <p:txBody>
            <a:bodyPr/>
            <a:lstStyle/>
            <a:p>
              <a:endParaRPr lang="en-US"/>
            </a:p>
          </p:txBody>
        </p:sp>
      </p:grpSp>
      <p:sp>
        <p:nvSpPr>
          <p:cNvPr id="18" name="TextBox 18"/>
          <p:cNvSpPr txBox="1"/>
          <p:nvPr/>
        </p:nvSpPr>
        <p:spPr>
          <a:xfrm>
            <a:off x="1646107" y="3706461"/>
            <a:ext cx="2549536" cy="861774"/>
          </a:xfrm>
          <a:prstGeom prst="rect">
            <a:avLst/>
          </a:prstGeom>
        </p:spPr>
        <p:txBody>
          <a:bodyPr wrap="square" lIns="0" tIns="0" rIns="0" bIns="0" rtlCol="0" anchor="t">
            <a:spAutoFit/>
          </a:bodyPr>
          <a:lstStyle/>
          <a:p>
            <a:r>
              <a:rPr lang="en-US" sz="2800" b="1" dirty="0"/>
              <a:t>Logistic Regression</a:t>
            </a:r>
          </a:p>
        </p:txBody>
      </p:sp>
      <p:grpSp>
        <p:nvGrpSpPr>
          <p:cNvPr id="21" name="Group 21"/>
          <p:cNvGrpSpPr/>
          <p:nvPr/>
        </p:nvGrpSpPr>
        <p:grpSpPr>
          <a:xfrm>
            <a:off x="4762795" y="3574260"/>
            <a:ext cx="4267199" cy="5554248"/>
            <a:chOff x="0" y="0"/>
            <a:chExt cx="1210207" cy="941166"/>
          </a:xfrm>
          <a:gradFill>
            <a:gsLst>
              <a:gs pos="0">
                <a:schemeClr val="bg1"/>
              </a:gs>
              <a:gs pos="52000">
                <a:schemeClr val="bg1"/>
              </a:gs>
              <a:gs pos="100000">
                <a:schemeClr val="bg1">
                  <a:alpha val="50000"/>
                </a:schemeClr>
              </a:gs>
            </a:gsLst>
            <a:lin ang="5400000" scaled="1"/>
          </a:gradFill>
        </p:grpSpPr>
        <p:sp>
          <p:nvSpPr>
            <p:cNvPr id="22" name="Freeform 22"/>
            <p:cNvSpPr/>
            <p:nvPr/>
          </p:nvSpPr>
          <p:spPr>
            <a:xfrm>
              <a:off x="0" y="0"/>
              <a:ext cx="1210207" cy="941166"/>
            </a:xfrm>
            <a:custGeom>
              <a:avLst/>
              <a:gdLst/>
              <a:ahLst/>
              <a:cxnLst/>
              <a:rect l="l" t="t" r="r" b="b"/>
              <a:pathLst>
                <a:path w="1210207" h="941166">
                  <a:moveTo>
                    <a:pt x="33697" y="0"/>
                  </a:moveTo>
                  <a:lnTo>
                    <a:pt x="1176510" y="0"/>
                  </a:lnTo>
                  <a:cubicBezTo>
                    <a:pt x="1195120" y="0"/>
                    <a:pt x="1210207" y="15087"/>
                    <a:pt x="1210207" y="33697"/>
                  </a:cubicBezTo>
                  <a:lnTo>
                    <a:pt x="1210207" y="907469"/>
                  </a:lnTo>
                  <a:cubicBezTo>
                    <a:pt x="1210207" y="916406"/>
                    <a:pt x="1206657" y="924977"/>
                    <a:pt x="1200337" y="931297"/>
                  </a:cubicBezTo>
                  <a:cubicBezTo>
                    <a:pt x="1194018" y="937616"/>
                    <a:pt x="1185447" y="941166"/>
                    <a:pt x="1176510" y="941166"/>
                  </a:cubicBezTo>
                  <a:lnTo>
                    <a:pt x="33697" y="941166"/>
                  </a:lnTo>
                  <a:cubicBezTo>
                    <a:pt x="24760" y="941166"/>
                    <a:pt x="16189" y="937616"/>
                    <a:pt x="9870" y="931297"/>
                  </a:cubicBezTo>
                  <a:cubicBezTo>
                    <a:pt x="3550" y="924977"/>
                    <a:pt x="0" y="916406"/>
                    <a:pt x="0" y="907469"/>
                  </a:cubicBezTo>
                  <a:lnTo>
                    <a:pt x="0" y="33697"/>
                  </a:lnTo>
                  <a:cubicBezTo>
                    <a:pt x="0" y="24760"/>
                    <a:pt x="3550" y="16189"/>
                    <a:pt x="9870" y="9870"/>
                  </a:cubicBezTo>
                  <a:cubicBezTo>
                    <a:pt x="16189" y="3550"/>
                    <a:pt x="24760" y="0"/>
                    <a:pt x="33697" y="0"/>
                  </a:cubicBezTo>
                  <a:close/>
                </a:path>
              </a:pathLst>
            </a:custGeom>
            <a:grpFill/>
            <a:ln w="38100" cap="sq">
              <a:solidFill>
                <a:srgbClr val="363636"/>
              </a:solidFill>
              <a:prstDash val="solid"/>
              <a:miter/>
            </a:ln>
          </p:spPr>
          <p:txBody>
            <a:bodyPr/>
            <a:lstStyle/>
            <a:p>
              <a:endParaRPr lang="en-US"/>
            </a:p>
          </p:txBody>
        </p:sp>
        <p:sp>
          <p:nvSpPr>
            <p:cNvPr id="23" name="TextBox 23"/>
            <p:cNvSpPr txBox="1"/>
            <p:nvPr/>
          </p:nvSpPr>
          <p:spPr>
            <a:xfrm>
              <a:off x="0" y="-19050"/>
              <a:ext cx="1210207" cy="960216"/>
            </a:xfrm>
            <a:prstGeom prst="rect">
              <a:avLst/>
            </a:prstGeom>
            <a:grpFill/>
          </p:spPr>
          <p:txBody>
            <a:bodyPr lIns="50800" tIns="50800" rIns="50800" bIns="50800" rtlCol="0" anchor="ctr"/>
            <a:lstStyle/>
            <a:p>
              <a:pPr algn="ctr">
                <a:lnSpc>
                  <a:spcPts val="2859"/>
                </a:lnSpc>
              </a:pPr>
              <a:endParaRPr/>
            </a:p>
          </p:txBody>
        </p:sp>
      </p:grpSp>
      <p:grpSp>
        <p:nvGrpSpPr>
          <p:cNvPr id="24" name="Group 24"/>
          <p:cNvGrpSpPr/>
          <p:nvPr/>
        </p:nvGrpSpPr>
        <p:grpSpPr>
          <a:xfrm>
            <a:off x="6011915" y="3408552"/>
            <a:ext cx="146531" cy="156369"/>
            <a:chOff x="0" y="0"/>
            <a:chExt cx="320400" cy="317520"/>
          </a:xfrm>
        </p:grpSpPr>
        <p:sp>
          <p:nvSpPr>
            <p:cNvPr id="25" name="Freeform 25"/>
            <p:cNvSpPr/>
            <p:nvPr/>
          </p:nvSpPr>
          <p:spPr>
            <a:xfrm>
              <a:off x="0" y="0"/>
              <a:ext cx="320421" cy="329184"/>
            </a:xfrm>
            <a:custGeom>
              <a:avLst/>
              <a:gdLst/>
              <a:ahLst/>
              <a:cxnLst/>
              <a:rect l="l" t="t" r="r" b="b"/>
              <a:pathLst>
                <a:path w="320421" h="329184">
                  <a:moveTo>
                    <a:pt x="320421" y="329184"/>
                  </a:moveTo>
                  <a:lnTo>
                    <a:pt x="0" y="329184"/>
                  </a:lnTo>
                  <a:lnTo>
                    <a:pt x="0" y="158750"/>
                  </a:lnTo>
                  <a:cubicBezTo>
                    <a:pt x="0" y="70866"/>
                    <a:pt x="71501" y="0"/>
                    <a:pt x="160147" y="0"/>
                  </a:cubicBezTo>
                  <a:cubicBezTo>
                    <a:pt x="248793" y="0"/>
                    <a:pt x="320421" y="70866"/>
                    <a:pt x="320421" y="158750"/>
                  </a:cubicBezTo>
                  <a:lnTo>
                    <a:pt x="320421" y="329184"/>
                  </a:lnTo>
                  <a:close/>
                </a:path>
              </a:pathLst>
            </a:custGeom>
            <a:solidFill>
              <a:srgbClr val="040506"/>
            </a:solidFill>
          </p:spPr>
          <p:txBody>
            <a:bodyPr/>
            <a:lstStyle/>
            <a:p>
              <a:endParaRPr lang="en-US"/>
            </a:p>
          </p:txBody>
        </p:sp>
      </p:grpSp>
      <p:grpSp>
        <p:nvGrpSpPr>
          <p:cNvPr id="26" name="Group 26"/>
          <p:cNvGrpSpPr/>
          <p:nvPr/>
        </p:nvGrpSpPr>
        <p:grpSpPr>
          <a:xfrm>
            <a:off x="5039306" y="3408552"/>
            <a:ext cx="973031" cy="1124013"/>
            <a:chOff x="0" y="0"/>
            <a:chExt cx="2127600" cy="2282400"/>
          </a:xfrm>
        </p:grpSpPr>
        <p:sp>
          <p:nvSpPr>
            <p:cNvPr id="27" name="Freeform 27"/>
            <p:cNvSpPr/>
            <p:nvPr/>
          </p:nvSpPr>
          <p:spPr>
            <a:xfrm>
              <a:off x="0" y="0"/>
              <a:ext cx="2136648" cy="2334387"/>
            </a:xfrm>
            <a:custGeom>
              <a:avLst/>
              <a:gdLst/>
              <a:ahLst/>
              <a:cxnLst/>
              <a:rect l="l" t="t" r="r" b="b"/>
              <a:pathLst>
                <a:path w="2136648" h="2334387">
                  <a:moveTo>
                    <a:pt x="1983994" y="0"/>
                  </a:moveTo>
                  <a:lnTo>
                    <a:pt x="144145" y="0"/>
                  </a:lnTo>
                  <a:cubicBezTo>
                    <a:pt x="64389" y="0"/>
                    <a:pt x="0" y="64262"/>
                    <a:pt x="0" y="143891"/>
                  </a:cubicBezTo>
                  <a:lnTo>
                    <a:pt x="0" y="2334387"/>
                  </a:lnTo>
                  <a:lnTo>
                    <a:pt x="991997" y="1949577"/>
                  </a:lnTo>
                  <a:lnTo>
                    <a:pt x="1983994" y="2334387"/>
                  </a:lnTo>
                  <a:lnTo>
                    <a:pt x="1983994" y="152400"/>
                  </a:lnTo>
                  <a:cubicBezTo>
                    <a:pt x="1983994" y="67945"/>
                    <a:pt x="2052574" y="0"/>
                    <a:pt x="2136648" y="0"/>
                  </a:cubicBezTo>
                  <a:lnTo>
                    <a:pt x="1983994" y="0"/>
                  </a:lnTo>
                  <a:close/>
                </a:path>
              </a:pathLst>
            </a:custGeom>
            <a:solidFill>
              <a:srgbClr val="363636"/>
            </a:solidFill>
          </p:spPr>
          <p:txBody>
            <a:bodyPr/>
            <a:lstStyle/>
            <a:p>
              <a:endParaRPr lang="en-US"/>
            </a:p>
          </p:txBody>
        </p:sp>
      </p:grpSp>
      <p:sp>
        <p:nvSpPr>
          <p:cNvPr id="30" name="TextBox 30"/>
          <p:cNvSpPr txBox="1"/>
          <p:nvPr/>
        </p:nvSpPr>
        <p:spPr>
          <a:xfrm>
            <a:off x="6269346" y="3788545"/>
            <a:ext cx="2549536" cy="430887"/>
          </a:xfrm>
          <a:prstGeom prst="rect">
            <a:avLst/>
          </a:prstGeom>
        </p:spPr>
        <p:txBody>
          <a:bodyPr wrap="square" lIns="0" tIns="0" rIns="0" bIns="0" rtlCol="0" anchor="t">
            <a:spAutoFit/>
          </a:bodyPr>
          <a:lstStyle/>
          <a:p>
            <a:r>
              <a:rPr lang="en-US" sz="2800" b="1" dirty="0"/>
              <a:t>Random Forest</a:t>
            </a:r>
          </a:p>
        </p:txBody>
      </p:sp>
      <p:grpSp>
        <p:nvGrpSpPr>
          <p:cNvPr id="33" name="Group 33"/>
          <p:cNvGrpSpPr/>
          <p:nvPr/>
        </p:nvGrpSpPr>
        <p:grpSpPr>
          <a:xfrm>
            <a:off x="9286126" y="3528757"/>
            <a:ext cx="4267199" cy="5554248"/>
            <a:chOff x="0" y="0"/>
            <a:chExt cx="1210207" cy="941166"/>
          </a:xfrm>
          <a:gradFill>
            <a:gsLst>
              <a:gs pos="0">
                <a:schemeClr val="bg1"/>
              </a:gs>
              <a:gs pos="52000">
                <a:schemeClr val="bg1"/>
              </a:gs>
              <a:gs pos="100000">
                <a:schemeClr val="bg1">
                  <a:alpha val="50000"/>
                </a:schemeClr>
              </a:gs>
            </a:gsLst>
            <a:lin ang="5400000" scaled="1"/>
          </a:gradFill>
        </p:grpSpPr>
        <p:sp>
          <p:nvSpPr>
            <p:cNvPr id="34" name="Freeform 34"/>
            <p:cNvSpPr/>
            <p:nvPr/>
          </p:nvSpPr>
          <p:spPr>
            <a:xfrm>
              <a:off x="0" y="0"/>
              <a:ext cx="1210207" cy="941166"/>
            </a:xfrm>
            <a:custGeom>
              <a:avLst/>
              <a:gdLst/>
              <a:ahLst/>
              <a:cxnLst/>
              <a:rect l="l" t="t" r="r" b="b"/>
              <a:pathLst>
                <a:path w="1210207" h="941166">
                  <a:moveTo>
                    <a:pt x="33697" y="0"/>
                  </a:moveTo>
                  <a:lnTo>
                    <a:pt x="1176510" y="0"/>
                  </a:lnTo>
                  <a:cubicBezTo>
                    <a:pt x="1195120" y="0"/>
                    <a:pt x="1210207" y="15087"/>
                    <a:pt x="1210207" y="33697"/>
                  </a:cubicBezTo>
                  <a:lnTo>
                    <a:pt x="1210207" y="907469"/>
                  </a:lnTo>
                  <a:cubicBezTo>
                    <a:pt x="1210207" y="916406"/>
                    <a:pt x="1206657" y="924977"/>
                    <a:pt x="1200337" y="931297"/>
                  </a:cubicBezTo>
                  <a:cubicBezTo>
                    <a:pt x="1194018" y="937616"/>
                    <a:pt x="1185447" y="941166"/>
                    <a:pt x="1176510" y="941166"/>
                  </a:cubicBezTo>
                  <a:lnTo>
                    <a:pt x="33697" y="941166"/>
                  </a:lnTo>
                  <a:cubicBezTo>
                    <a:pt x="24760" y="941166"/>
                    <a:pt x="16189" y="937616"/>
                    <a:pt x="9870" y="931297"/>
                  </a:cubicBezTo>
                  <a:cubicBezTo>
                    <a:pt x="3550" y="924977"/>
                    <a:pt x="0" y="916406"/>
                    <a:pt x="0" y="907469"/>
                  </a:cubicBezTo>
                  <a:lnTo>
                    <a:pt x="0" y="33697"/>
                  </a:lnTo>
                  <a:cubicBezTo>
                    <a:pt x="0" y="24760"/>
                    <a:pt x="3550" y="16189"/>
                    <a:pt x="9870" y="9870"/>
                  </a:cubicBezTo>
                  <a:cubicBezTo>
                    <a:pt x="16189" y="3550"/>
                    <a:pt x="24760" y="0"/>
                    <a:pt x="33697" y="0"/>
                  </a:cubicBezTo>
                  <a:close/>
                </a:path>
              </a:pathLst>
            </a:custGeom>
            <a:grpFill/>
            <a:ln w="38100" cap="sq">
              <a:solidFill>
                <a:srgbClr val="363636"/>
              </a:solidFill>
              <a:prstDash val="solid"/>
              <a:miter/>
            </a:ln>
          </p:spPr>
          <p:txBody>
            <a:bodyPr/>
            <a:lstStyle/>
            <a:p>
              <a:endParaRPr lang="en-US"/>
            </a:p>
          </p:txBody>
        </p:sp>
        <p:sp>
          <p:nvSpPr>
            <p:cNvPr id="35" name="TextBox 35"/>
            <p:cNvSpPr txBox="1"/>
            <p:nvPr/>
          </p:nvSpPr>
          <p:spPr>
            <a:xfrm>
              <a:off x="0" y="-19050"/>
              <a:ext cx="1210207" cy="960216"/>
            </a:xfrm>
            <a:prstGeom prst="rect">
              <a:avLst/>
            </a:prstGeom>
            <a:grpFill/>
          </p:spPr>
          <p:txBody>
            <a:bodyPr lIns="50800" tIns="50800" rIns="50800" bIns="50800" rtlCol="0" anchor="ctr"/>
            <a:lstStyle/>
            <a:p>
              <a:pPr algn="ctr">
                <a:lnSpc>
                  <a:spcPts val="2859"/>
                </a:lnSpc>
              </a:pPr>
              <a:endParaRPr/>
            </a:p>
          </p:txBody>
        </p:sp>
      </p:grpSp>
      <p:grpSp>
        <p:nvGrpSpPr>
          <p:cNvPr id="36" name="Group 36"/>
          <p:cNvGrpSpPr/>
          <p:nvPr/>
        </p:nvGrpSpPr>
        <p:grpSpPr>
          <a:xfrm>
            <a:off x="10500740" y="3408552"/>
            <a:ext cx="146531" cy="156369"/>
            <a:chOff x="0" y="0"/>
            <a:chExt cx="320400" cy="317520"/>
          </a:xfrm>
        </p:grpSpPr>
        <p:sp>
          <p:nvSpPr>
            <p:cNvPr id="37" name="Freeform 37"/>
            <p:cNvSpPr/>
            <p:nvPr/>
          </p:nvSpPr>
          <p:spPr>
            <a:xfrm>
              <a:off x="0" y="0"/>
              <a:ext cx="320421" cy="329184"/>
            </a:xfrm>
            <a:custGeom>
              <a:avLst/>
              <a:gdLst/>
              <a:ahLst/>
              <a:cxnLst/>
              <a:rect l="l" t="t" r="r" b="b"/>
              <a:pathLst>
                <a:path w="320421" h="329184">
                  <a:moveTo>
                    <a:pt x="320421" y="329184"/>
                  </a:moveTo>
                  <a:lnTo>
                    <a:pt x="0" y="329184"/>
                  </a:lnTo>
                  <a:lnTo>
                    <a:pt x="0" y="158750"/>
                  </a:lnTo>
                  <a:cubicBezTo>
                    <a:pt x="0" y="70866"/>
                    <a:pt x="71501" y="0"/>
                    <a:pt x="160147" y="0"/>
                  </a:cubicBezTo>
                  <a:cubicBezTo>
                    <a:pt x="248793" y="0"/>
                    <a:pt x="320421" y="70866"/>
                    <a:pt x="320421" y="158750"/>
                  </a:cubicBezTo>
                  <a:lnTo>
                    <a:pt x="320421" y="329184"/>
                  </a:lnTo>
                  <a:close/>
                </a:path>
              </a:pathLst>
            </a:custGeom>
            <a:solidFill>
              <a:srgbClr val="040506"/>
            </a:solidFill>
          </p:spPr>
          <p:txBody>
            <a:bodyPr/>
            <a:lstStyle/>
            <a:p>
              <a:endParaRPr lang="en-US"/>
            </a:p>
          </p:txBody>
        </p:sp>
      </p:grpSp>
      <p:grpSp>
        <p:nvGrpSpPr>
          <p:cNvPr id="38" name="Group 38"/>
          <p:cNvGrpSpPr/>
          <p:nvPr/>
        </p:nvGrpSpPr>
        <p:grpSpPr>
          <a:xfrm>
            <a:off x="9528131" y="3408552"/>
            <a:ext cx="973031" cy="1124013"/>
            <a:chOff x="0" y="0"/>
            <a:chExt cx="2136648" cy="2334387"/>
          </a:xfrm>
        </p:grpSpPr>
        <p:sp>
          <p:nvSpPr>
            <p:cNvPr id="39" name="Freeform 39"/>
            <p:cNvSpPr/>
            <p:nvPr/>
          </p:nvSpPr>
          <p:spPr>
            <a:xfrm>
              <a:off x="0" y="0"/>
              <a:ext cx="2136648" cy="2334387"/>
            </a:xfrm>
            <a:custGeom>
              <a:avLst/>
              <a:gdLst/>
              <a:ahLst/>
              <a:cxnLst/>
              <a:rect l="l" t="t" r="r" b="b"/>
              <a:pathLst>
                <a:path w="2136648" h="2334387">
                  <a:moveTo>
                    <a:pt x="1983994" y="0"/>
                  </a:moveTo>
                  <a:lnTo>
                    <a:pt x="144145" y="0"/>
                  </a:lnTo>
                  <a:cubicBezTo>
                    <a:pt x="64389" y="0"/>
                    <a:pt x="0" y="64262"/>
                    <a:pt x="0" y="143891"/>
                  </a:cubicBezTo>
                  <a:lnTo>
                    <a:pt x="0" y="2334387"/>
                  </a:lnTo>
                  <a:lnTo>
                    <a:pt x="991997" y="1949577"/>
                  </a:lnTo>
                  <a:lnTo>
                    <a:pt x="1983994" y="2334387"/>
                  </a:lnTo>
                  <a:lnTo>
                    <a:pt x="1983994" y="152400"/>
                  </a:lnTo>
                  <a:cubicBezTo>
                    <a:pt x="1983994" y="67945"/>
                    <a:pt x="2052574" y="0"/>
                    <a:pt x="2136648" y="0"/>
                  </a:cubicBezTo>
                  <a:lnTo>
                    <a:pt x="1983994" y="0"/>
                  </a:lnTo>
                  <a:close/>
                </a:path>
              </a:pathLst>
            </a:custGeom>
            <a:solidFill>
              <a:srgbClr val="363636"/>
            </a:solidFill>
          </p:spPr>
          <p:txBody>
            <a:bodyPr/>
            <a:lstStyle/>
            <a:p>
              <a:endParaRPr lang="en-US"/>
            </a:p>
          </p:txBody>
        </p:sp>
      </p:grpSp>
      <p:sp>
        <p:nvSpPr>
          <p:cNvPr id="42" name="TextBox 42"/>
          <p:cNvSpPr txBox="1"/>
          <p:nvPr/>
        </p:nvSpPr>
        <p:spPr>
          <a:xfrm>
            <a:off x="10360544" y="3874315"/>
            <a:ext cx="2549536" cy="430887"/>
          </a:xfrm>
          <a:prstGeom prst="rect">
            <a:avLst/>
          </a:prstGeom>
        </p:spPr>
        <p:txBody>
          <a:bodyPr wrap="square" lIns="0" tIns="0" rIns="0" bIns="0" rtlCol="0" anchor="t">
            <a:spAutoFit/>
          </a:bodyPr>
          <a:lstStyle/>
          <a:p>
            <a:pPr algn="ctr"/>
            <a:r>
              <a:rPr lang="en-US" sz="2800" b="1" dirty="0" err="1"/>
              <a:t>XGBoost</a:t>
            </a:r>
            <a:r>
              <a:rPr lang="en-US" sz="2800" b="1" dirty="0"/>
              <a:t> </a:t>
            </a:r>
          </a:p>
        </p:txBody>
      </p:sp>
      <p:sp>
        <p:nvSpPr>
          <p:cNvPr id="6" name="TextBox 18">
            <a:extLst>
              <a:ext uri="{FF2B5EF4-FFF2-40B4-BE49-F238E27FC236}">
                <a16:creationId xmlns:a16="http://schemas.microsoft.com/office/drawing/2014/main" xmlns="" id="{D7EA5459-553E-CFB7-C276-13A33837BC63}"/>
              </a:ext>
            </a:extLst>
          </p:cNvPr>
          <p:cNvSpPr txBox="1"/>
          <p:nvPr/>
        </p:nvSpPr>
        <p:spPr>
          <a:xfrm>
            <a:off x="495486" y="4817028"/>
            <a:ext cx="3785695" cy="4308872"/>
          </a:xfrm>
          <a:prstGeom prst="rect">
            <a:avLst/>
          </a:prstGeom>
        </p:spPr>
        <p:txBody>
          <a:bodyPr wrap="square" lIns="0" tIns="0" rIns="0" bIns="0" rtlCol="0" anchor="t">
            <a:spAutoFit/>
          </a:bodyPr>
          <a:lstStyle/>
          <a:p>
            <a:pPr marL="457200" indent="-457200">
              <a:buFont typeface="Wingdings" panose="05000000000000000000" pitchFamily="2" charset="2"/>
              <a:buChar char="§"/>
            </a:pPr>
            <a:r>
              <a:rPr lang="en-US" sz="2800" dirty="0"/>
              <a:t>Robust Scaler</a:t>
            </a:r>
          </a:p>
          <a:p>
            <a:pPr marL="457200" indent="-457200">
              <a:buFont typeface="Wingdings" panose="05000000000000000000" pitchFamily="2" charset="2"/>
              <a:buChar char="§"/>
            </a:pPr>
            <a:r>
              <a:rPr lang="en-US" sz="2800" dirty="0"/>
              <a:t>1000 iterations</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endParaRPr lang="en-US" sz="2800" dirty="0"/>
          </a:p>
        </p:txBody>
      </p:sp>
      <p:sp>
        <p:nvSpPr>
          <p:cNvPr id="19" name="TextBox 18">
            <a:extLst>
              <a:ext uri="{FF2B5EF4-FFF2-40B4-BE49-F238E27FC236}">
                <a16:creationId xmlns:a16="http://schemas.microsoft.com/office/drawing/2014/main" xmlns="" id="{B06454F3-9C86-B64B-1A13-715DCA47D0EC}"/>
              </a:ext>
            </a:extLst>
          </p:cNvPr>
          <p:cNvSpPr txBox="1"/>
          <p:nvPr/>
        </p:nvSpPr>
        <p:spPr>
          <a:xfrm>
            <a:off x="5040014" y="4774132"/>
            <a:ext cx="3785695" cy="4308872"/>
          </a:xfrm>
          <a:prstGeom prst="rect">
            <a:avLst/>
          </a:prstGeom>
        </p:spPr>
        <p:txBody>
          <a:bodyPr wrap="square" lIns="0" tIns="0" rIns="0" bIns="0" rtlCol="0" anchor="t">
            <a:spAutoFit/>
          </a:bodyPr>
          <a:lstStyle/>
          <a:p>
            <a:pPr marL="457200" indent="-457200">
              <a:buFont typeface="Wingdings" panose="05000000000000000000" pitchFamily="2" charset="2"/>
              <a:buChar char="§"/>
            </a:pPr>
            <a:r>
              <a:rPr lang="en-US" sz="2800" dirty="0"/>
              <a:t>Robust Scaler</a:t>
            </a:r>
          </a:p>
          <a:p>
            <a:pPr marL="457200" indent="-457200">
              <a:buFont typeface="Wingdings" panose="05000000000000000000" pitchFamily="2" charset="2"/>
              <a:buChar char="§"/>
            </a:pPr>
            <a:r>
              <a:rPr lang="en-US" sz="2800" dirty="0"/>
              <a:t>Max depth 7</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endParaRPr lang="en-US" sz="2800" dirty="0"/>
          </a:p>
        </p:txBody>
      </p:sp>
      <p:sp>
        <p:nvSpPr>
          <p:cNvPr id="20" name="TextBox 18">
            <a:extLst>
              <a:ext uri="{FF2B5EF4-FFF2-40B4-BE49-F238E27FC236}">
                <a16:creationId xmlns:a16="http://schemas.microsoft.com/office/drawing/2014/main" xmlns="" id="{FF91E50F-57BE-6210-CCDC-3138DAB71FDD}"/>
              </a:ext>
            </a:extLst>
          </p:cNvPr>
          <p:cNvSpPr txBox="1"/>
          <p:nvPr/>
        </p:nvSpPr>
        <p:spPr>
          <a:xfrm>
            <a:off x="9524884" y="4774132"/>
            <a:ext cx="3785695" cy="3877985"/>
          </a:xfrm>
          <a:prstGeom prst="rect">
            <a:avLst/>
          </a:prstGeom>
        </p:spPr>
        <p:txBody>
          <a:bodyPr wrap="square" lIns="0" tIns="0" rIns="0" bIns="0" rtlCol="0" anchor="t">
            <a:spAutoFit/>
          </a:bodyPr>
          <a:lstStyle/>
          <a:p>
            <a:pPr marL="457200" indent="-457200">
              <a:buFont typeface="Wingdings" panose="05000000000000000000" pitchFamily="2" charset="2"/>
              <a:buChar char="§"/>
            </a:pPr>
            <a:r>
              <a:rPr lang="en-US" sz="2800" dirty="0"/>
              <a:t>Vanilla</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endParaRPr lang="en-US" sz="2800" dirty="0"/>
          </a:p>
        </p:txBody>
      </p:sp>
      <p:graphicFrame>
        <p:nvGraphicFramePr>
          <p:cNvPr id="44" name="Table 43">
            <a:extLst>
              <a:ext uri="{FF2B5EF4-FFF2-40B4-BE49-F238E27FC236}">
                <a16:creationId xmlns:a16="http://schemas.microsoft.com/office/drawing/2014/main" xmlns="" id="{A69FC1A4-73F8-2277-9122-032B966A0E51}"/>
              </a:ext>
            </a:extLst>
          </p:cNvPr>
          <p:cNvGraphicFramePr>
            <a:graphicFrameLocks noGrp="1"/>
          </p:cNvGraphicFramePr>
          <p:nvPr>
            <p:extLst>
              <p:ext uri="{D42A27DB-BD31-4B8C-83A1-F6EECF244321}">
                <p14:modId xmlns:p14="http://schemas.microsoft.com/office/powerpoint/2010/main" val="1043128549"/>
              </p:ext>
            </p:extLst>
          </p:nvPr>
        </p:nvGraphicFramePr>
        <p:xfrm>
          <a:off x="346108" y="6440958"/>
          <a:ext cx="4002962" cy="1841649"/>
        </p:xfrm>
        <a:graphic>
          <a:graphicData uri="http://schemas.openxmlformats.org/drawingml/2006/table">
            <a:tbl>
              <a:tblPr firstRow="1" bandRow="1">
                <a:tableStyleId>{5FD0F851-EC5A-4D38-B0AD-8093EC10F338}</a:tableStyleId>
              </a:tblPr>
              <a:tblGrid>
                <a:gridCol w="411478">
                  <a:extLst>
                    <a:ext uri="{9D8B030D-6E8A-4147-A177-3AD203B41FA5}">
                      <a16:colId xmlns:a16="http://schemas.microsoft.com/office/drawing/2014/main" xmlns="" val="1223353597"/>
                    </a:ext>
                  </a:extLst>
                </a:gridCol>
                <a:gridCol w="1502260">
                  <a:extLst>
                    <a:ext uri="{9D8B030D-6E8A-4147-A177-3AD203B41FA5}">
                      <a16:colId xmlns:a16="http://schemas.microsoft.com/office/drawing/2014/main" xmlns="" val="586328519"/>
                    </a:ext>
                  </a:extLst>
                </a:gridCol>
                <a:gridCol w="1086396">
                  <a:extLst>
                    <a:ext uri="{9D8B030D-6E8A-4147-A177-3AD203B41FA5}">
                      <a16:colId xmlns:a16="http://schemas.microsoft.com/office/drawing/2014/main" xmlns="" val="2926534115"/>
                    </a:ext>
                  </a:extLst>
                </a:gridCol>
                <a:gridCol w="1002828">
                  <a:extLst>
                    <a:ext uri="{9D8B030D-6E8A-4147-A177-3AD203B41FA5}">
                      <a16:colId xmlns:a16="http://schemas.microsoft.com/office/drawing/2014/main" xmlns="" val="2962322498"/>
                    </a:ext>
                  </a:extLst>
                </a:gridCol>
              </a:tblGrid>
              <a:tr h="613883">
                <a:tc>
                  <a:txBody>
                    <a:bodyPr/>
                    <a:lstStyle/>
                    <a:p>
                      <a:pPr algn="ctr"/>
                      <a:endParaRPr lang="en-US" sz="2400" dirty="0"/>
                    </a:p>
                  </a:txBody>
                  <a:tcPr/>
                </a:tc>
                <a:tc>
                  <a:txBody>
                    <a:bodyPr/>
                    <a:lstStyle/>
                    <a:p>
                      <a:pPr algn="ctr"/>
                      <a:r>
                        <a:rPr lang="en-US" sz="2400" dirty="0"/>
                        <a:t>Precision</a:t>
                      </a:r>
                    </a:p>
                  </a:txBody>
                  <a:tcPr/>
                </a:tc>
                <a:tc>
                  <a:txBody>
                    <a:bodyPr/>
                    <a:lstStyle/>
                    <a:p>
                      <a:pPr algn="ctr"/>
                      <a:r>
                        <a:rPr lang="en-US" sz="2400" dirty="0"/>
                        <a:t>Recall</a:t>
                      </a:r>
                    </a:p>
                  </a:txBody>
                  <a:tcPr/>
                </a:tc>
                <a:tc>
                  <a:txBody>
                    <a:bodyPr/>
                    <a:lstStyle/>
                    <a:p>
                      <a:pPr algn="ctr"/>
                      <a:r>
                        <a:rPr lang="en-US" sz="2400" dirty="0"/>
                        <a:t>F1</a:t>
                      </a:r>
                    </a:p>
                  </a:txBody>
                  <a:tcPr/>
                </a:tc>
                <a:extLst>
                  <a:ext uri="{0D108BD9-81ED-4DB2-BD59-A6C34878D82A}">
                    <a16:rowId xmlns:a16="http://schemas.microsoft.com/office/drawing/2014/main" xmlns="" val="150531114"/>
                  </a:ext>
                </a:extLst>
              </a:tr>
              <a:tr h="613883">
                <a:tc>
                  <a:txBody>
                    <a:bodyPr/>
                    <a:lstStyle/>
                    <a:p>
                      <a:pPr algn="ctr"/>
                      <a:r>
                        <a:rPr lang="en-US" sz="2400" dirty="0"/>
                        <a:t>0</a:t>
                      </a:r>
                    </a:p>
                  </a:txBody>
                  <a:tcPr/>
                </a:tc>
                <a:tc>
                  <a:txBody>
                    <a:bodyPr/>
                    <a:lstStyle/>
                    <a:p>
                      <a:pPr algn="ctr"/>
                      <a:r>
                        <a:rPr lang="en-US" sz="2400" dirty="0"/>
                        <a:t>1.00</a:t>
                      </a:r>
                    </a:p>
                  </a:txBody>
                  <a:tcPr/>
                </a:tc>
                <a:tc>
                  <a:txBody>
                    <a:bodyPr/>
                    <a:lstStyle/>
                    <a:p>
                      <a:pPr algn="ctr"/>
                      <a:r>
                        <a:rPr lang="en-US" sz="2400" dirty="0"/>
                        <a:t>1.00</a:t>
                      </a:r>
                    </a:p>
                  </a:txBody>
                  <a:tcPr/>
                </a:tc>
                <a:tc>
                  <a:txBody>
                    <a:bodyPr/>
                    <a:lstStyle/>
                    <a:p>
                      <a:pPr algn="ctr"/>
                      <a:r>
                        <a:rPr lang="en-US" sz="2400" dirty="0"/>
                        <a:t>1.00</a:t>
                      </a:r>
                    </a:p>
                  </a:txBody>
                  <a:tcPr/>
                </a:tc>
                <a:extLst>
                  <a:ext uri="{0D108BD9-81ED-4DB2-BD59-A6C34878D82A}">
                    <a16:rowId xmlns:a16="http://schemas.microsoft.com/office/drawing/2014/main" xmlns="" val="2936136625"/>
                  </a:ext>
                </a:extLst>
              </a:tr>
              <a:tr h="613883">
                <a:tc>
                  <a:txBody>
                    <a:bodyPr/>
                    <a:lstStyle/>
                    <a:p>
                      <a:pPr algn="ctr"/>
                      <a:r>
                        <a:rPr lang="en-US" sz="2400" dirty="0"/>
                        <a:t>1</a:t>
                      </a:r>
                    </a:p>
                  </a:txBody>
                  <a:tcPr/>
                </a:tc>
                <a:tc>
                  <a:txBody>
                    <a:bodyPr/>
                    <a:lstStyle/>
                    <a:p>
                      <a:pPr algn="ctr"/>
                      <a:r>
                        <a:rPr lang="en-US" sz="2400" dirty="0"/>
                        <a:t>0.83</a:t>
                      </a:r>
                    </a:p>
                  </a:txBody>
                  <a:tcPr/>
                </a:tc>
                <a:tc>
                  <a:txBody>
                    <a:bodyPr/>
                    <a:lstStyle/>
                    <a:p>
                      <a:pPr algn="ctr"/>
                      <a:r>
                        <a:rPr lang="en-US" sz="2400" dirty="0"/>
                        <a:t>0.65</a:t>
                      </a:r>
                    </a:p>
                  </a:txBody>
                  <a:tcPr/>
                </a:tc>
                <a:tc>
                  <a:txBody>
                    <a:bodyPr/>
                    <a:lstStyle/>
                    <a:p>
                      <a:pPr algn="ctr"/>
                      <a:r>
                        <a:rPr lang="en-US" sz="2400" dirty="0"/>
                        <a:t>0.73</a:t>
                      </a:r>
                    </a:p>
                  </a:txBody>
                  <a:tcPr/>
                </a:tc>
                <a:extLst>
                  <a:ext uri="{0D108BD9-81ED-4DB2-BD59-A6C34878D82A}">
                    <a16:rowId xmlns:a16="http://schemas.microsoft.com/office/drawing/2014/main" xmlns="" val="4218613408"/>
                  </a:ext>
                </a:extLst>
              </a:tr>
            </a:tbl>
          </a:graphicData>
        </a:graphic>
      </p:graphicFrame>
      <p:graphicFrame>
        <p:nvGraphicFramePr>
          <p:cNvPr id="46" name="Table 45">
            <a:extLst>
              <a:ext uri="{FF2B5EF4-FFF2-40B4-BE49-F238E27FC236}">
                <a16:creationId xmlns:a16="http://schemas.microsoft.com/office/drawing/2014/main" xmlns="" id="{A961CD96-A422-6C37-831E-855DBF7BCCEB}"/>
              </a:ext>
            </a:extLst>
          </p:cNvPr>
          <p:cNvGraphicFramePr>
            <a:graphicFrameLocks noGrp="1"/>
          </p:cNvGraphicFramePr>
          <p:nvPr>
            <p:extLst>
              <p:ext uri="{D42A27DB-BD31-4B8C-83A1-F6EECF244321}">
                <p14:modId xmlns:p14="http://schemas.microsoft.com/office/powerpoint/2010/main" val="425511084"/>
              </p:ext>
            </p:extLst>
          </p:nvPr>
        </p:nvGraphicFramePr>
        <p:xfrm>
          <a:off x="4905208" y="6440958"/>
          <a:ext cx="4000209" cy="1841649"/>
        </p:xfrm>
        <a:graphic>
          <a:graphicData uri="http://schemas.openxmlformats.org/drawingml/2006/table">
            <a:tbl>
              <a:tblPr firstRow="1" bandRow="1">
                <a:tableStyleId>{5FD0F851-EC5A-4D38-B0AD-8093EC10F338}</a:tableStyleId>
              </a:tblPr>
              <a:tblGrid>
                <a:gridCol w="411195">
                  <a:extLst>
                    <a:ext uri="{9D8B030D-6E8A-4147-A177-3AD203B41FA5}">
                      <a16:colId xmlns:a16="http://schemas.microsoft.com/office/drawing/2014/main" xmlns="" val="1223353597"/>
                    </a:ext>
                  </a:extLst>
                </a:gridCol>
                <a:gridCol w="1501227">
                  <a:extLst>
                    <a:ext uri="{9D8B030D-6E8A-4147-A177-3AD203B41FA5}">
                      <a16:colId xmlns:a16="http://schemas.microsoft.com/office/drawing/2014/main" xmlns="" val="586328519"/>
                    </a:ext>
                  </a:extLst>
                </a:gridCol>
                <a:gridCol w="1085649">
                  <a:extLst>
                    <a:ext uri="{9D8B030D-6E8A-4147-A177-3AD203B41FA5}">
                      <a16:colId xmlns:a16="http://schemas.microsoft.com/office/drawing/2014/main" xmlns="" val="2926534115"/>
                    </a:ext>
                  </a:extLst>
                </a:gridCol>
                <a:gridCol w="1002138">
                  <a:extLst>
                    <a:ext uri="{9D8B030D-6E8A-4147-A177-3AD203B41FA5}">
                      <a16:colId xmlns:a16="http://schemas.microsoft.com/office/drawing/2014/main" xmlns="" val="2962322498"/>
                    </a:ext>
                  </a:extLst>
                </a:gridCol>
              </a:tblGrid>
              <a:tr h="613883">
                <a:tc>
                  <a:txBody>
                    <a:bodyPr/>
                    <a:lstStyle/>
                    <a:p>
                      <a:pPr algn="ctr"/>
                      <a:endParaRPr lang="en-US" sz="2400" dirty="0"/>
                    </a:p>
                  </a:txBody>
                  <a:tcPr/>
                </a:tc>
                <a:tc>
                  <a:txBody>
                    <a:bodyPr/>
                    <a:lstStyle/>
                    <a:p>
                      <a:pPr algn="ctr"/>
                      <a:r>
                        <a:rPr lang="en-US" sz="2400" dirty="0"/>
                        <a:t>Precision</a:t>
                      </a:r>
                    </a:p>
                  </a:txBody>
                  <a:tcPr/>
                </a:tc>
                <a:tc>
                  <a:txBody>
                    <a:bodyPr/>
                    <a:lstStyle/>
                    <a:p>
                      <a:pPr algn="ctr"/>
                      <a:r>
                        <a:rPr lang="en-US" sz="2400" dirty="0"/>
                        <a:t>Recall</a:t>
                      </a:r>
                    </a:p>
                  </a:txBody>
                  <a:tcPr/>
                </a:tc>
                <a:tc>
                  <a:txBody>
                    <a:bodyPr/>
                    <a:lstStyle/>
                    <a:p>
                      <a:pPr algn="ctr"/>
                      <a:r>
                        <a:rPr lang="en-US" sz="2400" dirty="0"/>
                        <a:t>F1</a:t>
                      </a:r>
                    </a:p>
                  </a:txBody>
                  <a:tcPr/>
                </a:tc>
                <a:extLst>
                  <a:ext uri="{0D108BD9-81ED-4DB2-BD59-A6C34878D82A}">
                    <a16:rowId xmlns:a16="http://schemas.microsoft.com/office/drawing/2014/main" xmlns="" val="150531114"/>
                  </a:ext>
                </a:extLst>
              </a:tr>
              <a:tr h="613883">
                <a:tc>
                  <a:txBody>
                    <a:bodyPr/>
                    <a:lstStyle/>
                    <a:p>
                      <a:pPr algn="ctr"/>
                      <a:r>
                        <a:rPr lang="en-US" sz="2400" dirty="0"/>
                        <a:t>0</a:t>
                      </a:r>
                    </a:p>
                  </a:txBody>
                  <a:tcPr/>
                </a:tc>
                <a:tc>
                  <a:txBody>
                    <a:bodyPr/>
                    <a:lstStyle/>
                    <a:p>
                      <a:pPr algn="ctr"/>
                      <a:r>
                        <a:rPr lang="en-US" sz="2400" dirty="0"/>
                        <a:t>1.00</a:t>
                      </a:r>
                    </a:p>
                  </a:txBody>
                  <a:tcPr/>
                </a:tc>
                <a:tc>
                  <a:txBody>
                    <a:bodyPr/>
                    <a:lstStyle/>
                    <a:p>
                      <a:pPr algn="ctr"/>
                      <a:r>
                        <a:rPr lang="en-US" sz="2400" dirty="0"/>
                        <a:t>1.00</a:t>
                      </a:r>
                    </a:p>
                  </a:txBody>
                  <a:tcPr/>
                </a:tc>
                <a:tc>
                  <a:txBody>
                    <a:bodyPr/>
                    <a:lstStyle/>
                    <a:p>
                      <a:pPr algn="ctr"/>
                      <a:r>
                        <a:rPr lang="en-US" sz="2400" dirty="0"/>
                        <a:t>1.00</a:t>
                      </a:r>
                    </a:p>
                  </a:txBody>
                  <a:tcPr/>
                </a:tc>
                <a:extLst>
                  <a:ext uri="{0D108BD9-81ED-4DB2-BD59-A6C34878D82A}">
                    <a16:rowId xmlns:a16="http://schemas.microsoft.com/office/drawing/2014/main" xmlns="" val="2936136625"/>
                  </a:ext>
                </a:extLst>
              </a:tr>
              <a:tr h="613883">
                <a:tc>
                  <a:txBody>
                    <a:bodyPr/>
                    <a:lstStyle/>
                    <a:p>
                      <a:pPr algn="ctr"/>
                      <a:r>
                        <a:rPr lang="en-US" sz="2400" dirty="0"/>
                        <a:t>1</a:t>
                      </a:r>
                    </a:p>
                  </a:txBody>
                  <a:tcPr/>
                </a:tc>
                <a:tc>
                  <a:txBody>
                    <a:bodyPr/>
                    <a:lstStyle/>
                    <a:p>
                      <a:pPr algn="ctr"/>
                      <a:r>
                        <a:rPr lang="en-US" sz="2400" dirty="0"/>
                        <a:t>0.95</a:t>
                      </a:r>
                    </a:p>
                  </a:txBody>
                  <a:tcPr/>
                </a:tc>
                <a:tc>
                  <a:txBody>
                    <a:bodyPr/>
                    <a:lstStyle/>
                    <a:p>
                      <a:pPr algn="ctr"/>
                      <a:r>
                        <a:rPr lang="en-US" sz="2400" dirty="0"/>
                        <a:t>0.78</a:t>
                      </a:r>
                    </a:p>
                  </a:txBody>
                  <a:tcPr/>
                </a:tc>
                <a:tc>
                  <a:txBody>
                    <a:bodyPr/>
                    <a:lstStyle/>
                    <a:p>
                      <a:pPr algn="ctr"/>
                      <a:r>
                        <a:rPr lang="en-US" sz="2400" dirty="0"/>
                        <a:t>0.85</a:t>
                      </a:r>
                    </a:p>
                  </a:txBody>
                  <a:tcPr/>
                </a:tc>
                <a:extLst>
                  <a:ext uri="{0D108BD9-81ED-4DB2-BD59-A6C34878D82A}">
                    <a16:rowId xmlns:a16="http://schemas.microsoft.com/office/drawing/2014/main" xmlns="" val="4218613408"/>
                  </a:ext>
                </a:extLst>
              </a:tr>
            </a:tbl>
          </a:graphicData>
        </a:graphic>
      </p:graphicFrame>
      <p:graphicFrame>
        <p:nvGraphicFramePr>
          <p:cNvPr id="48" name="Table 47">
            <a:extLst>
              <a:ext uri="{FF2B5EF4-FFF2-40B4-BE49-F238E27FC236}">
                <a16:creationId xmlns:a16="http://schemas.microsoft.com/office/drawing/2014/main" xmlns="" id="{CBE3D9C3-651E-E54D-861F-C8360BCBF6D7}"/>
              </a:ext>
            </a:extLst>
          </p:cNvPr>
          <p:cNvGraphicFramePr>
            <a:graphicFrameLocks noGrp="1"/>
          </p:cNvGraphicFramePr>
          <p:nvPr>
            <p:extLst>
              <p:ext uri="{D42A27DB-BD31-4B8C-83A1-F6EECF244321}">
                <p14:modId xmlns:p14="http://schemas.microsoft.com/office/powerpoint/2010/main" val="2221213733"/>
              </p:ext>
            </p:extLst>
          </p:nvPr>
        </p:nvGraphicFramePr>
        <p:xfrm>
          <a:off x="9417913" y="6440958"/>
          <a:ext cx="3999635" cy="1841649"/>
        </p:xfrm>
        <a:graphic>
          <a:graphicData uri="http://schemas.openxmlformats.org/drawingml/2006/table">
            <a:tbl>
              <a:tblPr firstRow="1" bandRow="1">
                <a:tableStyleId>{5FD0F851-EC5A-4D38-B0AD-8093EC10F338}</a:tableStyleId>
              </a:tblPr>
              <a:tblGrid>
                <a:gridCol w="411135">
                  <a:extLst>
                    <a:ext uri="{9D8B030D-6E8A-4147-A177-3AD203B41FA5}">
                      <a16:colId xmlns:a16="http://schemas.microsoft.com/office/drawing/2014/main" xmlns="" val="1223353597"/>
                    </a:ext>
                  </a:extLst>
                </a:gridCol>
                <a:gridCol w="1501012">
                  <a:extLst>
                    <a:ext uri="{9D8B030D-6E8A-4147-A177-3AD203B41FA5}">
                      <a16:colId xmlns:a16="http://schemas.microsoft.com/office/drawing/2014/main" xmlns="" val="586328519"/>
                    </a:ext>
                  </a:extLst>
                </a:gridCol>
                <a:gridCol w="1085494">
                  <a:extLst>
                    <a:ext uri="{9D8B030D-6E8A-4147-A177-3AD203B41FA5}">
                      <a16:colId xmlns:a16="http://schemas.microsoft.com/office/drawing/2014/main" xmlns="" val="2926534115"/>
                    </a:ext>
                  </a:extLst>
                </a:gridCol>
                <a:gridCol w="1001994">
                  <a:extLst>
                    <a:ext uri="{9D8B030D-6E8A-4147-A177-3AD203B41FA5}">
                      <a16:colId xmlns:a16="http://schemas.microsoft.com/office/drawing/2014/main" xmlns="" val="2962322498"/>
                    </a:ext>
                  </a:extLst>
                </a:gridCol>
              </a:tblGrid>
              <a:tr h="613883">
                <a:tc>
                  <a:txBody>
                    <a:bodyPr/>
                    <a:lstStyle/>
                    <a:p>
                      <a:pPr algn="ctr"/>
                      <a:endParaRPr lang="en-US" sz="2400" dirty="0"/>
                    </a:p>
                  </a:txBody>
                  <a:tcPr/>
                </a:tc>
                <a:tc>
                  <a:txBody>
                    <a:bodyPr/>
                    <a:lstStyle/>
                    <a:p>
                      <a:pPr algn="ctr"/>
                      <a:r>
                        <a:rPr lang="en-US" sz="2400" dirty="0"/>
                        <a:t>Precision</a:t>
                      </a:r>
                    </a:p>
                  </a:txBody>
                  <a:tcPr/>
                </a:tc>
                <a:tc>
                  <a:txBody>
                    <a:bodyPr/>
                    <a:lstStyle/>
                    <a:p>
                      <a:pPr algn="ctr"/>
                      <a:r>
                        <a:rPr lang="en-US" sz="2400" dirty="0"/>
                        <a:t>Recall</a:t>
                      </a:r>
                    </a:p>
                  </a:txBody>
                  <a:tcPr/>
                </a:tc>
                <a:tc>
                  <a:txBody>
                    <a:bodyPr/>
                    <a:lstStyle/>
                    <a:p>
                      <a:pPr algn="ctr"/>
                      <a:r>
                        <a:rPr lang="en-US" sz="2400" dirty="0"/>
                        <a:t>F1</a:t>
                      </a:r>
                    </a:p>
                  </a:txBody>
                  <a:tcPr/>
                </a:tc>
                <a:extLst>
                  <a:ext uri="{0D108BD9-81ED-4DB2-BD59-A6C34878D82A}">
                    <a16:rowId xmlns:a16="http://schemas.microsoft.com/office/drawing/2014/main" xmlns="" val="150531114"/>
                  </a:ext>
                </a:extLst>
              </a:tr>
              <a:tr h="613883">
                <a:tc>
                  <a:txBody>
                    <a:bodyPr/>
                    <a:lstStyle/>
                    <a:p>
                      <a:pPr algn="ctr"/>
                      <a:r>
                        <a:rPr lang="en-US" sz="2400" dirty="0"/>
                        <a:t>0</a:t>
                      </a:r>
                    </a:p>
                  </a:txBody>
                  <a:tcPr/>
                </a:tc>
                <a:tc>
                  <a:txBody>
                    <a:bodyPr/>
                    <a:lstStyle/>
                    <a:p>
                      <a:pPr algn="ctr"/>
                      <a:r>
                        <a:rPr lang="en-US" sz="2400" dirty="0"/>
                        <a:t>1.00</a:t>
                      </a:r>
                    </a:p>
                  </a:txBody>
                  <a:tcPr/>
                </a:tc>
                <a:tc>
                  <a:txBody>
                    <a:bodyPr/>
                    <a:lstStyle/>
                    <a:p>
                      <a:pPr algn="ctr"/>
                      <a:r>
                        <a:rPr lang="en-US" sz="2400" dirty="0"/>
                        <a:t>1.00</a:t>
                      </a:r>
                    </a:p>
                  </a:txBody>
                  <a:tcPr/>
                </a:tc>
                <a:tc>
                  <a:txBody>
                    <a:bodyPr/>
                    <a:lstStyle/>
                    <a:p>
                      <a:pPr algn="ctr"/>
                      <a:r>
                        <a:rPr lang="en-US" sz="2400" dirty="0"/>
                        <a:t>1.00</a:t>
                      </a:r>
                    </a:p>
                  </a:txBody>
                  <a:tcPr/>
                </a:tc>
                <a:extLst>
                  <a:ext uri="{0D108BD9-81ED-4DB2-BD59-A6C34878D82A}">
                    <a16:rowId xmlns:a16="http://schemas.microsoft.com/office/drawing/2014/main" xmlns="" val="2936136625"/>
                  </a:ext>
                </a:extLst>
              </a:tr>
              <a:tr h="613883">
                <a:tc>
                  <a:txBody>
                    <a:bodyPr/>
                    <a:lstStyle/>
                    <a:p>
                      <a:pPr algn="ctr"/>
                      <a:r>
                        <a:rPr lang="en-US" sz="2400" dirty="0"/>
                        <a:t>1</a:t>
                      </a:r>
                    </a:p>
                  </a:txBody>
                  <a:tcPr/>
                </a:tc>
                <a:tc>
                  <a:txBody>
                    <a:bodyPr/>
                    <a:lstStyle/>
                    <a:p>
                      <a:pPr algn="ctr"/>
                      <a:r>
                        <a:rPr lang="en-US" sz="2400" dirty="0"/>
                        <a:t>0.91</a:t>
                      </a:r>
                    </a:p>
                  </a:txBody>
                  <a:tcPr/>
                </a:tc>
                <a:tc>
                  <a:txBody>
                    <a:bodyPr/>
                    <a:lstStyle/>
                    <a:p>
                      <a:pPr algn="ctr"/>
                      <a:r>
                        <a:rPr lang="en-US" sz="2400" dirty="0"/>
                        <a:t>0.81</a:t>
                      </a:r>
                    </a:p>
                  </a:txBody>
                  <a:tcPr/>
                </a:tc>
                <a:tc>
                  <a:txBody>
                    <a:bodyPr/>
                    <a:lstStyle/>
                    <a:p>
                      <a:pPr algn="ctr"/>
                      <a:r>
                        <a:rPr lang="en-US" sz="2400" dirty="0"/>
                        <a:t>0.85</a:t>
                      </a:r>
                    </a:p>
                  </a:txBody>
                  <a:tcPr/>
                </a:tc>
                <a:extLst>
                  <a:ext uri="{0D108BD9-81ED-4DB2-BD59-A6C34878D82A}">
                    <a16:rowId xmlns:a16="http://schemas.microsoft.com/office/drawing/2014/main" xmlns="" val="4218613408"/>
                  </a:ext>
                </a:extLst>
              </a:tr>
            </a:tbl>
          </a:graphicData>
        </a:graphic>
      </p:graphicFrame>
      <p:grpSp>
        <p:nvGrpSpPr>
          <p:cNvPr id="16" name="Group 33">
            <a:extLst>
              <a:ext uri="{FF2B5EF4-FFF2-40B4-BE49-F238E27FC236}">
                <a16:creationId xmlns:a16="http://schemas.microsoft.com/office/drawing/2014/main" xmlns="" id="{9DE16D5D-C1FF-2FDF-4221-DC05B12C463F}"/>
              </a:ext>
            </a:extLst>
          </p:cNvPr>
          <p:cNvGrpSpPr/>
          <p:nvPr/>
        </p:nvGrpSpPr>
        <p:grpSpPr>
          <a:xfrm>
            <a:off x="13768412" y="3512859"/>
            <a:ext cx="4267199" cy="5554248"/>
            <a:chOff x="0" y="0"/>
            <a:chExt cx="1210207" cy="941166"/>
          </a:xfrm>
          <a:gradFill>
            <a:gsLst>
              <a:gs pos="0">
                <a:schemeClr val="bg1"/>
              </a:gs>
              <a:gs pos="52000">
                <a:schemeClr val="bg1"/>
              </a:gs>
              <a:gs pos="100000">
                <a:schemeClr val="bg1">
                  <a:alpha val="50000"/>
                </a:schemeClr>
              </a:gs>
            </a:gsLst>
            <a:lin ang="5400000" scaled="1"/>
          </a:gradFill>
        </p:grpSpPr>
        <p:sp>
          <p:nvSpPr>
            <p:cNvPr id="17" name="Freeform 34">
              <a:extLst>
                <a:ext uri="{FF2B5EF4-FFF2-40B4-BE49-F238E27FC236}">
                  <a16:creationId xmlns:a16="http://schemas.microsoft.com/office/drawing/2014/main" xmlns="" id="{87A2EF52-6C11-5A07-B91A-A65F76B967AD}"/>
                </a:ext>
              </a:extLst>
            </p:cNvPr>
            <p:cNvSpPr/>
            <p:nvPr/>
          </p:nvSpPr>
          <p:spPr>
            <a:xfrm>
              <a:off x="0" y="0"/>
              <a:ext cx="1210207" cy="941166"/>
            </a:xfrm>
            <a:custGeom>
              <a:avLst/>
              <a:gdLst/>
              <a:ahLst/>
              <a:cxnLst/>
              <a:rect l="l" t="t" r="r" b="b"/>
              <a:pathLst>
                <a:path w="1210207" h="941166">
                  <a:moveTo>
                    <a:pt x="33697" y="0"/>
                  </a:moveTo>
                  <a:lnTo>
                    <a:pt x="1176510" y="0"/>
                  </a:lnTo>
                  <a:cubicBezTo>
                    <a:pt x="1195120" y="0"/>
                    <a:pt x="1210207" y="15087"/>
                    <a:pt x="1210207" y="33697"/>
                  </a:cubicBezTo>
                  <a:lnTo>
                    <a:pt x="1210207" y="907469"/>
                  </a:lnTo>
                  <a:cubicBezTo>
                    <a:pt x="1210207" y="916406"/>
                    <a:pt x="1206657" y="924977"/>
                    <a:pt x="1200337" y="931297"/>
                  </a:cubicBezTo>
                  <a:cubicBezTo>
                    <a:pt x="1194018" y="937616"/>
                    <a:pt x="1185447" y="941166"/>
                    <a:pt x="1176510" y="941166"/>
                  </a:cubicBezTo>
                  <a:lnTo>
                    <a:pt x="33697" y="941166"/>
                  </a:lnTo>
                  <a:cubicBezTo>
                    <a:pt x="24760" y="941166"/>
                    <a:pt x="16189" y="937616"/>
                    <a:pt x="9870" y="931297"/>
                  </a:cubicBezTo>
                  <a:cubicBezTo>
                    <a:pt x="3550" y="924977"/>
                    <a:pt x="0" y="916406"/>
                    <a:pt x="0" y="907469"/>
                  </a:cubicBezTo>
                  <a:lnTo>
                    <a:pt x="0" y="33697"/>
                  </a:lnTo>
                  <a:cubicBezTo>
                    <a:pt x="0" y="24760"/>
                    <a:pt x="3550" y="16189"/>
                    <a:pt x="9870" y="9870"/>
                  </a:cubicBezTo>
                  <a:cubicBezTo>
                    <a:pt x="16189" y="3550"/>
                    <a:pt x="24760" y="0"/>
                    <a:pt x="33697" y="0"/>
                  </a:cubicBezTo>
                  <a:close/>
                </a:path>
              </a:pathLst>
            </a:custGeom>
            <a:grpFill/>
            <a:ln w="38100" cap="sq">
              <a:solidFill>
                <a:srgbClr val="363636"/>
              </a:solidFill>
              <a:prstDash val="solid"/>
              <a:miter/>
            </a:ln>
          </p:spPr>
          <p:txBody>
            <a:bodyPr/>
            <a:lstStyle/>
            <a:p>
              <a:endParaRPr lang="en-US"/>
            </a:p>
          </p:txBody>
        </p:sp>
        <p:sp>
          <p:nvSpPr>
            <p:cNvPr id="28" name="TextBox 35">
              <a:extLst>
                <a:ext uri="{FF2B5EF4-FFF2-40B4-BE49-F238E27FC236}">
                  <a16:creationId xmlns:a16="http://schemas.microsoft.com/office/drawing/2014/main" xmlns="" id="{20F76611-942F-10C3-0E00-C29B36A49558}"/>
                </a:ext>
              </a:extLst>
            </p:cNvPr>
            <p:cNvSpPr txBox="1"/>
            <p:nvPr/>
          </p:nvSpPr>
          <p:spPr>
            <a:xfrm>
              <a:off x="0" y="-19050"/>
              <a:ext cx="1210207" cy="960216"/>
            </a:xfrm>
            <a:prstGeom prst="rect">
              <a:avLst/>
            </a:prstGeom>
            <a:grpFill/>
          </p:spPr>
          <p:txBody>
            <a:bodyPr lIns="50800" tIns="50800" rIns="50800" bIns="50800" rtlCol="0" anchor="ctr"/>
            <a:lstStyle/>
            <a:p>
              <a:pPr algn="ctr">
                <a:lnSpc>
                  <a:spcPts val="2859"/>
                </a:lnSpc>
              </a:pPr>
              <a:endParaRPr/>
            </a:p>
          </p:txBody>
        </p:sp>
      </p:grpSp>
      <p:grpSp>
        <p:nvGrpSpPr>
          <p:cNvPr id="29" name="Group 36">
            <a:extLst>
              <a:ext uri="{FF2B5EF4-FFF2-40B4-BE49-F238E27FC236}">
                <a16:creationId xmlns:a16="http://schemas.microsoft.com/office/drawing/2014/main" xmlns="" id="{9B968085-DD41-1E9B-D287-E17E6E962511}"/>
              </a:ext>
            </a:extLst>
          </p:cNvPr>
          <p:cNvGrpSpPr/>
          <p:nvPr/>
        </p:nvGrpSpPr>
        <p:grpSpPr>
          <a:xfrm>
            <a:off x="14983026" y="3392654"/>
            <a:ext cx="146531" cy="156369"/>
            <a:chOff x="0" y="0"/>
            <a:chExt cx="320400" cy="317520"/>
          </a:xfrm>
        </p:grpSpPr>
        <p:sp>
          <p:nvSpPr>
            <p:cNvPr id="31" name="Freeform 37">
              <a:extLst>
                <a:ext uri="{FF2B5EF4-FFF2-40B4-BE49-F238E27FC236}">
                  <a16:creationId xmlns:a16="http://schemas.microsoft.com/office/drawing/2014/main" xmlns="" id="{BA95FC1D-9633-1298-590D-91AEE5D786B5}"/>
                </a:ext>
              </a:extLst>
            </p:cNvPr>
            <p:cNvSpPr/>
            <p:nvPr/>
          </p:nvSpPr>
          <p:spPr>
            <a:xfrm>
              <a:off x="0" y="0"/>
              <a:ext cx="320421" cy="329184"/>
            </a:xfrm>
            <a:custGeom>
              <a:avLst/>
              <a:gdLst/>
              <a:ahLst/>
              <a:cxnLst/>
              <a:rect l="l" t="t" r="r" b="b"/>
              <a:pathLst>
                <a:path w="320421" h="329184">
                  <a:moveTo>
                    <a:pt x="320421" y="329184"/>
                  </a:moveTo>
                  <a:lnTo>
                    <a:pt x="0" y="329184"/>
                  </a:lnTo>
                  <a:lnTo>
                    <a:pt x="0" y="158750"/>
                  </a:lnTo>
                  <a:cubicBezTo>
                    <a:pt x="0" y="70866"/>
                    <a:pt x="71501" y="0"/>
                    <a:pt x="160147" y="0"/>
                  </a:cubicBezTo>
                  <a:cubicBezTo>
                    <a:pt x="248793" y="0"/>
                    <a:pt x="320421" y="70866"/>
                    <a:pt x="320421" y="158750"/>
                  </a:cubicBezTo>
                  <a:lnTo>
                    <a:pt x="320421" y="329184"/>
                  </a:lnTo>
                  <a:close/>
                </a:path>
              </a:pathLst>
            </a:custGeom>
            <a:solidFill>
              <a:srgbClr val="040506"/>
            </a:solidFill>
          </p:spPr>
          <p:txBody>
            <a:bodyPr/>
            <a:lstStyle/>
            <a:p>
              <a:endParaRPr lang="en-US"/>
            </a:p>
          </p:txBody>
        </p:sp>
      </p:grpSp>
      <p:grpSp>
        <p:nvGrpSpPr>
          <p:cNvPr id="32" name="Group 38">
            <a:extLst>
              <a:ext uri="{FF2B5EF4-FFF2-40B4-BE49-F238E27FC236}">
                <a16:creationId xmlns:a16="http://schemas.microsoft.com/office/drawing/2014/main" xmlns="" id="{A56D8694-D757-9847-7002-92B2E74AC35B}"/>
              </a:ext>
            </a:extLst>
          </p:cNvPr>
          <p:cNvGrpSpPr/>
          <p:nvPr/>
        </p:nvGrpSpPr>
        <p:grpSpPr>
          <a:xfrm>
            <a:off x="14010417" y="3392654"/>
            <a:ext cx="973031" cy="1124013"/>
            <a:chOff x="0" y="0"/>
            <a:chExt cx="2136648" cy="2334387"/>
          </a:xfrm>
        </p:grpSpPr>
        <p:sp>
          <p:nvSpPr>
            <p:cNvPr id="40" name="Freeform 39">
              <a:extLst>
                <a:ext uri="{FF2B5EF4-FFF2-40B4-BE49-F238E27FC236}">
                  <a16:creationId xmlns:a16="http://schemas.microsoft.com/office/drawing/2014/main" xmlns="" id="{EF3A2D35-4CA8-90E7-AF11-1F7A6BE8E723}"/>
                </a:ext>
              </a:extLst>
            </p:cNvPr>
            <p:cNvSpPr/>
            <p:nvPr/>
          </p:nvSpPr>
          <p:spPr>
            <a:xfrm>
              <a:off x="0" y="0"/>
              <a:ext cx="2136648" cy="2334387"/>
            </a:xfrm>
            <a:custGeom>
              <a:avLst/>
              <a:gdLst/>
              <a:ahLst/>
              <a:cxnLst/>
              <a:rect l="l" t="t" r="r" b="b"/>
              <a:pathLst>
                <a:path w="2136648" h="2334387">
                  <a:moveTo>
                    <a:pt x="1983994" y="0"/>
                  </a:moveTo>
                  <a:lnTo>
                    <a:pt x="144145" y="0"/>
                  </a:lnTo>
                  <a:cubicBezTo>
                    <a:pt x="64389" y="0"/>
                    <a:pt x="0" y="64262"/>
                    <a:pt x="0" y="143891"/>
                  </a:cubicBezTo>
                  <a:lnTo>
                    <a:pt x="0" y="2334387"/>
                  </a:lnTo>
                  <a:lnTo>
                    <a:pt x="991997" y="1949577"/>
                  </a:lnTo>
                  <a:lnTo>
                    <a:pt x="1983994" y="2334387"/>
                  </a:lnTo>
                  <a:lnTo>
                    <a:pt x="1983994" y="152400"/>
                  </a:lnTo>
                  <a:cubicBezTo>
                    <a:pt x="1983994" y="67945"/>
                    <a:pt x="2052574" y="0"/>
                    <a:pt x="2136648" y="0"/>
                  </a:cubicBezTo>
                  <a:lnTo>
                    <a:pt x="1983994" y="0"/>
                  </a:lnTo>
                  <a:close/>
                </a:path>
              </a:pathLst>
            </a:custGeom>
            <a:solidFill>
              <a:srgbClr val="363636"/>
            </a:solidFill>
          </p:spPr>
          <p:txBody>
            <a:bodyPr/>
            <a:lstStyle/>
            <a:p>
              <a:endParaRPr lang="en-US"/>
            </a:p>
          </p:txBody>
        </p:sp>
      </p:grpSp>
      <p:sp>
        <p:nvSpPr>
          <p:cNvPr id="41" name="TextBox 42">
            <a:extLst>
              <a:ext uri="{FF2B5EF4-FFF2-40B4-BE49-F238E27FC236}">
                <a16:creationId xmlns:a16="http://schemas.microsoft.com/office/drawing/2014/main" xmlns="" id="{0841CFC9-7E98-137B-BA58-BA05FC75DB0C}"/>
              </a:ext>
            </a:extLst>
          </p:cNvPr>
          <p:cNvSpPr txBox="1"/>
          <p:nvPr/>
        </p:nvSpPr>
        <p:spPr>
          <a:xfrm>
            <a:off x="15240457" y="3772647"/>
            <a:ext cx="2549536" cy="430887"/>
          </a:xfrm>
          <a:prstGeom prst="rect">
            <a:avLst/>
          </a:prstGeom>
        </p:spPr>
        <p:txBody>
          <a:bodyPr wrap="square" lIns="0" tIns="0" rIns="0" bIns="0" rtlCol="0" anchor="t">
            <a:spAutoFit/>
          </a:bodyPr>
          <a:lstStyle/>
          <a:p>
            <a:pPr algn="ctr"/>
            <a:r>
              <a:rPr lang="en-US" sz="2800" b="1" dirty="0"/>
              <a:t>Neural Network</a:t>
            </a:r>
          </a:p>
        </p:txBody>
      </p:sp>
      <p:sp>
        <p:nvSpPr>
          <p:cNvPr id="43" name="TextBox 18">
            <a:extLst>
              <a:ext uri="{FF2B5EF4-FFF2-40B4-BE49-F238E27FC236}">
                <a16:creationId xmlns:a16="http://schemas.microsoft.com/office/drawing/2014/main" xmlns="" id="{8D4E7C54-9D49-88EA-0E0A-23CF4901F7AB}"/>
              </a:ext>
            </a:extLst>
          </p:cNvPr>
          <p:cNvSpPr txBox="1"/>
          <p:nvPr/>
        </p:nvSpPr>
        <p:spPr>
          <a:xfrm>
            <a:off x="14007170" y="4758234"/>
            <a:ext cx="3785695" cy="4308872"/>
          </a:xfrm>
          <a:prstGeom prst="rect">
            <a:avLst/>
          </a:prstGeom>
        </p:spPr>
        <p:txBody>
          <a:bodyPr wrap="square" lIns="0" tIns="0" rIns="0" bIns="0" rtlCol="0" anchor="t">
            <a:spAutoFit/>
          </a:bodyPr>
          <a:lstStyle/>
          <a:p>
            <a:pPr marL="457200" indent="-457200">
              <a:buFont typeface="Wingdings" panose="05000000000000000000" pitchFamily="2" charset="2"/>
              <a:buChar char="§"/>
            </a:pPr>
            <a:r>
              <a:rPr lang="en-US" sz="2800" dirty="0"/>
              <a:t>4 hidden dense layers with </a:t>
            </a:r>
            <a:r>
              <a:rPr lang="en-US" sz="2800" dirty="0" err="1"/>
              <a:t>Relu</a:t>
            </a:r>
            <a:r>
              <a:rPr lang="en-US" sz="2800" dirty="0"/>
              <a:t> activation</a:t>
            </a:r>
          </a:p>
          <a:p>
            <a:pPr marL="457200" indent="-457200">
              <a:buFont typeface="Wingdings" panose="05000000000000000000" pitchFamily="2" charset="2"/>
              <a:buChar char="§"/>
            </a:pPr>
            <a:r>
              <a:rPr lang="en-US" sz="2800" dirty="0"/>
              <a:t>50 epochs</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endParaRPr lang="en-US" sz="2800" dirty="0"/>
          </a:p>
          <a:p>
            <a:endParaRPr lang="en-US" sz="2800" dirty="0"/>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endParaRPr lang="en-US" sz="2800" dirty="0"/>
          </a:p>
        </p:txBody>
      </p:sp>
      <p:graphicFrame>
        <p:nvGraphicFramePr>
          <p:cNvPr id="45" name="Table 44">
            <a:extLst>
              <a:ext uri="{FF2B5EF4-FFF2-40B4-BE49-F238E27FC236}">
                <a16:creationId xmlns:a16="http://schemas.microsoft.com/office/drawing/2014/main" xmlns="" id="{0B368A8D-C84D-672B-2D51-E34A8987C275}"/>
              </a:ext>
            </a:extLst>
          </p:cNvPr>
          <p:cNvGraphicFramePr>
            <a:graphicFrameLocks noGrp="1"/>
          </p:cNvGraphicFramePr>
          <p:nvPr>
            <p:extLst>
              <p:ext uri="{D42A27DB-BD31-4B8C-83A1-F6EECF244321}">
                <p14:modId xmlns:p14="http://schemas.microsoft.com/office/powerpoint/2010/main" val="2224172221"/>
              </p:ext>
            </p:extLst>
          </p:nvPr>
        </p:nvGraphicFramePr>
        <p:xfrm>
          <a:off x="13922016" y="6440958"/>
          <a:ext cx="3956002" cy="1841649"/>
        </p:xfrm>
        <a:graphic>
          <a:graphicData uri="http://schemas.openxmlformats.org/drawingml/2006/table">
            <a:tbl>
              <a:tblPr firstRow="1" bandRow="1">
                <a:tableStyleId>{5FD0F851-EC5A-4D38-B0AD-8093EC10F338}</a:tableStyleId>
              </a:tblPr>
              <a:tblGrid>
                <a:gridCol w="406651">
                  <a:extLst>
                    <a:ext uri="{9D8B030D-6E8A-4147-A177-3AD203B41FA5}">
                      <a16:colId xmlns:a16="http://schemas.microsoft.com/office/drawing/2014/main" xmlns="" val="1223353597"/>
                    </a:ext>
                  </a:extLst>
                </a:gridCol>
                <a:gridCol w="1484637">
                  <a:extLst>
                    <a:ext uri="{9D8B030D-6E8A-4147-A177-3AD203B41FA5}">
                      <a16:colId xmlns:a16="http://schemas.microsoft.com/office/drawing/2014/main" xmlns="" val="586328519"/>
                    </a:ext>
                  </a:extLst>
                </a:gridCol>
                <a:gridCol w="1073652">
                  <a:extLst>
                    <a:ext uri="{9D8B030D-6E8A-4147-A177-3AD203B41FA5}">
                      <a16:colId xmlns:a16="http://schemas.microsoft.com/office/drawing/2014/main" xmlns="" val="2926534115"/>
                    </a:ext>
                  </a:extLst>
                </a:gridCol>
                <a:gridCol w="991062">
                  <a:extLst>
                    <a:ext uri="{9D8B030D-6E8A-4147-A177-3AD203B41FA5}">
                      <a16:colId xmlns:a16="http://schemas.microsoft.com/office/drawing/2014/main" xmlns="" val="2962322498"/>
                    </a:ext>
                  </a:extLst>
                </a:gridCol>
              </a:tblGrid>
              <a:tr h="613883">
                <a:tc>
                  <a:txBody>
                    <a:bodyPr/>
                    <a:lstStyle/>
                    <a:p>
                      <a:pPr algn="ctr"/>
                      <a:endParaRPr lang="en-US" sz="2400" dirty="0"/>
                    </a:p>
                  </a:txBody>
                  <a:tcPr/>
                </a:tc>
                <a:tc>
                  <a:txBody>
                    <a:bodyPr/>
                    <a:lstStyle/>
                    <a:p>
                      <a:pPr algn="ctr"/>
                      <a:r>
                        <a:rPr lang="en-US" sz="2400" dirty="0"/>
                        <a:t>Precision</a:t>
                      </a:r>
                    </a:p>
                  </a:txBody>
                  <a:tcPr/>
                </a:tc>
                <a:tc>
                  <a:txBody>
                    <a:bodyPr/>
                    <a:lstStyle/>
                    <a:p>
                      <a:pPr algn="ctr"/>
                      <a:r>
                        <a:rPr lang="en-US" sz="2400" dirty="0"/>
                        <a:t>Recall</a:t>
                      </a:r>
                    </a:p>
                  </a:txBody>
                  <a:tcPr/>
                </a:tc>
                <a:tc>
                  <a:txBody>
                    <a:bodyPr/>
                    <a:lstStyle/>
                    <a:p>
                      <a:pPr algn="ctr"/>
                      <a:r>
                        <a:rPr lang="en-US" sz="2400" dirty="0"/>
                        <a:t>F1</a:t>
                      </a:r>
                    </a:p>
                  </a:txBody>
                  <a:tcPr/>
                </a:tc>
                <a:extLst>
                  <a:ext uri="{0D108BD9-81ED-4DB2-BD59-A6C34878D82A}">
                    <a16:rowId xmlns:a16="http://schemas.microsoft.com/office/drawing/2014/main" xmlns="" val="150531114"/>
                  </a:ext>
                </a:extLst>
              </a:tr>
              <a:tr h="613883">
                <a:tc>
                  <a:txBody>
                    <a:bodyPr/>
                    <a:lstStyle/>
                    <a:p>
                      <a:pPr algn="ctr"/>
                      <a:r>
                        <a:rPr lang="en-US" sz="2400" dirty="0"/>
                        <a:t>0</a:t>
                      </a:r>
                    </a:p>
                  </a:txBody>
                  <a:tcPr/>
                </a:tc>
                <a:tc>
                  <a:txBody>
                    <a:bodyPr/>
                    <a:lstStyle/>
                    <a:p>
                      <a:pPr algn="ctr"/>
                      <a:r>
                        <a:rPr lang="en-US" sz="2400" dirty="0"/>
                        <a:t>1.00</a:t>
                      </a:r>
                    </a:p>
                  </a:txBody>
                  <a:tcPr/>
                </a:tc>
                <a:tc>
                  <a:txBody>
                    <a:bodyPr/>
                    <a:lstStyle/>
                    <a:p>
                      <a:pPr algn="ctr"/>
                      <a:r>
                        <a:rPr lang="en-US" sz="2400" dirty="0"/>
                        <a:t>1.00</a:t>
                      </a:r>
                    </a:p>
                  </a:txBody>
                  <a:tcPr/>
                </a:tc>
                <a:tc>
                  <a:txBody>
                    <a:bodyPr/>
                    <a:lstStyle/>
                    <a:p>
                      <a:pPr algn="ctr"/>
                      <a:r>
                        <a:rPr lang="en-US" sz="2400" dirty="0"/>
                        <a:t>1.00</a:t>
                      </a:r>
                    </a:p>
                  </a:txBody>
                  <a:tcPr/>
                </a:tc>
                <a:extLst>
                  <a:ext uri="{0D108BD9-81ED-4DB2-BD59-A6C34878D82A}">
                    <a16:rowId xmlns:a16="http://schemas.microsoft.com/office/drawing/2014/main" xmlns="" val="2936136625"/>
                  </a:ext>
                </a:extLst>
              </a:tr>
              <a:tr h="613883">
                <a:tc>
                  <a:txBody>
                    <a:bodyPr/>
                    <a:lstStyle/>
                    <a:p>
                      <a:pPr algn="ctr"/>
                      <a:r>
                        <a:rPr lang="en-US" sz="2400" dirty="0"/>
                        <a:t>1</a:t>
                      </a:r>
                    </a:p>
                  </a:txBody>
                  <a:tcPr/>
                </a:tc>
                <a:tc>
                  <a:txBody>
                    <a:bodyPr/>
                    <a:lstStyle/>
                    <a:p>
                      <a:pPr algn="ctr"/>
                      <a:r>
                        <a:rPr lang="en-US" sz="2400" dirty="0"/>
                        <a:t>0.81</a:t>
                      </a:r>
                    </a:p>
                  </a:txBody>
                  <a:tcPr/>
                </a:tc>
                <a:tc>
                  <a:txBody>
                    <a:bodyPr/>
                    <a:lstStyle/>
                    <a:p>
                      <a:pPr algn="ctr"/>
                      <a:r>
                        <a:rPr lang="en-US" sz="2400" dirty="0"/>
                        <a:t>0.81</a:t>
                      </a:r>
                    </a:p>
                  </a:txBody>
                  <a:tcPr/>
                </a:tc>
                <a:tc>
                  <a:txBody>
                    <a:bodyPr/>
                    <a:lstStyle/>
                    <a:p>
                      <a:pPr algn="ctr"/>
                      <a:r>
                        <a:rPr lang="en-US" sz="2400" dirty="0"/>
                        <a:t>0.81</a:t>
                      </a:r>
                    </a:p>
                  </a:txBody>
                  <a:tcPr/>
                </a:tc>
                <a:extLst>
                  <a:ext uri="{0D108BD9-81ED-4DB2-BD59-A6C34878D82A}">
                    <a16:rowId xmlns:a16="http://schemas.microsoft.com/office/drawing/2014/main" xmlns="" val="4218613408"/>
                  </a:ext>
                </a:extLst>
              </a:tr>
            </a:tbl>
          </a:graphicData>
        </a:graphic>
      </p:graphicFrame>
    </p:spTree>
    <p:extLst>
      <p:ext uri="{BB962C8B-B14F-4D97-AF65-F5344CB8AC3E}">
        <p14:creationId xmlns:p14="http://schemas.microsoft.com/office/powerpoint/2010/main" val="3532743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8553"/>
            <a:ext cx="181356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chemeClr val="bg1">
              <a:lumMod val="85000"/>
            </a:schemeClr>
          </a:solidFill>
        </p:spPr>
        <p:txBody>
          <a:bodyPr/>
          <a:lstStyle/>
          <a:p>
            <a:endParaRPr lang="en-US"/>
          </a:p>
        </p:txBody>
      </p:sp>
      <p:sp>
        <p:nvSpPr>
          <p:cNvPr id="5" name="Freeform 5"/>
          <p:cNvSpPr/>
          <p:nvPr/>
        </p:nvSpPr>
        <p:spPr>
          <a:xfrm>
            <a:off x="18135600" y="0"/>
            <a:ext cx="152400" cy="10396149"/>
          </a:xfrm>
          <a:custGeom>
            <a:avLst/>
            <a:gdLst/>
            <a:ahLst/>
            <a:cxnLst/>
            <a:rect l="l" t="t" r="r" b="b"/>
            <a:pathLst>
              <a:path w="5370413" h="6041715">
                <a:moveTo>
                  <a:pt x="5370413" y="0"/>
                </a:moveTo>
                <a:lnTo>
                  <a:pt x="5370413" y="6041715"/>
                </a:lnTo>
                <a:cubicBezTo>
                  <a:pt x="3580275" y="4027810"/>
                  <a:pt x="1790138" y="2013905"/>
                  <a:pt x="0" y="0"/>
                </a:cubicBezTo>
                <a:lnTo>
                  <a:pt x="5370413" y="0"/>
                </a:lnTo>
                <a:close/>
              </a:path>
            </a:pathLst>
          </a:custGeom>
          <a:solidFill>
            <a:srgbClr val="000000"/>
          </a:solidFill>
        </p:spPr>
        <p:txBody>
          <a:bodyPr/>
          <a:lstStyle/>
          <a:p>
            <a:endParaRPr lang="en-US"/>
          </a:p>
        </p:txBody>
      </p:sp>
      <p:grpSp>
        <p:nvGrpSpPr>
          <p:cNvPr id="15" name="Group 15"/>
          <p:cNvGrpSpPr/>
          <p:nvPr/>
        </p:nvGrpSpPr>
        <p:grpSpPr>
          <a:xfrm>
            <a:off x="-309665" y="606541"/>
            <a:ext cx="14940065" cy="2258023"/>
            <a:chOff x="0" y="0"/>
            <a:chExt cx="1537211" cy="218865"/>
          </a:xfrm>
        </p:grpSpPr>
        <p:sp>
          <p:nvSpPr>
            <p:cNvPr id="16" name="Freeform 16"/>
            <p:cNvSpPr/>
            <p:nvPr/>
          </p:nvSpPr>
          <p:spPr>
            <a:xfrm>
              <a:off x="0" y="0"/>
              <a:ext cx="1537211" cy="218865"/>
            </a:xfrm>
            <a:custGeom>
              <a:avLst/>
              <a:gdLst/>
              <a:ahLst/>
              <a:cxnLst/>
              <a:rect l="l" t="t" r="r" b="b"/>
              <a:pathLst>
                <a:path w="1537211" h="218865">
                  <a:moveTo>
                    <a:pt x="1334011" y="0"/>
                  </a:moveTo>
                  <a:lnTo>
                    <a:pt x="0" y="0"/>
                  </a:lnTo>
                  <a:lnTo>
                    <a:pt x="203200" y="218865"/>
                  </a:lnTo>
                  <a:lnTo>
                    <a:pt x="1537211" y="218865"/>
                  </a:lnTo>
                  <a:lnTo>
                    <a:pt x="1334011" y="0"/>
                  </a:lnTo>
                  <a:close/>
                </a:path>
              </a:pathLst>
            </a:custGeom>
            <a:solidFill>
              <a:srgbClr val="010101"/>
            </a:solidFill>
            <a:ln cap="sq">
              <a:noFill/>
              <a:prstDash val="solid"/>
              <a:miter/>
            </a:ln>
          </p:spPr>
          <p:txBody>
            <a:bodyPr/>
            <a:lstStyle/>
            <a:p>
              <a:endParaRPr lang="en-US"/>
            </a:p>
          </p:txBody>
        </p:sp>
        <p:sp>
          <p:nvSpPr>
            <p:cNvPr id="17" name="TextBox 17"/>
            <p:cNvSpPr txBox="1"/>
            <p:nvPr/>
          </p:nvSpPr>
          <p:spPr>
            <a:xfrm>
              <a:off x="101600" y="-19050"/>
              <a:ext cx="1334011" cy="237915"/>
            </a:xfrm>
            <a:prstGeom prst="rect">
              <a:avLst/>
            </a:prstGeom>
          </p:spPr>
          <p:txBody>
            <a:bodyPr lIns="50800" tIns="50800" rIns="50800" bIns="50800" rtlCol="0" anchor="ctr"/>
            <a:lstStyle/>
            <a:p>
              <a:pPr marL="0" lvl="0" indent="0" algn="ctr">
                <a:lnSpc>
                  <a:spcPts val="2859"/>
                </a:lnSpc>
                <a:spcBef>
                  <a:spcPct val="0"/>
                </a:spcBef>
              </a:pPr>
              <a:endParaRPr/>
            </a:p>
          </p:txBody>
        </p:sp>
      </p:grpSp>
      <p:sp>
        <p:nvSpPr>
          <p:cNvPr id="20" name="TextBox 20"/>
          <p:cNvSpPr txBox="1"/>
          <p:nvPr/>
        </p:nvSpPr>
        <p:spPr>
          <a:xfrm>
            <a:off x="1295400" y="1040966"/>
            <a:ext cx="11887200" cy="1065548"/>
          </a:xfrm>
          <a:prstGeom prst="rect">
            <a:avLst/>
          </a:prstGeom>
        </p:spPr>
        <p:txBody>
          <a:bodyPr wrap="square" lIns="0" tIns="0" rIns="0" bIns="0" rtlCol="0" anchor="t">
            <a:spAutoFit/>
          </a:bodyPr>
          <a:lstStyle/>
          <a:p>
            <a:pPr lvl="0" algn="ctr">
              <a:lnSpc>
                <a:spcPts val="9286"/>
              </a:lnSpc>
              <a:spcBef>
                <a:spcPct val="0"/>
              </a:spcBef>
            </a:pPr>
            <a:r>
              <a:rPr lang="en-US" sz="4800" b="1" spc="53" dirty="0">
                <a:solidFill>
                  <a:srgbClr val="FFFFFF"/>
                </a:solidFill>
                <a:latin typeface="Archivo Black" charset="0"/>
                <a:cs typeface="Arabic Typesetting" pitchFamily="66" charset="-78"/>
              </a:rPr>
              <a:t>Model Deployment</a:t>
            </a:r>
          </a:p>
        </p:txBody>
      </p:sp>
      <p:sp>
        <p:nvSpPr>
          <p:cNvPr id="3" name="Freeform 3"/>
          <p:cNvSpPr/>
          <p:nvPr/>
        </p:nvSpPr>
        <p:spPr>
          <a:xfrm rot="2925483">
            <a:off x="7791630" y="4402398"/>
            <a:ext cx="15026802" cy="1591351"/>
          </a:xfrm>
          <a:custGeom>
            <a:avLst/>
            <a:gdLst/>
            <a:ahLst/>
            <a:cxnLst/>
            <a:rect l="l" t="t" r="r" b="b"/>
            <a:pathLst>
              <a:path w="15026802" h="1591351">
                <a:moveTo>
                  <a:pt x="0" y="0"/>
                </a:moveTo>
                <a:lnTo>
                  <a:pt x="15026802" y="0"/>
                </a:lnTo>
                <a:lnTo>
                  <a:pt x="15026802" y="1591350"/>
                </a:lnTo>
                <a:lnTo>
                  <a:pt x="0" y="1591350"/>
                </a:lnTo>
                <a:lnTo>
                  <a:pt x="0" y="0"/>
                </a:lnTo>
                <a:close/>
              </a:path>
            </a:pathLst>
          </a:custGeom>
          <a:blipFill>
            <a:blip r:embed="rId2"/>
            <a:stretch>
              <a:fillRect t="-86495"/>
            </a:stretch>
          </a:blipFill>
        </p:spPr>
        <p:txBody>
          <a:bodyPr/>
          <a:lstStyle/>
          <a:p>
            <a:endParaRPr lang="en-US"/>
          </a:p>
        </p:txBody>
      </p:sp>
      <p:pic>
        <p:nvPicPr>
          <p:cNvPr id="2050" name="Picture 2">
            <a:extLst>
              <a:ext uri="{FF2B5EF4-FFF2-40B4-BE49-F238E27FC236}">
                <a16:creationId xmlns:a16="http://schemas.microsoft.com/office/drawing/2014/main" xmlns="" id="{AF59D337-02BC-00D5-6E64-AB7B84CE8E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775" y="3004000"/>
            <a:ext cx="8789225" cy="7152117"/>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21">
            <a:extLst>
              <a:ext uri="{FF2B5EF4-FFF2-40B4-BE49-F238E27FC236}">
                <a16:creationId xmlns:a16="http://schemas.microsoft.com/office/drawing/2014/main" xmlns="" id="{BC742156-B6D9-AB32-611D-1AF2B01C2244}"/>
              </a:ext>
            </a:extLst>
          </p:cNvPr>
          <p:cNvGrpSpPr/>
          <p:nvPr/>
        </p:nvGrpSpPr>
        <p:grpSpPr>
          <a:xfrm>
            <a:off x="10666434" y="4031192"/>
            <a:ext cx="4267199" cy="5554248"/>
            <a:chOff x="0" y="0"/>
            <a:chExt cx="1210207" cy="941166"/>
          </a:xfrm>
          <a:gradFill>
            <a:gsLst>
              <a:gs pos="0">
                <a:schemeClr val="bg1"/>
              </a:gs>
              <a:gs pos="52000">
                <a:schemeClr val="bg1"/>
              </a:gs>
              <a:gs pos="100000">
                <a:schemeClr val="bg1">
                  <a:alpha val="50000"/>
                </a:schemeClr>
              </a:gs>
            </a:gsLst>
            <a:lin ang="5400000" scaled="1"/>
          </a:gradFill>
        </p:grpSpPr>
        <p:sp>
          <p:nvSpPr>
            <p:cNvPr id="6" name="Freeform 22">
              <a:extLst>
                <a:ext uri="{FF2B5EF4-FFF2-40B4-BE49-F238E27FC236}">
                  <a16:creationId xmlns:a16="http://schemas.microsoft.com/office/drawing/2014/main" xmlns="" id="{67E41FBA-7BFD-267D-BDAA-269C8ADD723F}"/>
                </a:ext>
              </a:extLst>
            </p:cNvPr>
            <p:cNvSpPr/>
            <p:nvPr/>
          </p:nvSpPr>
          <p:spPr>
            <a:xfrm>
              <a:off x="0" y="0"/>
              <a:ext cx="1210207" cy="941166"/>
            </a:xfrm>
            <a:custGeom>
              <a:avLst/>
              <a:gdLst/>
              <a:ahLst/>
              <a:cxnLst/>
              <a:rect l="l" t="t" r="r" b="b"/>
              <a:pathLst>
                <a:path w="1210207" h="941166">
                  <a:moveTo>
                    <a:pt x="33697" y="0"/>
                  </a:moveTo>
                  <a:lnTo>
                    <a:pt x="1176510" y="0"/>
                  </a:lnTo>
                  <a:cubicBezTo>
                    <a:pt x="1195120" y="0"/>
                    <a:pt x="1210207" y="15087"/>
                    <a:pt x="1210207" y="33697"/>
                  </a:cubicBezTo>
                  <a:lnTo>
                    <a:pt x="1210207" y="907469"/>
                  </a:lnTo>
                  <a:cubicBezTo>
                    <a:pt x="1210207" y="916406"/>
                    <a:pt x="1206657" y="924977"/>
                    <a:pt x="1200337" y="931297"/>
                  </a:cubicBezTo>
                  <a:cubicBezTo>
                    <a:pt x="1194018" y="937616"/>
                    <a:pt x="1185447" y="941166"/>
                    <a:pt x="1176510" y="941166"/>
                  </a:cubicBezTo>
                  <a:lnTo>
                    <a:pt x="33697" y="941166"/>
                  </a:lnTo>
                  <a:cubicBezTo>
                    <a:pt x="24760" y="941166"/>
                    <a:pt x="16189" y="937616"/>
                    <a:pt x="9870" y="931297"/>
                  </a:cubicBezTo>
                  <a:cubicBezTo>
                    <a:pt x="3550" y="924977"/>
                    <a:pt x="0" y="916406"/>
                    <a:pt x="0" y="907469"/>
                  </a:cubicBezTo>
                  <a:lnTo>
                    <a:pt x="0" y="33697"/>
                  </a:lnTo>
                  <a:cubicBezTo>
                    <a:pt x="0" y="24760"/>
                    <a:pt x="3550" y="16189"/>
                    <a:pt x="9870" y="9870"/>
                  </a:cubicBezTo>
                  <a:cubicBezTo>
                    <a:pt x="16189" y="3550"/>
                    <a:pt x="24760" y="0"/>
                    <a:pt x="33697" y="0"/>
                  </a:cubicBezTo>
                  <a:close/>
                </a:path>
              </a:pathLst>
            </a:custGeom>
            <a:grpFill/>
            <a:ln w="38100" cap="sq">
              <a:solidFill>
                <a:srgbClr val="363636"/>
              </a:solidFill>
              <a:prstDash val="solid"/>
              <a:miter/>
            </a:ln>
          </p:spPr>
          <p:txBody>
            <a:bodyPr/>
            <a:lstStyle/>
            <a:p>
              <a:endParaRPr lang="en-US"/>
            </a:p>
          </p:txBody>
        </p:sp>
        <p:sp>
          <p:nvSpPr>
            <p:cNvPr id="7" name="TextBox 23">
              <a:extLst>
                <a:ext uri="{FF2B5EF4-FFF2-40B4-BE49-F238E27FC236}">
                  <a16:creationId xmlns:a16="http://schemas.microsoft.com/office/drawing/2014/main" xmlns="" id="{64E96775-69B6-82DB-169B-FD6339C1ECF8}"/>
                </a:ext>
              </a:extLst>
            </p:cNvPr>
            <p:cNvSpPr txBox="1"/>
            <p:nvPr/>
          </p:nvSpPr>
          <p:spPr>
            <a:xfrm>
              <a:off x="0" y="-19050"/>
              <a:ext cx="1210207" cy="960216"/>
            </a:xfrm>
            <a:prstGeom prst="rect">
              <a:avLst/>
            </a:prstGeom>
            <a:grpFill/>
          </p:spPr>
          <p:txBody>
            <a:bodyPr lIns="50800" tIns="50800" rIns="50800" bIns="50800" rtlCol="0" anchor="ctr"/>
            <a:lstStyle/>
            <a:p>
              <a:pPr algn="ctr">
                <a:lnSpc>
                  <a:spcPts val="2859"/>
                </a:lnSpc>
              </a:pPr>
              <a:endParaRPr/>
            </a:p>
          </p:txBody>
        </p:sp>
      </p:grpSp>
      <p:sp>
        <p:nvSpPr>
          <p:cNvPr id="12" name="TextBox 30">
            <a:extLst>
              <a:ext uri="{FF2B5EF4-FFF2-40B4-BE49-F238E27FC236}">
                <a16:creationId xmlns:a16="http://schemas.microsoft.com/office/drawing/2014/main" xmlns="" id="{6537D19D-4EB4-B058-D928-EC999B2612A5}"/>
              </a:ext>
            </a:extLst>
          </p:cNvPr>
          <p:cNvSpPr txBox="1"/>
          <p:nvPr/>
        </p:nvSpPr>
        <p:spPr>
          <a:xfrm>
            <a:off x="11674876" y="4147656"/>
            <a:ext cx="2549536" cy="430887"/>
          </a:xfrm>
          <a:prstGeom prst="rect">
            <a:avLst/>
          </a:prstGeom>
        </p:spPr>
        <p:txBody>
          <a:bodyPr wrap="square" lIns="0" tIns="0" rIns="0" bIns="0" rtlCol="0" anchor="t">
            <a:spAutoFit/>
          </a:bodyPr>
          <a:lstStyle/>
          <a:p>
            <a:r>
              <a:rPr lang="en-US" sz="2800" b="1" dirty="0"/>
              <a:t>Random Forest</a:t>
            </a:r>
          </a:p>
        </p:txBody>
      </p:sp>
      <p:sp>
        <p:nvSpPr>
          <p:cNvPr id="13" name="TextBox 12">
            <a:extLst>
              <a:ext uri="{FF2B5EF4-FFF2-40B4-BE49-F238E27FC236}">
                <a16:creationId xmlns:a16="http://schemas.microsoft.com/office/drawing/2014/main" xmlns="" id="{A66B0851-9ED8-0EF5-5E49-98346333DDE3}"/>
              </a:ext>
            </a:extLst>
          </p:cNvPr>
          <p:cNvSpPr txBox="1"/>
          <p:nvPr/>
        </p:nvSpPr>
        <p:spPr>
          <a:xfrm>
            <a:off x="11022775" y="4926421"/>
            <a:ext cx="3785695" cy="4308872"/>
          </a:xfrm>
          <a:prstGeom prst="rect">
            <a:avLst/>
          </a:prstGeom>
        </p:spPr>
        <p:txBody>
          <a:bodyPr wrap="square" lIns="0" tIns="0" rIns="0" bIns="0" rtlCol="0" anchor="t">
            <a:spAutoFit/>
          </a:bodyPr>
          <a:lstStyle/>
          <a:p>
            <a:pPr marL="457200" indent="-457200">
              <a:buFont typeface="Wingdings" panose="05000000000000000000" pitchFamily="2" charset="2"/>
              <a:buChar char="§"/>
            </a:pPr>
            <a:r>
              <a:rPr lang="en-US" sz="2800" dirty="0"/>
              <a:t>Trained using top 10 important features</a:t>
            </a:r>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endParaRPr lang="en-US" sz="2800" dirty="0"/>
          </a:p>
          <a:p>
            <a:pPr marL="457200" indent="-457200">
              <a:buFont typeface="Wingdings" panose="05000000000000000000" pitchFamily="2" charset="2"/>
              <a:buChar char="§"/>
            </a:pPr>
            <a:endParaRPr lang="en-US" sz="2800" dirty="0"/>
          </a:p>
        </p:txBody>
      </p:sp>
      <p:graphicFrame>
        <p:nvGraphicFramePr>
          <p:cNvPr id="14" name="Table 13">
            <a:extLst>
              <a:ext uri="{FF2B5EF4-FFF2-40B4-BE49-F238E27FC236}">
                <a16:creationId xmlns:a16="http://schemas.microsoft.com/office/drawing/2014/main" xmlns="" id="{17933E2E-028F-D7E7-3AF6-B72790BDAA12}"/>
              </a:ext>
            </a:extLst>
          </p:cNvPr>
          <p:cNvGraphicFramePr>
            <a:graphicFrameLocks noGrp="1"/>
          </p:cNvGraphicFramePr>
          <p:nvPr>
            <p:extLst>
              <p:ext uri="{D42A27DB-BD31-4B8C-83A1-F6EECF244321}">
                <p14:modId xmlns:p14="http://schemas.microsoft.com/office/powerpoint/2010/main" val="4190663752"/>
              </p:ext>
            </p:extLst>
          </p:nvPr>
        </p:nvGraphicFramePr>
        <p:xfrm>
          <a:off x="10808847" y="6897890"/>
          <a:ext cx="4000209" cy="1841649"/>
        </p:xfrm>
        <a:graphic>
          <a:graphicData uri="http://schemas.openxmlformats.org/drawingml/2006/table">
            <a:tbl>
              <a:tblPr firstRow="1" bandRow="1">
                <a:tableStyleId>{5FD0F851-EC5A-4D38-B0AD-8093EC10F338}</a:tableStyleId>
              </a:tblPr>
              <a:tblGrid>
                <a:gridCol w="411195">
                  <a:extLst>
                    <a:ext uri="{9D8B030D-6E8A-4147-A177-3AD203B41FA5}">
                      <a16:colId xmlns:a16="http://schemas.microsoft.com/office/drawing/2014/main" xmlns="" val="1223353597"/>
                    </a:ext>
                  </a:extLst>
                </a:gridCol>
                <a:gridCol w="1501227">
                  <a:extLst>
                    <a:ext uri="{9D8B030D-6E8A-4147-A177-3AD203B41FA5}">
                      <a16:colId xmlns:a16="http://schemas.microsoft.com/office/drawing/2014/main" xmlns="" val="586328519"/>
                    </a:ext>
                  </a:extLst>
                </a:gridCol>
                <a:gridCol w="1085649">
                  <a:extLst>
                    <a:ext uri="{9D8B030D-6E8A-4147-A177-3AD203B41FA5}">
                      <a16:colId xmlns:a16="http://schemas.microsoft.com/office/drawing/2014/main" xmlns="" val="2926534115"/>
                    </a:ext>
                  </a:extLst>
                </a:gridCol>
                <a:gridCol w="1002138">
                  <a:extLst>
                    <a:ext uri="{9D8B030D-6E8A-4147-A177-3AD203B41FA5}">
                      <a16:colId xmlns:a16="http://schemas.microsoft.com/office/drawing/2014/main" xmlns="" val="2962322498"/>
                    </a:ext>
                  </a:extLst>
                </a:gridCol>
              </a:tblGrid>
              <a:tr h="613883">
                <a:tc>
                  <a:txBody>
                    <a:bodyPr/>
                    <a:lstStyle/>
                    <a:p>
                      <a:pPr algn="ctr"/>
                      <a:endParaRPr lang="en-US" sz="2400" dirty="0"/>
                    </a:p>
                  </a:txBody>
                  <a:tcPr/>
                </a:tc>
                <a:tc>
                  <a:txBody>
                    <a:bodyPr/>
                    <a:lstStyle/>
                    <a:p>
                      <a:pPr algn="ctr"/>
                      <a:r>
                        <a:rPr lang="en-US" sz="2400" dirty="0"/>
                        <a:t>Precision</a:t>
                      </a:r>
                    </a:p>
                  </a:txBody>
                  <a:tcPr/>
                </a:tc>
                <a:tc>
                  <a:txBody>
                    <a:bodyPr/>
                    <a:lstStyle/>
                    <a:p>
                      <a:pPr algn="ctr"/>
                      <a:r>
                        <a:rPr lang="en-US" sz="2400" dirty="0"/>
                        <a:t>Recall</a:t>
                      </a:r>
                    </a:p>
                  </a:txBody>
                  <a:tcPr/>
                </a:tc>
                <a:tc>
                  <a:txBody>
                    <a:bodyPr/>
                    <a:lstStyle/>
                    <a:p>
                      <a:pPr algn="ctr"/>
                      <a:r>
                        <a:rPr lang="en-US" sz="2400" dirty="0"/>
                        <a:t>F1</a:t>
                      </a:r>
                    </a:p>
                  </a:txBody>
                  <a:tcPr/>
                </a:tc>
                <a:extLst>
                  <a:ext uri="{0D108BD9-81ED-4DB2-BD59-A6C34878D82A}">
                    <a16:rowId xmlns:a16="http://schemas.microsoft.com/office/drawing/2014/main" xmlns="" val="150531114"/>
                  </a:ext>
                </a:extLst>
              </a:tr>
              <a:tr h="613883">
                <a:tc>
                  <a:txBody>
                    <a:bodyPr/>
                    <a:lstStyle/>
                    <a:p>
                      <a:pPr algn="ctr"/>
                      <a:r>
                        <a:rPr lang="en-US" sz="2400" dirty="0"/>
                        <a:t>0</a:t>
                      </a:r>
                    </a:p>
                  </a:txBody>
                  <a:tcPr/>
                </a:tc>
                <a:tc>
                  <a:txBody>
                    <a:bodyPr/>
                    <a:lstStyle/>
                    <a:p>
                      <a:pPr algn="ctr"/>
                      <a:r>
                        <a:rPr lang="en-US" sz="2400" dirty="0"/>
                        <a:t>1.00</a:t>
                      </a:r>
                    </a:p>
                  </a:txBody>
                  <a:tcPr/>
                </a:tc>
                <a:tc>
                  <a:txBody>
                    <a:bodyPr/>
                    <a:lstStyle/>
                    <a:p>
                      <a:pPr algn="ctr"/>
                      <a:r>
                        <a:rPr lang="en-US" sz="2400" dirty="0"/>
                        <a:t>1.00</a:t>
                      </a:r>
                    </a:p>
                  </a:txBody>
                  <a:tcPr/>
                </a:tc>
                <a:tc>
                  <a:txBody>
                    <a:bodyPr/>
                    <a:lstStyle/>
                    <a:p>
                      <a:pPr algn="ctr"/>
                      <a:r>
                        <a:rPr lang="en-US" sz="2400" dirty="0"/>
                        <a:t>1.00</a:t>
                      </a:r>
                    </a:p>
                  </a:txBody>
                  <a:tcPr/>
                </a:tc>
                <a:extLst>
                  <a:ext uri="{0D108BD9-81ED-4DB2-BD59-A6C34878D82A}">
                    <a16:rowId xmlns:a16="http://schemas.microsoft.com/office/drawing/2014/main" xmlns="" val="2936136625"/>
                  </a:ext>
                </a:extLst>
              </a:tr>
              <a:tr h="613883">
                <a:tc>
                  <a:txBody>
                    <a:bodyPr/>
                    <a:lstStyle/>
                    <a:p>
                      <a:pPr algn="ctr"/>
                      <a:r>
                        <a:rPr lang="en-US" sz="2400" dirty="0"/>
                        <a:t>1</a:t>
                      </a:r>
                    </a:p>
                  </a:txBody>
                  <a:tcPr/>
                </a:tc>
                <a:tc>
                  <a:txBody>
                    <a:bodyPr/>
                    <a:lstStyle/>
                    <a:p>
                      <a:pPr algn="ctr"/>
                      <a:r>
                        <a:rPr lang="en-US" sz="2400" dirty="0"/>
                        <a:t>0.91</a:t>
                      </a:r>
                    </a:p>
                  </a:txBody>
                  <a:tcPr/>
                </a:tc>
                <a:tc>
                  <a:txBody>
                    <a:bodyPr/>
                    <a:lstStyle/>
                    <a:p>
                      <a:pPr algn="ctr"/>
                      <a:r>
                        <a:rPr lang="en-US" sz="2400" dirty="0"/>
                        <a:t>0.84</a:t>
                      </a:r>
                    </a:p>
                  </a:txBody>
                  <a:tcPr/>
                </a:tc>
                <a:tc>
                  <a:txBody>
                    <a:bodyPr/>
                    <a:lstStyle/>
                    <a:p>
                      <a:pPr algn="ctr"/>
                      <a:r>
                        <a:rPr lang="en-US" sz="2400" dirty="0"/>
                        <a:t>0.87</a:t>
                      </a:r>
                    </a:p>
                  </a:txBody>
                  <a:tcPr/>
                </a:tc>
                <a:extLst>
                  <a:ext uri="{0D108BD9-81ED-4DB2-BD59-A6C34878D82A}">
                    <a16:rowId xmlns:a16="http://schemas.microsoft.com/office/drawing/2014/main" xmlns="" val="4218613408"/>
                  </a:ext>
                </a:extLst>
              </a:tr>
            </a:tbl>
          </a:graphicData>
        </a:graphic>
      </p:graphicFrame>
    </p:spTree>
    <p:extLst>
      <p:ext uri="{BB962C8B-B14F-4D97-AF65-F5344CB8AC3E}">
        <p14:creationId xmlns:p14="http://schemas.microsoft.com/office/powerpoint/2010/main" val="324300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2242</TotalTime>
  <Words>302</Words>
  <Application>Microsoft Office PowerPoint</Application>
  <PresentationFormat>مخصص</PresentationFormat>
  <Paragraphs>139</Paragraphs>
  <Slides>10</Slides>
  <Notes>0</Notes>
  <HiddenSlides>0</HiddenSlides>
  <MMClips>0</MMClips>
  <ScaleCrop>false</ScaleCrop>
  <HeadingPairs>
    <vt:vector size="6" baseType="variant">
      <vt:variant>
        <vt:lpstr>الخطوط المستخدمة</vt:lpstr>
      </vt:variant>
      <vt:variant>
        <vt:i4>14</vt:i4>
      </vt:variant>
      <vt:variant>
        <vt:lpstr>نسق</vt:lpstr>
      </vt:variant>
      <vt:variant>
        <vt:i4>1</vt:i4>
      </vt:variant>
      <vt:variant>
        <vt:lpstr>عناوين الشرائح</vt:lpstr>
      </vt:variant>
      <vt:variant>
        <vt:i4>10</vt:i4>
      </vt:variant>
    </vt:vector>
  </HeadingPairs>
  <TitlesOfParts>
    <vt:vector size="25" baseType="lpstr">
      <vt:lpstr>Arial</vt:lpstr>
      <vt:lpstr>Andalus</vt:lpstr>
      <vt:lpstr>Algerian</vt:lpstr>
      <vt:lpstr>Poppins Bold</vt:lpstr>
      <vt:lpstr>Franklin Gothic Heavy</vt:lpstr>
      <vt:lpstr>Montserrat Light</vt:lpstr>
      <vt:lpstr>Times New Roman</vt:lpstr>
      <vt:lpstr>Calibri</vt:lpstr>
      <vt:lpstr>Montserrat Classic Bold</vt:lpstr>
      <vt:lpstr>Montserrat Classic</vt:lpstr>
      <vt:lpstr>Arabic Typesetting</vt:lpstr>
      <vt:lpstr>Book Antiqua</vt:lpstr>
      <vt:lpstr>Archivo Black</vt:lpstr>
      <vt:lpstr>Wingdings</vt:lpstr>
      <vt:lpstr>Office Theme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R_H</dc:creator>
  <cp:lastModifiedBy>‏‏مستخدم Windows</cp:lastModifiedBy>
  <cp:revision>37</cp:revision>
  <dcterms:created xsi:type="dcterms:W3CDTF">2006-08-16T00:00:00Z</dcterms:created>
  <dcterms:modified xsi:type="dcterms:W3CDTF">2023-12-14T07:25:25Z</dcterms:modified>
  <dc:identifier>DAF2wJ7BOA4</dc:identifier>
</cp:coreProperties>
</file>