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14">
  <p:sldMasterIdLst>
    <p:sldMasterId id="2147483659" r:id="rId1"/>
  </p:sldMasterIdLst>
  <p:notesMasterIdLst>
    <p:notesMasterId r:id="rId25"/>
  </p:notesMasterIdLst>
  <p:sldIdLst>
    <p:sldId id="258" r:id="rId2"/>
    <p:sldId id="259" r:id="rId3"/>
    <p:sldId id="257" r:id="rId4"/>
    <p:sldId id="267" r:id="rId5"/>
    <p:sldId id="268" r:id="rId6"/>
    <p:sldId id="269" r:id="rId7"/>
    <p:sldId id="270" r:id="rId8"/>
    <p:sldId id="271" r:id="rId9"/>
    <p:sldId id="272" r:id="rId10"/>
    <p:sldId id="273" r:id="rId11"/>
    <p:sldId id="274" r:id="rId12"/>
    <p:sldId id="275" r:id="rId13"/>
    <p:sldId id="283" r:id="rId14"/>
    <p:sldId id="276" r:id="rId15"/>
    <p:sldId id="284" r:id="rId16"/>
    <p:sldId id="278" r:id="rId17"/>
    <p:sldId id="285" r:id="rId18"/>
    <p:sldId id="279" r:id="rId19"/>
    <p:sldId id="286" r:id="rId20"/>
    <p:sldId id="280" r:id="rId21"/>
    <p:sldId id="281" r:id="rId22"/>
    <p:sldId id="282" r:id="rId23"/>
    <p:sldId id="266" r:id="rId24"/>
  </p:sldIdLst>
  <p:sldSz cx="10287000" cy="18288000"/>
  <p:notesSz cx="6858000" cy="9144000"/>
  <p:embeddedFontLst>
    <p:embeddedFont>
      <p:font typeface="Tajawal" panose="020B0604020202020204" charset="-78"/>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76979-FE06-4735-89FE-005A583D6CD8}" v="62" dt="2023-12-04T06:52:38.736"/>
  </p1510:revLst>
</p1510:revInfo>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94660"/>
  </p:normalViewPr>
  <p:slideViewPr>
    <p:cSldViewPr snapToGrid="0">
      <p:cViewPr varScale="1">
        <p:scale>
          <a:sx n="29" d="100"/>
          <a:sy n="29" d="100"/>
        </p:scale>
        <p:origin x="2028" y="52"/>
      </p:cViewPr>
      <p:guideLst>
        <p:guide orient="horz" pos="2721"/>
        <p:guide pos="57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AF ALLUQMANI" userId="cce5ae2186ff3d16" providerId="LiveId" clId="{F8076979-FE06-4735-89FE-005A583D6CD8}"/>
    <pc:docChg chg="undo custSel addSld delSld modSld sldOrd">
      <pc:chgData name="RAHAF ALLUQMANI" userId="cce5ae2186ff3d16" providerId="LiveId" clId="{F8076979-FE06-4735-89FE-005A583D6CD8}" dt="2023-12-04T07:12:10.676" v="1369" actId="1036"/>
      <pc:docMkLst>
        <pc:docMk/>
      </pc:docMkLst>
      <pc:sldChg chg="del">
        <pc:chgData name="RAHAF ALLUQMANI" userId="cce5ae2186ff3d16" providerId="LiveId" clId="{F8076979-FE06-4735-89FE-005A583D6CD8}" dt="2023-12-03T16:48:12.692" v="6" actId="47"/>
        <pc:sldMkLst>
          <pc:docMk/>
          <pc:sldMk cId="0" sldId="256"/>
        </pc:sldMkLst>
      </pc:sldChg>
      <pc:sldChg chg="ord">
        <pc:chgData name="RAHAF ALLUQMANI" userId="cce5ae2186ff3d16" providerId="LiveId" clId="{F8076979-FE06-4735-89FE-005A583D6CD8}" dt="2023-12-03T16:48:52.297" v="8"/>
        <pc:sldMkLst>
          <pc:docMk/>
          <pc:sldMk cId="0" sldId="257"/>
        </pc:sldMkLst>
      </pc:sldChg>
      <pc:sldChg chg="addSp delSp modSp mod">
        <pc:chgData name="RAHAF ALLUQMANI" userId="cce5ae2186ff3d16" providerId="LiveId" clId="{F8076979-FE06-4735-89FE-005A583D6CD8}" dt="2023-12-03T16:57:03.694" v="56" actId="478"/>
        <pc:sldMkLst>
          <pc:docMk/>
          <pc:sldMk cId="0" sldId="258"/>
        </pc:sldMkLst>
        <pc:spChg chg="add del mod">
          <ac:chgData name="RAHAF ALLUQMANI" userId="cce5ae2186ff3d16" providerId="LiveId" clId="{F8076979-FE06-4735-89FE-005A583D6CD8}" dt="2023-12-03T16:57:03.694" v="56" actId="478"/>
          <ac:spMkLst>
            <pc:docMk/>
            <pc:sldMk cId="0" sldId="258"/>
            <ac:spMk id="8" creationId="{1CA2923A-99FE-2E8C-5B1A-B9A16BB3FCAA}"/>
          </ac:spMkLst>
        </pc:spChg>
        <pc:spChg chg="add del mod">
          <ac:chgData name="RAHAF ALLUQMANI" userId="cce5ae2186ff3d16" providerId="LiveId" clId="{F8076979-FE06-4735-89FE-005A583D6CD8}" dt="2023-12-03T16:57:03.694" v="56" actId="478"/>
          <ac:spMkLst>
            <pc:docMk/>
            <pc:sldMk cId="0" sldId="258"/>
            <ac:spMk id="9" creationId="{8CE56FB4-6582-0B41-7A6C-D44B40953D1A}"/>
          </ac:spMkLst>
        </pc:spChg>
      </pc:sldChg>
      <pc:sldChg chg="modSp mod ord">
        <pc:chgData name="RAHAF ALLUQMANI" userId="cce5ae2186ff3d16" providerId="LiveId" clId="{F8076979-FE06-4735-89FE-005A583D6CD8}" dt="2023-12-04T07:03:24.311" v="1328" actId="1076"/>
        <pc:sldMkLst>
          <pc:docMk/>
          <pc:sldMk cId="0" sldId="259"/>
        </pc:sldMkLst>
        <pc:spChg chg="mod">
          <ac:chgData name="RAHAF ALLUQMANI" userId="cce5ae2186ff3d16" providerId="LiveId" clId="{F8076979-FE06-4735-89FE-005A583D6CD8}" dt="2023-12-04T07:03:24.311" v="1328" actId="1076"/>
          <ac:spMkLst>
            <pc:docMk/>
            <pc:sldMk cId="0" sldId="259"/>
            <ac:spMk id="86" creationId="{00000000-0000-0000-0000-000000000000}"/>
          </ac:spMkLst>
        </pc:spChg>
      </pc:sldChg>
      <pc:sldChg chg="modSp mod">
        <pc:chgData name="RAHAF ALLUQMANI" userId="cce5ae2186ff3d16" providerId="LiveId" clId="{F8076979-FE06-4735-89FE-005A583D6CD8}" dt="2023-12-04T07:02:45.799" v="1327" actId="1038"/>
        <pc:sldMkLst>
          <pc:docMk/>
          <pc:sldMk cId="0" sldId="266"/>
        </pc:sldMkLst>
        <pc:spChg chg="mod">
          <ac:chgData name="RAHAF ALLUQMANI" userId="cce5ae2186ff3d16" providerId="LiveId" clId="{F8076979-FE06-4735-89FE-005A583D6CD8}" dt="2023-12-04T07:02:45.799" v="1327" actId="1038"/>
          <ac:spMkLst>
            <pc:docMk/>
            <pc:sldMk cId="0" sldId="266"/>
            <ac:spMk id="155" creationId="{00000000-0000-0000-0000-000000000000}"/>
          </ac:spMkLst>
        </pc:spChg>
        <pc:spChg chg="mod">
          <ac:chgData name="RAHAF ALLUQMANI" userId="cce5ae2186ff3d16" providerId="LiveId" clId="{F8076979-FE06-4735-89FE-005A583D6CD8}" dt="2023-12-04T07:02:45.799" v="1327" actId="1038"/>
          <ac:spMkLst>
            <pc:docMk/>
            <pc:sldMk cId="0" sldId="266"/>
            <ac:spMk id="156" creationId="{00000000-0000-0000-0000-000000000000}"/>
          </ac:spMkLst>
        </pc:spChg>
        <pc:spChg chg="mod">
          <ac:chgData name="RAHAF ALLUQMANI" userId="cce5ae2186ff3d16" providerId="LiveId" clId="{F8076979-FE06-4735-89FE-005A583D6CD8}" dt="2023-12-03T16:50:47.322" v="11" actId="2085"/>
          <ac:spMkLst>
            <pc:docMk/>
            <pc:sldMk cId="0" sldId="266"/>
            <ac:spMk id="159" creationId="{00000000-0000-0000-0000-000000000000}"/>
          </ac:spMkLst>
        </pc:spChg>
        <pc:picChg chg="mod">
          <ac:chgData name="RAHAF ALLUQMANI" userId="cce5ae2186ff3d16" providerId="LiveId" clId="{F8076979-FE06-4735-89FE-005A583D6CD8}" dt="2023-12-03T16:57:47.077" v="60" actId="1076"/>
          <ac:picMkLst>
            <pc:docMk/>
            <pc:sldMk cId="0" sldId="266"/>
            <ac:picMk id="2" creationId="{67265536-4B03-B9C6-3674-B366D3ED37C8}"/>
          </ac:picMkLst>
        </pc:picChg>
      </pc:sldChg>
      <pc:sldChg chg="modSp mod">
        <pc:chgData name="RAHAF ALLUQMANI" userId="cce5ae2186ff3d16" providerId="LiveId" clId="{F8076979-FE06-4735-89FE-005A583D6CD8}" dt="2023-12-04T05:45:40.841" v="176" actId="20578"/>
        <pc:sldMkLst>
          <pc:docMk/>
          <pc:sldMk cId="1814034831" sldId="270"/>
        </pc:sldMkLst>
        <pc:spChg chg="mod">
          <ac:chgData name="RAHAF ALLUQMANI" userId="cce5ae2186ff3d16" providerId="LiveId" clId="{F8076979-FE06-4735-89FE-005A583D6CD8}" dt="2023-12-04T05:45:40.841" v="176" actId="20578"/>
          <ac:spMkLst>
            <pc:docMk/>
            <pc:sldMk cId="1814034831" sldId="270"/>
            <ac:spMk id="86" creationId="{00000000-0000-0000-0000-000000000000}"/>
          </ac:spMkLst>
        </pc:spChg>
      </pc:sldChg>
      <pc:sldChg chg="modSp mod">
        <pc:chgData name="RAHAF ALLUQMANI" userId="cce5ae2186ff3d16" providerId="LiveId" clId="{F8076979-FE06-4735-89FE-005A583D6CD8}" dt="2023-12-04T06:16:35.336" v="861" actId="20577"/>
        <pc:sldMkLst>
          <pc:docMk/>
          <pc:sldMk cId="127107752" sldId="273"/>
        </pc:sldMkLst>
        <pc:spChg chg="mod">
          <ac:chgData name="RAHAF ALLUQMANI" userId="cce5ae2186ff3d16" providerId="LiveId" clId="{F8076979-FE06-4735-89FE-005A583D6CD8}" dt="2023-12-04T06:16:22.415" v="855" actId="20577"/>
          <ac:spMkLst>
            <pc:docMk/>
            <pc:sldMk cId="127107752" sldId="273"/>
            <ac:spMk id="2" creationId="{70A615D7-BB11-7D40-7D72-C85F2397A147}"/>
          </ac:spMkLst>
        </pc:spChg>
        <pc:spChg chg="mod">
          <ac:chgData name="RAHAF ALLUQMANI" userId="cce5ae2186ff3d16" providerId="LiveId" clId="{F8076979-FE06-4735-89FE-005A583D6CD8}" dt="2023-12-04T06:16:26.500" v="857" actId="20577"/>
          <ac:spMkLst>
            <pc:docMk/>
            <pc:sldMk cId="127107752" sldId="273"/>
            <ac:spMk id="5" creationId="{0F5C0C0E-5968-8D98-9E5F-C76806B89374}"/>
          </ac:spMkLst>
        </pc:spChg>
        <pc:spChg chg="mod">
          <ac:chgData name="RAHAF ALLUQMANI" userId="cce5ae2186ff3d16" providerId="LiveId" clId="{F8076979-FE06-4735-89FE-005A583D6CD8}" dt="2023-12-04T06:16:32.206" v="859" actId="20577"/>
          <ac:spMkLst>
            <pc:docMk/>
            <pc:sldMk cId="127107752" sldId="273"/>
            <ac:spMk id="6" creationId="{C2AFFB6B-AE5C-C124-F91E-AD258B0674ED}"/>
          </ac:spMkLst>
        </pc:spChg>
        <pc:spChg chg="mod">
          <ac:chgData name="RAHAF ALLUQMANI" userId="cce5ae2186ff3d16" providerId="LiveId" clId="{F8076979-FE06-4735-89FE-005A583D6CD8}" dt="2023-12-04T06:16:35.336" v="861" actId="20577"/>
          <ac:spMkLst>
            <pc:docMk/>
            <pc:sldMk cId="127107752" sldId="273"/>
            <ac:spMk id="7" creationId="{71CDDEAD-9CB2-4E35-D9B8-997A452DB42E}"/>
          </ac:spMkLst>
        </pc:spChg>
      </pc:sldChg>
      <pc:sldChg chg="delSp modSp mod">
        <pc:chgData name="RAHAF ALLUQMANI" userId="cce5ae2186ff3d16" providerId="LiveId" clId="{F8076979-FE06-4735-89FE-005A583D6CD8}" dt="2023-12-04T06:49:52.186" v="1029" actId="478"/>
        <pc:sldMkLst>
          <pc:docMk/>
          <pc:sldMk cId="2960740451" sldId="274"/>
        </pc:sldMkLst>
        <pc:spChg chg="mod">
          <ac:chgData name="RAHAF ALLUQMANI" userId="cce5ae2186ff3d16" providerId="LiveId" clId="{F8076979-FE06-4735-89FE-005A583D6CD8}" dt="2023-12-04T05:46:08.149" v="177" actId="255"/>
          <ac:spMkLst>
            <pc:docMk/>
            <pc:sldMk cId="2960740451" sldId="274"/>
            <ac:spMk id="6" creationId="{CE9119D1-988B-E7CD-A8E9-9476323034DA}"/>
          </ac:spMkLst>
        </pc:spChg>
        <pc:spChg chg="del">
          <ac:chgData name="RAHAF ALLUQMANI" userId="cce5ae2186ff3d16" providerId="LiveId" clId="{F8076979-FE06-4735-89FE-005A583D6CD8}" dt="2023-12-04T06:49:52.186" v="1029" actId="478"/>
          <ac:spMkLst>
            <pc:docMk/>
            <pc:sldMk cId="2960740451" sldId="274"/>
            <ac:spMk id="85" creationId="{00000000-0000-0000-0000-000000000000}"/>
          </ac:spMkLst>
        </pc:spChg>
      </pc:sldChg>
      <pc:sldChg chg="delSp modSp mod">
        <pc:chgData name="RAHAF ALLUQMANI" userId="cce5ae2186ff3d16" providerId="LiveId" clId="{F8076979-FE06-4735-89FE-005A583D6CD8}" dt="2023-12-04T06:49:56.182" v="1030" actId="478"/>
        <pc:sldMkLst>
          <pc:docMk/>
          <pc:sldMk cId="3171194305" sldId="275"/>
        </pc:sldMkLst>
        <pc:spChg chg="mod">
          <ac:chgData name="RAHAF ALLUQMANI" userId="cce5ae2186ff3d16" providerId="LiveId" clId="{F8076979-FE06-4735-89FE-005A583D6CD8}" dt="2023-12-04T06:17:20.032" v="867" actId="20577"/>
          <ac:spMkLst>
            <pc:docMk/>
            <pc:sldMk cId="3171194305" sldId="275"/>
            <ac:spMk id="3" creationId="{7623A344-DE2E-5532-A961-87C0B258D7C6}"/>
          </ac:spMkLst>
        </pc:spChg>
        <pc:spChg chg="del">
          <ac:chgData name="RAHAF ALLUQMANI" userId="cce5ae2186ff3d16" providerId="LiveId" clId="{F8076979-FE06-4735-89FE-005A583D6CD8}" dt="2023-12-04T05:48:01.409" v="270" actId="478"/>
          <ac:spMkLst>
            <pc:docMk/>
            <pc:sldMk cId="3171194305" sldId="275"/>
            <ac:spMk id="4" creationId="{6D2C4CE9-AD01-7B14-7063-4BFBAA2596B3}"/>
          </ac:spMkLst>
        </pc:spChg>
        <pc:spChg chg="mod">
          <ac:chgData name="RAHAF ALLUQMANI" userId="cce5ae2186ff3d16" providerId="LiveId" clId="{F8076979-FE06-4735-89FE-005A583D6CD8}" dt="2023-12-04T06:17:16.718" v="865" actId="20577"/>
          <ac:spMkLst>
            <pc:docMk/>
            <pc:sldMk cId="3171194305" sldId="275"/>
            <ac:spMk id="6" creationId="{CE9119D1-988B-E7CD-A8E9-9476323034DA}"/>
          </ac:spMkLst>
        </pc:spChg>
        <pc:spChg chg="del">
          <ac:chgData name="RAHAF ALLUQMANI" userId="cce5ae2186ff3d16" providerId="LiveId" clId="{F8076979-FE06-4735-89FE-005A583D6CD8}" dt="2023-12-04T05:48:04.240" v="271" actId="478"/>
          <ac:spMkLst>
            <pc:docMk/>
            <pc:sldMk cId="3171194305" sldId="275"/>
            <ac:spMk id="7" creationId="{2132E6DB-7717-BF2D-8112-2E22A5332835}"/>
          </ac:spMkLst>
        </pc:spChg>
        <pc:spChg chg="del">
          <ac:chgData name="RAHAF ALLUQMANI" userId="cce5ae2186ff3d16" providerId="LiveId" clId="{F8076979-FE06-4735-89FE-005A583D6CD8}" dt="2023-12-04T06:49:56.182" v="1030" actId="478"/>
          <ac:spMkLst>
            <pc:docMk/>
            <pc:sldMk cId="3171194305" sldId="275"/>
            <ac:spMk id="85" creationId="{00000000-0000-0000-0000-000000000000}"/>
          </ac:spMkLst>
        </pc:spChg>
        <pc:picChg chg="mod">
          <ac:chgData name="RAHAF ALLUQMANI" userId="cce5ae2186ff3d16" providerId="LiveId" clId="{F8076979-FE06-4735-89FE-005A583D6CD8}" dt="2023-12-04T05:48:34.601" v="287" actId="1036"/>
          <ac:picMkLst>
            <pc:docMk/>
            <pc:sldMk cId="3171194305" sldId="275"/>
            <ac:picMk id="2" creationId="{AADF7B32-92BB-1292-9397-62AC647371B1}"/>
          </ac:picMkLst>
        </pc:picChg>
        <pc:picChg chg="del">
          <ac:chgData name="RAHAF ALLUQMANI" userId="cce5ae2186ff3d16" providerId="LiveId" clId="{F8076979-FE06-4735-89FE-005A583D6CD8}" dt="2023-12-04T05:48:04.240" v="271" actId="478"/>
          <ac:picMkLst>
            <pc:docMk/>
            <pc:sldMk cId="3171194305" sldId="275"/>
            <ac:picMk id="5" creationId="{19F00A0D-D176-9DA1-7AC7-A0CC1692ED66}"/>
          </ac:picMkLst>
        </pc:picChg>
      </pc:sldChg>
      <pc:sldChg chg="delSp modSp mod">
        <pc:chgData name="RAHAF ALLUQMANI" userId="cce5ae2186ff3d16" providerId="LiveId" clId="{F8076979-FE06-4735-89FE-005A583D6CD8}" dt="2023-12-04T07:11:25.200" v="1357" actId="255"/>
        <pc:sldMkLst>
          <pc:docMk/>
          <pc:sldMk cId="2767177585" sldId="276"/>
        </pc:sldMkLst>
        <pc:spChg chg="mod">
          <ac:chgData name="RAHAF ALLUQMANI" userId="cce5ae2186ff3d16" providerId="LiveId" clId="{F8076979-FE06-4735-89FE-005A583D6CD8}" dt="2023-12-04T07:11:25.200" v="1357" actId="255"/>
          <ac:spMkLst>
            <pc:docMk/>
            <pc:sldMk cId="2767177585" sldId="276"/>
            <ac:spMk id="6" creationId="{CE9119D1-988B-E7CD-A8E9-9476323034DA}"/>
          </ac:spMkLst>
        </pc:spChg>
        <pc:spChg chg="mod">
          <ac:chgData name="RAHAF ALLUQMANI" userId="cce5ae2186ff3d16" providerId="LiveId" clId="{F8076979-FE06-4735-89FE-005A583D6CD8}" dt="2023-12-04T07:11:19.259" v="1356" actId="1036"/>
          <ac:spMkLst>
            <pc:docMk/>
            <pc:sldMk cId="2767177585" sldId="276"/>
            <ac:spMk id="13" creationId="{788B8B88-7C8B-A714-BDD0-9E91C28E8E6A}"/>
          </ac:spMkLst>
        </pc:spChg>
        <pc:spChg chg="del">
          <ac:chgData name="RAHAF ALLUQMANI" userId="cce5ae2186ff3d16" providerId="LiveId" clId="{F8076979-FE06-4735-89FE-005A583D6CD8}" dt="2023-12-04T06:50:04.097" v="1032" actId="478"/>
          <ac:spMkLst>
            <pc:docMk/>
            <pc:sldMk cId="2767177585" sldId="276"/>
            <ac:spMk id="85" creationId="{00000000-0000-0000-0000-000000000000}"/>
          </ac:spMkLst>
        </pc:spChg>
        <pc:picChg chg="mod">
          <ac:chgData name="RAHAF ALLUQMANI" userId="cce5ae2186ff3d16" providerId="LiveId" clId="{F8076979-FE06-4735-89FE-005A583D6CD8}" dt="2023-12-04T07:11:19.259" v="1356" actId="1036"/>
          <ac:picMkLst>
            <pc:docMk/>
            <pc:sldMk cId="2767177585" sldId="276"/>
            <ac:picMk id="10" creationId="{450BB3C4-BE4C-3D6F-5244-97B83C9AAB26}"/>
          </ac:picMkLst>
        </pc:picChg>
        <pc:picChg chg="mod">
          <ac:chgData name="RAHAF ALLUQMANI" userId="cce5ae2186ff3d16" providerId="LiveId" clId="{F8076979-FE06-4735-89FE-005A583D6CD8}" dt="2023-12-04T07:11:19.259" v="1356" actId="1036"/>
          <ac:picMkLst>
            <pc:docMk/>
            <pc:sldMk cId="2767177585" sldId="276"/>
            <ac:picMk id="11" creationId="{68BB262E-9CFF-DDF9-3438-8DA6EFDB5ECA}"/>
          </ac:picMkLst>
        </pc:picChg>
      </pc:sldChg>
      <pc:sldChg chg="addSp delSp modSp del mod">
        <pc:chgData name="RAHAF ALLUQMANI" userId="cce5ae2186ff3d16" providerId="LiveId" clId="{F8076979-FE06-4735-89FE-005A583D6CD8}" dt="2023-12-04T05:54:31.853" v="403" actId="47"/>
        <pc:sldMkLst>
          <pc:docMk/>
          <pc:sldMk cId="3573590652" sldId="277"/>
        </pc:sldMkLst>
        <pc:spChg chg="mod">
          <ac:chgData name="RAHAF ALLUQMANI" userId="cce5ae2186ff3d16" providerId="LiveId" clId="{F8076979-FE06-4735-89FE-005A583D6CD8}" dt="2023-12-04T05:52:53.765" v="379" actId="20577"/>
          <ac:spMkLst>
            <pc:docMk/>
            <pc:sldMk cId="3573590652" sldId="277"/>
            <ac:spMk id="5" creationId="{1DE41DF9-DCA7-F8EF-9CFA-BF5CD962BE11}"/>
          </ac:spMkLst>
        </pc:spChg>
        <pc:spChg chg="mod">
          <ac:chgData name="RAHAF ALLUQMANI" userId="cce5ae2186ff3d16" providerId="LiveId" clId="{F8076979-FE06-4735-89FE-005A583D6CD8}" dt="2023-12-04T05:52:43.655" v="374" actId="20577"/>
          <ac:spMkLst>
            <pc:docMk/>
            <pc:sldMk cId="3573590652" sldId="277"/>
            <ac:spMk id="6" creationId="{CE9119D1-988B-E7CD-A8E9-9476323034DA}"/>
          </ac:spMkLst>
        </pc:spChg>
        <pc:spChg chg="mod">
          <ac:chgData name="RAHAF ALLUQMANI" userId="cce5ae2186ff3d16" providerId="LiveId" clId="{F8076979-FE06-4735-89FE-005A583D6CD8}" dt="2023-12-04T05:52:46.258" v="376" actId="20577"/>
          <ac:spMkLst>
            <pc:docMk/>
            <pc:sldMk cId="3573590652" sldId="277"/>
            <ac:spMk id="12" creationId="{E50A342F-A16A-4917-ED4A-D4D5E5B07F9E}"/>
          </ac:spMkLst>
        </pc:spChg>
        <pc:picChg chg="del">
          <ac:chgData name="RAHAF ALLUQMANI" userId="cce5ae2186ff3d16" providerId="LiveId" clId="{F8076979-FE06-4735-89FE-005A583D6CD8}" dt="2023-12-04T05:41:20.516" v="61" actId="478"/>
          <ac:picMkLst>
            <pc:docMk/>
            <pc:sldMk cId="3573590652" sldId="277"/>
            <ac:picMk id="8" creationId="{5C17CDC8-D73E-5ED1-0912-739A5CD476EB}"/>
          </ac:picMkLst>
        </pc:picChg>
        <pc:picChg chg="add mod">
          <ac:chgData name="RAHAF ALLUQMANI" userId="cce5ae2186ff3d16" providerId="LiveId" clId="{F8076979-FE06-4735-89FE-005A583D6CD8}" dt="2023-12-04T05:42:52.485" v="73" actId="1076"/>
          <ac:picMkLst>
            <pc:docMk/>
            <pc:sldMk cId="3573590652" sldId="277"/>
            <ac:picMk id="1026" creationId="{78CE2AA2-A706-DCA7-0F05-A4C11EA28CA9}"/>
          </ac:picMkLst>
        </pc:picChg>
      </pc:sldChg>
      <pc:sldChg chg="addSp delSp modSp mod">
        <pc:chgData name="RAHAF ALLUQMANI" userId="cce5ae2186ff3d16" providerId="LiveId" clId="{F8076979-FE06-4735-89FE-005A583D6CD8}" dt="2023-12-04T06:52:38.720" v="1229" actId="1036"/>
        <pc:sldMkLst>
          <pc:docMk/>
          <pc:sldMk cId="3135874363" sldId="278"/>
        </pc:sldMkLst>
        <pc:spChg chg="add mod">
          <ac:chgData name="RAHAF ALLUQMANI" userId="cce5ae2186ff3d16" providerId="LiveId" clId="{F8076979-FE06-4735-89FE-005A583D6CD8}" dt="2023-12-04T06:52:38.720" v="1229" actId="1036"/>
          <ac:spMkLst>
            <pc:docMk/>
            <pc:sldMk cId="3135874363" sldId="278"/>
            <ac:spMk id="3" creationId="{ABDFE216-BE65-D85B-7276-B4EE5E8B5B12}"/>
          </ac:spMkLst>
        </pc:spChg>
        <pc:spChg chg="add mod">
          <ac:chgData name="RAHAF ALLUQMANI" userId="cce5ae2186ff3d16" providerId="LiveId" clId="{F8076979-FE06-4735-89FE-005A583D6CD8}" dt="2023-12-04T06:52:38.720" v="1229" actId="1036"/>
          <ac:spMkLst>
            <pc:docMk/>
            <pc:sldMk cId="3135874363" sldId="278"/>
            <ac:spMk id="4" creationId="{187D54AA-2440-73FA-0B0D-DBF9B2F40287}"/>
          </ac:spMkLst>
        </pc:spChg>
        <pc:spChg chg="mod">
          <ac:chgData name="RAHAF ALLUQMANI" userId="cce5ae2186ff3d16" providerId="LiveId" clId="{F8076979-FE06-4735-89FE-005A583D6CD8}" dt="2023-12-04T06:52:38.720" v="1229" actId="1036"/>
          <ac:spMkLst>
            <pc:docMk/>
            <pc:sldMk cId="3135874363" sldId="278"/>
            <ac:spMk id="6" creationId="{CE9119D1-988B-E7CD-A8E9-9476323034DA}"/>
          </ac:spMkLst>
        </pc:spChg>
        <pc:spChg chg="del">
          <ac:chgData name="RAHAF ALLUQMANI" userId="cce5ae2186ff3d16" providerId="LiveId" clId="{F8076979-FE06-4735-89FE-005A583D6CD8}" dt="2023-12-04T05:54:57.212" v="407" actId="478"/>
          <ac:spMkLst>
            <pc:docMk/>
            <pc:sldMk cId="3135874363" sldId="278"/>
            <ac:spMk id="11" creationId="{4107A68C-C08F-B29C-FC3F-7F4F0B46152B}"/>
          </ac:spMkLst>
        </pc:spChg>
        <pc:spChg chg="del">
          <ac:chgData name="RAHAF ALLUQMANI" userId="cce5ae2186ff3d16" providerId="LiveId" clId="{F8076979-FE06-4735-89FE-005A583D6CD8}" dt="2023-12-04T05:55:03.785" v="409" actId="478"/>
          <ac:spMkLst>
            <pc:docMk/>
            <pc:sldMk cId="3135874363" sldId="278"/>
            <ac:spMk id="15" creationId="{238D55DA-49D0-9548-3644-BEBACFFDF0D5}"/>
          </ac:spMkLst>
        </pc:spChg>
        <pc:spChg chg="del">
          <ac:chgData name="RAHAF ALLUQMANI" userId="cce5ae2186ff3d16" providerId="LiveId" clId="{F8076979-FE06-4735-89FE-005A583D6CD8}" dt="2023-12-04T05:55:03.785" v="409" actId="478"/>
          <ac:spMkLst>
            <pc:docMk/>
            <pc:sldMk cId="3135874363" sldId="278"/>
            <ac:spMk id="17" creationId="{EE3B0F35-5740-806B-1A0E-37BD1D18601C}"/>
          </ac:spMkLst>
        </pc:spChg>
        <pc:spChg chg="del">
          <ac:chgData name="RAHAF ALLUQMANI" userId="cce5ae2186ff3d16" providerId="LiveId" clId="{F8076979-FE06-4735-89FE-005A583D6CD8}" dt="2023-12-04T05:55:03.785" v="409" actId="478"/>
          <ac:spMkLst>
            <pc:docMk/>
            <pc:sldMk cId="3135874363" sldId="278"/>
            <ac:spMk id="20" creationId="{7D631198-1DDE-ACAF-804A-6B50ADEC93ED}"/>
          </ac:spMkLst>
        </pc:spChg>
        <pc:spChg chg="del">
          <ac:chgData name="RAHAF ALLUQMANI" userId="cce5ae2186ff3d16" providerId="LiveId" clId="{F8076979-FE06-4735-89FE-005A583D6CD8}" dt="2023-12-04T05:55:03.785" v="409" actId="478"/>
          <ac:spMkLst>
            <pc:docMk/>
            <pc:sldMk cId="3135874363" sldId="278"/>
            <ac:spMk id="22" creationId="{C6383259-952E-4D3F-9FD6-DD858ECDD802}"/>
          </ac:spMkLst>
        </pc:spChg>
        <pc:spChg chg="del">
          <ac:chgData name="RAHAF ALLUQMANI" userId="cce5ae2186ff3d16" providerId="LiveId" clId="{F8076979-FE06-4735-89FE-005A583D6CD8}" dt="2023-12-04T06:50:13.259" v="1034" actId="478"/>
          <ac:spMkLst>
            <pc:docMk/>
            <pc:sldMk cId="3135874363" sldId="278"/>
            <ac:spMk id="85" creationId="{00000000-0000-0000-0000-000000000000}"/>
          </ac:spMkLst>
        </pc:spChg>
        <pc:picChg chg="add mod">
          <ac:chgData name="RAHAF ALLUQMANI" userId="cce5ae2186ff3d16" providerId="LiveId" clId="{F8076979-FE06-4735-89FE-005A583D6CD8}" dt="2023-12-04T06:52:38.720" v="1229" actId="1036"/>
          <ac:picMkLst>
            <pc:docMk/>
            <pc:sldMk cId="3135874363" sldId="278"/>
            <ac:picMk id="2" creationId="{E20EA1F6-A756-A31A-51D2-66C88C2A24CF}"/>
          </ac:picMkLst>
        </pc:picChg>
        <pc:picChg chg="add del mod">
          <ac:chgData name="RAHAF ALLUQMANI" userId="cce5ae2186ff3d16" providerId="LiveId" clId="{F8076979-FE06-4735-89FE-005A583D6CD8}" dt="2023-12-04T05:58:57.204" v="445"/>
          <ac:picMkLst>
            <pc:docMk/>
            <pc:sldMk cId="3135874363" sldId="278"/>
            <ac:picMk id="5" creationId="{B32DBD2A-935C-D979-899C-57F76DC3C9D4}"/>
          </ac:picMkLst>
        </pc:picChg>
        <pc:picChg chg="del">
          <ac:chgData name="RAHAF ALLUQMANI" userId="cce5ae2186ff3d16" providerId="LiveId" clId="{F8076979-FE06-4735-89FE-005A583D6CD8}" dt="2023-12-04T05:54:58.827" v="408" actId="478"/>
          <ac:picMkLst>
            <pc:docMk/>
            <pc:sldMk cId="3135874363" sldId="278"/>
            <ac:picMk id="13" creationId="{6DBFE477-15D0-907C-554F-8BACFFFA69D9}"/>
          </ac:picMkLst>
        </pc:picChg>
        <pc:picChg chg="del">
          <ac:chgData name="RAHAF ALLUQMANI" userId="cce5ae2186ff3d16" providerId="LiveId" clId="{F8076979-FE06-4735-89FE-005A583D6CD8}" dt="2023-12-04T05:55:03.785" v="409" actId="478"/>
          <ac:picMkLst>
            <pc:docMk/>
            <pc:sldMk cId="3135874363" sldId="278"/>
            <ac:picMk id="18" creationId="{6E52714B-98D1-0368-BEB6-F824FF19CFE0}"/>
          </ac:picMkLst>
        </pc:picChg>
      </pc:sldChg>
      <pc:sldChg chg="addSp delSp modSp mod">
        <pc:chgData name="RAHAF ALLUQMANI" userId="cce5ae2186ff3d16" providerId="LiveId" clId="{F8076979-FE06-4735-89FE-005A583D6CD8}" dt="2023-12-04T07:11:46.468" v="1359" actId="1036"/>
        <pc:sldMkLst>
          <pc:docMk/>
          <pc:sldMk cId="1057255232" sldId="279"/>
        </pc:sldMkLst>
        <pc:spChg chg="mod">
          <ac:chgData name="RAHAF ALLUQMANI" userId="cce5ae2186ff3d16" providerId="LiveId" clId="{F8076979-FE06-4735-89FE-005A583D6CD8}" dt="2023-12-04T07:11:46.468" v="1359" actId="1036"/>
          <ac:spMkLst>
            <pc:docMk/>
            <pc:sldMk cId="1057255232" sldId="279"/>
            <ac:spMk id="4" creationId="{9C1A5952-DA0D-0A3A-19AB-69BE0203A579}"/>
          </ac:spMkLst>
        </pc:spChg>
        <pc:spChg chg="add del">
          <ac:chgData name="RAHAF ALLUQMANI" userId="cce5ae2186ff3d16" providerId="LiveId" clId="{F8076979-FE06-4735-89FE-005A583D6CD8}" dt="2023-12-04T06:40:22.274" v="905" actId="22"/>
          <ac:spMkLst>
            <pc:docMk/>
            <pc:sldMk cId="1057255232" sldId="279"/>
            <ac:spMk id="6" creationId="{B694AA6F-E4E6-736D-8BA9-19B811E69A32}"/>
          </ac:spMkLst>
        </pc:spChg>
        <pc:spChg chg="mod">
          <ac:chgData name="RAHAF ALLUQMANI" userId="cce5ae2186ff3d16" providerId="LiveId" clId="{F8076979-FE06-4735-89FE-005A583D6CD8}" dt="2023-12-04T07:11:46.468" v="1359" actId="1036"/>
          <ac:spMkLst>
            <pc:docMk/>
            <pc:sldMk cId="1057255232" sldId="279"/>
            <ac:spMk id="8" creationId="{8A61A1FB-4762-3D85-5DF8-665F36A6593B}"/>
          </ac:spMkLst>
        </pc:spChg>
        <pc:spChg chg="mod">
          <ac:chgData name="RAHAF ALLUQMANI" userId="cce5ae2186ff3d16" providerId="LiveId" clId="{F8076979-FE06-4735-89FE-005A583D6CD8}" dt="2023-12-04T06:53:17.928" v="1281" actId="1035"/>
          <ac:spMkLst>
            <pc:docMk/>
            <pc:sldMk cId="1057255232" sldId="279"/>
            <ac:spMk id="10" creationId="{70C5E17D-6473-D092-C133-FBB34E89AA01}"/>
          </ac:spMkLst>
        </pc:spChg>
        <pc:spChg chg="mod">
          <ac:chgData name="RAHAF ALLUQMANI" userId="cce5ae2186ff3d16" providerId="LiveId" clId="{F8076979-FE06-4735-89FE-005A583D6CD8}" dt="2023-12-04T06:53:17.928" v="1281" actId="1035"/>
          <ac:spMkLst>
            <pc:docMk/>
            <pc:sldMk cId="1057255232" sldId="279"/>
            <ac:spMk id="11" creationId="{4107A68C-C08F-B29C-FC3F-7F4F0B46152B}"/>
          </ac:spMkLst>
        </pc:spChg>
        <pc:spChg chg="del mod">
          <ac:chgData name="RAHAF ALLUQMANI" userId="cce5ae2186ff3d16" providerId="LiveId" clId="{F8076979-FE06-4735-89FE-005A583D6CD8}" dt="2023-12-04T06:41:10.548" v="910" actId="478"/>
          <ac:spMkLst>
            <pc:docMk/>
            <pc:sldMk cId="1057255232" sldId="279"/>
            <ac:spMk id="16" creationId="{2FB71CDD-7425-CF5F-35D8-EC15EDD63733}"/>
          </ac:spMkLst>
        </pc:spChg>
        <pc:spChg chg="del">
          <ac:chgData name="RAHAF ALLUQMANI" userId="cce5ae2186ff3d16" providerId="LiveId" clId="{F8076979-FE06-4735-89FE-005A583D6CD8}" dt="2023-12-04T06:50:21.060" v="1036" actId="478"/>
          <ac:spMkLst>
            <pc:docMk/>
            <pc:sldMk cId="1057255232" sldId="279"/>
            <ac:spMk id="85" creationId="{00000000-0000-0000-0000-000000000000}"/>
          </ac:spMkLst>
        </pc:spChg>
        <pc:picChg chg="mod">
          <ac:chgData name="RAHAF ALLUQMANI" userId="cce5ae2186ff3d16" providerId="LiveId" clId="{F8076979-FE06-4735-89FE-005A583D6CD8}" dt="2023-12-04T07:11:46.468" v="1359" actId="1036"/>
          <ac:picMkLst>
            <pc:docMk/>
            <pc:sldMk cId="1057255232" sldId="279"/>
            <ac:picMk id="2" creationId="{4872DF68-0EC9-DF15-3794-4F47FA814660}"/>
          </ac:picMkLst>
        </pc:picChg>
        <pc:picChg chg="mod">
          <ac:chgData name="RAHAF ALLUQMANI" userId="cce5ae2186ff3d16" providerId="LiveId" clId="{F8076979-FE06-4735-89FE-005A583D6CD8}" dt="2023-12-04T07:11:46.468" v="1359" actId="1036"/>
          <ac:picMkLst>
            <pc:docMk/>
            <pc:sldMk cId="1057255232" sldId="279"/>
            <ac:picMk id="5" creationId="{AF8C6B37-6E9B-C289-5CB6-C6EDC2CFAF82}"/>
          </ac:picMkLst>
        </pc:picChg>
        <pc:picChg chg="del mod">
          <ac:chgData name="RAHAF ALLUQMANI" userId="cce5ae2186ff3d16" providerId="LiveId" clId="{F8076979-FE06-4735-89FE-005A583D6CD8}" dt="2023-12-04T06:41:10.548" v="910" actId="478"/>
          <ac:picMkLst>
            <pc:docMk/>
            <pc:sldMk cId="1057255232" sldId="279"/>
            <ac:picMk id="12" creationId="{CC79AE74-A708-B91D-DB14-1CD8D95B5DEB}"/>
          </ac:picMkLst>
        </pc:picChg>
      </pc:sldChg>
      <pc:sldChg chg="modSp mod">
        <pc:chgData name="RAHAF ALLUQMANI" userId="cce5ae2186ff3d16" providerId="LiveId" clId="{F8076979-FE06-4735-89FE-005A583D6CD8}" dt="2023-12-04T07:12:10.676" v="1369" actId="1036"/>
        <pc:sldMkLst>
          <pc:docMk/>
          <pc:sldMk cId="3785843454" sldId="280"/>
        </pc:sldMkLst>
        <pc:spChg chg="mod">
          <ac:chgData name="RAHAF ALLUQMANI" userId="cce5ae2186ff3d16" providerId="LiveId" clId="{F8076979-FE06-4735-89FE-005A583D6CD8}" dt="2023-12-04T06:48:25.347" v="1023" actId="20577"/>
          <ac:spMkLst>
            <pc:docMk/>
            <pc:sldMk cId="3785843454" sldId="280"/>
            <ac:spMk id="10" creationId="{70C5E17D-6473-D092-C133-FBB34E89AA01}"/>
          </ac:spMkLst>
        </pc:spChg>
        <pc:spChg chg="mod">
          <ac:chgData name="RAHAF ALLUQMANI" userId="cce5ae2186ff3d16" providerId="LiveId" clId="{F8076979-FE06-4735-89FE-005A583D6CD8}" dt="2023-12-04T07:12:10.676" v="1369" actId="1036"/>
          <ac:spMkLst>
            <pc:docMk/>
            <pc:sldMk cId="3785843454" sldId="280"/>
            <ac:spMk id="13" creationId="{039F5A5E-78F4-92E0-8BDE-2F9508AACDEB}"/>
          </ac:spMkLst>
        </pc:spChg>
        <pc:spChg chg="mod">
          <ac:chgData name="RAHAF ALLUQMANI" userId="cce5ae2186ff3d16" providerId="LiveId" clId="{F8076979-FE06-4735-89FE-005A583D6CD8}" dt="2023-12-04T07:12:04.326" v="1367" actId="1036"/>
          <ac:spMkLst>
            <pc:docMk/>
            <pc:sldMk cId="3785843454" sldId="280"/>
            <ac:spMk id="17" creationId="{28687D70-0DF0-1555-08CC-2E6A89075532}"/>
          </ac:spMkLst>
        </pc:spChg>
        <pc:spChg chg="mod">
          <ac:chgData name="RAHAF ALLUQMANI" userId="cce5ae2186ff3d16" providerId="LiveId" clId="{F8076979-FE06-4735-89FE-005A583D6CD8}" dt="2023-12-04T07:12:04.326" v="1367" actId="1036"/>
          <ac:spMkLst>
            <pc:docMk/>
            <pc:sldMk cId="3785843454" sldId="280"/>
            <ac:spMk id="20" creationId="{EB5DDE27-C1BD-D752-927C-5AE92B55159B}"/>
          </ac:spMkLst>
        </pc:spChg>
        <pc:picChg chg="mod">
          <ac:chgData name="RAHAF ALLUQMANI" userId="cce5ae2186ff3d16" providerId="LiveId" clId="{F8076979-FE06-4735-89FE-005A583D6CD8}" dt="2023-12-04T07:12:10.676" v="1369" actId="1036"/>
          <ac:picMkLst>
            <pc:docMk/>
            <pc:sldMk cId="3785843454" sldId="280"/>
            <ac:picMk id="3" creationId="{A1E137B8-7AB5-B02B-E5B8-6CFF18D8913C}"/>
          </ac:picMkLst>
        </pc:picChg>
        <pc:picChg chg="mod">
          <ac:chgData name="RAHAF ALLUQMANI" userId="cce5ae2186ff3d16" providerId="LiveId" clId="{F8076979-FE06-4735-89FE-005A583D6CD8}" dt="2023-12-04T07:12:04.326" v="1367" actId="1036"/>
          <ac:picMkLst>
            <pc:docMk/>
            <pc:sldMk cId="3785843454" sldId="280"/>
            <ac:picMk id="14" creationId="{6AD7E159-2EBF-F7EB-959D-CD011044574C}"/>
          </ac:picMkLst>
        </pc:picChg>
        <pc:picChg chg="mod">
          <ac:chgData name="RAHAF ALLUQMANI" userId="cce5ae2186ff3d16" providerId="LiveId" clId="{F8076979-FE06-4735-89FE-005A583D6CD8}" dt="2023-12-04T07:12:04.326" v="1367" actId="1036"/>
          <ac:picMkLst>
            <pc:docMk/>
            <pc:sldMk cId="3785843454" sldId="280"/>
            <ac:picMk id="18" creationId="{C5F4296F-30B8-4408-96FD-AC26A7AEBD7B}"/>
          </ac:picMkLst>
        </pc:picChg>
      </pc:sldChg>
      <pc:sldChg chg="delSp modSp mod">
        <pc:chgData name="RAHAF ALLUQMANI" userId="cce5ae2186ff3d16" providerId="LiveId" clId="{F8076979-FE06-4735-89FE-005A583D6CD8}" dt="2023-12-04T06:54:35.762" v="1301" actId="1036"/>
        <pc:sldMkLst>
          <pc:docMk/>
          <pc:sldMk cId="3651560915" sldId="281"/>
        </pc:sldMkLst>
        <pc:spChg chg="mod">
          <ac:chgData name="RAHAF ALLUQMANI" userId="cce5ae2186ff3d16" providerId="LiveId" clId="{F8076979-FE06-4735-89FE-005A583D6CD8}" dt="2023-12-04T06:54:35.762" v="1301" actId="1036"/>
          <ac:spMkLst>
            <pc:docMk/>
            <pc:sldMk cId="3651560915" sldId="281"/>
            <ac:spMk id="5" creationId="{1E6FCB42-FC7E-96D7-CBC4-607DC700EEA7}"/>
          </ac:spMkLst>
        </pc:spChg>
        <pc:spChg chg="mod">
          <ac:chgData name="RAHAF ALLUQMANI" userId="cce5ae2186ff3d16" providerId="LiveId" clId="{F8076979-FE06-4735-89FE-005A583D6CD8}" dt="2023-12-04T06:54:31.132" v="1283" actId="1076"/>
          <ac:spMkLst>
            <pc:docMk/>
            <pc:sldMk cId="3651560915" sldId="281"/>
            <ac:spMk id="10" creationId="{70C5E17D-6473-D092-C133-FBB34E89AA01}"/>
          </ac:spMkLst>
        </pc:spChg>
        <pc:spChg chg="del">
          <ac:chgData name="RAHAF ALLUQMANI" userId="cce5ae2186ff3d16" providerId="LiveId" clId="{F8076979-FE06-4735-89FE-005A583D6CD8}" dt="2023-12-04T06:54:18.345" v="1282" actId="478"/>
          <ac:spMkLst>
            <pc:docMk/>
            <pc:sldMk cId="3651560915" sldId="281"/>
            <ac:spMk id="85" creationId="{00000000-0000-0000-0000-000000000000}"/>
          </ac:spMkLst>
        </pc:spChg>
        <pc:picChg chg="mod">
          <ac:chgData name="RAHAF ALLUQMANI" userId="cce5ae2186ff3d16" providerId="LiveId" clId="{F8076979-FE06-4735-89FE-005A583D6CD8}" dt="2023-12-04T06:54:35.762" v="1301" actId="1036"/>
          <ac:picMkLst>
            <pc:docMk/>
            <pc:sldMk cId="3651560915" sldId="281"/>
            <ac:picMk id="2" creationId="{3279122E-3B95-3455-2DB7-40FD8E120A2A}"/>
          </ac:picMkLst>
        </pc:picChg>
      </pc:sldChg>
      <pc:sldChg chg="modSp mod">
        <pc:chgData name="RAHAF ALLUQMANI" userId="cce5ae2186ff3d16" providerId="LiveId" clId="{F8076979-FE06-4735-89FE-005A583D6CD8}" dt="2023-12-04T06:12:42.605" v="852" actId="255"/>
        <pc:sldMkLst>
          <pc:docMk/>
          <pc:sldMk cId="3103398382" sldId="282"/>
        </pc:sldMkLst>
        <pc:spChg chg="mod">
          <ac:chgData name="RAHAF ALLUQMANI" userId="cce5ae2186ff3d16" providerId="LiveId" clId="{F8076979-FE06-4735-89FE-005A583D6CD8}" dt="2023-12-04T06:12:42.605" v="852" actId="255"/>
          <ac:spMkLst>
            <pc:docMk/>
            <pc:sldMk cId="3103398382" sldId="282"/>
            <ac:spMk id="10" creationId="{70C5E17D-6473-D092-C133-FBB34E89AA01}"/>
          </ac:spMkLst>
        </pc:spChg>
      </pc:sldChg>
      <pc:sldChg chg="delSp modSp add mod">
        <pc:chgData name="RAHAF ALLUQMANI" userId="cce5ae2186ff3d16" providerId="LiveId" clId="{F8076979-FE06-4735-89FE-005A583D6CD8}" dt="2023-12-04T06:50:00.238" v="1031" actId="478"/>
        <pc:sldMkLst>
          <pc:docMk/>
          <pc:sldMk cId="3718139183" sldId="283"/>
        </pc:sldMkLst>
        <pc:spChg chg="del">
          <ac:chgData name="RAHAF ALLUQMANI" userId="cce5ae2186ff3d16" providerId="LiveId" clId="{F8076979-FE06-4735-89FE-005A583D6CD8}" dt="2023-12-04T05:47:32.664" v="184" actId="478"/>
          <ac:spMkLst>
            <pc:docMk/>
            <pc:sldMk cId="3718139183" sldId="283"/>
            <ac:spMk id="3" creationId="{7623A344-DE2E-5532-A961-87C0B258D7C6}"/>
          </ac:spMkLst>
        </pc:spChg>
        <pc:spChg chg="mod">
          <ac:chgData name="RAHAF ALLUQMANI" userId="cce5ae2186ff3d16" providerId="LiveId" clId="{F8076979-FE06-4735-89FE-005A583D6CD8}" dt="2023-12-04T06:17:54.124" v="869" actId="20577"/>
          <ac:spMkLst>
            <pc:docMk/>
            <pc:sldMk cId="3718139183" sldId="283"/>
            <ac:spMk id="4" creationId="{6D2C4CE9-AD01-7B14-7063-4BFBAA2596B3}"/>
          </ac:spMkLst>
        </pc:spChg>
        <pc:spChg chg="del">
          <ac:chgData name="RAHAF ALLUQMANI" userId="cce5ae2186ff3d16" providerId="LiveId" clId="{F8076979-FE06-4735-89FE-005A583D6CD8}" dt="2023-12-04T05:47:40.599" v="185" actId="478"/>
          <ac:spMkLst>
            <pc:docMk/>
            <pc:sldMk cId="3718139183" sldId="283"/>
            <ac:spMk id="6" creationId="{CE9119D1-988B-E7CD-A8E9-9476323034DA}"/>
          </ac:spMkLst>
        </pc:spChg>
        <pc:spChg chg="mod">
          <ac:chgData name="RAHAF ALLUQMANI" userId="cce5ae2186ff3d16" providerId="LiveId" clId="{F8076979-FE06-4735-89FE-005A583D6CD8}" dt="2023-12-04T06:18:05.441" v="871" actId="20577"/>
          <ac:spMkLst>
            <pc:docMk/>
            <pc:sldMk cId="3718139183" sldId="283"/>
            <ac:spMk id="7" creationId="{2132E6DB-7717-BF2D-8112-2E22A5332835}"/>
          </ac:spMkLst>
        </pc:spChg>
        <pc:spChg chg="del">
          <ac:chgData name="RAHAF ALLUQMANI" userId="cce5ae2186ff3d16" providerId="LiveId" clId="{F8076979-FE06-4735-89FE-005A583D6CD8}" dt="2023-12-04T06:50:00.238" v="1031" actId="478"/>
          <ac:spMkLst>
            <pc:docMk/>
            <pc:sldMk cId="3718139183" sldId="283"/>
            <ac:spMk id="85" creationId="{00000000-0000-0000-0000-000000000000}"/>
          </ac:spMkLst>
        </pc:spChg>
        <pc:picChg chg="del">
          <ac:chgData name="RAHAF ALLUQMANI" userId="cce5ae2186ff3d16" providerId="LiveId" clId="{F8076979-FE06-4735-89FE-005A583D6CD8}" dt="2023-12-04T05:47:32.664" v="184" actId="478"/>
          <ac:picMkLst>
            <pc:docMk/>
            <pc:sldMk cId="3718139183" sldId="283"/>
            <ac:picMk id="2" creationId="{AADF7B32-92BB-1292-9397-62AC647371B1}"/>
          </ac:picMkLst>
        </pc:picChg>
        <pc:picChg chg="mod">
          <ac:chgData name="RAHAF ALLUQMANI" userId="cce5ae2186ff3d16" providerId="LiveId" clId="{F8076979-FE06-4735-89FE-005A583D6CD8}" dt="2023-12-04T05:49:19.383" v="295" actId="1076"/>
          <ac:picMkLst>
            <pc:docMk/>
            <pc:sldMk cId="3718139183" sldId="283"/>
            <ac:picMk id="5" creationId="{19F00A0D-D176-9DA1-7AC7-A0CC1692ED66}"/>
          </ac:picMkLst>
        </pc:picChg>
      </pc:sldChg>
      <pc:sldChg chg="delSp modSp add mod ord">
        <pc:chgData name="RAHAF ALLUQMANI" userId="cce5ae2186ff3d16" providerId="LiveId" clId="{F8076979-FE06-4735-89FE-005A583D6CD8}" dt="2023-12-04T06:52:54.333" v="1263" actId="1036"/>
        <pc:sldMkLst>
          <pc:docMk/>
          <pc:sldMk cId="1417381409" sldId="284"/>
        </pc:sldMkLst>
        <pc:spChg chg="mod">
          <ac:chgData name="RAHAF ALLUQMANI" userId="cce5ae2186ff3d16" providerId="LiveId" clId="{F8076979-FE06-4735-89FE-005A583D6CD8}" dt="2023-12-04T06:52:54.333" v="1263" actId="1036"/>
          <ac:spMkLst>
            <pc:docMk/>
            <pc:sldMk cId="1417381409" sldId="284"/>
            <ac:spMk id="5" creationId="{1DE41DF9-DCA7-F8EF-9CFA-BF5CD962BE11}"/>
          </ac:spMkLst>
        </pc:spChg>
        <pc:spChg chg="mod">
          <ac:chgData name="RAHAF ALLUQMANI" userId="cce5ae2186ff3d16" providerId="LiveId" clId="{F8076979-FE06-4735-89FE-005A583D6CD8}" dt="2023-12-04T06:52:54.333" v="1263" actId="1036"/>
          <ac:spMkLst>
            <pc:docMk/>
            <pc:sldMk cId="1417381409" sldId="284"/>
            <ac:spMk id="6" creationId="{CE9119D1-988B-E7CD-A8E9-9476323034DA}"/>
          </ac:spMkLst>
        </pc:spChg>
        <pc:spChg chg="del mod">
          <ac:chgData name="RAHAF ALLUQMANI" userId="cce5ae2186ff3d16" providerId="LiveId" clId="{F8076979-FE06-4735-89FE-005A583D6CD8}" dt="2023-12-04T05:56:13.602" v="418" actId="21"/>
          <ac:spMkLst>
            <pc:docMk/>
            <pc:sldMk cId="1417381409" sldId="284"/>
            <ac:spMk id="12" creationId="{E50A342F-A16A-4917-ED4A-D4D5E5B07F9E}"/>
          </ac:spMkLst>
        </pc:spChg>
        <pc:spChg chg="mod">
          <ac:chgData name="RAHAF ALLUQMANI" userId="cce5ae2186ff3d16" providerId="LiveId" clId="{F8076979-FE06-4735-89FE-005A583D6CD8}" dt="2023-12-04T06:52:54.333" v="1263" actId="1036"/>
          <ac:spMkLst>
            <pc:docMk/>
            <pc:sldMk cId="1417381409" sldId="284"/>
            <ac:spMk id="84" creationId="{00000000-0000-0000-0000-000000000000}"/>
          </ac:spMkLst>
        </pc:spChg>
        <pc:spChg chg="del">
          <ac:chgData name="RAHAF ALLUQMANI" userId="cce5ae2186ff3d16" providerId="LiveId" clId="{F8076979-FE06-4735-89FE-005A583D6CD8}" dt="2023-12-04T06:50:08.794" v="1033" actId="478"/>
          <ac:spMkLst>
            <pc:docMk/>
            <pc:sldMk cId="1417381409" sldId="284"/>
            <ac:spMk id="85" creationId="{00000000-0000-0000-0000-000000000000}"/>
          </ac:spMkLst>
        </pc:spChg>
        <pc:picChg chg="mod">
          <ac:chgData name="RAHAF ALLUQMANI" userId="cce5ae2186ff3d16" providerId="LiveId" clId="{F8076979-FE06-4735-89FE-005A583D6CD8}" dt="2023-12-04T06:52:54.333" v="1263" actId="1036"/>
          <ac:picMkLst>
            <pc:docMk/>
            <pc:sldMk cId="1417381409" sldId="284"/>
            <ac:picMk id="2" creationId="{C1B36434-89AE-2C8B-390A-349E65E01EAA}"/>
          </ac:picMkLst>
        </pc:picChg>
        <pc:picChg chg="mod">
          <ac:chgData name="RAHAF ALLUQMANI" userId="cce5ae2186ff3d16" providerId="LiveId" clId="{F8076979-FE06-4735-89FE-005A583D6CD8}" dt="2023-12-04T06:52:54.333" v="1263" actId="1036"/>
          <ac:picMkLst>
            <pc:docMk/>
            <pc:sldMk cId="1417381409" sldId="284"/>
            <ac:picMk id="3" creationId="{A1874D93-2712-85D4-605D-65AFB0C7AA5E}"/>
          </ac:picMkLst>
        </pc:picChg>
        <pc:picChg chg="mod">
          <ac:chgData name="RAHAF ALLUQMANI" userId="cce5ae2186ff3d16" providerId="LiveId" clId="{F8076979-FE06-4735-89FE-005A583D6CD8}" dt="2023-12-04T06:52:54.333" v="1263" actId="1036"/>
          <ac:picMkLst>
            <pc:docMk/>
            <pc:sldMk cId="1417381409" sldId="284"/>
            <ac:picMk id="7" creationId="{83D3D9F8-9109-273B-8F80-CB3C108A3A5D}"/>
          </ac:picMkLst>
        </pc:picChg>
        <pc:picChg chg="del mod">
          <ac:chgData name="RAHAF ALLUQMANI" userId="cce5ae2186ff3d16" providerId="LiveId" clId="{F8076979-FE06-4735-89FE-005A583D6CD8}" dt="2023-12-04T05:56:10.963" v="417" actId="478"/>
          <ac:picMkLst>
            <pc:docMk/>
            <pc:sldMk cId="1417381409" sldId="284"/>
            <ac:picMk id="1026" creationId="{78CE2AA2-A706-DCA7-0F05-A4C11EA28CA9}"/>
          </ac:picMkLst>
        </pc:picChg>
      </pc:sldChg>
      <pc:sldChg chg="delSp modSp add mod">
        <pc:chgData name="RAHAF ALLUQMANI" userId="cce5ae2186ff3d16" providerId="LiveId" clId="{F8076979-FE06-4735-89FE-005A583D6CD8}" dt="2023-12-04T06:52:19.126" v="1196" actId="1036"/>
        <pc:sldMkLst>
          <pc:docMk/>
          <pc:sldMk cId="1789677515" sldId="285"/>
        </pc:sldMkLst>
        <pc:spChg chg="del">
          <ac:chgData name="RAHAF ALLUQMANI" userId="cce5ae2186ff3d16" providerId="LiveId" clId="{F8076979-FE06-4735-89FE-005A583D6CD8}" dt="2023-12-04T05:59:08.924" v="448" actId="478"/>
          <ac:spMkLst>
            <pc:docMk/>
            <pc:sldMk cId="1789677515" sldId="285"/>
            <ac:spMk id="6" creationId="{CE9119D1-988B-E7CD-A8E9-9476323034DA}"/>
          </ac:spMkLst>
        </pc:spChg>
        <pc:spChg chg="del mod">
          <ac:chgData name="RAHAF ALLUQMANI" userId="cce5ae2186ff3d16" providerId="LiveId" clId="{F8076979-FE06-4735-89FE-005A583D6CD8}" dt="2023-12-04T05:57:55.853" v="434" actId="21"/>
          <ac:spMkLst>
            <pc:docMk/>
            <pc:sldMk cId="1789677515" sldId="285"/>
            <ac:spMk id="11" creationId="{4107A68C-C08F-B29C-FC3F-7F4F0B46152B}"/>
          </ac:spMkLst>
        </pc:spChg>
        <pc:spChg chg="mod">
          <ac:chgData name="RAHAF ALLUQMANI" userId="cce5ae2186ff3d16" providerId="LiveId" clId="{F8076979-FE06-4735-89FE-005A583D6CD8}" dt="2023-12-04T06:51:53.902" v="1172" actId="1036"/>
          <ac:spMkLst>
            <pc:docMk/>
            <pc:sldMk cId="1789677515" sldId="285"/>
            <ac:spMk id="15" creationId="{238D55DA-49D0-9548-3644-BEBACFFDF0D5}"/>
          </ac:spMkLst>
        </pc:spChg>
        <pc:spChg chg="mod">
          <ac:chgData name="RAHAF ALLUQMANI" userId="cce5ae2186ff3d16" providerId="LiveId" clId="{F8076979-FE06-4735-89FE-005A583D6CD8}" dt="2023-12-04T06:52:19.126" v="1196" actId="1036"/>
          <ac:spMkLst>
            <pc:docMk/>
            <pc:sldMk cId="1789677515" sldId="285"/>
            <ac:spMk id="17" creationId="{EE3B0F35-5740-806B-1A0E-37BD1D18601C}"/>
          </ac:spMkLst>
        </pc:spChg>
        <pc:spChg chg="mod">
          <ac:chgData name="RAHAF ALLUQMANI" userId="cce5ae2186ff3d16" providerId="LiveId" clId="{F8076979-FE06-4735-89FE-005A583D6CD8}" dt="2023-12-04T06:52:19.126" v="1196" actId="1036"/>
          <ac:spMkLst>
            <pc:docMk/>
            <pc:sldMk cId="1789677515" sldId="285"/>
            <ac:spMk id="20" creationId="{7D631198-1DDE-ACAF-804A-6B50ADEC93ED}"/>
          </ac:spMkLst>
        </pc:spChg>
        <pc:spChg chg="mod">
          <ac:chgData name="RAHAF ALLUQMANI" userId="cce5ae2186ff3d16" providerId="LiveId" clId="{F8076979-FE06-4735-89FE-005A583D6CD8}" dt="2023-12-04T06:52:19.126" v="1196" actId="1036"/>
          <ac:spMkLst>
            <pc:docMk/>
            <pc:sldMk cId="1789677515" sldId="285"/>
            <ac:spMk id="22" creationId="{C6383259-952E-4D3F-9FD6-DD858ECDD802}"/>
          </ac:spMkLst>
        </pc:spChg>
        <pc:spChg chg="del">
          <ac:chgData name="RAHAF ALLUQMANI" userId="cce5ae2186ff3d16" providerId="LiveId" clId="{F8076979-FE06-4735-89FE-005A583D6CD8}" dt="2023-12-04T06:50:17.339" v="1035" actId="478"/>
          <ac:spMkLst>
            <pc:docMk/>
            <pc:sldMk cId="1789677515" sldId="285"/>
            <ac:spMk id="85" creationId="{00000000-0000-0000-0000-000000000000}"/>
          </ac:spMkLst>
        </pc:spChg>
        <pc:picChg chg="mod">
          <ac:chgData name="RAHAF ALLUQMANI" userId="cce5ae2186ff3d16" providerId="LiveId" clId="{F8076979-FE06-4735-89FE-005A583D6CD8}" dt="2023-12-04T06:51:53.902" v="1172" actId="1036"/>
          <ac:picMkLst>
            <pc:docMk/>
            <pc:sldMk cId="1789677515" sldId="285"/>
            <ac:picMk id="13" creationId="{6DBFE477-15D0-907C-554F-8BACFFFA69D9}"/>
          </ac:picMkLst>
        </pc:picChg>
        <pc:picChg chg="mod">
          <ac:chgData name="RAHAF ALLUQMANI" userId="cce5ae2186ff3d16" providerId="LiveId" clId="{F8076979-FE06-4735-89FE-005A583D6CD8}" dt="2023-12-04T06:52:19.126" v="1196" actId="1036"/>
          <ac:picMkLst>
            <pc:docMk/>
            <pc:sldMk cId="1789677515" sldId="285"/>
            <ac:picMk id="18" creationId="{6E52714B-98D1-0368-BEB6-F824FF19CFE0}"/>
          </ac:picMkLst>
        </pc:picChg>
      </pc:sldChg>
      <pc:sldChg chg="addSp delSp modSp add mod">
        <pc:chgData name="RAHAF ALLUQMANI" userId="cce5ae2186ff3d16" providerId="LiveId" clId="{F8076979-FE06-4735-89FE-005A583D6CD8}" dt="2023-12-04T06:51:09.720" v="1124" actId="14100"/>
        <pc:sldMkLst>
          <pc:docMk/>
          <pc:sldMk cId="2152992666" sldId="286"/>
        </pc:sldMkLst>
        <pc:spChg chg="del">
          <ac:chgData name="RAHAF ALLUQMANI" userId="cce5ae2186ff3d16" providerId="LiveId" clId="{F8076979-FE06-4735-89FE-005A583D6CD8}" dt="2023-12-04T06:42:37.459" v="926" actId="478"/>
          <ac:spMkLst>
            <pc:docMk/>
            <pc:sldMk cId="2152992666" sldId="286"/>
            <ac:spMk id="4" creationId="{9C1A5952-DA0D-0A3A-19AB-69BE0203A579}"/>
          </ac:spMkLst>
        </pc:spChg>
        <pc:spChg chg="del">
          <ac:chgData name="RAHAF ALLUQMANI" userId="cce5ae2186ff3d16" providerId="LiveId" clId="{F8076979-FE06-4735-89FE-005A583D6CD8}" dt="2023-12-04T06:42:37.459" v="926" actId="478"/>
          <ac:spMkLst>
            <pc:docMk/>
            <pc:sldMk cId="2152992666" sldId="286"/>
            <ac:spMk id="8" creationId="{8A61A1FB-4762-3D85-5DF8-665F36A6593B}"/>
          </ac:spMkLst>
        </pc:spChg>
        <pc:spChg chg="add del mod">
          <ac:chgData name="RAHAF ALLUQMANI" userId="cce5ae2186ff3d16" providerId="LiveId" clId="{F8076979-FE06-4735-89FE-005A583D6CD8}" dt="2023-12-04T06:50:49.395" v="1120" actId="1035"/>
          <ac:spMkLst>
            <pc:docMk/>
            <pc:sldMk cId="2152992666" sldId="286"/>
            <ac:spMk id="10" creationId="{70C5E17D-6473-D092-C133-FBB34E89AA01}"/>
          </ac:spMkLst>
        </pc:spChg>
        <pc:spChg chg="add del">
          <ac:chgData name="RAHAF ALLUQMANI" userId="cce5ae2186ff3d16" providerId="LiveId" clId="{F8076979-FE06-4735-89FE-005A583D6CD8}" dt="2023-12-04T06:42:29.029" v="925" actId="478"/>
          <ac:spMkLst>
            <pc:docMk/>
            <pc:sldMk cId="2152992666" sldId="286"/>
            <ac:spMk id="11" creationId="{4107A68C-C08F-B29C-FC3F-7F4F0B46152B}"/>
          </ac:spMkLst>
        </pc:spChg>
        <pc:spChg chg="add mod">
          <ac:chgData name="RAHAF ALLUQMANI" userId="cce5ae2186ff3d16" providerId="LiveId" clId="{F8076979-FE06-4735-89FE-005A583D6CD8}" dt="2023-12-04T06:50:42.198" v="1097" actId="1036"/>
          <ac:spMkLst>
            <pc:docMk/>
            <pc:sldMk cId="2152992666" sldId="286"/>
            <ac:spMk id="13" creationId="{7048DA4D-E23A-104C-98DA-1BC586C49FF0}"/>
          </ac:spMkLst>
        </pc:spChg>
        <pc:spChg chg="add mod">
          <ac:chgData name="RAHAF ALLUQMANI" userId="cce5ae2186ff3d16" providerId="LiveId" clId="{F8076979-FE06-4735-89FE-005A583D6CD8}" dt="2023-12-04T06:50:42.198" v="1097" actId="1036"/>
          <ac:spMkLst>
            <pc:docMk/>
            <pc:sldMk cId="2152992666" sldId="286"/>
            <ac:spMk id="15" creationId="{ABC9975B-6B9C-5D31-47BA-CD15CA5A286D}"/>
          </ac:spMkLst>
        </pc:spChg>
        <pc:spChg chg="mod">
          <ac:chgData name="RAHAF ALLUQMANI" userId="cce5ae2186ff3d16" providerId="LiveId" clId="{F8076979-FE06-4735-89FE-005A583D6CD8}" dt="2023-12-04T06:50:49.395" v="1120" actId="1035"/>
          <ac:spMkLst>
            <pc:docMk/>
            <pc:sldMk cId="2152992666" sldId="286"/>
            <ac:spMk id="16" creationId="{2FB71CDD-7425-CF5F-35D8-EC15EDD63733}"/>
          </ac:spMkLst>
        </pc:spChg>
        <pc:spChg chg="del">
          <ac:chgData name="RAHAF ALLUQMANI" userId="cce5ae2186ff3d16" providerId="LiveId" clId="{F8076979-FE06-4735-89FE-005A583D6CD8}" dt="2023-12-04T06:50:24.757" v="1037" actId="478"/>
          <ac:spMkLst>
            <pc:docMk/>
            <pc:sldMk cId="2152992666" sldId="286"/>
            <ac:spMk id="85" creationId="{00000000-0000-0000-0000-000000000000}"/>
          </ac:spMkLst>
        </pc:spChg>
        <pc:picChg chg="del">
          <ac:chgData name="RAHAF ALLUQMANI" userId="cce5ae2186ff3d16" providerId="LiveId" clId="{F8076979-FE06-4735-89FE-005A583D6CD8}" dt="2023-12-04T06:42:37.459" v="926" actId="478"/>
          <ac:picMkLst>
            <pc:docMk/>
            <pc:sldMk cId="2152992666" sldId="286"/>
            <ac:picMk id="2" creationId="{4872DF68-0EC9-DF15-3794-4F47FA814660}"/>
          </ac:picMkLst>
        </pc:picChg>
        <pc:picChg chg="add mod">
          <ac:chgData name="RAHAF ALLUQMANI" userId="cce5ae2186ff3d16" providerId="LiveId" clId="{F8076979-FE06-4735-89FE-005A583D6CD8}" dt="2023-12-04T06:51:09.720" v="1124" actId="14100"/>
          <ac:picMkLst>
            <pc:docMk/>
            <pc:sldMk cId="2152992666" sldId="286"/>
            <ac:picMk id="3" creationId="{6E13F6D6-CD7D-39C8-E18C-4FEC299FC0FD}"/>
          </ac:picMkLst>
        </pc:picChg>
        <pc:picChg chg="del">
          <ac:chgData name="RAHAF ALLUQMANI" userId="cce5ae2186ff3d16" providerId="LiveId" clId="{F8076979-FE06-4735-89FE-005A583D6CD8}" dt="2023-12-04T06:42:37.459" v="926" actId="478"/>
          <ac:picMkLst>
            <pc:docMk/>
            <pc:sldMk cId="2152992666" sldId="286"/>
            <ac:picMk id="5" creationId="{AF8C6B37-6E9B-C289-5CB6-C6EDC2CFAF82}"/>
          </ac:picMkLst>
        </pc:picChg>
        <pc:picChg chg="add mod">
          <ac:chgData name="RAHAF ALLUQMANI" userId="cce5ae2186ff3d16" providerId="LiveId" clId="{F8076979-FE06-4735-89FE-005A583D6CD8}" dt="2023-12-04T06:51:04.226" v="1122" actId="14100"/>
          <ac:picMkLst>
            <pc:docMk/>
            <pc:sldMk cId="2152992666" sldId="286"/>
            <ac:picMk id="7" creationId="{7BBAF650-52D4-4B9E-FE25-7ADC78A95225}"/>
          </ac:picMkLst>
        </pc:picChg>
        <pc:picChg chg="mod">
          <ac:chgData name="RAHAF ALLUQMANI" userId="cce5ae2186ff3d16" providerId="LiveId" clId="{F8076979-FE06-4735-89FE-005A583D6CD8}" dt="2023-12-04T06:50:49.395" v="1120" actId="1035"/>
          <ac:picMkLst>
            <pc:docMk/>
            <pc:sldMk cId="2152992666" sldId="286"/>
            <ac:picMk id="12" creationId="{CC79AE74-A708-B91D-DB14-1CD8D95B5DEB}"/>
          </ac:picMkLst>
        </pc:picChg>
      </pc:sldChg>
      <pc:sldMasterChg chg="delSldLayout">
        <pc:chgData name="RAHAF ALLUQMANI" userId="cce5ae2186ff3d16" providerId="LiveId" clId="{F8076979-FE06-4735-89FE-005A583D6CD8}" dt="2023-12-03T16:48:12.692" v="6" actId="47"/>
        <pc:sldMasterMkLst>
          <pc:docMk/>
          <pc:sldMasterMk cId="0" sldId="2147483659"/>
        </pc:sldMasterMkLst>
        <pc:sldLayoutChg chg="del">
          <pc:chgData name="RAHAF ALLUQMANI" userId="cce5ae2186ff3d16" providerId="LiveId" clId="{F8076979-FE06-4735-89FE-005A583D6CD8}" dt="2023-12-03T16:48:12.692" v="6"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99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36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72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5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88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4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792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82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44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08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405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11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6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21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705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0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98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586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8" name="Google Shape;78;p15"/>
          <p:cNvSpPr/>
          <p:nvPr/>
        </p:nvSpPr>
        <p:spPr>
          <a:xfrm>
            <a:off x="954771" y="5159382"/>
            <a:ext cx="8377457" cy="5977719"/>
          </a:xfrm>
          <a:prstGeom prst="rect">
            <a:avLst/>
          </a:prstGeom>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algn="ctr">
              <a:lnSpc>
                <a:spcPct val="150000"/>
              </a:lnSpc>
              <a:spcBef>
                <a:spcPts val="0"/>
              </a:spcBef>
              <a:spcAft>
                <a:spcPts val="0"/>
              </a:spcAft>
            </a:pPr>
            <a:endParaRPr lang="en-GB" sz="4800" b="1"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4800" b="1" dirty="0">
                <a:effectLst/>
                <a:latin typeface="Times New Roman" panose="02020603050405020304" pitchFamily="18" charset="0"/>
                <a:ea typeface="Calibri" panose="020F0502020204030204" pitchFamily="34" charset="0"/>
                <a:cs typeface="Arial" panose="020B0604020202020204" pitchFamily="34" charset="0"/>
              </a:rPr>
              <a:t>Judicial Assistant:</a:t>
            </a:r>
            <a:endParaRPr lang="en-US" sz="4800" b="1"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ChatBot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for Saudi Legal Cases in Arabic Power by LLM and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LangChain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ctr" rtl="0">
              <a:spcBef>
                <a:spcPts val="0"/>
              </a:spcBef>
              <a:spcAft>
                <a:spcPts val="0"/>
              </a:spcAft>
              <a:buNone/>
            </a:pPr>
            <a:endParaRPr sz="3600" dirty="0"/>
          </a:p>
        </p:txBody>
      </p:sp>
      <p:pic>
        <p:nvPicPr>
          <p:cNvPr id="4098" name="Picture 2">
            <a:extLst>
              <a:ext uri="{FF2B5EF4-FFF2-40B4-BE49-F238E27FC236}">
                <a16:creationId xmlns:a16="http://schemas.microsoft.com/office/drawing/2014/main" id="{4FC5A672-5B43-3A9C-B4BE-DD5895E50F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0806" y="3889238"/>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85" name="Google Shape;85;p16"/>
          <p:cNvSpPr txBox="1"/>
          <p:nvPr/>
        </p:nvSpPr>
        <p:spPr>
          <a:xfrm>
            <a:off x="1066474" y="2566153"/>
            <a:ext cx="13515800" cy="32293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US" sz="5300" b="1" dirty="0">
                <a:solidFill>
                  <a:srgbClr val="463185"/>
                </a:solidFill>
                <a:latin typeface="Tajawal"/>
                <a:ea typeface="Tajawal"/>
                <a:cs typeface="Tajawal"/>
                <a:sym typeface="Tajawal"/>
              </a:rPr>
              <a:t>Methodology</a:t>
            </a:r>
            <a:endParaRPr lang="en-US" sz="5300" dirty="0">
              <a:latin typeface="Tajawal"/>
              <a:ea typeface="Tajawal"/>
              <a:cs typeface="Tajawal"/>
              <a:sym typeface="Tajawal"/>
            </a:endParaRPr>
          </a:p>
          <a:p>
            <a:pPr>
              <a:lnSpc>
                <a:spcPct val="115000"/>
              </a:lnSpc>
              <a:spcAft>
                <a:spcPts val="600"/>
              </a:spcAft>
              <a:buClr>
                <a:schemeClr val="dk1"/>
              </a:buClr>
              <a:buSzPts val="1100"/>
            </a:pPr>
            <a:r>
              <a:rPr lang="en-US" sz="5300" b="1" dirty="0">
                <a:solidFill>
                  <a:srgbClr val="463185"/>
                </a:solidFill>
                <a:latin typeface="Tajawal"/>
                <a:cs typeface="Tajawal"/>
                <a:sym typeface="Tajawal"/>
              </a:rPr>
              <a:t> </a:t>
            </a:r>
          </a:p>
          <a:p>
            <a:pPr marL="0" lvl="0" indent="0" algn="l" rtl="0">
              <a:lnSpc>
                <a:spcPct val="115000"/>
              </a:lnSpc>
              <a:spcBef>
                <a:spcPts val="0"/>
              </a:spcBef>
              <a:spcAft>
                <a:spcPts val="600"/>
              </a:spcAft>
              <a:buClr>
                <a:schemeClr val="dk1"/>
              </a:buClr>
              <a:buSzPts val="1100"/>
              <a:buFont typeface="Arial"/>
              <a:buNone/>
            </a:pPr>
            <a:endParaRPr sz="5300" dirty="0"/>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2" name="Google Shape;86;p16">
            <a:extLst>
              <a:ext uri="{FF2B5EF4-FFF2-40B4-BE49-F238E27FC236}">
                <a16:creationId xmlns:a16="http://schemas.microsoft.com/office/drawing/2014/main" id="{70A615D7-BB11-7D40-7D72-C85F2397A147}"/>
              </a:ext>
            </a:extLst>
          </p:cNvPr>
          <p:cNvSpPr txBox="1"/>
          <p:nvPr/>
        </p:nvSpPr>
        <p:spPr>
          <a:xfrm>
            <a:off x="719775" y="3639333"/>
            <a:ext cx="8601000" cy="8120141"/>
          </a:xfrm>
          <a:prstGeom prst="rect">
            <a:avLst/>
          </a:prstGeom>
          <a:noFill/>
          <a:ln>
            <a:noFill/>
          </a:ln>
        </p:spPr>
        <p:txBody>
          <a:bodyPr spcFirstLastPara="1" wrap="square" lIns="91425" tIns="91425" rIns="91425" bIns="91425" anchor="t" anchorCtr="0">
            <a:spAutoFit/>
          </a:bodyPr>
          <a:lstStyle/>
          <a:p>
            <a:pPr marL="457200" marR="0" lvl="1" algn="just" fontAlgn="base">
              <a:lnSpc>
                <a:spcPct val="150000"/>
              </a:lnSpc>
              <a:spcBef>
                <a:spcPts val="1000"/>
              </a:spcBef>
              <a:spcAft>
                <a:spcPts val="0"/>
              </a:spcAft>
              <a:buClr>
                <a:srgbClr val="000000"/>
              </a:buClr>
              <a:buSzPts val="1600"/>
            </a:pPr>
            <a:r>
              <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4.1 Architectural Design:</a:t>
            </a:r>
          </a:p>
          <a:p>
            <a:pPr marL="457200" lvl="1" algn="just" fontAlgn="base">
              <a:lnSpc>
                <a:spcPct val="150000"/>
              </a:lnSpc>
              <a:spcBef>
                <a:spcPts val="1000"/>
              </a:spcBef>
              <a:buSzPts val="1600"/>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Software architectural design is the set of software and hardware component and their interaction in the system. It also represents how the system is organized. Figure[3] shows that the system begins with data collection, followed by preprocessing to clean, and structure the information. Named Entity Recognition (NER) is employed to identify key entities, and word embedding is used to convert these entities into numerical vectors, facilitating semantic analysis. The word embeddings are then utilized for finding similarity cases and summarization them. The processed data is integrated into a question-and-answer chatbot, allowing users to query and receive relevant information. The system also displays similar legal cases to the user.</a:t>
            </a: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1" algn="just" fontAlgn="base">
              <a:lnSpc>
                <a:spcPct val="150000"/>
              </a:lnSpc>
              <a:spcBef>
                <a:spcPts val="1000"/>
              </a:spcBef>
              <a:spcAft>
                <a:spcPts val="0"/>
              </a:spcAft>
              <a:buClr>
                <a:srgbClr val="000000"/>
              </a:buClr>
              <a:buSzPts val="1600"/>
            </a:pPr>
            <a:endPar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0F5C0C0E-5968-8D98-9E5F-C76806B89374}"/>
              </a:ext>
            </a:extLst>
          </p:cNvPr>
          <p:cNvSpPr txBox="1"/>
          <p:nvPr/>
        </p:nvSpPr>
        <p:spPr>
          <a:xfrm>
            <a:off x="1499191" y="12203571"/>
            <a:ext cx="7288618"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3, Architectural design.</a:t>
            </a:r>
          </a:p>
        </p:txBody>
      </p:sp>
      <p:sp>
        <p:nvSpPr>
          <p:cNvPr id="6" name="Google Shape;86;p16">
            <a:extLst>
              <a:ext uri="{FF2B5EF4-FFF2-40B4-BE49-F238E27FC236}">
                <a16:creationId xmlns:a16="http://schemas.microsoft.com/office/drawing/2014/main" id="{C2AFFB6B-AE5C-C124-F91E-AD258B0674ED}"/>
              </a:ext>
            </a:extLst>
          </p:cNvPr>
          <p:cNvSpPr txBox="1"/>
          <p:nvPr/>
        </p:nvSpPr>
        <p:spPr>
          <a:xfrm>
            <a:off x="1066474" y="12511348"/>
            <a:ext cx="8601000" cy="5575855"/>
          </a:xfrm>
          <a:prstGeom prst="rect">
            <a:avLst/>
          </a:prstGeom>
          <a:noFill/>
          <a:ln>
            <a:noFill/>
          </a:ln>
        </p:spPr>
        <p:txBody>
          <a:bodyPr spcFirstLastPara="1" wrap="square" lIns="91425" tIns="91425" rIns="91425" bIns="91425" anchor="t" anchorCtr="0">
            <a:spAutoFit/>
          </a:bodyPr>
          <a:lstStyle/>
          <a:p>
            <a:pPr marL="457200" marR="0" lvl="1" algn="just" rtl="0" fontAlgn="base">
              <a:lnSpc>
                <a:spcPct val="150000"/>
              </a:lnSpc>
              <a:spcBef>
                <a:spcPts val="1000"/>
              </a:spcBef>
              <a:spcAft>
                <a:spcPts val="0"/>
              </a:spcAft>
              <a:buClr>
                <a:srgbClr val="000000"/>
              </a:buClr>
              <a:buSzPts val="1600"/>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4.2 Data Pre-Processing</a:t>
            </a:r>
          </a:p>
          <a:p>
            <a:pPr marL="0" marR="0" indent="44958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We took several steps to get clean data without private information. We handled empty rows, made the wording consistent, removed accents in speech, and eliminated duplicate words since each case text had the same wording. We also used normalization and simulation to achieve uniformly formatted data Figure [4].</a:t>
            </a: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1" algn="just" fontAlgn="base">
              <a:lnSpc>
                <a:spcPct val="150000"/>
              </a:lnSpc>
              <a:spcBef>
                <a:spcPts val="1000"/>
              </a:spcBef>
              <a:spcAft>
                <a:spcPts val="0"/>
              </a:spcAft>
              <a:buClr>
                <a:srgbClr val="000000"/>
              </a:buClr>
              <a:buSzPts val="1600"/>
            </a:pPr>
            <a:endPar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1CDDEAD-9CB2-4E35-D9B8-997A452DB42E}"/>
              </a:ext>
            </a:extLst>
          </p:cNvPr>
          <p:cNvSpPr txBox="1"/>
          <p:nvPr/>
        </p:nvSpPr>
        <p:spPr>
          <a:xfrm>
            <a:off x="1722665" y="16612054"/>
            <a:ext cx="7288618" cy="307777"/>
          </a:xfrm>
          <a:prstGeom prst="rect">
            <a:avLst/>
          </a:prstGeom>
          <a:noFill/>
        </p:spPr>
        <p:txBody>
          <a:bodyPr wrap="square">
            <a:spAutoFit/>
          </a:bodyPr>
          <a:lstStyle/>
          <a:p>
            <a:pPr marL="0" marR="0" algn="ctr">
              <a:spcBef>
                <a:spcPts val="0"/>
              </a:spcBef>
              <a:spcAft>
                <a:spcPts val="1000"/>
              </a:spcAft>
            </a:pPr>
            <a:r>
              <a:rPr lang="en-US" b="1" dirty="0">
                <a:effectLst/>
                <a:latin typeface="Times New Roman" panose="02020603050405020304" pitchFamily="18" charset="0"/>
                <a:ea typeface="Calibri" panose="020F0502020204030204" pitchFamily="34" charset="0"/>
                <a:cs typeface="Arial" panose="020B0604020202020204" pitchFamily="34" charset="0"/>
              </a:rPr>
              <a:t>Figure 4, After Clean the Data Frame</a:t>
            </a:r>
          </a:p>
        </p:txBody>
      </p:sp>
      <p:pic>
        <p:nvPicPr>
          <p:cNvPr id="8" name="Picture 7" descr="A close up of a sign&#10;&#10;Description automatically generated">
            <a:extLst>
              <a:ext uri="{FF2B5EF4-FFF2-40B4-BE49-F238E27FC236}">
                <a16:creationId xmlns:a16="http://schemas.microsoft.com/office/drawing/2014/main" id="{10489004-9F0E-5214-BB3D-21A024426BF8}"/>
              </a:ext>
            </a:extLst>
          </p:cNvPr>
          <p:cNvPicPr>
            <a:picLocks noChangeAspect="1"/>
          </p:cNvPicPr>
          <p:nvPr/>
        </p:nvPicPr>
        <p:blipFill>
          <a:blip r:embed="rId6"/>
          <a:stretch>
            <a:fillRect/>
          </a:stretch>
        </p:blipFill>
        <p:spPr>
          <a:xfrm>
            <a:off x="2264789" y="15099042"/>
            <a:ext cx="6035675" cy="1435491"/>
          </a:xfrm>
          <a:prstGeom prst="rect">
            <a:avLst/>
          </a:prstGeom>
          <a:ln>
            <a:solidFill>
              <a:schemeClr val="tx1"/>
            </a:solidFill>
          </a:ln>
        </p:spPr>
      </p:pic>
      <p:pic>
        <p:nvPicPr>
          <p:cNvPr id="10" name="Picture 9">
            <a:extLst>
              <a:ext uri="{FF2B5EF4-FFF2-40B4-BE49-F238E27FC236}">
                <a16:creationId xmlns:a16="http://schemas.microsoft.com/office/drawing/2014/main" id="{169B3B01-BAAD-21E8-DEB2-ADA28C08C86A}"/>
              </a:ext>
            </a:extLst>
          </p:cNvPr>
          <p:cNvPicPr>
            <a:picLocks noChangeAspect="1"/>
          </p:cNvPicPr>
          <p:nvPr/>
        </p:nvPicPr>
        <p:blipFill>
          <a:blip r:embed="rId7"/>
          <a:stretch>
            <a:fillRect/>
          </a:stretch>
        </p:blipFill>
        <p:spPr>
          <a:xfrm>
            <a:off x="2433484" y="8416899"/>
            <a:ext cx="5866980" cy="3612420"/>
          </a:xfrm>
          <a:prstGeom prst="rect">
            <a:avLst/>
          </a:prstGeom>
          <a:ln>
            <a:solidFill>
              <a:schemeClr val="tx1"/>
            </a:solidFill>
          </a:ln>
        </p:spPr>
      </p:pic>
    </p:spTree>
    <p:extLst>
      <p:ext uri="{BB962C8B-B14F-4D97-AF65-F5344CB8AC3E}">
        <p14:creationId xmlns:p14="http://schemas.microsoft.com/office/powerpoint/2010/main" val="12710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6" name="Google Shape;86;p16">
            <a:extLst>
              <a:ext uri="{FF2B5EF4-FFF2-40B4-BE49-F238E27FC236}">
                <a16:creationId xmlns:a16="http://schemas.microsoft.com/office/drawing/2014/main" id="{CE9119D1-988B-E7CD-A8E9-9476323034DA}"/>
              </a:ext>
            </a:extLst>
          </p:cNvPr>
          <p:cNvSpPr txBox="1"/>
          <p:nvPr/>
        </p:nvSpPr>
        <p:spPr>
          <a:xfrm>
            <a:off x="1066475" y="3585212"/>
            <a:ext cx="8601000" cy="12039163"/>
          </a:xfrm>
          <a:prstGeom prst="rect">
            <a:avLst/>
          </a:prstGeom>
          <a:noFill/>
          <a:ln>
            <a:noFill/>
          </a:ln>
        </p:spPr>
        <p:txBody>
          <a:bodyPr spcFirstLastPara="1" wrap="square" lIns="91425" tIns="91425" rIns="91425" bIns="91425" anchor="t" anchorCtr="0">
            <a:spAutoFit/>
          </a:bodyPr>
          <a:lstStyle/>
          <a:p>
            <a:pPr marL="457200" marR="0" lvl="1" algn="just" rtl="0" fontAlgn="base">
              <a:lnSpc>
                <a:spcPct val="150000"/>
              </a:lnSpc>
              <a:spcBef>
                <a:spcPts val="1000"/>
              </a:spcBef>
              <a:spcAft>
                <a:spcPts val="0"/>
              </a:spcAft>
              <a:buClr>
                <a:srgbClr val="000000"/>
              </a:buClr>
              <a:buSzPts val="1600"/>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4.3 Name Entity Recognition (NER) Model</a:t>
            </a:r>
          </a:p>
          <a:p>
            <a:pPr marL="0" marR="0" indent="449580" algn="justLow">
              <a:lnSpc>
                <a:spcPct val="150000"/>
              </a:lnSpc>
              <a:spcBef>
                <a:spcPts val="60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Named Entity Recognition (NER) is a crucial NLP technique that identifies and classifies named entities in text, such as names of individuals, locations, organizations, dates, and monetary values. In our project, we employ an NER model to identify Saudis names with the goal of removing them from Saudi cases to safeguard privacy.</a:t>
            </a:r>
          </a:p>
          <a:p>
            <a:pPr marL="0" marR="0" indent="449580" algn="justLow">
              <a:lnSpc>
                <a:spcPct val="150000"/>
              </a:lnSpc>
              <a:spcBef>
                <a:spcPts val="60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In our exploration of Hugging Face, we came across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Marefa</a:t>
            </a:r>
            <a:r>
              <a:rPr lang="en-US" sz="1800" dirty="0">
                <a:latin typeface="Times New Roman" panose="02020603050405020304" pitchFamily="18" charset="0"/>
                <a:ea typeface="Calibri" panose="020F0502020204030204" pitchFamily="34" charset="0"/>
                <a:cs typeface="Times New Roman" panose="02020603050405020304" pitchFamily="18" charset="0"/>
              </a:rPr>
              <a:t>-NER, a Large Arabic Named Entity Recognition model designed on a completely dataset, targeting the extraction of up to 9 different types of entities. However, we encountered a limitation as it was trained on Egyptian names and did not perform well on Saudi names like (</a:t>
            </a:r>
            <a:r>
              <a:rPr lang="ar-SA" sz="1800" dirty="0">
                <a:latin typeface="Times New Roman" panose="02020603050405020304" pitchFamily="18" charset="0"/>
                <a:ea typeface="Calibri" panose="020F0502020204030204" pitchFamily="34" charset="0"/>
                <a:cs typeface="Times New Roman" panose="02020603050405020304" pitchFamily="18" charset="0"/>
              </a:rPr>
              <a:t>الوهيبي, بن, الشمري, العنزي).</a:t>
            </a:r>
            <a:r>
              <a:rPr lang="en-US" sz="1800" dirty="0">
                <a:latin typeface="Times New Roman" panose="02020603050405020304" pitchFamily="18" charset="0"/>
                <a:ea typeface="Calibri" panose="020F0502020204030204" pitchFamily="34" charset="0"/>
                <a:cs typeface="Times New Roman" panose="02020603050405020304" pitchFamily="18" charset="0"/>
              </a:rPr>
              <a:t> To address this, we undertook the fine-tuning of the model to align with our specific cases.</a:t>
            </a:r>
          </a:p>
          <a:p>
            <a:pPr marL="0" marR="0" indent="449580" algn="justLow">
              <a:lnSpc>
                <a:spcPct val="150000"/>
              </a:lnSpc>
              <a:spcBef>
                <a:spcPts val="60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initial step in this process involved labeling our data for training the model. We utilized the Label Studio platform to label 100 cases encompassing both person names and organization names. Subsequently, we fine-tuned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Marefa</a:t>
            </a:r>
            <a:r>
              <a:rPr lang="en-US" sz="1800" dirty="0">
                <a:latin typeface="Times New Roman" panose="02020603050405020304" pitchFamily="18" charset="0"/>
                <a:ea typeface="Calibri" panose="020F0502020204030204" pitchFamily="34" charset="0"/>
                <a:cs typeface="Times New Roman" panose="02020603050405020304" pitchFamily="18" charset="0"/>
              </a:rPr>
              <a:t>-NER using our labeled dataset. Once our model successfully identifies Saudi names, we proceed to remove them from the text.</a:t>
            </a:r>
          </a:p>
          <a:p>
            <a:pPr marL="0" marR="0" indent="449580" algn="justLow">
              <a:lnSpc>
                <a:spcPct val="150000"/>
              </a:lnSpc>
              <a:spcBef>
                <a:spcPts val="60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In the final phase of our approach, we acknowledge that relying solely on our model may not yield optimal results. Therefore, to enhance the accuracy of entity identification, we have implemented supplementary measures. Specifically, we've devised and incorporated regular expressions into our workflow, strategically designed to complement our model's performance and achieve the highest level of precision in identifying entities.</a:t>
            </a: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1" algn="just" fontAlgn="base">
              <a:lnSpc>
                <a:spcPct val="150000"/>
              </a:lnSpc>
              <a:spcBef>
                <a:spcPts val="1000"/>
              </a:spcBef>
              <a:spcAft>
                <a:spcPts val="0"/>
              </a:spcAft>
              <a:buClr>
                <a:srgbClr val="000000"/>
              </a:buClr>
              <a:buSzPts val="1600"/>
            </a:pPr>
            <a:endPar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6074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12</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6" name="Google Shape;86;p16">
            <a:extLst>
              <a:ext uri="{FF2B5EF4-FFF2-40B4-BE49-F238E27FC236}">
                <a16:creationId xmlns:a16="http://schemas.microsoft.com/office/drawing/2014/main" id="{CE9119D1-988B-E7CD-A8E9-9476323034DA}"/>
              </a:ext>
            </a:extLst>
          </p:cNvPr>
          <p:cNvSpPr txBox="1"/>
          <p:nvPr/>
        </p:nvSpPr>
        <p:spPr>
          <a:xfrm>
            <a:off x="842997" y="3444028"/>
            <a:ext cx="8601000" cy="11562109"/>
          </a:xfrm>
          <a:prstGeom prst="rect">
            <a:avLst/>
          </a:prstGeom>
          <a:noFill/>
          <a:ln>
            <a:noFill/>
          </a:ln>
        </p:spPr>
        <p:txBody>
          <a:bodyPr spcFirstLastPara="1" wrap="square" lIns="91425" tIns="91425" rIns="91425" bIns="91425" anchor="t" anchorCtr="0">
            <a:spAutoFit/>
          </a:bodyPr>
          <a:lstStyle/>
          <a:p>
            <a:pPr marL="457200" marR="0" lvl="1" algn="just" rtl="0" fontAlgn="base">
              <a:lnSpc>
                <a:spcPct val="150000"/>
              </a:lnSpc>
              <a:spcBef>
                <a:spcPts val="1000"/>
              </a:spcBef>
              <a:spcAft>
                <a:spcPts val="0"/>
              </a:spcAft>
              <a:buClr>
                <a:srgbClr val="000000"/>
              </a:buClr>
              <a:buSzPts val="1600"/>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4.4 Word Embedding</a:t>
            </a:r>
          </a:p>
          <a:p>
            <a:pPr marL="457200" marR="0" lvl="1" algn="just" rtl="0" fontAlgn="base">
              <a:lnSpc>
                <a:spcPct val="150000"/>
              </a:lnSpc>
              <a:spcBef>
                <a:spcPts val="1000"/>
              </a:spcBef>
              <a:spcAft>
                <a:spcPts val="0"/>
              </a:spcAft>
              <a:buClr>
                <a:srgbClr val="000000"/>
              </a:buClr>
              <a:buSzPts val="1600"/>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Word embedding in NLP is a pivotal concept used to represent words as real-valued vectors for text analysis, marking a significant advancement in improving computers' understanding of textual content. It stands out as one of the most noteworthy breakthroughs in deep learning for addressing complex natural language processing challenges. Different approaches are employed for embedding:</a:t>
            </a:r>
          </a:p>
          <a:p>
            <a:pPr marL="1200150" marR="0" lvl="2" indent="-285750" fontAlgn="base">
              <a:lnSpc>
                <a:spcPct val="150000"/>
              </a:lnSpc>
              <a:spcBef>
                <a:spcPts val="1000"/>
              </a:spcBef>
              <a:spcAft>
                <a:spcPts val="0"/>
              </a:spcAft>
              <a:buClr>
                <a:srgbClr val="000000"/>
              </a:buClr>
              <a:buFont typeface="Courier New" panose="02070309020205020404" pitchFamily="49" charset="0"/>
              <a:buChar char="o"/>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TF-IDF and SVD:</a:t>
            </a:r>
          </a:p>
          <a:p>
            <a:pPr marL="0" marR="0" indent="44958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In natural language processing, converting text data into numerical representations is a vital step for various tasks. A powerful approach involves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TfidfVectorizer</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TruncatedSVD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TfidfVectorizer</a:t>
            </a:r>
            <a:r>
              <a:rPr lang="en-US" sz="1800" dirty="0">
                <a:effectLst/>
                <a:latin typeface="Times New Roman" panose="02020603050405020304" pitchFamily="18" charset="0"/>
                <a:ea typeface="Calibri" panose="020F0502020204030204" pitchFamily="34" charset="0"/>
                <a:cs typeface="Arial" panose="020B0604020202020204" pitchFamily="34" charset="0"/>
              </a:rPr>
              <a:t> transforms raw text documents into a TF-IDF (Term Frequency-Inverse Document Frequency) feature matrix, representing each document as a vector of word frequencies weighted by importance.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TruncatedSVD</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then applied to perform dimensionality reduction on the TF-IDF matrix, leveraging singular value </a:t>
            </a:r>
            <a:r>
              <a:rPr lang="en-US" sz="1800" dirty="0">
                <a:latin typeface="Times New Roman" panose="02020603050405020304" pitchFamily="18" charset="0"/>
                <a:ea typeface="Calibri" panose="020F0502020204030204" pitchFamily="34" charset="0"/>
                <a:cs typeface="Arial" panose="020B0604020202020204" pitchFamily="34" charset="0"/>
              </a:rPr>
              <a:t>decomposition to project the high-dimensional space into a lower-dimensional subspace, capturing significant word relationships.</a:t>
            </a:r>
          </a:p>
          <a:p>
            <a:pPr marL="0" marR="0" indent="449580" algn="just">
              <a:lnSpc>
                <a:spcPct val="150000"/>
              </a:lnSpc>
              <a:spcBef>
                <a:spcPts val="0"/>
              </a:spcBef>
              <a:spcAft>
                <a:spcPts val="1000"/>
              </a:spcAft>
            </a:pPr>
            <a:r>
              <a:rPr lang="en-US" sz="1800" dirty="0">
                <a:latin typeface="Times New Roman" panose="02020603050405020304" pitchFamily="18" charset="0"/>
                <a:ea typeface="Calibri" panose="020F0502020204030204" pitchFamily="34" charset="0"/>
                <a:cs typeface="Arial" panose="020B0604020202020204" pitchFamily="34" charset="0"/>
              </a:rPr>
              <a:t>Figure [5] provides an illustrative example of the application of this approach, showcasing how </a:t>
            </a:r>
            <a:r>
              <a:rPr lang="en-US" sz="1800" dirty="0" err="1">
                <a:latin typeface="Times New Roman" panose="02020603050405020304" pitchFamily="18" charset="0"/>
                <a:ea typeface="Calibri" panose="020F0502020204030204" pitchFamily="34" charset="0"/>
                <a:cs typeface="Arial" panose="020B0604020202020204" pitchFamily="34" charset="0"/>
              </a:rPr>
              <a:t>TfidfVectorizer</a:t>
            </a:r>
            <a:r>
              <a:rPr lang="en-US" sz="1800" dirty="0">
                <a:latin typeface="Times New Roman" panose="02020603050405020304" pitchFamily="18" charset="0"/>
                <a:ea typeface="Calibri" panose="020F0502020204030204" pitchFamily="34" charset="0"/>
                <a:cs typeface="Arial" panose="020B0604020202020204" pitchFamily="34" charset="0"/>
              </a:rPr>
              <a:t> and </a:t>
            </a:r>
            <a:r>
              <a:rPr lang="en-US" sz="1800" dirty="0" err="1">
                <a:latin typeface="Times New Roman" panose="02020603050405020304" pitchFamily="18" charset="0"/>
                <a:ea typeface="Calibri" panose="020F0502020204030204" pitchFamily="34" charset="0"/>
                <a:cs typeface="Arial" panose="020B0604020202020204" pitchFamily="34" charset="0"/>
              </a:rPr>
              <a:t>TruncatedSVD</a:t>
            </a:r>
            <a:r>
              <a:rPr lang="en-US" sz="1800" dirty="0">
                <a:latin typeface="Times New Roman" panose="02020603050405020304" pitchFamily="18" charset="0"/>
                <a:ea typeface="Calibri" panose="020F0502020204030204" pitchFamily="34" charset="0"/>
                <a:cs typeface="Arial" panose="020B0604020202020204" pitchFamily="34" charset="0"/>
              </a:rPr>
              <a:t> work together to transform and reduce the dimensionality of the TF-IDF matrix, effectively capturing the essential word relationships in the data.</a:t>
            </a:r>
          </a:p>
          <a:p>
            <a:pPr marL="0" marR="0" indent="449580" algn="just">
              <a:lnSpc>
                <a:spcPct val="150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a:lnSpc>
                <a:spcPct val="150000"/>
              </a:lnSpc>
            </a:pPr>
            <a:endPar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descr="صورة تحتوي على نص, الخط, إيصال, أبيض&#10;&#10;تم إنشاء الوصف تلقائياً">
            <a:extLst>
              <a:ext uri="{FF2B5EF4-FFF2-40B4-BE49-F238E27FC236}">
                <a16:creationId xmlns:a16="http://schemas.microsoft.com/office/drawing/2014/main" id="{AADF7B32-92BB-1292-9397-62AC647371B1}"/>
              </a:ext>
            </a:extLst>
          </p:cNvPr>
          <p:cNvPicPr>
            <a:picLocks noChangeAspect="1"/>
          </p:cNvPicPr>
          <p:nvPr/>
        </p:nvPicPr>
        <p:blipFill>
          <a:blip r:embed="rId6"/>
          <a:stretch>
            <a:fillRect/>
          </a:stretch>
        </p:blipFill>
        <p:spPr>
          <a:xfrm>
            <a:off x="2047725" y="12266684"/>
            <a:ext cx="6505251" cy="1491211"/>
          </a:xfrm>
          <a:prstGeom prst="rect">
            <a:avLst/>
          </a:prstGeom>
          <a:ln>
            <a:solidFill>
              <a:schemeClr val="tx1"/>
            </a:solidFill>
          </a:ln>
        </p:spPr>
      </p:pic>
      <p:sp>
        <p:nvSpPr>
          <p:cNvPr id="3" name="TextBox 2">
            <a:extLst>
              <a:ext uri="{FF2B5EF4-FFF2-40B4-BE49-F238E27FC236}">
                <a16:creationId xmlns:a16="http://schemas.microsoft.com/office/drawing/2014/main" id="{7623A344-DE2E-5532-A961-87C0B258D7C6}"/>
              </a:ext>
            </a:extLst>
          </p:cNvPr>
          <p:cNvSpPr txBox="1"/>
          <p:nvPr/>
        </p:nvSpPr>
        <p:spPr>
          <a:xfrm>
            <a:off x="3421711" y="13889572"/>
            <a:ext cx="3443571" cy="492443"/>
          </a:xfrm>
          <a:prstGeom prst="rect">
            <a:avLst/>
          </a:prstGeom>
          <a:noFill/>
        </p:spPr>
        <p:txBody>
          <a:bodyPr wrap="none" rtlCol="1">
            <a:spAutoFit/>
          </a:bodyPr>
          <a:lstStyle/>
          <a:p>
            <a:r>
              <a:rPr lang="en-US" sz="1200" b="1" dirty="0">
                <a:latin typeface="Times New Roman" panose="02020603050405020304" pitchFamily="18" charset="0"/>
                <a:ea typeface="Calibri" panose="020F0502020204030204" pitchFamily="34" charset="0"/>
                <a:cs typeface="Arial" panose="020B0604020202020204" pitchFamily="34" charset="0"/>
              </a:rPr>
              <a:t>Figure 5, TF-IDF and SVD vector representation </a:t>
            </a:r>
          </a:p>
          <a:p>
            <a:endParaRPr lang="ar-SA" dirty="0"/>
          </a:p>
        </p:txBody>
      </p:sp>
    </p:spTree>
    <p:extLst>
      <p:ext uri="{BB962C8B-B14F-4D97-AF65-F5344CB8AC3E}">
        <p14:creationId xmlns:p14="http://schemas.microsoft.com/office/powerpoint/2010/main" val="317119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13</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TextBox 3">
            <a:extLst>
              <a:ext uri="{FF2B5EF4-FFF2-40B4-BE49-F238E27FC236}">
                <a16:creationId xmlns:a16="http://schemas.microsoft.com/office/drawing/2014/main" id="{6D2C4CE9-AD01-7B14-7063-4BFBAA2596B3}"/>
              </a:ext>
            </a:extLst>
          </p:cNvPr>
          <p:cNvSpPr txBox="1"/>
          <p:nvPr/>
        </p:nvSpPr>
        <p:spPr>
          <a:xfrm>
            <a:off x="781085" y="3776684"/>
            <a:ext cx="8500741" cy="6531532"/>
          </a:xfrm>
          <a:prstGeom prst="rect">
            <a:avLst/>
          </a:prstGeom>
          <a:noFill/>
        </p:spPr>
        <p:txBody>
          <a:bodyPr wrap="square" rtlCol="1">
            <a:spAutoFit/>
          </a:bodyPr>
          <a:lstStyle/>
          <a:p>
            <a:pPr marL="1200150" lvl="2" indent="-285750" fontAlgn="base">
              <a:lnSpc>
                <a:spcPct val="150000"/>
              </a:lnSpc>
              <a:spcBef>
                <a:spcPts val="1000"/>
              </a:spcBef>
              <a:buFont typeface="Courier New" panose="02070309020205020404" pitchFamily="49" charset="0"/>
              <a:buChar char="o"/>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Word2Vec:</a:t>
            </a:r>
          </a:p>
          <a:p>
            <a:pPr marL="0" marR="0" indent="44958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latin typeface="Times New Roman" panose="02020603050405020304" pitchFamily="18" charset="0"/>
                <a:ea typeface="Calibri" panose="020F0502020204030204" pitchFamily="34" charset="0"/>
                <a:cs typeface="Arial" panose="020B0604020202020204" pitchFamily="34" charset="0"/>
              </a:rPr>
              <a:t>Word2Vec is a widely employed word embedding technique that captures semantic relationships by representing words in continuous vector spaces. The underlying principle is that words with similar meanings should have comparable vector representations. The Word2Vec model acquires these representations through training on large text corpora. Two common architectures, Continuous Bag of Words (CBOW) and Skip-gram, are utilized. CBOW predicts a target word based on its context, while Skip-gram predicts context given a target word.</a:t>
            </a:r>
          </a:p>
          <a:p>
            <a:pPr marL="0" marR="0" indent="449580" algn="just">
              <a:lnSpc>
                <a:spcPct val="150000"/>
              </a:lnSpc>
              <a:spcBef>
                <a:spcPts val="0"/>
              </a:spcBef>
              <a:spcAft>
                <a:spcPts val="1000"/>
              </a:spcAft>
            </a:pPr>
            <a:r>
              <a:rPr lang="en-US" sz="1800" dirty="0">
                <a:latin typeface="Times New Roman" panose="02020603050405020304" pitchFamily="18" charset="0"/>
                <a:ea typeface="Calibri" panose="020F0502020204030204" pitchFamily="34" charset="0"/>
                <a:cs typeface="Arial" panose="020B0604020202020204" pitchFamily="34" charset="0"/>
              </a:rPr>
              <a:t>In Figure [6], an example illustrates the vector representation for a word. We fine-tuned a pre-trained Word2Vec model with </a:t>
            </a:r>
            <a:r>
              <a:rPr lang="en-US" sz="1800" dirty="0" err="1">
                <a:latin typeface="Times New Roman" panose="02020603050405020304" pitchFamily="18" charset="0"/>
                <a:ea typeface="Calibri" panose="020F0502020204030204" pitchFamily="34" charset="0"/>
                <a:cs typeface="Arial" panose="020B0604020202020204" pitchFamily="34" charset="0"/>
              </a:rPr>
              <a:t>Gensim</a:t>
            </a:r>
            <a:r>
              <a:rPr lang="en-US" sz="1800" dirty="0">
                <a:latin typeface="Times New Roman" panose="02020603050405020304" pitchFamily="18" charset="0"/>
                <a:ea typeface="Calibri" panose="020F0502020204030204" pitchFamily="34" charset="0"/>
                <a:cs typeface="Arial" panose="020B0604020202020204" pitchFamily="34" charset="0"/>
              </a:rPr>
              <a:t> to initialize new embeddings with the pretrained embeddings for words present in the pretraining vocabulary. Subsequently, we trained the model on our vocabulary.</a:t>
            </a:r>
          </a:p>
          <a:p>
            <a:pPr marL="0" marR="0" indent="449580" algn="just">
              <a:lnSpc>
                <a:spcPct val="150000"/>
              </a:lnSpc>
              <a:spcBef>
                <a:spcPts val="0"/>
              </a:spcBef>
              <a:spcAft>
                <a:spcPts val="1000"/>
              </a:spcAft>
            </a:pPr>
            <a:r>
              <a:rPr lang="en-US" sz="1800" dirty="0">
                <a:latin typeface="Times New Roman" panose="02020603050405020304" pitchFamily="18" charset="0"/>
                <a:ea typeface="Calibri" panose="020F0502020204030204" pitchFamily="34" charset="0"/>
                <a:cs typeface="Arial" panose="020B0604020202020204" pitchFamily="34" charset="0"/>
              </a:rPr>
              <a:t>The pre-trained Word2Vec model is trained on a Wikipedia corpus containing 662,109 words. The intersection between our words and the pre-trained model words is 52%, which is relatively small and may not provide significant benefits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p:txBody>
      </p:sp>
      <p:pic>
        <p:nvPicPr>
          <p:cNvPr id="5" name="Picture 4" descr="صورة تحتوي على نص, ورقة, أسود وأبيض, الخط&#10;&#10;تم إنشاء الوصف تلقائياً">
            <a:extLst>
              <a:ext uri="{FF2B5EF4-FFF2-40B4-BE49-F238E27FC236}">
                <a16:creationId xmlns:a16="http://schemas.microsoft.com/office/drawing/2014/main" id="{19F00A0D-D176-9DA1-7AC7-A0CC1692ED66}"/>
              </a:ext>
            </a:extLst>
          </p:cNvPr>
          <p:cNvPicPr>
            <a:picLocks noChangeAspect="1"/>
          </p:cNvPicPr>
          <p:nvPr/>
        </p:nvPicPr>
        <p:blipFill>
          <a:blip r:embed="rId6"/>
          <a:stretch>
            <a:fillRect/>
          </a:stretch>
        </p:blipFill>
        <p:spPr>
          <a:xfrm>
            <a:off x="3160337" y="10762236"/>
            <a:ext cx="3966326" cy="3749080"/>
          </a:xfrm>
          <a:prstGeom prst="rect">
            <a:avLst/>
          </a:prstGeom>
          <a:ln>
            <a:solidFill>
              <a:schemeClr val="tx1"/>
            </a:solidFill>
          </a:ln>
        </p:spPr>
      </p:pic>
      <p:sp>
        <p:nvSpPr>
          <p:cNvPr id="7" name="TextBox 6">
            <a:extLst>
              <a:ext uri="{FF2B5EF4-FFF2-40B4-BE49-F238E27FC236}">
                <a16:creationId xmlns:a16="http://schemas.microsoft.com/office/drawing/2014/main" id="{2132E6DB-7717-BF2D-8112-2E22A5332835}"/>
              </a:ext>
            </a:extLst>
          </p:cNvPr>
          <p:cNvSpPr txBox="1"/>
          <p:nvPr/>
        </p:nvSpPr>
        <p:spPr>
          <a:xfrm>
            <a:off x="3565599" y="14654994"/>
            <a:ext cx="3155800" cy="620683"/>
          </a:xfrm>
          <a:prstGeom prst="rect">
            <a:avLst/>
          </a:prstGeom>
          <a:noFill/>
        </p:spPr>
        <p:txBody>
          <a:bodyPr wrap="none" rtlCol="1">
            <a:spAutoFit/>
          </a:bodyPr>
          <a:lstStyle/>
          <a:p>
            <a:pPr marL="0" marR="0" algn="ctr">
              <a:spcBef>
                <a:spcPts val="0"/>
              </a:spcBef>
              <a:spcAft>
                <a:spcPts val="1000"/>
              </a:spcAft>
            </a:pPr>
            <a:r>
              <a:rPr lang="en-US" sz="1200" b="1" dirty="0">
                <a:latin typeface="Times New Roman" panose="02020603050405020304" pitchFamily="18" charset="0"/>
                <a:ea typeface="Calibri" panose="020F0502020204030204" pitchFamily="34" charset="0"/>
                <a:cs typeface="Arial" panose="020B0604020202020204" pitchFamily="34" charset="0"/>
              </a:rPr>
              <a:t>Figure 6, Word2Vec vector representation</a:t>
            </a:r>
          </a:p>
          <a:p>
            <a:endParaRPr lang="ar-SA" dirty="0"/>
          </a:p>
        </p:txBody>
      </p:sp>
    </p:spTree>
    <p:extLst>
      <p:ext uri="{BB962C8B-B14F-4D97-AF65-F5344CB8AC3E}">
        <p14:creationId xmlns:p14="http://schemas.microsoft.com/office/powerpoint/2010/main" val="371813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14</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6" name="Google Shape;86;p16">
            <a:extLst>
              <a:ext uri="{FF2B5EF4-FFF2-40B4-BE49-F238E27FC236}">
                <a16:creationId xmlns:a16="http://schemas.microsoft.com/office/drawing/2014/main" id="{CE9119D1-988B-E7CD-A8E9-9476323034DA}"/>
              </a:ext>
            </a:extLst>
          </p:cNvPr>
          <p:cNvSpPr txBox="1"/>
          <p:nvPr/>
        </p:nvSpPr>
        <p:spPr>
          <a:xfrm>
            <a:off x="719775" y="3654519"/>
            <a:ext cx="8601000" cy="10223281"/>
          </a:xfrm>
          <a:prstGeom prst="rect">
            <a:avLst/>
          </a:prstGeom>
          <a:noFill/>
          <a:ln>
            <a:noFill/>
          </a:ln>
        </p:spPr>
        <p:txBody>
          <a:bodyPr spcFirstLastPara="1" wrap="square" lIns="91425" tIns="91425" rIns="91425" bIns="91425" anchor="t" anchorCtr="0">
            <a:spAutoFit/>
          </a:bodyPr>
          <a:lstStyle/>
          <a:p>
            <a:pPr marL="1200150" lvl="2" indent="-285750" fontAlgn="base">
              <a:lnSpc>
                <a:spcPct val="150000"/>
              </a:lnSpc>
              <a:spcBef>
                <a:spcPts val="1000"/>
              </a:spcBef>
              <a:buSzPts val="1600"/>
              <a:buFont typeface="Courier New" panose="02070309020205020404" pitchFamily="49" charset="0"/>
              <a:buChar char="o"/>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Hugging Face Transformers:</a:t>
            </a:r>
          </a:p>
          <a:p>
            <a:pPr marL="457200" lvl="1" algn="just" fontAlgn="base">
              <a:lnSpc>
                <a:spcPct val="150000"/>
              </a:lnSpc>
              <a:spcBef>
                <a:spcPts val="1000"/>
              </a:spcBef>
              <a:buSzPts val="1600"/>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Arial" panose="020B0604020202020204" pitchFamily="34" charset="0"/>
              </a:rPr>
              <a:t>Sentence-transformers, a library distinct from the Hugging Face Transformers library, offers a diverse range of pre-trained models. The 'sentence-transformers/all-mpnet-base-v2' model, in particular, excels in generating context-aware sentence embeddings. This model provides a robust toolkit for extracting nuanced semantic representations from textual data. In Figure [7], a representation of two sentences is provided to compute the semantic similarity between example sentences, offering users an effortless way to enhance their NLP workflows and extract meaningful insights from text data. The computed similarity between sentences is 0.9146707057952881.</a:t>
            </a:r>
          </a:p>
          <a:p>
            <a:pPr marL="457200" lvl="1" algn="just" fontAlgn="base">
              <a:lnSpc>
                <a:spcPct val="150000"/>
              </a:lnSpc>
              <a:spcBef>
                <a:spcPts val="1000"/>
              </a:spcBef>
              <a:buSzPts val="1600"/>
            </a:pPr>
            <a:r>
              <a:rPr lang="en-US" sz="1800" dirty="0">
                <a:latin typeface="Times New Roman" panose="02020603050405020304" pitchFamily="18" charset="0"/>
                <a:ea typeface="Calibri" panose="020F0502020204030204" pitchFamily="34" charset="0"/>
                <a:cs typeface="Arial" panose="020B0604020202020204" pitchFamily="34" charset="0"/>
              </a:rPr>
              <a:t>	Following that, we store embeddings in </a:t>
            </a:r>
            <a:r>
              <a:rPr lang="en-US" sz="1800" dirty="0" err="1">
                <a:latin typeface="Times New Roman" panose="02020603050405020304" pitchFamily="18" charset="0"/>
                <a:ea typeface="Calibri" panose="020F0502020204030204" pitchFamily="34" charset="0"/>
                <a:cs typeface="Arial" panose="020B0604020202020204" pitchFamily="34" charset="0"/>
              </a:rPr>
              <a:t>ChromaDB</a:t>
            </a:r>
            <a:r>
              <a:rPr lang="en-US" sz="1800" dirty="0">
                <a:latin typeface="Times New Roman" panose="02020603050405020304" pitchFamily="18" charset="0"/>
                <a:ea typeface="Calibri" panose="020F0502020204030204" pitchFamily="34" charset="0"/>
                <a:cs typeface="Arial" panose="020B0604020202020204" pitchFamily="34" charset="0"/>
              </a:rPr>
              <a:t>, a Vector Store/Vector DB developed by the company Chroma. It is designed for storing and retrieving vector embeddings. The noteworthy aspect is that </a:t>
            </a:r>
            <a:r>
              <a:rPr lang="en-US" sz="1800" dirty="0" err="1">
                <a:latin typeface="Times New Roman" panose="02020603050405020304" pitchFamily="18" charset="0"/>
                <a:ea typeface="Calibri" panose="020F0502020204030204" pitchFamily="34" charset="0"/>
                <a:cs typeface="Arial" panose="020B0604020202020204" pitchFamily="34" charset="0"/>
              </a:rPr>
              <a:t>ChromaDB</a:t>
            </a:r>
            <a:r>
              <a:rPr lang="en-US" sz="1800" dirty="0">
                <a:latin typeface="Times New Roman" panose="02020603050405020304" pitchFamily="18" charset="0"/>
                <a:ea typeface="Calibri" panose="020F0502020204030204" pitchFamily="34" charset="0"/>
                <a:cs typeface="Arial" panose="020B0604020202020204" pitchFamily="34" charset="0"/>
              </a:rPr>
              <a:t> is a Free and Open Source project.</a:t>
            </a: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1" algn="just" fontAlgn="base">
              <a:lnSpc>
                <a:spcPct val="150000"/>
              </a:lnSpc>
              <a:spcBef>
                <a:spcPts val="1000"/>
              </a:spcBef>
              <a:spcAft>
                <a:spcPts val="0"/>
              </a:spcAft>
              <a:buClr>
                <a:srgbClr val="000000"/>
              </a:buClr>
              <a:buSzPts val="1600"/>
            </a:pPr>
            <a:endParaRPr lang="en-GB"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0" name="Picture 9" descr="صورة تحتوي على نص, الخط, رقم, المستند&#10;&#10;تم إنشاء الوصف تلقائياً">
            <a:extLst>
              <a:ext uri="{FF2B5EF4-FFF2-40B4-BE49-F238E27FC236}">
                <a16:creationId xmlns:a16="http://schemas.microsoft.com/office/drawing/2014/main" id="{450BB3C4-BE4C-3D6F-5244-97B83C9AAB26}"/>
              </a:ext>
            </a:extLst>
          </p:cNvPr>
          <p:cNvPicPr>
            <a:picLocks noChangeAspect="1"/>
          </p:cNvPicPr>
          <p:nvPr/>
        </p:nvPicPr>
        <p:blipFill>
          <a:blip r:embed="rId6"/>
          <a:stretch>
            <a:fillRect/>
          </a:stretch>
        </p:blipFill>
        <p:spPr>
          <a:xfrm>
            <a:off x="1547695" y="10251993"/>
            <a:ext cx="3819359" cy="3675272"/>
          </a:xfrm>
          <a:prstGeom prst="rect">
            <a:avLst/>
          </a:prstGeom>
          <a:ln>
            <a:solidFill>
              <a:schemeClr val="tx1"/>
            </a:solidFill>
          </a:ln>
        </p:spPr>
      </p:pic>
      <p:pic>
        <p:nvPicPr>
          <p:cNvPr id="11" name="Picture 10">
            <a:extLst>
              <a:ext uri="{FF2B5EF4-FFF2-40B4-BE49-F238E27FC236}">
                <a16:creationId xmlns:a16="http://schemas.microsoft.com/office/drawing/2014/main" id="{68BB262E-9CFF-DDF9-3438-8DA6EFDB5ECA}"/>
              </a:ext>
            </a:extLst>
          </p:cNvPr>
          <p:cNvPicPr>
            <a:picLocks noChangeAspect="1"/>
          </p:cNvPicPr>
          <p:nvPr/>
        </p:nvPicPr>
        <p:blipFill>
          <a:blip r:embed="rId7"/>
          <a:stretch>
            <a:fillRect/>
          </a:stretch>
        </p:blipFill>
        <p:spPr>
          <a:xfrm>
            <a:off x="5367054" y="10251992"/>
            <a:ext cx="3666229" cy="3675271"/>
          </a:xfrm>
          <a:prstGeom prst="rect">
            <a:avLst/>
          </a:prstGeom>
          <a:ln>
            <a:solidFill>
              <a:schemeClr val="tx1"/>
            </a:solidFill>
          </a:ln>
        </p:spPr>
      </p:pic>
      <p:sp>
        <p:nvSpPr>
          <p:cNvPr id="13" name="TextBox 12">
            <a:extLst>
              <a:ext uri="{FF2B5EF4-FFF2-40B4-BE49-F238E27FC236}">
                <a16:creationId xmlns:a16="http://schemas.microsoft.com/office/drawing/2014/main" id="{788B8B88-7C8B-A714-BDD0-9E91C28E8E6A}"/>
              </a:ext>
            </a:extLst>
          </p:cNvPr>
          <p:cNvSpPr txBox="1"/>
          <p:nvPr/>
        </p:nvSpPr>
        <p:spPr>
          <a:xfrm>
            <a:off x="1723102" y="14077832"/>
            <a:ext cx="7287904" cy="276999"/>
          </a:xfrm>
          <a:prstGeom prst="rect">
            <a:avLst/>
          </a:prstGeom>
          <a:noFill/>
        </p:spPr>
        <p:txBody>
          <a:bodyPr wrap="square">
            <a:spAutoFit/>
          </a:bodyPr>
          <a:lstStyle/>
          <a:p>
            <a:pPr algn="ctr">
              <a:spcAft>
                <a:spcPts val="1000"/>
              </a:spcAft>
            </a:pPr>
            <a:r>
              <a:rPr lang="en-US" sz="1200" b="1" dirty="0">
                <a:latin typeface="Times New Roman" panose="02020603050405020304" pitchFamily="18" charset="0"/>
                <a:ea typeface="Calibri" panose="020F0502020204030204" pitchFamily="34" charset="0"/>
                <a:cs typeface="Arial" panose="020B0604020202020204" pitchFamily="34" charset="0"/>
              </a:rPr>
              <a:t>Figure 7, Sentence Transformers</a:t>
            </a:r>
          </a:p>
        </p:txBody>
      </p:sp>
    </p:spTree>
    <p:extLst>
      <p:ext uri="{BB962C8B-B14F-4D97-AF65-F5344CB8AC3E}">
        <p14:creationId xmlns:p14="http://schemas.microsoft.com/office/powerpoint/2010/main" val="276717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6022740"/>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15</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6" name="Google Shape;86;p16">
            <a:extLst>
              <a:ext uri="{FF2B5EF4-FFF2-40B4-BE49-F238E27FC236}">
                <a16:creationId xmlns:a16="http://schemas.microsoft.com/office/drawing/2014/main" id="{CE9119D1-988B-E7CD-A8E9-9476323034DA}"/>
              </a:ext>
            </a:extLst>
          </p:cNvPr>
          <p:cNvSpPr txBox="1"/>
          <p:nvPr/>
        </p:nvSpPr>
        <p:spPr>
          <a:xfrm>
            <a:off x="1060035" y="2336273"/>
            <a:ext cx="8614649" cy="15804296"/>
          </a:xfrm>
          <a:prstGeom prst="rect">
            <a:avLst/>
          </a:prstGeom>
          <a:noFill/>
          <a:ln>
            <a:noFill/>
          </a:ln>
        </p:spPr>
        <p:txBody>
          <a:bodyPr spcFirstLastPara="1" wrap="square" lIns="91425" tIns="91425" rIns="91425" bIns="91425" anchor="t" anchorCtr="0">
            <a:spAutoFit/>
          </a:bodyPr>
          <a:lstStyle/>
          <a:p>
            <a:pPr marL="457200" lvl="1" algn="just" fontAlgn="base">
              <a:lnSpc>
                <a:spcPct val="150000"/>
              </a:lnSpc>
              <a:spcBef>
                <a:spcPts val="1000"/>
              </a:spcBef>
              <a:buSzPts val="1600"/>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4.5 Similarity</a:t>
            </a:r>
          </a:p>
          <a:p>
            <a:pPr marL="457200" lvl="1" algn="just" fontAlgn="base">
              <a:lnSpc>
                <a:spcPct val="150000"/>
              </a:lnSpc>
              <a:spcBef>
                <a:spcPts val="1000"/>
              </a:spcBef>
              <a:buSzPts val="1600"/>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Text similarity measures the extent to which the meaning or content of two pieces of text align. It gauges the semantic relatedness between two texts. There are various methods to measure text similarity, and we employed two approaches:</a:t>
            </a:r>
          </a:p>
          <a:p>
            <a:pPr marL="1200150" marR="0" lvl="2" indent="-285750" algn="just" rtl="0" fontAlgn="base">
              <a:lnSpc>
                <a:spcPct val="150000"/>
              </a:lnSpc>
              <a:spcBef>
                <a:spcPts val="1000"/>
              </a:spcBef>
              <a:spcAft>
                <a:spcPts val="0"/>
              </a:spcAft>
              <a:buClr>
                <a:srgbClr val="000000"/>
              </a:buClr>
              <a:buFont typeface="Courier New" panose="02070309020205020404" pitchFamily="49" charset="0"/>
              <a:buChar char="o"/>
            </a:pPr>
            <a:r>
              <a:rPr lang="en-US" sz="17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Cosine Similarity:</a:t>
            </a:r>
          </a:p>
          <a:p>
            <a:pPr marL="0" marR="0" indent="342900" algn="just">
              <a:lnSpc>
                <a:spcPct val="150000"/>
              </a:lnSpc>
              <a:spcBef>
                <a:spcPts val="0"/>
              </a:spcBef>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	</a:t>
            </a:r>
            <a:r>
              <a:rPr lang="en-US" sz="1700" dirty="0">
                <a:effectLst/>
                <a:latin typeface="Times New Roman" panose="02020603050405020304" pitchFamily="18" charset="0"/>
                <a:ea typeface="Calibri" panose="020F0502020204030204" pitchFamily="34" charset="0"/>
                <a:cs typeface="Arial" panose="020B0604020202020204" pitchFamily="34" charset="0"/>
              </a:rPr>
              <a:t>This method evaluates the similarity between two texts based on the angle between their word vectors. It is commonly applied with term frequency-inverse document frequency (TF-IDF) vectors, which reflect the importance of each word in a document. The resulting cosine similarity value ranges from -1 to 1, where -1 indicates completely dissimilar documents, and 1 indicates identical documents . A value of 0 indicates that the two documents are orthogonal and have no similarity. </a:t>
            </a:r>
          </a:p>
          <a:p>
            <a:pPr marL="0" marR="0" indent="342900" algn="just">
              <a:lnSpc>
                <a:spcPct val="150000"/>
              </a:lnSpc>
              <a:spcBef>
                <a:spcPts val="0"/>
              </a:spcBef>
              <a:spcAft>
                <a:spcPts val="10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2900" algn="just">
              <a:lnSpc>
                <a:spcPct val="150000"/>
              </a:lnSpc>
              <a:spcBef>
                <a:spcPts val="0"/>
              </a:spcBef>
              <a:spcAft>
                <a:spcPts val="10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b="1" dirty="0">
              <a:latin typeface="Times New Roman" panose="02020603050405020304" pitchFamily="18" charset="0"/>
              <a:ea typeface="MS Gothic" panose="020B0609070205080204" pitchFamily="49" charset="-128"/>
              <a:cs typeface="Times New Roman" panose="02020603050405020304" pitchFamily="18" charset="0"/>
            </a:endParaRPr>
          </a:p>
          <a:p>
            <a:pPr marL="457200" lvl="1" algn="just" fontAlgn="base">
              <a:lnSpc>
                <a:spcPct val="150000"/>
              </a:lnSpc>
              <a:spcBef>
                <a:spcPts val="1000"/>
              </a:spcBef>
              <a:buSzPts val="1600"/>
            </a:pPr>
            <a:r>
              <a:rPr lang="en-US" sz="18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Cosine similarity is widely used in natural language processing and information</a:t>
            </a:r>
          </a:p>
          <a:p>
            <a:pPr marL="457200" lvl="1" algn="just" fontAlgn="base">
              <a:lnSpc>
                <a:spcPct val="150000"/>
              </a:lnSpc>
              <a:spcBef>
                <a:spcPts val="1000"/>
              </a:spcBef>
              <a:buSzPts val="1600"/>
            </a:pPr>
            <a:r>
              <a:rPr lang="en-US" sz="1700" dirty="0">
                <a:latin typeface="Times New Roman" panose="02020603050405020304" pitchFamily="18" charset="0"/>
                <a:ea typeface="Calibri" panose="020F0502020204030204" pitchFamily="34" charset="0"/>
                <a:cs typeface="Arial" panose="020B0604020202020204" pitchFamily="34" charset="0"/>
              </a:rPr>
              <a:t>retrieval, especially in document clustering, classification, and recommendation systems. In Figure [10], there is an example illustrating the use of cosine similarity between words. In our project, we leverage cosine similarity to measure the resemblance between cases and input, printing the resulting similarity value. We then save it in a data frame to apply a summarization function on the top 3 most similar cases. Figure [11] provides an output of our function.</a:t>
            </a:r>
          </a:p>
          <a:p>
            <a:pPr marL="457200" lvl="1" algn="just" fontAlgn="base">
              <a:lnSpc>
                <a:spcPct val="150000"/>
              </a:lnSpc>
              <a:spcBef>
                <a:spcPts val="1000"/>
              </a:spcBef>
              <a:buSzPts val="1600"/>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1" algn="just" fontAlgn="base">
              <a:lnSpc>
                <a:spcPct val="150000"/>
              </a:lnSpc>
              <a:spcBef>
                <a:spcPts val="1000"/>
              </a:spcBef>
              <a:spcAft>
                <a:spcPts val="0"/>
              </a:spcAft>
              <a:buClr>
                <a:srgbClr val="000000"/>
              </a:buClr>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algn="ctr">
              <a:spcAft>
                <a:spcPts val="1000"/>
              </a:spcAft>
            </a:pPr>
            <a:r>
              <a:rPr lang="en-US" b="1" dirty="0">
                <a:latin typeface="Times New Roman" panose="02020603050405020304" pitchFamily="18" charset="0"/>
                <a:ea typeface="Calibri" panose="020F0502020204030204" pitchFamily="34" charset="0"/>
                <a:cs typeface="Arial" panose="020B0604020202020204" pitchFamily="34" charset="0"/>
              </a:rPr>
              <a:t>Figure 11, Output of Top 3 Similar Cases</a:t>
            </a:r>
          </a:p>
          <a:p>
            <a:pPr algn="just">
              <a:lnSpc>
                <a:spcPct val="150000"/>
              </a:lnSpc>
              <a:spcBef>
                <a:spcPts val="600"/>
              </a:spcBef>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In Figure [12], we showcase the utilization of the Bokeh library to craft a compelling 2D scatter plot of word vectors. Initially, the word vectors are derived through the employment of a word embedding model, specifically Word2Vec. Subsequently, we apply the t-distributed stochastic neighbor embedding (t-SNE) algorithm to effectively reduce the dimensionality of these word vectors to two dimensions. This reduction facilitates the creation of a visually insightful representation, allowing for a more intuitive and interpretable exploration of the underlying semantic relationships among words in the dataset.</a:t>
            </a:r>
          </a:p>
          <a:p>
            <a:pPr algn="just">
              <a:lnSpc>
                <a:spcPct val="150000"/>
              </a:lnSpc>
              <a:spcBef>
                <a:spcPts val="600"/>
              </a:spcBef>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1B36434-89AE-2C8B-390A-349E65E01EAA}"/>
              </a:ext>
            </a:extLst>
          </p:cNvPr>
          <p:cNvPicPr>
            <a:picLocks noChangeAspect="1"/>
          </p:cNvPicPr>
          <p:nvPr/>
        </p:nvPicPr>
        <p:blipFill>
          <a:blip r:embed="rId6"/>
          <a:stretch>
            <a:fillRect/>
          </a:stretch>
        </p:blipFill>
        <p:spPr>
          <a:xfrm>
            <a:off x="2377636" y="7327368"/>
            <a:ext cx="5932560" cy="480359"/>
          </a:xfrm>
          <a:prstGeom prst="rect">
            <a:avLst/>
          </a:prstGeom>
          <a:ln>
            <a:solidFill>
              <a:schemeClr val="tx1"/>
            </a:solidFill>
          </a:ln>
        </p:spPr>
      </p:pic>
      <p:pic>
        <p:nvPicPr>
          <p:cNvPr id="3" name="Picture 2">
            <a:extLst>
              <a:ext uri="{FF2B5EF4-FFF2-40B4-BE49-F238E27FC236}">
                <a16:creationId xmlns:a16="http://schemas.microsoft.com/office/drawing/2014/main" id="{A1874D93-2712-85D4-605D-65AFB0C7AA5E}"/>
              </a:ext>
            </a:extLst>
          </p:cNvPr>
          <p:cNvPicPr>
            <a:picLocks noChangeAspect="1"/>
          </p:cNvPicPr>
          <p:nvPr/>
        </p:nvPicPr>
        <p:blipFill>
          <a:blip r:embed="rId7"/>
          <a:stretch>
            <a:fillRect/>
          </a:stretch>
        </p:blipFill>
        <p:spPr>
          <a:xfrm>
            <a:off x="2377636" y="7807727"/>
            <a:ext cx="5932378" cy="367619"/>
          </a:xfrm>
          <a:prstGeom prst="rect">
            <a:avLst/>
          </a:prstGeom>
          <a:ln>
            <a:solidFill>
              <a:schemeClr val="tx1"/>
            </a:solidFill>
          </a:ln>
        </p:spPr>
      </p:pic>
      <p:sp>
        <p:nvSpPr>
          <p:cNvPr id="5" name="TextBox 4">
            <a:extLst>
              <a:ext uri="{FF2B5EF4-FFF2-40B4-BE49-F238E27FC236}">
                <a16:creationId xmlns:a16="http://schemas.microsoft.com/office/drawing/2014/main" id="{1DE41DF9-DCA7-F8EF-9CFA-BF5CD962BE11}"/>
              </a:ext>
            </a:extLst>
          </p:cNvPr>
          <p:cNvSpPr txBox="1"/>
          <p:nvPr/>
        </p:nvSpPr>
        <p:spPr>
          <a:xfrm>
            <a:off x="1699873" y="8217313"/>
            <a:ext cx="7287904"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10, Cosine Similarity</a:t>
            </a:r>
          </a:p>
        </p:txBody>
      </p:sp>
      <p:pic>
        <p:nvPicPr>
          <p:cNvPr id="7" name="Picture 6">
            <a:extLst>
              <a:ext uri="{FF2B5EF4-FFF2-40B4-BE49-F238E27FC236}">
                <a16:creationId xmlns:a16="http://schemas.microsoft.com/office/drawing/2014/main" id="{83D3D9F8-9109-273B-8F80-CB3C108A3A5D}"/>
              </a:ext>
            </a:extLst>
          </p:cNvPr>
          <p:cNvPicPr>
            <a:picLocks noChangeAspect="1"/>
          </p:cNvPicPr>
          <p:nvPr/>
        </p:nvPicPr>
        <p:blipFill>
          <a:blip r:embed="rId8"/>
          <a:stretch>
            <a:fillRect/>
          </a:stretch>
        </p:blipFill>
        <p:spPr>
          <a:xfrm>
            <a:off x="2591489" y="11823827"/>
            <a:ext cx="5932377" cy="1197722"/>
          </a:xfrm>
          <a:prstGeom prst="rect">
            <a:avLst/>
          </a:prstGeom>
          <a:ln>
            <a:solidFill>
              <a:schemeClr val="tx1"/>
            </a:solidFill>
          </a:ln>
        </p:spPr>
      </p:pic>
    </p:spTree>
    <p:extLst>
      <p:ext uri="{BB962C8B-B14F-4D97-AF65-F5344CB8AC3E}">
        <p14:creationId xmlns:p14="http://schemas.microsoft.com/office/powerpoint/2010/main" val="141738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16</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6" name="Google Shape;86;p16">
            <a:extLst>
              <a:ext uri="{FF2B5EF4-FFF2-40B4-BE49-F238E27FC236}">
                <a16:creationId xmlns:a16="http://schemas.microsoft.com/office/drawing/2014/main" id="{CE9119D1-988B-E7CD-A8E9-9476323034DA}"/>
              </a:ext>
            </a:extLst>
          </p:cNvPr>
          <p:cNvSpPr txBox="1"/>
          <p:nvPr/>
        </p:nvSpPr>
        <p:spPr>
          <a:xfrm>
            <a:off x="893130" y="6005069"/>
            <a:ext cx="8500740" cy="4629442"/>
          </a:xfrm>
          <a:prstGeom prst="rect">
            <a:avLst/>
          </a:prstGeom>
          <a:noFill/>
          <a:ln>
            <a:noFill/>
          </a:ln>
        </p:spPr>
        <p:txBody>
          <a:bodyPr spcFirstLastPara="1" wrap="square" lIns="91425" tIns="91425" rIns="91425" bIns="91425" anchor="t" anchorCtr="0">
            <a:spAutoFit/>
          </a:bodyPr>
          <a:lstStyle/>
          <a:p>
            <a:pPr marL="1200150" lvl="2" indent="-285750" algn="just" fontAlgn="base">
              <a:lnSpc>
                <a:spcPct val="150000"/>
              </a:lnSpc>
              <a:spcBef>
                <a:spcPts val="1000"/>
              </a:spcBef>
              <a:buFont typeface="Courier New" panose="02070309020205020404" pitchFamily="49" charset="0"/>
              <a:buChar char="o"/>
            </a:pPr>
            <a:r>
              <a:rPr lang="en-US" sz="1700" b="1" dirty="0">
                <a:latin typeface="Times New Roman" panose="02020603050405020304" pitchFamily="18" charset="0"/>
                <a:ea typeface="MS Gothic" panose="020B0609070205080204" pitchFamily="49" charset="-128"/>
                <a:cs typeface="Times New Roman" panose="02020603050405020304" pitchFamily="18" charset="0"/>
              </a:rPr>
              <a:t>Similarity Search:</a:t>
            </a:r>
          </a:p>
          <a:p>
            <a:pPr indent="342900">
              <a:lnSpc>
                <a:spcPct val="150000"/>
              </a:lnSpc>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	The </a:t>
            </a:r>
            <a:r>
              <a:rPr lang="en-US" sz="1700" dirty="0" err="1">
                <a:latin typeface="Times New Roman" panose="02020603050405020304" pitchFamily="18" charset="0"/>
                <a:ea typeface="Calibri" panose="020F0502020204030204" pitchFamily="34" charset="0"/>
                <a:cs typeface="Arial" panose="020B0604020202020204" pitchFamily="34" charset="0"/>
              </a:rPr>
              <a:t>similarity_search_with_score</a:t>
            </a:r>
            <a:r>
              <a:rPr lang="en-US" sz="1700" dirty="0">
                <a:latin typeface="Times New Roman" panose="02020603050405020304" pitchFamily="18" charset="0"/>
                <a:ea typeface="Calibri" panose="020F0502020204030204" pitchFamily="34" charset="0"/>
                <a:cs typeface="Arial" panose="020B0604020202020204" pitchFamily="34" charset="0"/>
              </a:rPr>
              <a:t> function in </a:t>
            </a:r>
            <a:r>
              <a:rPr lang="en-US" sz="1700" dirty="0" err="1">
                <a:latin typeface="Times New Roman" panose="02020603050405020304" pitchFamily="18" charset="0"/>
                <a:ea typeface="Calibri" panose="020F0502020204030204" pitchFamily="34" charset="0"/>
                <a:cs typeface="Arial" panose="020B0604020202020204" pitchFamily="34" charset="0"/>
              </a:rPr>
              <a:t>LangChain</a:t>
            </a:r>
            <a:r>
              <a:rPr lang="en-US" sz="1700" dirty="0">
                <a:latin typeface="Times New Roman" panose="02020603050405020304" pitchFamily="18" charset="0"/>
                <a:ea typeface="Calibri" panose="020F0502020204030204" pitchFamily="34" charset="0"/>
                <a:cs typeface="Arial" panose="020B0604020202020204" pitchFamily="34" charset="0"/>
              </a:rPr>
              <a:t> with Chroma DB returns higher scores for less relevant documents because it uses cosine distance as the scoring metric. In cosine distance, a lower score indicates higher similarity between the query and the document. Therefore, documents with lower scores are more relevant to the query. Since we use Sentence Transformers to embed our cases and store them in </a:t>
            </a:r>
            <a:r>
              <a:rPr lang="en-US" sz="1700" dirty="0" err="1">
                <a:latin typeface="Times New Roman" panose="02020603050405020304" pitchFamily="18" charset="0"/>
                <a:ea typeface="Calibri" panose="020F0502020204030204" pitchFamily="34" charset="0"/>
                <a:cs typeface="Arial" panose="020B0604020202020204" pitchFamily="34" charset="0"/>
              </a:rPr>
              <a:t>ChromaDB</a:t>
            </a:r>
            <a:r>
              <a:rPr lang="en-US" sz="1700" dirty="0">
                <a:latin typeface="Times New Roman" panose="02020603050405020304" pitchFamily="18" charset="0"/>
                <a:ea typeface="Calibri" panose="020F0502020204030204" pitchFamily="34" charset="0"/>
                <a:cs typeface="Arial" panose="020B0604020202020204" pitchFamily="34" charset="0"/>
              </a:rPr>
              <a:t>, we apply this function to find similarity between cases and input, then save the top 3 similar cases.</a:t>
            </a:r>
          </a:p>
          <a:p>
            <a:pPr indent="342900" algn="just">
              <a:lnSpc>
                <a:spcPct val="150000"/>
              </a:lnSpc>
              <a:spcAft>
                <a:spcPts val="10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2">
            <a:extLst>
              <a:ext uri="{FF2B5EF4-FFF2-40B4-BE49-F238E27FC236}">
                <a16:creationId xmlns:a16="http://schemas.microsoft.com/office/drawing/2014/main" id="{E20EA1F6-A756-A31A-51D2-66C88C2A24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55" y="2775754"/>
            <a:ext cx="3943090" cy="28927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DFE216-BE65-D85B-7276-B4EE5E8B5B12}"/>
              </a:ext>
            </a:extLst>
          </p:cNvPr>
          <p:cNvSpPr txBox="1"/>
          <p:nvPr/>
        </p:nvSpPr>
        <p:spPr>
          <a:xfrm>
            <a:off x="1672892" y="5697292"/>
            <a:ext cx="7287904"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a:t>
            </a:r>
            <a:r>
              <a:rPr lang="en-US" b="1" dirty="0">
                <a:latin typeface="Times New Roman" panose="02020603050405020304" pitchFamily="18" charset="0"/>
                <a:ea typeface="Calibri" panose="020F0502020204030204" pitchFamily="34" charset="0"/>
                <a:cs typeface="Arial" panose="020B0604020202020204" pitchFamily="34" charset="0"/>
              </a:rPr>
              <a:t>2</a:t>
            </a:r>
            <a:r>
              <a:rPr lang="en-US" sz="1400" b="1" dirty="0">
                <a:effectLst/>
                <a:latin typeface="Times New Roman" panose="02020603050405020304" pitchFamily="18" charset="0"/>
                <a:ea typeface="Calibri" panose="020F0502020204030204" pitchFamily="34" charset="0"/>
                <a:cs typeface="Arial" panose="020B0604020202020204" pitchFamily="34" charset="0"/>
              </a:rPr>
              <a:t>, Visualize Words</a:t>
            </a:r>
          </a:p>
        </p:txBody>
      </p:sp>
      <p:sp>
        <p:nvSpPr>
          <p:cNvPr id="4" name="TextBox 3">
            <a:extLst>
              <a:ext uri="{FF2B5EF4-FFF2-40B4-BE49-F238E27FC236}">
                <a16:creationId xmlns:a16="http://schemas.microsoft.com/office/drawing/2014/main" id="{187D54AA-2440-73FA-0B0D-DBF9B2F40287}"/>
              </a:ext>
            </a:extLst>
          </p:cNvPr>
          <p:cNvSpPr txBox="1"/>
          <p:nvPr/>
        </p:nvSpPr>
        <p:spPr>
          <a:xfrm>
            <a:off x="893130" y="8927842"/>
            <a:ext cx="8500741" cy="6642652"/>
          </a:xfrm>
          <a:prstGeom prst="rect">
            <a:avLst/>
          </a:prstGeom>
          <a:noFill/>
        </p:spPr>
        <p:txBody>
          <a:bodyPr wrap="square">
            <a:spAutoFit/>
          </a:bodyPr>
          <a:lstStyle/>
          <a:p>
            <a:pPr marL="457200" lvl="1" algn="just" fontAlgn="base">
              <a:lnSpc>
                <a:spcPct val="150000"/>
              </a:lnSpc>
              <a:spcBef>
                <a:spcPts val="1000"/>
              </a:spcBef>
              <a:buSzPts val="1600"/>
            </a:pPr>
            <a:r>
              <a:rPr lang="en-US" sz="1800" b="1" dirty="0">
                <a:effectLst/>
                <a:latin typeface="Times New Roman" panose="02020603050405020304" pitchFamily="18" charset="0"/>
                <a:ea typeface="Calibri" panose="020F0502020204030204" pitchFamily="34" charset="0"/>
                <a:cs typeface="Arial" panose="020B0604020202020204" pitchFamily="34" charset="0"/>
              </a:rPr>
              <a:t>4.6 Summarization</a:t>
            </a:r>
            <a:endParaRPr lang="en-US" sz="2000" b="1" dirty="0">
              <a:latin typeface="Times New Roman" panose="02020603050405020304" pitchFamily="18" charset="0"/>
              <a:ea typeface="MS Gothic" panose="020B0609070205080204" pitchFamily="49" charset="-128"/>
              <a:cs typeface="Times New Roman" panose="02020603050405020304" pitchFamily="18" charset="0"/>
            </a:endParaRPr>
          </a:p>
          <a:p>
            <a:pPr marL="457200" lvl="1" fontAlgn="base">
              <a:lnSpc>
                <a:spcPct val="150000"/>
              </a:lnSpc>
              <a:spcBef>
                <a:spcPts val="1000"/>
              </a:spcBef>
              <a:buSzPts val="1600"/>
            </a:pPr>
            <a:r>
              <a:rPr lang="en-US" sz="20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In this phase, we'll delve into the summarization method. After identifying the top three legal cases based on similarity and saving them in a data frame, we apply a summarization function to each case.</a:t>
            </a:r>
          </a:p>
          <a:p>
            <a:pPr marL="1200150" lvl="2" indent="-285750" algn="just" fontAlgn="base">
              <a:lnSpc>
                <a:spcPct val="150000"/>
              </a:lnSpc>
              <a:spcBef>
                <a:spcPts val="1000"/>
              </a:spcBef>
              <a:buFont typeface="Courier New" panose="02070309020205020404" pitchFamily="49" charset="0"/>
              <a:buChar char="o"/>
            </a:pPr>
            <a:r>
              <a:rPr lang="en-US" sz="1700" b="1" dirty="0">
                <a:latin typeface="Times New Roman" panose="02020603050405020304" pitchFamily="18" charset="0"/>
                <a:ea typeface="MS Gothic" panose="020B0609070205080204" pitchFamily="49" charset="-128"/>
                <a:cs typeface="Times New Roman" panose="02020603050405020304" pitchFamily="18" charset="0"/>
              </a:rPr>
              <a:t>Fine-Tuning AraT5:</a:t>
            </a:r>
          </a:p>
          <a:p>
            <a:pPr indent="342900">
              <a:lnSpc>
                <a:spcPct val="150000"/>
              </a:lnSpc>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	To achieve this, we explored pretrained Arabic models for summarization tasks and discovered the AraT5 model on the </a:t>
            </a:r>
            <a:r>
              <a:rPr lang="en-US" sz="1700" dirty="0" err="1">
                <a:latin typeface="Times New Roman" panose="02020603050405020304" pitchFamily="18" charset="0"/>
                <a:ea typeface="Calibri" panose="020F0502020204030204" pitchFamily="34" charset="0"/>
                <a:cs typeface="Arial" panose="020B0604020202020204" pitchFamily="34" charset="0"/>
              </a:rPr>
              <a:t>HuggingFace</a:t>
            </a:r>
            <a:r>
              <a:rPr lang="en-US" sz="1700" dirty="0">
                <a:latin typeface="Times New Roman" panose="02020603050405020304" pitchFamily="18" charset="0"/>
                <a:ea typeface="Calibri" panose="020F0502020204030204" pitchFamily="34" charset="0"/>
                <a:cs typeface="Arial" panose="020B0604020202020204" pitchFamily="34" charset="0"/>
              </a:rPr>
              <a:t> platform. This model, fine-tuned on a dataset of 84,764 paragraph-summary pairs.</a:t>
            </a:r>
            <a:r>
              <a:rPr lang="en-US" sz="1700" dirty="0">
                <a:effectLst/>
                <a:latin typeface="Times New Roman" panose="02020603050405020304" pitchFamily="18" charset="0"/>
                <a:ea typeface="Calibri" panose="020F0502020204030204" pitchFamily="34" charset="0"/>
                <a:cs typeface="Arial" panose="020B0604020202020204" pitchFamily="34" charset="0"/>
              </a:rPr>
              <a:t> </a:t>
            </a:r>
          </a:p>
          <a:p>
            <a:pPr indent="342900">
              <a:lnSpc>
                <a:spcPct val="150000"/>
              </a:lnSpc>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We proceed by fine-tuning the model on our specific dataset. Initially, we perform summarization on a sample of 30 rows from our data using Label Studio and upload it to our </a:t>
            </a:r>
            <a:r>
              <a:rPr lang="en-US" sz="1700" dirty="0" err="1">
                <a:latin typeface="Times New Roman" panose="02020603050405020304" pitchFamily="18" charset="0"/>
                <a:ea typeface="Calibri" panose="020F0502020204030204" pitchFamily="34" charset="0"/>
                <a:cs typeface="Arial" panose="020B0604020202020204" pitchFamily="34" charset="0"/>
              </a:rPr>
              <a:t>HuggingFace</a:t>
            </a:r>
            <a:r>
              <a:rPr lang="en-US" sz="1700" dirty="0">
                <a:latin typeface="Times New Roman" panose="02020603050405020304" pitchFamily="18" charset="0"/>
                <a:ea typeface="Calibri" panose="020F0502020204030204" pitchFamily="34" charset="0"/>
                <a:cs typeface="Arial" panose="020B0604020202020204" pitchFamily="34" charset="0"/>
              </a:rPr>
              <a:t> account Figure[13]. This facilitates the dataset invoking for fine-tuned process.</a:t>
            </a:r>
          </a:p>
          <a:p>
            <a:pPr marL="0" marR="0" indent="342900">
              <a:lnSpc>
                <a:spcPct val="150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0" marR="0" indent="342900">
              <a:lnSpc>
                <a:spcPct val="150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4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587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17</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13" name="Picture 12" descr="A screenshot of a computer&#10;&#10;Description automatically generated">
            <a:extLst>
              <a:ext uri="{FF2B5EF4-FFF2-40B4-BE49-F238E27FC236}">
                <a16:creationId xmlns:a16="http://schemas.microsoft.com/office/drawing/2014/main" id="{6DBFE477-15D0-907C-554F-8BACFFFA69D9}"/>
              </a:ext>
            </a:extLst>
          </p:cNvPr>
          <p:cNvPicPr>
            <a:picLocks noChangeAspect="1"/>
          </p:cNvPicPr>
          <p:nvPr/>
        </p:nvPicPr>
        <p:blipFill rotWithShape="1">
          <a:blip r:embed="rId6"/>
          <a:srcRect t="3757"/>
          <a:stretch/>
        </p:blipFill>
        <p:spPr bwMode="auto">
          <a:xfrm>
            <a:off x="2120475" y="3463862"/>
            <a:ext cx="6159958" cy="2964285"/>
          </a:xfrm>
          <a:prstGeom prst="rect">
            <a:avLst/>
          </a:prstGeom>
          <a:ln>
            <a:solidFill>
              <a:schemeClr val="tx1"/>
            </a:solid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238D55DA-49D0-9548-3644-BEBACFFDF0D5}"/>
              </a:ext>
            </a:extLst>
          </p:cNvPr>
          <p:cNvSpPr txBox="1"/>
          <p:nvPr/>
        </p:nvSpPr>
        <p:spPr>
          <a:xfrm>
            <a:off x="1498743" y="6440847"/>
            <a:ext cx="7289514" cy="307777"/>
          </a:xfrm>
          <a:prstGeom prst="rect">
            <a:avLst/>
          </a:prstGeom>
          <a:noFill/>
        </p:spPr>
        <p:txBody>
          <a:bodyPr wrap="square">
            <a:spAutoFit/>
          </a:bodyPr>
          <a:lstStyle/>
          <a:p>
            <a:pPr marL="0" algn="ctr">
              <a:spcAft>
                <a:spcPts val="1000"/>
              </a:spcAft>
            </a:pPr>
            <a:r>
              <a:rPr lang="en-US" b="1" dirty="0">
                <a:latin typeface="Times New Roman" panose="02020603050405020304" pitchFamily="18" charset="0"/>
                <a:ea typeface="Calibri" panose="020F0502020204030204" pitchFamily="34" charset="0"/>
                <a:cs typeface="Arial" panose="020B0604020202020204" pitchFamily="34" charset="0"/>
              </a:rPr>
              <a:t>Figure 13 The Summarized Data from Label Studio.</a:t>
            </a:r>
          </a:p>
        </p:txBody>
      </p:sp>
      <p:sp>
        <p:nvSpPr>
          <p:cNvPr id="17" name="TextBox 16">
            <a:extLst>
              <a:ext uri="{FF2B5EF4-FFF2-40B4-BE49-F238E27FC236}">
                <a16:creationId xmlns:a16="http://schemas.microsoft.com/office/drawing/2014/main" id="{EE3B0F35-5740-806B-1A0E-37BD1D18601C}"/>
              </a:ext>
            </a:extLst>
          </p:cNvPr>
          <p:cNvSpPr txBox="1"/>
          <p:nvPr/>
        </p:nvSpPr>
        <p:spPr>
          <a:xfrm>
            <a:off x="1066474" y="6903774"/>
            <a:ext cx="8254652" cy="1222514"/>
          </a:xfrm>
          <a:prstGeom prst="rect">
            <a:avLst/>
          </a:prstGeom>
          <a:noFill/>
        </p:spPr>
        <p:txBody>
          <a:bodyPr wrap="square">
            <a:spAutoFit/>
          </a:bodyPr>
          <a:lstStyle/>
          <a:p>
            <a:pPr marL="0" marR="0" indent="449580" algn="just">
              <a:lnSpc>
                <a:spcPct val="150000"/>
              </a:lnSpc>
              <a:spcBef>
                <a:spcPts val="0"/>
              </a:spcBef>
              <a:spcAft>
                <a:spcPts val="1000"/>
              </a:spcAft>
            </a:pPr>
            <a:r>
              <a:rPr lang="en-US" sz="1700" dirty="0">
                <a:effectLst/>
                <a:latin typeface="Times New Roman" panose="02020603050405020304" pitchFamily="18" charset="0"/>
                <a:ea typeface="Calibri" panose="020F0502020204030204" pitchFamily="34" charset="0"/>
                <a:cs typeface="Arial" panose="020B0604020202020204" pitchFamily="34" charset="0"/>
              </a:rPr>
              <a:t>Following the data upload, we initiate the fine-tuning process of the AraT5 model on our specific dataset. We put the model to the test by providing it with a legal case and examining the generated summary Figure [14]. </a:t>
            </a:r>
          </a:p>
        </p:txBody>
      </p:sp>
      <p:pic>
        <p:nvPicPr>
          <p:cNvPr id="18" name="Picture 17" descr="A close-up of a white background&#10;&#10;Description automatically generated">
            <a:extLst>
              <a:ext uri="{FF2B5EF4-FFF2-40B4-BE49-F238E27FC236}">
                <a16:creationId xmlns:a16="http://schemas.microsoft.com/office/drawing/2014/main" id="{6E52714B-98D1-0368-BEB6-F824FF19CFE0}"/>
              </a:ext>
            </a:extLst>
          </p:cNvPr>
          <p:cNvPicPr>
            <a:picLocks noChangeAspect="1"/>
          </p:cNvPicPr>
          <p:nvPr/>
        </p:nvPicPr>
        <p:blipFill>
          <a:blip r:embed="rId7"/>
          <a:stretch>
            <a:fillRect/>
          </a:stretch>
        </p:blipFill>
        <p:spPr>
          <a:xfrm>
            <a:off x="2382018" y="8363309"/>
            <a:ext cx="6159958" cy="1322705"/>
          </a:xfrm>
          <a:prstGeom prst="rect">
            <a:avLst/>
          </a:prstGeom>
          <a:ln>
            <a:solidFill>
              <a:schemeClr val="tx1"/>
            </a:solidFill>
          </a:ln>
        </p:spPr>
      </p:pic>
      <p:sp>
        <p:nvSpPr>
          <p:cNvPr id="20" name="TextBox 19">
            <a:extLst>
              <a:ext uri="{FF2B5EF4-FFF2-40B4-BE49-F238E27FC236}">
                <a16:creationId xmlns:a16="http://schemas.microsoft.com/office/drawing/2014/main" id="{7D631198-1DDE-ACAF-804A-6B50ADEC93ED}"/>
              </a:ext>
            </a:extLst>
          </p:cNvPr>
          <p:cNvSpPr txBox="1"/>
          <p:nvPr/>
        </p:nvSpPr>
        <p:spPr>
          <a:xfrm>
            <a:off x="1498743" y="9715481"/>
            <a:ext cx="7289514"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14 Test The Fine-Tuning Model</a:t>
            </a:r>
          </a:p>
        </p:txBody>
      </p:sp>
      <p:sp>
        <p:nvSpPr>
          <p:cNvPr id="22" name="TextBox 21">
            <a:extLst>
              <a:ext uri="{FF2B5EF4-FFF2-40B4-BE49-F238E27FC236}">
                <a16:creationId xmlns:a16="http://schemas.microsoft.com/office/drawing/2014/main" id="{C6383259-952E-4D3F-9FD6-DD858ECDD802}"/>
              </a:ext>
            </a:extLst>
          </p:cNvPr>
          <p:cNvSpPr txBox="1"/>
          <p:nvPr/>
        </p:nvSpPr>
        <p:spPr>
          <a:xfrm>
            <a:off x="1073128" y="10075455"/>
            <a:ext cx="8254651" cy="2399503"/>
          </a:xfrm>
          <a:prstGeom prst="rect">
            <a:avLst/>
          </a:prstGeom>
          <a:noFill/>
        </p:spPr>
        <p:txBody>
          <a:bodyPr wrap="square">
            <a:spAutoFit/>
          </a:bodyPr>
          <a:lstStyle/>
          <a:p>
            <a:pPr indent="449580" algn="just">
              <a:lnSpc>
                <a:spcPct val="150000"/>
              </a:lnSpc>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Unfortunately, the model's performance falls short of expectations, as it fails to effectively capture and summarize the </a:t>
            </a:r>
            <a:r>
              <a:rPr lang="en-US" sz="1700" dirty="0" err="1">
                <a:latin typeface="Times New Roman" panose="02020603050405020304" pitchFamily="18" charset="0"/>
                <a:ea typeface="Calibri" panose="020F0502020204030204" pitchFamily="34" charset="0"/>
                <a:cs typeface="Arial" panose="020B0604020202020204" pitchFamily="34" charset="0"/>
              </a:rPr>
              <a:t>essentiModel</a:t>
            </a:r>
            <a:r>
              <a:rPr lang="en-US" sz="1700" dirty="0">
                <a:latin typeface="Times New Roman" panose="02020603050405020304" pitchFamily="18" charset="0"/>
                <a:ea typeface="Calibri" panose="020F0502020204030204" pitchFamily="34" charset="0"/>
                <a:cs typeface="Arial" panose="020B0604020202020204" pitchFamily="34" charset="0"/>
              </a:rPr>
              <a:t> performance falls below expectations, struggling to effectively capture and summarize key points in legal cases. To address this, refining and optimizing the fine-tuning process is crucial for enhanced information extraction. Recognizing the significance of data quantity, augmenting the dataset with more information is acknowledged to potentially improve summarization results.</a:t>
            </a:r>
            <a:endParaRPr lang="ar-SA" sz="17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8967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18</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1" name="TextBox 10">
            <a:extLst>
              <a:ext uri="{FF2B5EF4-FFF2-40B4-BE49-F238E27FC236}">
                <a16:creationId xmlns:a16="http://schemas.microsoft.com/office/drawing/2014/main" id="{4107A68C-C08F-B29C-FC3F-7F4F0B46152B}"/>
              </a:ext>
            </a:extLst>
          </p:cNvPr>
          <p:cNvSpPr txBox="1"/>
          <p:nvPr/>
        </p:nvSpPr>
        <p:spPr>
          <a:xfrm>
            <a:off x="1066474" y="2872634"/>
            <a:ext cx="8500740" cy="8971495"/>
          </a:xfrm>
          <a:prstGeom prst="rect">
            <a:avLst/>
          </a:prstGeom>
          <a:noFill/>
        </p:spPr>
        <p:txBody>
          <a:bodyPr wrap="square">
            <a:spAutoFit/>
          </a:bodyPr>
          <a:lstStyle/>
          <a:p>
            <a:pPr marL="1200150" lvl="2" indent="-285750" algn="just" fontAlgn="base">
              <a:lnSpc>
                <a:spcPct val="150000"/>
              </a:lnSpc>
              <a:spcBef>
                <a:spcPts val="1000"/>
              </a:spcBef>
              <a:buFont typeface="Courier New" panose="02070309020205020404" pitchFamily="49" charset="0"/>
              <a:buChar char="o"/>
            </a:pPr>
            <a:r>
              <a:rPr lang="en-US" sz="1700" b="1" dirty="0">
                <a:latin typeface="Times New Roman" panose="02020603050405020304" pitchFamily="18" charset="0"/>
                <a:ea typeface="MS Gothic" panose="020B0609070205080204" pitchFamily="49" charset="-128"/>
                <a:cs typeface="Times New Roman" panose="02020603050405020304" pitchFamily="18" charset="0"/>
              </a:rPr>
              <a:t>Fine-Tuning AraT5:</a:t>
            </a:r>
          </a:p>
          <a:p>
            <a:pPr marL="0" marR="0" indent="269875" algn="just">
              <a:lnSpc>
                <a:spcPct val="150000"/>
              </a:lnSpc>
              <a:spcBef>
                <a:spcPts val="0"/>
              </a:spcBef>
              <a:spcAft>
                <a:spcPts val="1000"/>
              </a:spcAft>
            </a:pPr>
            <a:r>
              <a:rPr lang="en-US" sz="1200" dirty="0">
                <a:latin typeface="Times New Roman" panose="02020603050405020304" pitchFamily="18" charset="0"/>
                <a:ea typeface="Calibri" panose="020F0502020204030204" pitchFamily="34" charset="0"/>
                <a:cs typeface="Arial" panose="020B0604020202020204" pitchFamily="34" charset="0"/>
              </a:rPr>
              <a:t>	</a:t>
            </a:r>
            <a:r>
              <a:rPr lang="en-US" sz="1700" dirty="0">
                <a:latin typeface="Times New Roman" panose="02020603050405020304" pitchFamily="18" charset="0"/>
                <a:ea typeface="Calibri" panose="020F0502020204030204" pitchFamily="34" charset="0"/>
                <a:cs typeface="+mj-cs"/>
              </a:rPr>
              <a:t>To implement this alternative summarization approach, we first created our API on the OpenAI platform and proceeded to download the necessary packages, including OpenAI and </a:t>
            </a:r>
            <a:r>
              <a:rPr lang="en-US" sz="1700" dirty="0" err="1">
                <a:latin typeface="Times New Roman" panose="02020603050405020304" pitchFamily="18" charset="0"/>
                <a:ea typeface="Calibri" panose="020F0502020204030204" pitchFamily="34" charset="0"/>
                <a:cs typeface="+mj-cs"/>
              </a:rPr>
              <a:t>LangChain</a:t>
            </a:r>
            <a:r>
              <a:rPr lang="en-US" sz="1700" dirty="0">
                <a:latin typeface="Times New Roman" panose="02020603050405020304" pitchFamily="18" charset="0"/>
                <a:ea typeface="Calibri" panose="020F0502020204030204" pitchFamily="34" charset="0"/>
                <a:cs typeface="+mj-cs"/>
              </a:rPr>
              <a:t>. Opting for the 'gpt-3.5-turbo-16k-0613' model was a strategic choice, given its suitability for handling lengthy legal cases and its rapid response capabilities. Utilizing the </a:t>
            </a:r>
            <a:r>
              <a:rPr lang="en-US" sz="1700" dirty="0" err="1">
                <a:latin typeface="Times New Roman" panose="02020603050405020304" pitchFamily="18" charset="0"/>
                <a:ea typeface="Calibri" panose="020F0502020204030204" pitchFamily="34" charset="0"/>
                <a:cs typeface="+mj-cs"/>
              </a:rPr>
              <a:t>ChatOpenAI</a:t>
            </a:r>
            <a:r>
              <a:rPr lang="en-US" sz="1700" dirty="0">
                <a:latin typeface="Times New Roman" panose="02020603050405020304" pitchFamily="18" charset="0"/>
                <a:ea typeface="Calibri" panose="020F0502020204030204" pitchFamily="34" charset="0"/>
                <a:cs typeface="+mj-cs"/>
              </a:rPr>
              <a:t> function from </a:t>
            </a:r>
            <a:r>
              <a:rPr lang="en-US" sz="1700" dirty="0" err="1">
                <a:latin typeface="Times New Roman" panose="02020603050405020304" pitchFamily="18" charset="0"/>
                <a:ea typeface="Calibri" panose="020F0502020204030204" pitchFamily="34" charset="0"/>
                <a:cs typeface="+mj-cs"/>
              </a:rPr>
              <a:t>LangChain</a:t>
            </a:r>
            <a:r>
              <a:rPr lang="en-US" sz="1700" dirty="0">
                <a:latin typeface="Times New Roman" panose="02020603050405020304" pitchFamily="18" charset="0"/>
                <a:ea typeface="Calibri" panose="020F0502020204030204" pitchFamily="34" charset="0"/>
                <a:cs typeface="+mj-cs"/>
              </a:rPr>
              <a:t>, we invoked the LLM model 'gpt-3.5-turbo-16k-0613' to enable case summarization Figure[15].</a:t>
            </a:r>
          </a:p>
          <a:p>
            <a:pPr marL="0" marR="0" indent="269875" algn="just">
              <a:lnSpc>
                <a:spcPct val="150000"/>
              </a:lnSpc>
              <a:spcBef>
                <a:spcPts val="0"/>
              </a:spcBef>
              <a:spcAft>
                <a:spcPts val="1000"/>
              </a:spcAft>
            </a:pPr>
            <a:r>
              <a:rPr lang="en-US" sz="1700" dirty="0">
                <a:latin typeface="Times New Roman" panose="02020603050405020304" pitchFamily="18" charset="0"/>
                <a:ea typeface="Calibri" panose="020F0502020204030204" pitchFamily="34" charset="0"/>
                <a:cs typeface="+mj-cs"/>
              </a:rPr>
              <a:t>In the process of instructing the model to generate summaries for legal cases, we carefully formulated two prompts. The first prompt is tailored to summarize the top three legal cases with similarity generated from user input, as illustrated in Figure[16]. Within this prompt, we specifically request the model to summarize the important parts of each legal case, including the facts ('</a:t>
            </a:r>
            <a:r>
              <a:rPr lang="ar-SA" sz="1700" dirty="0">
                <a:latin typeface="Times New Roman" panose="02020603050405020304" pitchFamily="18" charset="0"/>
                <a:ea typeface="Calibri" panose="020F0502020204030204" pitchFamily="34" charset="0"/>
                <a:cs typeface="+mj-cs"/>
              </a:rPr>
              <a:t>الوقائع</a:t>
            </a:r>
            <a:r>
              <a:rPr lang="en-US" sz="1700" dirty="0">
                <a:latin typeface="Times New Roman" panose="02020603050405020304" pitchFamily="18" charset="0"/>
                <a:ea typeface="Calibri" panose="020F0502020204030204" pitchFamily="34" charset="0"/>
                <a:cs typeface="+mj-cs"/>
              </a:rPr>
              <a:t>'), causes ('</a:t>
            </a:r>
            <a:r>
              <a:rPr lang="ar-SA" sz="1700" dirty="0">
                <a:latin typeface="Times New Roman" panose="02020603050405020304" pitchFamily="18" charset="0"/>
                <a:ea typeface="Calibri" panose="020F0502020204030204" pitchFamily="34" charset="0"/>
                <a:cs typeface="+mj-cs"/>
              </a:rPr>
              <a:t>الأسباب</a:t>
            </a:r>
            <a:r>
              <a:rPr lang="en-US" sz="1700" dirty="0">
                <a:latin typeface="Times New Roman" panose="02020603050405020304" pitchFamily="18" charset="0"/>
                <a:ea typeface="Calibri" panose="020F0502020204030204" pitchFamily="34" charset="0"/>
                <a:cs typeface="+mj-cs"/>
              </a:rPr>
              <a:t>'), and the court's decision ('</a:t>
            </a:r>
            <a:r>
              <a:rPr lang="ar-SA" sz="1700" dirty="0">
                <a:latin typeface="Times New Roman" panose="02020603050405020304" pitchFamily="18" charset="0"/>
                <a:ea typeface="Calibri" panose="020F0502020204030204" pitchFamily="34" charset="0"/>
                <a:cs typeface="+mj-cs"/>
              </a:rPr>
              <a:t>منطوق الحكم</a:t>
            </a:r>
            <a:r>
              <a:rPr lang="en-US" sz="1700" dirty="0">
                <a:latin typeface="Times New Roman" panose="02020603050405020304" pitchFamily="18" charset="0"/>
                <a:ea typeface="Calibri" panose="020F0502020204030204" pitchFamily="34" charset="0"/>
                <a:cs typeface="+mj-cs"/>
              </a:rPr>
              <a:t>'). This approach aims to provide users with a concise and easily digestible overview of the most relevant information. We include instructions in the prompt to exclude Arabic names if they persist after applying the NER model. Additionally, we set a constraint for the model to limit the word count in each paragraph to 30 words, promoting brevity and clarity. Lastly, we specify that the model should generate the summaries in a format consistent with Arabic style. The output for this prompt is illustrated in Figure[21] in the Result section.</a:t>
            </a:r>
          </a:p>
          <a:p>
            <a:pPr marL="0" marR="0" indent="342900">
              <a:lnSpc>
                <a:spcPct val="150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0" marR="0" indent="342900">
              <a:lnSpc>
                <a:spcPct val="150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400" dirty="0">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descr="A screen shot of a computer code&#10;&#10;Description automatically generated">
            <a:extLst>
              <a:ext uri="{FF2B5EF4-FFF2-40B4-BE49-F238E27FC236}">
                <a16:creationId xmlns:a16="http://schemas.microsoft.com/office/drawing/2014/main" id="{4872DF68-0EC9-DF15-3794-4F47FA814660}"/>
              </a:ext>
            </a:extLst>
          </p:cNvPr>
          <p:cNvPicPr>
            <a:picLocks noChangeAspect="1"/>
          </p:cNvPicPr>
          <p:nvPr/>
        </p:nvPicPr>
        <p:blipFill>
          <a:blip r:embed="rId6"/>
          <a:stretch>
            <a:fillRect/>
          </a:stretch>
        </p:blipFill>
        <p:spPr>
          <a:xfrm>
            <a:off x="2505711" y="10345809"/>
            <a:ext cx="5365074" cy="1452341"/>
          </a:xfrm>
          <a:prstGeom prst="rect">
            <a:avLst/>
          </a:prstGeom>
          <a:ln>
            <a:solidFill>
              <a:schemeClr val="tx1"/>
            </a:solidFill>
          </a:ln>
        </p:spPr>
      </p:pic>
      <p:sp>
        <p:nvSpPr>
          <p:cNvPr id="4" name="TextBox 3">
            <a:extLst>
              <a:ext uri="{FF2B5EF4-FFF2-40B4-BE49-F238E27FC236}">
                <a16:creationId xmlns:a16="http://schemas.microsoft.com/office/drawing/2014/main" id="{9C1A5952-DA0D-0A3A-19AB-69BE0203A579}"/>
              </a:ext>
            </a:extLst>
          </p:cNvPr>
          <p:cNvSpPr txBox="1"/>
          <p:nvPr/>
        </p:nvSpPr>
        <p:spPr>
          <a:xfrm>
            <a:off x="1499191" y="11758717"/>
            <a:ext cx="7288618"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15 The </a:t>
            </a:r>
            <a:r>
              <a:rPr lang="en-US" sz="1400" b="1" dirty="0" err="1">
                <a:effectLst/>
                <a:latin typeface="Times New Roman" panose="02020603050405020304" pitchFamily="18" charset="0"/>
                <a:ea typeface="Calibri" panose="020F0502020204030204" pitchFamily="34" charset="0"/>
                <a:cs typeface="Arial" panose="020B0604020202020204" pitchFamily="34" charset="0"/>
              </a:rPr>
              <a:t>ChatOpenAI</a:t>
            </a:r>
            <a:r>
              <a:rPr lang="en-US" sz="1400" b="1" dirty="0">
                <a:effectLst/>
                <a:latin typeface="Times New Roman" panose="02020603050405020304" pitchFamily="18" charset="0"/>
                <a:ea typeface="Calibri" panose="020F0502020204030204" pitchFamily="34" charset="0"/>
                <a:cs typeface="Arial" panose="020B0604020202020204" pitchFamily="34" charset="0"/>
              </a:rPr>
              <a:t> Function of Summarization</a:t>
            </a:r>
          </a:p>
        </p:txBody>
      </p:sp>
      <p:pic>
        <p:nvPicPr>
          <p:cNvPr id="5" name="Picture 4" descr="A close up of a white background&#10;&#10;Description automatically generated">
            <a:extLst>
              <a:ext uri="{FF2B5EF4-FFF2-40B4-BE49-F238E27FC236}">
                <a16:creationId xmlns:a16="http://schemas.microsoft.com/office/drawing/2014/main" id="{AF8C6B37-6E9B-C289-5CB6-C6EDC2CFAF82}"/>
              </a:ext>
            </a:extLst>
          </p:cNvPr>
          <p:cNvPicPr>
            <a:picLocks noChangeAspect="1"/>
          </p:cNvPicPr>
          <p:nvPr/>
        </p:nvPicPr>
        <p:blipFill>
          <a:blip r:embed="rId7"/>
          <a:stretch>
            <a:fillRect/>
          </a:stretch>
        </p:blipFill>
        <p:spPr>
          <a:xfrm>
            <a:off x="2506345" y="12362698"/>
            <a:ext cx="5364440" cy="848360"/>
          </a:xfrm>
          <a:prstGeom prst="rect">
            <a:avLst/>
          </a:prstGeom>
          <a:ln>
            <a:solidFill>
              <a:schemeClr val="tx1"/>
            </a:solidFill>
          </a:ln>
        </p:spPr>
      </p:pic>
      <p:sp>
        <p:nvSpPr>
          <p:cNvPr id="8" name="TextBox 7">
            <a:extLst>
              <a:ext uri="{FF2B5EF4-FFF2-40B4-BE49-F238E27FC236}">
                <a16:creationId xmlns:a16="http://schemas.microsoft.com/office/drawing/2014/main" id="{8A61A1FB-4762-3D85-5DF8-665F36A6593B}"/>
              </a:ext>
            </a:extLst>
          </p:cNvPr>
          <p:cNvSpPr txBox="1"/>
          <p:nvPr/>
        </p:nvSpPr>
        <p:spPr>
          <a:xfrm>
            <a:off x="1670819" y="13197629"/>
            <a:ext cx="729205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16 The Prompt instruction of Summarization Service</a:t>
            </a:r>
          </a:p>
        </p:txBody>
      </p:sp>
      <p:sp>
        <p:nvSpPr>
          <p:cNvPr id="10" name="TextBox 9">
            <a:extLst>
              <a:ext uri="{FF2B5EF4-FFF2-40B4-BE49-F238E27FC236}">
                <a16:creationId xmlns:a16="http://schemas.microsoft.com/office/drawing/2014/main" id="{70C5E17D-6473-D092-C133-FBB34E89AA01}"/>
              </a:ext>
            </a:extLst>
          </p:cNvPr>
          <p:cNvSpPr txBox="1"/>
          <p:nvPr/>
        </p:nvSpPr>
        <p:spPr>
          <a:xfrm>
            <a:off x="893130" y="13780451"/>
            <a:ext cx="8500740" cy="3207545"/>
          </a:xfrm>
          <a:prstGeom prst="rect">
            <a:avLst/>
          </a:prstGeom>
          <a:noFill/>
        </p:spPr>
        <p:txBody>
          <a:bodyPr wrap="square">
            <a:spAutoFit/>
          </a:bodyPr>
          <a:lstStyle/>
          <a:p>
            <a:pPr marL="0" marR="0" indent="449580" algn="just">
              <a:lnSpc>
                <a:spcPct val="150000"/>
              </a:lnSpc>
              <a:spcBef>
                <a:spcPts val="0"/>
              </a:spcBef>
              <a:spcAft>
                <a:spcPts val="1000"/>
              </a:spcAft>
            </a:pPr>
            <a:r>
              <a:rPr lang="en-US" sz="1200" dirty="0">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In the second prompt for the question-and-answer service, the emphasis is on creating more detailed and comprehensive summaries Figure [17]. These longer summaries aim to encompass all essential information required to effectively answer a range of user questions about the similarity legal cases. Also the prompt templet of this service is different from the first prompt Figure [18]. The output for the second prompt is illustrated in Figure [22] int the Result section.</a:t>
            </a:r>
          </a:p>
          <a:p>
            <a:pPr marL="457200" lvl="1" algn="just" fontAlgn="base">
              <a:lnSpc>
                <a:spcPct val="150000"/>
              </a:lnSpc>
              <a:spcBef>
                <a:spcPts val="1000"/>
              </a:spcBef>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0572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19</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0" name="TextBox 9">
            <a:extLst>
              <a:ext uri="{FF2B5EF4-FFF2-40B4-BE49-F238E27FC236}">
                <a16:creationId xmlns:a16="http://schemas.microsoft.com/office/drawing/2014/main" id="{70C5E17D-6473-D092-C133-FBB34E89AA01}"/>
              </a:ext>
            </a:extLst>
          </p:cNvPr>
          <p:cNvSpPr txBox="1"/>
          <p:nvPr/>
        </p:nvSpPr>
        <p:spPr>
          <a:xfrm>
            <a:off x="719775" y="6623313"/>
            <a:ext cx="8500740" cy="2699713"/>
          </a:xfrm>
          <a:prstGeom prst="rect">
            <a:avLst/>
          </a:prstGeom>
          <a:noFill/>
        </p:spPr>
        <p:txBody>
          <a:bodyPr wrap="square">
            <a:spAutoFit/>
          </a:bodyPr>
          <a:lstStyle/>
          <a:p>
            <a:pPr marL="457200" lvl="1" algn="just" fontAlgn="base">
              <a:lnSpc>
                <a:spcPct val="150000"/>
              </a:lnSpc>
              <a:spcBef>
                <a:spcPts val="1000"/>
              </a:spcBef>
              <a:buSzPts val="1600"/>
            </a:pPr>
            <a:r>
              <a:rPr lang="en-US" sz="1800" b="1" dirty="0">
                <a:latin typeface="Times New Roman" panose="02020603050405020304" pitchFamily="18" charset="0"/>
                <a:ea typeface="Calibri" panose="020F0502020204030204" pitchFamily="34" charset="0"/>
                <a:cs typeface="Arial" panose="020B0604020202020204" pitchFamily="34" charset="0"/>
              </a:rPr>
              <a:t>4.6 </a:t>
            </a: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Question and Answer </a:t>
            </a:r>
            <a:endParaRPr lang="en-US" sz="1800" b="1" u="none" strike="noStrike" kern="0" spc="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r>
              <a:rPr lang="en-US" sz="1200" dirty="0">
                <a:latin typeface="Times New Roman" panose="02020603050405020304" pitchFamily="18" charset="0"/>
                <a:ea typeface="Calibri" panose="020F0502020204030204" pitchFamily="34" charset="0"/>
                <a:cs typeface="Arial" panose="020B0604020202020204" pitchFamily="34"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During this phase, we utilized the Question and Answering function with OpenAI's 'gpt-3.5-turbo-16k-0613' model via </a:t>
            </a:r>
            <a:r>
              <a:rPr lang="en-US" sz="1700" dirty="0" err="1">
                <a:latin typeface="Times New Roman" panose="02020603050405020304" pitchFamily="18" charset="0"/>
                <a:ea typeface="Calibri" panose="020F0502020204030204" pitchFamily="34" charset="0"/>
                <a:cs typeface="Arial" panose="020B0604020202020204" pitchFamily="34" charset="0"/>
              </a:rPr>
              <a:t>LangChain's</a:t>
            </a:r>
            <a:r>
              <a:rPr lang="en-US" sz="1700" dirty="0">
                <a:latin typeface="Times New Roman" panose="02020603050405020304" pitchFamily="18" charset="0"/>
                <a:ea typeface="Calibri" panose="020F0502020204030204" pitchFamily="34" charset="0"/>
                <a:cs typeface="Arial" panose="020B0604020202020204" pitchFamily="34" charset="0"/>
              </a:rPr>
              <a:t> chat function. We instructed the model to provide answers within 30 words and express numerical responses as ranges rather than specific numbers Figure [19].</a:t>
            </a:r>
          </a:p>
          <a:p>
            <a:pPr marL="457200" lvl="1" algn="just" fontAlgn="base">
              <a:lnSpc>
                <a:spcPct val="150000"/>
              </a:lnSpc>
              <a:spcBef>
                <a:spcPts val="1000"/>
              </a:spcBef>
              <a:buSzPts val="1600"/>
            </a:pP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p:txBody>
      </p:sp>
      <p:pic>
        <p:nvPicPr>
          <p:cNvPr id="12" name="Picture 11" descr="A close-up of a white background&#10;&#10;Description automatically generated">
            <a:extLst>
              <a:ext uri="{FF2B5EF4-FFF2-40B4-BE49-F238E27FC236}">
                <a16:creationId xmlns:a16="http://schemas.microsoft.com/office/drawing/2014/main" id="{CC79AE74-A708-B91D-DB14-1CD8D95B5DE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5249" y="9012074"/>
            <a:ext cx="5437234" cy="845825"/>
          </a:xfrm>
          <a:prstGeom prst="rect">
            <a:avLst/>
          </a:prstGeom>
          <a:noFill/>
          <a:ln>
            <a:solidFill>
              <a:schemeClr val="tx1"/>
            </a:solidFill>
          </a:ln>
        </p:spPr>
      </p:pic>
      <p:sp>
        <p:nvSpPr>
          <p:cNvPr id="16" name="TextBox 15">
            <a:extLst>
              <a:ext uri="{FF2B5EF4-FFF2-40B4-BE49-F238E27FC236}">
                <a16:creationId xmlns:a16="http://schemas.microsoft.com/office/drawing/2014/main" id="{2FB71CDD-7425-CF5F-35D8-EC15EDD63733}"/>
              </a:ext>
            </a:extLst>
          </p:cNvPr>
          <p:cNvSpPr txBox="1"/>
          <p:nvPr/>
        </p:nvSpPr>
        <p:spPr>
          <a:xfrm>
            <a:off x="1752886" y="9857899"/>
            <a:ext cx="728980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19: The Question and Answering Prompt</a:t>
            </a:r>
          </a:p>
        </p:txBody>
      </p:sp>
      <p:pic>
        <p:nvPicPr>
          <p:cNvPr id="3" name="Picture 2" descr="A white background with red text&#10;&#10;Description automatically generated">
            <a:extLst>
              <a:ext uri="{FF2B5EF4-FFF2-40B4-BE49-F238E27FC236}">
                <a16:creationId xmlns:a16="http://schemas.microsoft.com/office/drawing/2014/main" id="{6E13F6D6-CD7D-39C8-E18C-4FEC299FC0FD}"/>
              </a:ext>
            </a:extLst>
          </p:cNvPr>
          <p:cNvPicPr>
            <a:picLocks noChangeAspect="1"/>
          </p:cNvPicPr>
          <p:nvPr/>
        </p:nvPicPr>
        <p:blipFill>
          <a:blip r:embed="rId7"/>
          <a:stretch>
            <a:fillRect/>
          </a:stretch>
        </p:blipFill>
        <p:spPr>
          <a:xfrm>
            <a:off x="2349795" y="4943938"/>
            <a:ext cx="5645889" cy="850265"/>
          </a:xfrm>
          <a:prstGeom prst="rect">
            <a:avLst/>
          </a:prstGeom>
          <a:ln>
            <a:solidFill>
              <a:schemeClr val="tx1"/>
            </a:solidFill>
          </a:ln>
        </p:spPr>
      </p:pic>
      <p:pic>
        <p:nvPicPr>
          <p:cNvPr id="7" name="Picture 6">
            <a:extLst>
              <a:ext uri="{FF2B5EF4-FFF2-40B4-BE49-F238E27FC236}">
                <a16:creationId xmlns:a16="http://schemas.microsoft.com/office/drawing/2014/main" id="{7BBAF650-52D4-4B9E-FE25-7ADC78A95225}"/>
              </a:ext>
            </a:extLst>
          </p:cNvPr>
          <p:cNvPicPr>
            <a:picLocks noChangeAspect="1"/>
          </p:cNvPicPr>
          <p:nvPr/>
        </p:nvPicPr>
        <p:blipFill>
          <a:blip r:embed="rId8"/>
          <a:stretch>
            <a:fillRect/>
          </a:stretch>
        </p:blipFill>
        <p:spPr>
          <a:xfrm>
            <a:off x="2349795" y="3000597"/>
            <a:ext cx="5645889" cy="1247775"/>
          </a:xfrm>
          <a:prstGeom prst="rect">
            <a:avLst/>
          </a:prstGeom>
          <a:ln>
            <a:solidFill>
              <a:schemeClr val="tx1"/>
            </a:solidFill>
          </a:ln>
        </p:spPr>
      </p:pic>
      <p:sp>
        <p:nvSpPr>
          <p:cNvPr id="13" name="TextBox 12">
            <a:extLst>
              <a:ext uri="{FF2B5EF4-FFF2-40B4-BE49-F238E27FC236}">
                <a16:creationId xmlns:a16="http://schemas.microsoft.com/office/drawing/2014/main" id="{7048DA4D-E23A-104C-98DA-1BC586C49FF0}"/>
              </a:ext>
            </a:extLst>
          </p:cNvPr>
          <p:cNvSpPr txBox="1"/>
          <p:nvPr/>
        </p:nvSpPr>
        <p:spPr>
          <a:xfrm>
            <a:off x="1523445" y="4268415"/>
            <a:ext cx="7291136"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17 The </a:t>
            </a:r>
            <a:r>
              <a:rPr lang="en-US" sz="1400" b="1" dirty="0" err="1">
                <a:effectLst/>
                <a:latin typeface="Times New Roman" panose="02020603050405020304" pitchFamily="18" charset="0"/>
                <a:ea typeface="Calibri" panose="020F0502020204030204" pitchFamily="34" charset="0"/>
                <a:cs typeface="Arial" panose="020B0604020202020204" pitchFamily="34" charset="0"/>
              </a:rPr>
              <a:t>ChatOpenAI</a:t>
            </a:r>
            <a:r>
              <a:rPr lang="en-US" sz="1400" b="1" dirty="0">
                <a:effectLst/>
                <a:latin typeface="Times New Roman" panose="02020603050405020304" pitchFamily="18" charset="0"/>
                <a:ea typeface="Calibri" panose="020F0502020204030204" pitchFamily="34" charset="0"/>
                <a:cs typeface="Arial" panose="020B0604020202020204" pitchFamily="34" charset="0"/>
              </a:rPr>
              <a:t> Function of Summarization and Q&amp;A Service</a:t>
            </a:r>
          </a:p>
        </p:txBody>
      </p:sp>
      <p:sp>
        <p:nvSpPr>
          <p:cNvPr id="15" name="TextBox 14">
            <a:extLst>
              <a:ext uri="{FF2B5EF4-FFF2-40B4-BE49-F238E27FC236}">
                <a16:creationId xmlns:a16="http://schemas.microsoft.com/office/drawing/2014/main" id="{ABC9975B-6B9C-5D31-47BA-CD15CA5A286D}"/>
              </a:ext>
            </a:extLst>
          </p:cNvPr>
          <p:cNvSpPr txBox="1"/>
          <p:nvPr/>
        </p:nvSpPr>
        <p:spPr>
          <a:xfrm>
            <a:off x="1565556" y="5784819"/>
            <a:ext cx="7291136"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18 The Prompt instruction of Summarization and Q&amp;A Service</a:t>
            </a:r>
          </a:p>
        </p:txBody>
      </p:sp>
    </p:spTree>
    <p:extLst>
      <p:ext uri="{BB962C8B-B14F-4D97-AF65-F5344CB8AC3E}">
        <p14:creationId xmlns:p14="http://schemas.microsoft.com/office/powerpoint/2010/main" val="215299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sp>
        <p:nvSpPr>
          <p:cNvPr id="85" name="Google Shape;85;p16"/>
          <p:cNvSpPr txBox="1"/>
          <p:nvPr/>
        </p:nvSpPr>
        <p:spPr>
          <a:xfrm>
            <a:off x="1066475" y="2614279"/>
            <a:ext cx="3526790" cy="11464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000" b="1" dirty="0">
                <a:solidFill>
                  <a:srgbClr val="463185"/>
                </a:solidFill>
                <a:latin typeface="Tajawal"/>
                <a:ea typeface="Tajawal"/>
                <a:cs typeface="Tajawal"/>
                <a:sym typeface="Tajawal"/>
              </a:rPr>
              <a:t>Abstract</a:t>
            </a:r>
            <a:endParaRPr sz="5000" dirty="0"/>
          </a:p>
        </p:txBody>
      </p:sp>
      <p:sp>
        <p:nvSpPr>
          <p:cNvPr id="86" name="Google Shape;86;p16"/>
          <p:cNvSpPr txBox="1"/>
          <p:nvPr/>
        </p:nvSpPr>
        <p:spPr>
          <a:xfrm>
            <a:off x="966215" y="4007036"/>
            <a:ext cx="8601000" cy="9166582"/>
          </a:xfrm>
          <a:prstGeom prst="rect">
            <a:avLst/>
          </a:prstGeom>
          <a:noFill/>
          <a:ln>
            <a:noFill/>
          </a:ln>
        </p:spPr>
        <p:txBody>
          <a:bodyPr spcFirstLastPara="1" wrap="square" lIns="91425" tIns="91425" rIns="91425" bIns="91425" anchor="t" anchorCtr="0">
            <a:spAutoFit/>
          </a:bodyPr>
          <a:lstStyle/>
          <a:p>
            <a:pPr marL="114300" marR="0" indent="33528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project focuses on leveraging Natural Language Processing (NLP) to enhance the accessibility of legal cases in Saudi Arabia, acknowledging the role of the judiciary in maintaining stability and safeguarding public and private interests. The project primarily addresses privacy concerns associated with the unrestricted availability of legal cases online. It introduces measures to ensure the responsible handling of personal details. Additionally, the project aims to streamline the process of finding relevant legal cases without explicitly resorting to classification systems. </a:t>
            </a:r>
          </a:p>
          <a:p>
            <a:pPr marL="114300" marR="0" indent="33528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By facilitating easier searches, users can identify and explore cases with similar characteristics, overcoming the hindrance of an ineffective categorization framework. Furthermore, to address information overload and readability issues, the project emphasizes presenting legal cases in a manner that is both comprehensive and easily understandable. This approach ensures that legal professionals and the general public can efficiently extract relevant information without feeling overwhelmed by exhaustive details. Finally, Our user-centric website offers a three-tab experience. The "Ask Your Question" tab facilitates seamless interaction through a chatbot, promptly addressing user queries. The "Similar Cases" tab empowers users to efficiently find relevant cases with options for summarized and detailed displays. The "Removing Names" tab serves as a transparent guide, illustrating the entity identification process for name removal. This comprehensive approach aims to enhance privacy, searchability, and readability, contributing to a more efficient and user-friendly legal information landscape in Saudi Arabia.</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20</a:t>
            </a:fld>
            <a:endParaRPr/>
          </a:p>
        </p:txBody>
      </p:sp>
      <p:sp>
        <p:nvSpPr>
          <p:cNvPr id="85" name="Google Shape;85;p16"/>
          <p:cNvSpPr txBox="1"/>
          <p:nvPr/>
        </p:nvSpPr>
        <p:spPr>
          <a:xfrm>
            <a:off x="1066474" y="2566153"/>
            <a:ext cx="13244612" cy="4244209"/>
          </a:xfrm>
          <a:prstGeom prst="rect">
            <a:avLst/>
          </a:prstGeom>
          <a:noFill/>
          <a:ln>
            <a:noFill/>
          </a:ln>
        </p:spPr>
        <p:txBody>
          <a:bodyPr spcFirstLastPara="1" wrap="square" lIns="91425" tIns="91425" rIns="91425" bIns="91425" anchor="t" anchorCtr="0">
            <a:spAutoFit/>
          </a:bodyPr>
          <a:lstStyle/>
          <a:p>
            <a:pPr>
              <a:lnSpc>
                <a:spcPct val="115000"/>
              </a:lnSpc>
              <a:spcAft>
                <a:spcPts val="600"/>
              </a:spcAft>
            </a:pPr>
            <a:r>
              <a:rPr lang="en-US" sz="5300" b="1" dirty="0">
                <a:solidFill>
                  <a:srgbClr val="463185"/>
                </a:solidFill>
                <a:latin typeface="Tajawal"/>
                <a:ea typeface="Tajawal"/>
                <a:cs typeface="Tajawal"/>
                <a:sym typeface="Tajawal"/>
              </a:rPr>
              <a:t>Discussion and Results</a:t>
            </a:r>
            <a:r>
              <a:rPr lang="en-US" sz="5300" dirty="0">
                <a:solidFill>
                  <a:srgbClr val="463185"/>
                </a:solidFill>
                <a:latin typeface="Tajawal"/>
                <a:ea typeface="Tajawal"/>
                <a:cs typeface="Tajawal"/>
                <a:sym typeface="Tajawal"/>
              </a:rPr>
              <a:t>:</a:t>
            </a:r>
            <a:endParaRPr lang="en-US" sz="5300" dirty="0">
              <a:latin typeface="Tajawal"/>
              <a:ea typeface="Tajawal"/>
              <a:cs typeface="Tajawal"/>
              <a:sym typeface="Tajawal"/>
            </a:endParaRPr>
          </a:p>
          <a:p>
            <a:pPr marL="0" lvl="0" indent="0" algn="l" rtl="0">
              <a:lnSpc>
                <a:spcPct val="115000"/>
              </a:lnSpc>
              <a:spcBef>
                <a:spcPts val="0"/>
              </a:spcBef>
              <a:spcAft>
                <a:spcPts val="600"/>
              </a:spcAft>
              <a:buNone/>
            </a:pPr>
            <a:endParaRPr lang="en-US" sz="5300" dirty="0">
              <a:latin typeface="Tajawal"/>
              <a:ea typeface="Tajawal"/>
              <a:cs typeface="Tajawal"/>
              <a:sym typeface="Tajawal"/>
            </a:endParaRPr>
          </a:p>
          <a:p>
            <a:pPr>
              <a:lnSpc>
                <a:spcPct val="115000"/>
              </a:lnSpc>
              <a:spcAft>
                <a:spcPts val="600"/>
              </a:spcAft>
              <a:buClr>
                <a:schemeClr val="dk1"/>
              </a:buClr>
              <a:buSzPts val="1100"/>
            </a:pPr>
            <a:r>
              <a:rPr lang="en-US" sz="5300" b="1" dirty="0">
                <a:solidFill>
                  <a:srgbClr val="463185"/>
                </a:solidFill>
                <a:latin typeface="Tajawal"/>
                <a:cs typeface="Tajawal"/>
                <a:sym typeface="Tajawal"/>
              </a:rPr>
              <a:t> </a:t>
            </a:r>
          </a:p>
          <a:p>
            <a:pPr marL="0" lvl="0" indent="0" algn="l" rtl="0">
              <a:lnSpc>
                <a:spcPct val="115000"/>
              </a:lnSpc>
              <a:spcBef>
                <a:spcPts val="0"/>
              </a:spcBef>
              <a:spcAft>
                <a:spcPts val="600"/>
              </a:spcAft>
              <a:buClr>
                <a:schemeClr val="dk1"/>
              </a:buClr>
              <a:buSzPts val="1100"/>
              <a:buFont typeface="Arial"/>
              <a:buNone/>
            </a:pPr>
            <a:endParaRPr sz="5300" dirty="0"/>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0" name="TextBox 9">
            <a:extLst>
              <a:ext uri="{FF2B5EF4-FFF2-40B4-BE49-F238E27FC236}">
                <a16:creationId xmlns:a16="http://schemas.microsoft.com/office/drawing/2014/main" id="{70C5E17D-6473-D092-C133-FBB34E89AA01}"/>
              </a:ext>
            </a:extLst>
          </p:cNvPr>
          <p:cNvSpPr txBox="1"/>
          <p:nvPr/>
        </p:nvSpPr>
        <p:spPr>
          <a:xfrm>
            <a:off x="1066473" y="3634728"/>
            <a:ext cx="8500740" cy="13030747"/>
          </a:xfrm>
          <a:prstGeom prst="rect">
            <a:avLst/>
          </a:prstGeom>
          <a:noFill/>
        </p:spPr>
        <p:txBody>
          <a:bodyPr wrap="square">
            <a:spAutoFit/>
          </a:bodyPr>
          <a:lstStyle/>
          <a:p>
            <a:pPr marL="457200" lvl="1" algn="just" fontAlgn="base">
              <a:lnSpc>
                <a:spcPct val="150000"/>
              </a:lnSpc>
              <a:spcBef>
                <a:spcPts val="1000"/>
              </a:spcBef>
              <a:buSzPts val="1600"/>
            </a:pPr>
            <a:r>
              <a:rPr lang="en-US" sz="1800" b="1" dirty="0">
                <a:latin typeface="Times New Roman" panose="02020603050405020304" pitchFamily="18" charset="0"/>
                <a:ea typeface="Calibri" panose="020F0502020204030204" pitchFamily="34" charset="0"/>
                <a:cs typeface="Arial" panose="020B0604020202020204" pitchFamily="34" charset="0"/>
              </a:rPr>
              <a:t>4.6 </a:t>
            </a: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Question and Answer </a:t>
            </a:r>
            <a:endParaRPr lang="en-US" sz="1800" b="1" u="none" strike="noStrike" kern="0" spc="0"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endParaRPr>
          </a:p>
          <a:p>
            <a:pPr marL="457200" lvl="1" algn="just" fontAlgn="base">
              <a:lnSpc>
                <a:spcPct val="150000"/>
              </a:lnSpc>
              <a:spcBef>
                <a:spcPts val="1000"/>
              </a:spcBef>
              <a:buSzPts val="1600"/>
            </a:pPr>
            <a:r>
              <a:rPr lang="en-US" sz="1200" b="1" dirty="0">
                <a:effectLst/>
                <a:latin typeface="Times New Roman" panose="02020603050405020304" pitchFamily="18" charset="0"/>
                <a:ea typeface="MS Gothic" panose="020B0609070205080204" pitchFamily="49" charset="-128"/>
                <a:cs typeface="Times New Roman" panose="02020603050405020304" pitchFamily="18" charset="0"/>
              </a:rPr>
              <a:t>	</a:t>
            </a:r>
            <a:r>
              <a:rPr lang="en-US" sz="1700" dirty="0">
                <a:latin typeface="Times New Roman" panose="02020603050405020304" pitchFamily="18" charset="0"/>
                <a:ea typeface="Calibri" panose="020F0502020204030204" pitchFamily="34" charset="0"/>
                <a:cs typeface="Arial" panose="020B0604020202020204" pitchFamily="34" charset="0"/>
              </a:rPr>
              <a:t>Our website comprises three tabs:</a:t>
            </a:r>
            <a:endParaRPr lang="en-US" sz="17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r>
              <a:rPr lang="en-US" sz="1700" b="1" dirty="0">
                <a:latin typeface="Times New Roman" panose="02020603050405020304" pitchFamily="18" charset="0"/>
                <a:ea typeface="Calibri" panose="020F0502020204030204" pitchFamily="34" charset="0"/>
                <a:cs typeface="Arial" panose="020B0604020202020204" pitchFamily="34" charset="0"/>
              </a:rPr>
              <a:t>Ask Your Question: </a:t>
            </a:r>
            <a:r>
              <a:rPr lang="en-US" sz="1700" dirty="0">
                <a:latin typeface="Times New Roman" panose="02020603050405020304" pitchFamily="18" charset="0"/>
                <a:ea typeface="Calibri" panose="020F0502020204030204" pitchFamily="34" charset="0"/>
                <a:cs typeface="Arial" panose="020B0604020202020204" pitchFamily="34" charset="0"/>
              </a:rPr>
              <a:t>This tab features a chatbot interface where users can pose questions, receiving answers derived from our extensive database Figure [20].</a:t>
            </a: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1000"/>
              </a:spcAft>
              <a:buFont typeface="+mj-lt"/>
              <a:buAutoNum type="arabicPeriod"/>
            </a:pPr>
            <a:r>
              <a:rPr lang="en-US" sz="1700" b="1" dirty="0">
                <a:latin typeface="Times New Roman" panose="02020603050405020304" pitchFamily="18" charset="0"/>
                <a:ea typeface="Calibri" panose="020F0502020204030204" pitchFamily="34" charset="0"/>
                <a:cs typeface="Arial" panose="020B0604020202020204" pitchFamily="34" charset="0"/>
              </a:rPr>
              <a:t>Similar Cases</a:t>
            </a:r>
            <a:r>
              <a:rPr lang="en-US" sz="1700" dirty="0">
                <a:latin typeface="Times New Roman" panose="02020603050405020304" pitchFamily="18" charset="0"/>
                <a:ea typeface="Calibri" panose="020F0502020204030204" pitchFamily="34" charset="0"/>
                <a:cs typeface="Arial" panose="020B0604020202020204" pitchFamily="34" charset="0"/>
              </a:rPr>
              <a:t>: In this tab, users can input details about a specific case to find analogous cases. Two display options are available: the first presents similar cases with a summary Figure [21], while the second displays them in full without a summary Figure [22]. The percentage of similarity is indicated for both options.</a:t>
            </a:r>
          </a:p>
          <a:p>
            <a:pPr marL="342900" indent="-342900">
              <a:spcAft>
                <a:spcPts val="1000"/>
              </a:spcAft>
              <a:buFont typeface="+mj-lt"/>
              <a:buAutoNum type="arabicPeriod"/>
            </a:pPr>
            <a:endParaRPr lang="en-US" sz="17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b="1" u="none" strike="noStrike" kern="0" spc="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1E137B8-7AB5-B02B-E5B8-6CFF18D891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75358" y="5630405"/>
            <a:ext cx="6082969" cy="2867823"/>
          </a:xfrm>
          <a:prstGeom prst="rect">
            <a:avLst/>
          </a:prstGeom>
          <a:ln>
            <a:solidFill>
              <a:schemeClr val="tx1"/>
            </a:solidFill>
          </a:ln>
        </p:spPr>
      </p:pic>
      <p:sp>
        <p:nvSpPr>
          <p:cNvPr id="13" name="TextBox 12">
            <a:extLst>
              <a:ext uri="{FF2B5EF4-FFF2-40B4-BE49-F238E27FC236}">
                <a16:creationId xmlns:a16="http://schemas.microsoft.com/office/drawing/2014/main" id="{039F5A5E-78F4-92E0-8BDE-2F9508AACDEB}"/>
              </a:ext>
            </a:extLst>
          </p:cNvPr>
          <p:cNvSpPr txBox="1"/>
          <p:nvPr/>
        </p:nvSpPr>
        <p:spPr>
          <a:xfrm>
            <a:off x="1635760" y="8611484"/>
            <a:ext cx="715772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20, Ask Your Question Tap</a:t>
            </a:r>
          </a:p>
        </p:txBody>
      </p:sp>
      <p:pic>
        <p:nvPicPr>
          <p:cNvPr id="14" name="Picture 13" descr="صورة تحتوي على نص, لقطة شاشة, الخط, رقم&#10;&#10;تم إنشاء الوصف تلقائياً">
            <a:extLst>
              <a:ext uri="{FF2B5EF4-FFF2-40B4-BE49-F238E27FC236}">
                <a16:creationId xmlns:a16="http://schemas.microsoft.com/office/drawing/2014/main" id="{6AD7E159-2EBF-F7EB-959D-CD011044574C}"/>
              </a:ext>
            </a:extLst>
          </p:cNvPr>
          <p:cNvPicPr>
            <a:picLocks noChangeAspect="1"/>
          </p:cNvPicPr>
          <p:nvPr/>
        </p:nvPicPr>
        <p:blipFill>
          <a:blip r:embed="rId7"/>
          <a:stretch>
            <a:fillRect/>
          </a:stretch>
        </p:blipFill>
        <p:spPr>
          <a:xfrm>
            <a:off x="2409158" y="10872826"/>
            <a:ext cx="6082969" cy="2861451"/>
          </a:xfrm>
          <a:prstGeom prst="rect">
            <a:avLst/>
          </a:prstGeom>
          <a:ln>
            <a:solidFill>
              <a:schemeClr val="tx1"/>
            </a:solidFill>
          </a:ln>
        </p:spPr>
      </p:pic>
      <p:sp>
        <p:nvSpPr>
          <p:cNvPr id="17" name="TextBox 16">
            <a:extLst>
              <a:ext uri="{FF2B5EF4-FFF2-40B4-BE49-F238E27FC236}">
                <a16:creationId xmlns:a16="http://schemas.microsoft.com/office/drawing/2014/main" id="{28687D70-0DF0-1555-08CC-2E6A89075532}"/>
              </a:ext>
            </a:extLst>
          </p:cNvPr>
          <p:cNvSpPr txBox="1"/>
          <p:nvPr/>
        </p:nvSpPr>
        <p:spPr>
          <a:xfrm>
            <a:off x="1635760" y="13759722"/>
            <a:ext cx="715772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21, Similar Cases with Summary Tap</a:t>
            </a:r>
          </a:p>
        </p:txBody>
      </p:sp>
      <p:pic>
        <p:nvPicPr>
          <p:cNvPr id="18" name="Picture 17" descr="صورة تحتوي على نص, لقطة شاشة, الخط, رقم&#10;&#10;تم إنشاء الوصف تلقائياً">
            <a:extLst>
              <a:ext uri="{FF2B5EF4-FFF2-40B4-BE49-F238E27FC236}">
                <a16:creationId xmlns:a16="http://schemas.microsoft.com/office/drawing/2014/main" id="{C5F4296F-30B8-4408-96FD-AC26A7AEBD7B}"/>
              </a:ext>
            </a:extLst>
          </p:cNvPr>
          <p:cNvPicPr>
            <a:picLocks noChangeAspect="1"/>
          </p:cNvPicPr>
          <p:nvPr/>
        </p:nvPicPr>
        <p:blipFill>
          <a:blip r:embed="rId8"/>
          <a:stretch>
            <a:fillRect/>
          </a:stretch>
        </p:blipFill>
        <p:spPr>
          <a:xfrm>
            <a:off x="2402800" y="14294010"/>
            <a:ext cx="6089327" cy="2861451"/>
          </a:xfrm>
          <a:prstGeom prst="rect">
            <a:avLst/>
          </a:prstGeom>
          <a:ln>
            <a:solidFill>
              <a:schemeClr val="tx1"/>
            </a:solidFill>
          </a:ln>
        </p:spPr>
      </p:pic>
      <p:sp>
        <p:nvSpPr>
          <p:cNvPr id="20" name="TextBox 19">
            <a:extLst>
              <a:ext uri="{FF2B5EF4-FFF2-40B4-BE49-F238E27FC236}">
                <a16:creationId xmlns:a16="http://schemas.microsoft.com/office/drawing/2014/main" id="{EB5DDE27-C1BD-D752-927C-5AE92B55159B}"/>
              </a:ext>
            </a:extLst>
          </p:cNvPr>
          <p:cNvSpPr txBox="1"/>
          <p:nvPr/>
        </p:nvSpPr>
        <p:spPr>
          <a:xfrm>
            <a:off x="1737983" y="17155461"/>
            <a:ext cx="715772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22, Similar Cases without Summary Tap</a:t>
            </a:r>
          </a:p>
        </p:txBody>
      </p:sp>
    </p:spTree>
    <p:extLst>
      <p:ext uri="{BB962C8B-B14F-4D97-AF65-F5344CB8AC3E}">
        <p14:creationId xmlns:p14="http://schemas.microsoft.com/office/powerpoint/2010/main" val="378584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21</a:t>
            </a:fld>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0" name="TextBox 9">
            <a:extLst>
              <a:ext uri="{FF2B5EF4-FFF2-40B4-BE49-F238E27FC236}">
                <a16:creationId xmlns:a16="http://schemas.microsoft.com/office/drawing/2014/main" id="{70C5E17D-6473-D092-C133-FBB34E89AA01}"/>
              </a:ext>
            </a:extLst>
          </p:cNvPr>
          <p:cNvSpPr txBox="1"/>
          <p:nvPr/>
        </p:nvSpPr>
        <p:spPr>
          <a:xfrm>
            <a:off x="1066475" y="2720328"/>
            <a:ext cx="8500740" cy="9858083"/>
          </a:xfrm>
          <a:prstGeom prst="rect">
            <a:avLst/>
          </a:prstGeom>
          <a:noFill/>
        </p:spPr>
        <p:txBody>
          <a:bodyPr wrap="square">
            <a:spAutoFit/>
          </a:bodyPr>
          <a:lstStyle/>
          <a:p>
            <a:pPr marL="457200" lvl="1" algn="just" fontAlgn="base">
              <a:lnSpc>
                <a:spcPct val="150000"/>
              </a:lnSpc>
              <a:spcBef>
                <a:spcPts val="1000"/>
              </a:spcBef>
              <a:buSzPts val="1600"/>
            </a:pPr>
            <a:endParaRPr lang="en-US" sz="100" dirty="0">
              <a:effectLst/>
              <a:latin typeface="Times New Roman" panose="02020603050405020304" pitchFamily="18" charset="0"/>
              <a:ea typeface="Calibri" panose="020F0502020204030204" pitchFamily="34" charset="0"/>
              <a:cs typeface="Arial" panose="020B0604020202020204" pitchFamily="34" charset="0"/>
            </a:endParaRPr>
          </a:p>
          <a:p>
            <a:pPr marR="0" lvl="0" algn="l" rtl="0">
              <a:lnSpc>
                <a:spcPct val="150000"/>
              </a:lnSpc>
              <a:spcBef>
                <a:spcPts val="0"/>
              </a:spcBef>
              <a:spcAft>
                <a:spcPts val="1000"/>
              </a:spcAft>
            </a:pPr>
            <a:r>
              <a:rPr lang="en-US" sz="1200" b="1" dirty="0">
                <a:latin typeface="Times New Roman" panose="02020603050405020304" pitchFamily="18" charset="0"/>
                <a:ea typeface="Calibri" panose="020F0502020204030204" pitchFamily="34" charset="0"/>
                <a:cs typeface="Arial" panose="020B0604020202020204" pitchFamily="34" charset="0"/>
              </a:rPr>
              <a:t>3.    </a:t>
            </a:r>
            <a:r>
              <a:rPr lang="en-US" sz="1700" b="1" dirty="0">
                <a:latin typeface="Times New Roman" panose="02020603050405020304" pitchFamily="18" charset="0"/>
                <a:ea typeface="Calibri" panose="020F0502020204030204" pitchFamily="34" charset="0"/>
                <a:cs typeface="Arial" panose="020B0604020202020204" pitchFamily="34" charset="0"/>
              </a:rPr>
              <a:t>Removing Names: </a:t>
            </a:r>
            <a:r>
              <a:rPr lang="en-US" sz="1700" dirty="0">
                <a:latin typeface="Times New Roman" panose="02020603050405020304" pitchFamily="18" charset="0"/>
                <a:ea typeface="Calibri" panose="020F0502020204030204" pitchFamily="34" charset="0"/>
                <a:cs typeface="Arial" panose="020B0604020202020204" pitchFamily="34" charset="0"/>
              </a:rPr>
              <a:t>This tab allows users to submit any case for entity identification and deletion, elucidating our model's process for identifying and removing names Figure [23].</a:t>
            </a:r>
          </a:p>
          <a:p>
            <a:pPr marR="0" lvl="0" algn="l" rtl="0">
              <a:lnSpc>
                <a:spcPct val="150000"/>
              </a:lnSpc>
              <a:spcBef>
                <a:spcPts val="0"/>
              </a:spcBef>
              <a:spcAft>
                <a:spcPts val="1000"/>
              </a:spcAft>
            </a:pPr>
            <a:r>
              <a:rPr lang="en-US" sz="1700" dirty="0">
                <a:latin typeface="Times New Roman" panose="02020603050405020304" pitchFamily="18" charset="0"/>
                <a:ea typeface="Calibri" panose="020F0502020204030204" pitchFamily="34" charset="0"/>
                <a:cs typeface="Arial" panose="020B0604020202020204" pitchFamily="34" charset="0"/>
              </a:rPr>
              <a:t>These features collectively enhance user engagement, offering diverse functionalities to cater to various user needs.</a:t>
            </a:r>
          </a:p>
          <a:p>
            <a:pPr marL="342900" marR="0" lvl="0" indent="-342900" algn="l">
              <a:spcBef>
                <a:spcPts val="0"/>
              </a:spcBef>
              <a:spcAft>
                <a:spcPts val="1000"/>
              </a:spcAft>
              <a:buFont typeface="+mj-lt"/>
              <a:buAutoNum type="arabicPeriod"/>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b="1" u="none" strike="noStrike" kern="0" spc="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279122E-3B95-3455-2DB7-40FD8E120A2A}"/>
              </a:ext>
            </a:extLst>
          </p:cNvPr>
          <p:cNvPicPr>
            <a:picLocks noChangeAspect="1"/>
          </p:cNvPicPr>
          <p:nvPr/>
        </p:nvPicPr>
        <p:blipFill>
          <a:blip r:embed="rId6"/>
          <a:stretch>
            <a:fillRect/>
          </a:stretch>
        </p:blipFill>
        <p:spPr>
          <a:xfrm>
            <a:off x="1557278" y="4771900"/>
            <a:ext cx="6815572" cy="3218688"/>
          </a:xfrm>
          <a:prstGeom prst="rect">
            <a:avLst/>
          </a:prstGeom>
          <a:ln>
            <a:solidFill>
              <a:schemeClr val="tx1"/>
            </a:solidFill>
          </a:ln>
        </p:spPr>
      </p:pic>
      <p:sp>
        <p:nvSpPr>
          <p:cNvPr id="5" name="TextBox 4">
            <a:extLst>
              <a:ext uri="{FF2B5EF4-FFF2-40B4-BE49-F238E27FC236}">
                <a16:creationId xmlns:a16="http://schemas.microsoft.com/office/drawing/2014/main" id="{1E6FCB42-FC7E-96D7-CBC4-607DC700EEA7}"/>
              </a:ext>
            </a:extLst>
          </p:cNvPr>
          <p:cNvSpPr txBox="1"/>
          <p:nvPr/>
        </p:nvSpPr>
        <p:spPr>
          <a:xfrm>
            <a:off x="1215130" y="7990588"/>
            <a:ext cx="7157720"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23, Removing Names Tap</a:t>
            </a:r>
          </a:p>
        </p:txBody>
      </p:sp>
    </p:spTree>
    <p:extLst>
      <p:ext uri="{BB962C8B-B14F-4D97-AF65-F5344CB8AC3E}">
        <p14:creationId xmlns:p14="http://schemas.microsoft.com/office/powerpoint/2010/main" val="365156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22</a:t>
            </a:fld>
            <a:endParaRPr/>
          </a:p>
        </p:txBody>
      </p:sp>
      <p:sp>
        <p:nvSpPr>
          <p:cNvPr id="85" name="Google Shape;85;p16"/>
          <p:cNvSpPr txBox="1"/>
          <p:nvPr/>
        </p:nvSpPr>
        <p:spPr>
          <a:xfrm>
            <a:off x="1066474" y="2566153"/>
            <a:ext cx="13244612" cy="424420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US" sz="5300" b="1" dirty="0">
                <a:solidFill>
                  <a:srgbClr val="463185"/>
                </a:solidFill>
                <a:latin typeface="Tajawal"/>
                <a:ea typeface="Tajawal"/>
                <a:cs typeface="Tajawal"/>
                <a:sym typeface="Tajawal"/>
              </a:rPr>
              <a:t>Conclusion and Future Work</a:t>
            </a:r>
            <a:endParaRPr lang="en-US" sz="5300" dirty="0">
              <a:latin typeface="Tajawal"/>
              <a:ea typeface="Tajawal"/>
              <a:cs typeface="Tajawal"/>
              <a:sym typeface="Tajawal"/>
            </a:endParaRPr>
          </a:p>
          <a:p>
            <a:pPr marL="0" lvl="0" indent="0" algn="l" rtl="0">
              <a:lnSpc>
                <a:spcPct val="115000"/>
              </a:lnSpc>
              <a:spcBef>
                <a:spcPts val="0"/>
              </a:spcBef>
              <a:spcAft>
                <a:spcPts val="600"/>
              </a:spcAft>
              <a:buNone/>
            </a:pPr>
            <a:endParaRPr lang="en-US" sz="5300" dirty="0">
              <a:latin typeface="Tajawal"/>
              <a:ea typeface="Tajawal"/>
              <a:cs typeface="Tajawal"/>
              <a:sym typeface="Tajawal"/>
            </a:endParaRPr>
          </a:p>
          <a:p>
            <a:pPr>
              <a:lnSpc>
                <a:spcPct val="115000"/>
              </a:lnSpc>
              <a:spcAft>
                <a:spcPts val="600"/>
              </a:spcAft>
              <a:buClr>
                <a:schemeClr val="dk1"/>
              </a:buClr>
              <a:buSzPts val="1100"/>
            </a:pPr>
            <a:r>
              <a:rPr lang="en-US" sz="5300" b="1" dirty="0">
                <a:solidFill>
                  <a:srgbClr val="463185"/>
                </a:solidFill>
                <a:latin typeface="Tajawal"/>
                <a:cs typeface="Tajawal"/>
                <a:sym typeface="Tajawal"/>
              </a:rPr>
              <a:t> </a:t>
            </a:r>
          </a:p>
          <a:p>
            <a:pPr marL="0" lvl="0" indent="0" algn="l" rtl="0">
              <a:lnSpc>
                <a:spcPct val="115000"/>
              </a:lnSpc>
              <a:spcBef>
                <a:spcPts val="0"/>
              </a:spcBef>
              <a:spcAft>
                <a:spcPts val="600"/>
              </a:spcAft>
              <a:buClr>
                <a:schemeClr val="dk1"/>
              </a:buClr>
              <a:buSzPts val="1100"/>
              <a:buFont typeface="Arial"/>
              <a:buNone/>
            </a:pPr>
            <a:endParaRPr sz="5300" dirty="0"/>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0" name="TextBox 9">
            <a:extLst>
              <a:ext uri="{FF2B5EF4-FFF2-40B4-BE49-F238E27FC236}">
                <a16:creationId xmlns:a16="http://schemas.microsoft.com/office/drawing/2014/main" id="{70C5E17D-6473-D092-C133-FBB34E89AA01}"/>
              </a:ext>
            </a:extLst>
          </p:cNvPr>
          <p:cNvSpPr txBox="1"/>
          <p:nvPr/>
        </p:nvSpPr>
        <p:spPr>
          <a:xfrm>
            <a:off x="1066473" y="3634728"/>
            <a:ext cx="8500740" cy="16972852"/>
          </a:xfrm>
          <a:prstGeom prst="rect">
            <a:avLst/>
          </a:prstGeom>
          <a:noFill/>
        </p:spPr>
        <p:txBody>
          <a:bodyPr wrap="square">
            <a:spAutoFit/>
          </a:bodyPr>
          <a:lstStyle/>
          <a:p>
            <a:pPr marL="457200" lvl="1" algn="just" fontAlgn="base">
              <a:lnSpc>
                <a:spcPct val="150000"/>
              </a:lnSpc>
              <a:spcBef>
                <a:spcPts val="1000"/>
              </a:spcBef>
              <a:buSzPts val="1600"/>
            </a:pPr>
            <a:endParaRPr lang="en-US" sz="100" dirty="0">
              <a:effectLst/>
              <a:latin typeface="Times New Roman" panose="02020603050405020304" pitchFamily="18" charset="0"/>
              <a:ea typeface="Calibri" panose="020F0502020204030204" pitchFamily="34" charset="0"/>
              <a:cs typeface="Arial" panose="020B0604020202020204" pitchFamily="34" charset="0"/>
            </a:endParaRPr>
          </a:p>
          <a:p>
            <a:pPr marR="0" lvl="0" algn="l" rtl="0">
              <a:spcBef>
                <a:spcPts val="0"/>
              </a:spcBef>
              <a:spcAft>
                <a:spcPts val="1000"/>
              </a:spcAft>
            </a:pPr>
            <a:r>
              <a:rPr lang="en-US" sz="1200" b="1" dirty="0">
                <a:latin typeface="Times New Roman" panose="02020603050405020304" pitchFamily="18" charset="0"/>
                <a:ea typeface="Calibri" panose="020F0502020204030204" pitchFamily="34" charset="0"/>
                <a:cs typeface="Arial" panose="020B0604020202020204" pitchFamily="34" charset="0"/>
              </a:rPr>
              <a:t>     </a:t>
            </a:r>
          </a:p>
          <a:p>
            <a:pPr marR="0" lvl="0" algn="l" rtl="0">
              <a:spcBef>
                <a:spcPts val="0"/>
              </a:spcBef>
              <a:spcAft>
                <a:spcPts val="1000"/>
              </a:spcAft>
            </a:pPr>
            <a:r>
              <a:rPr lang="en-US" sz="1200" b="1" dirty="0">
                <a:latin typeface="Times New Roman" panose="02020603050405020304" pitchFamily="18" charset="0"/>
                <a:ea typeface="Calibri" panose="020F0502020204030204" pitchFamily="34" charset="0"/>
                <a:cs typeface="Arial" panose="020B0604020202020204" pitchFamily="34" charset="0"/>
              </a:rPr>
              <a:t>      </a:t>
            </a:r>
            <a:r>
              <a:rPr lang="en-US" sz="17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Conclusion</a:t>
            </a:r>
          </a:p>
          <a:p>
            <a:pPr marL="0" marR="0" indent="285750" algn="just">
              <a:lnSpc>
                <a:spcPct val="150000"/>
              </a:lnSpc>
              <a:spcBef>
                <a:spcPts val="600"/>
              </a:spcBef>
              <a:spcAft>
                <a:spcPts val="0"/>
              </a:spcAft>
            </a:pPr>
            <a:r>
              <a:rPr lang="en-US" sz="1700" dirty="0">
                <a:effectLst/>
                <a:latin typeface="Times New Roman" panose="02020603050405020304" pitchFamily="18" charset="0"/>
                <a:ea typeface="Calibri" panose="020F0502020204030204" pitchFamily="34" charset="0"/>
                <a:cs typeface="Arial" panose="020B0604020202020204" pitchFamily="34" charset="0"/>
              </a:rPr>
              <a:t>In conclusion, our website provides a multifaceted and user-centric experience through its three distinct tabs. The "Ask Your Question" tab offers a seamless interaction with our chatbot, utilizing a robust database to promptly address user queries. The "Similar Cases" tab empowers users to find relevant cases, presenting options for both summarized and detailed displays along with a clear indication of similarity percentages. Finally, the "Removing Names" tab serves as a transparent guide to users, showcasing our model's entity identification process for name removal.</a:t>
            </a:r>
          </a:p>
          <a:p>
            <a:pPr marL="0" marR="0" indent="285750" algn="just">
              <a:lnSpc>
                <a:spcPct val="150000"/>
              </a:lnSpc>
              <a:spcBef>
                <a:spcPts val="600"/>
              </a:spcBef>
              <a:spcAft>
                <a:spcPts val="0"/>
              </a:spcAft>
            </a:pPr>
            <a:r>
              <a:rPr lang="en-US" sz="1700" b="1" dirty="0">
                <a:latin typeface="Times New Roman" panose="02020603050405020304" pitchFamily="18" charset="0"/>
                <a:ea typeface="MS Gothic" panose="020B0609070205080204" pitchFamily="49" charset="-128"/>
                <a:cs typeface="Times New Roman" panose="02020603050405020304" pitchFamily="18" charset="0"/>
              </a:rPr>
              <a:t>Limitations and Future Work </a:t>
            </a:r>
            <a:endParaRPr lang="en-US" sz="1700" b="1" dirty="0">
              <a:latin typeface="Times New Roman" panose="02020603050405020304" pitchFamily="18" charset="0"/>
              <a:ea typeface="Calibri" panose="020F0502020204030204" pitchFamily="34" charset="0"/>
              <a:cs typeface="Arial" panose="020B0604020202020204" pitchFamily="34" charset="0"/>
            </a:endParaRPr>
          </a:p>
          <a:p>
            <a:pPr indent="285750" algn="just">
              <a:lnSpc>
                <a:spcPct val="150000"/>
              </a:lnSpc>
              <a:spcBef>
                <a:spcPts val="600"/>
              </a:spcBef>
            </a:pPr>
            <a:r>
              <a:rPr lang="en-US" sz="1700" dirty="0">
                <a:latin typeface="Times New Roman" panose="02020603050405020304" pitchFamily="18" charset="0"/>
                <a:ea typeface="Calibri" panose="020F0502020204030204" pitchFamily="34" charset="0"/>
                <a:cs typeface="Arial" panose="020B0604020202020204" pitchFamily="34" charset="0"/>
              </a:rPr>
              <a:t>An imperative aspect of future work is the augmentation of the dataset. Increasing the volume and diversity of data, will fortify the models against biases and improve their adaptability to a wide array of cases. By annotation and training iterations, we aim to enhance its accuracy and specificity, especially in the context of domain-specific </a:t>
            </a:r>
            <a:r>
              <a:rPr lang="en-US" sz="1700" dirty="0" err="1">
                <a:latin typeface="Times New Roman" panose="02020603050405020304" pitchFamily="18" charset="0"/>
                <a:ea typeface="Calibri" panose="020F0502020204030204" pitchFamily="34" charset="0"/>
                <a:cs typeface="Arial" panose="020B0604020202020204" pitchFamily="34" charset="0"/>
              </a:rPr>
              <a:t>documentslike</a:t>
            </a:r>
            <a:r>
              <a:rPr lang="en-US" sz="1700" dirty="0">
                <a:latin typeface="Times New Roman" panose="02020603050405020304" pitchFamily="18" charset="0"/>
                <a:ea typeface="Calibri" panose="020F0502020204030204" pitchFamily="34" charset="0"/>
                <a:cs typeface="Arial" panose="020B0604020202020204" pitchFamily="34" charset="0"/>
              </a:rPr>
              <a:t> </a:t>
            </a:r>
            <a:r>
              <a:rPr lang="en-US" sz="1700" dirty="0" err="1">
                <a:latin typeface="Times New Roman" panose="02020603050405020304" pitchFamily="18" charset="0"/>
                <a:ea typeface="Calibri" panose="020F0502020204030204" pitchFamily="34" charset="0"/>
                <a:cs typeface="Arial" panose="020B0604020202020204" pitchFamily="34" charset="0"/>
              </a:rPr>
              <a:t>legal.Concurrently</a:t>
            </a:r>
            <a:r>
              <a:rPr lang="en-US" sz="1700" dirty="0">
                <a:latin typeface="Times New Roman" panose="02020603050405020304" pitchFamily="18" charset="0"/>
                <a:ea typeface="Calibri" panose="020F0502020204030204" pitchFamily="34" charset="0"/>
                <a:cs typeface="Arial" panose="020B0604020202020204" pitchFamily="34" charset="0"/>
              </a:rPr>
              <a:t>, the integration of T5 models, specifically LLM, opens up avenues to broaden the scope of document understanding. Fine-tuning T5 models for document summarization and content generation can significantly contribute to the project's objectives, allowing for more nuanced insights and actionable information extraction from diverse textual </a:t>
            </a:r>
            <a:r>
              <a:rPr lang="en-US" sz="1700" dirty="0" err="1">
                <a:latin typeface="Times New Roman" panose="02020603050405020304" pitchFamily="18" charset="0"/>
                <a:ea typeface="Calibri" panose="020F0502020204030204" pitchFamily="34" charset="0"/>
                <a:cs typeface="Arial" panose="020B0604020202020204" pitchFamily="34" charset="0"/>
              </a:rPr>
              <a:t>sources.This</a:t>
            </a:r>
            <a:r>
              <a:rPr lang="en-US" sz="1700" dirty="0">
                <a:latin typeface="Times New Roman" panose="02020603050405020304" pitchFamily="18" charset="0"/>
                <a:ea typeface="Calibri" panose="020F0502020204030204" pitchFamily="34" charset="0"/>
                <a:cs typeface="Arial" panose="020B0604020202020204" pitchFamily="34" charset="0"/>
              </a:rPr>
              <a:t> expanded dataset will contribute to more robust and versatile fine-tuning processes, elevating the overall performance of the NER and T5 models. Lastly, optimizing and activating memory for the chatbot is a critical endeavor. By implementing efficient memory management strategies, we aim to enhance the chatbot's responsiveness and scalability. This optimization ensures that the chatbot can retain relevant contextual information throughout a conversation, fostering a more natural and coherent interaction with users.</a:t>
            </a:r>
          </a:p>
          <a:p>
            <a:pPr marR="0" lvl="0" algn="l">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l">
              <a:spcBef>
                <a:spcPts val="0"/>
              </a:spcBef>
              <a:spcAft>
                <a:spcPts val="1000"/>
              </a:spcAft>
              <a:buFont typeface="+mj-lt"/>
              <a:buAutoNum type="arabicPeriod"/>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lvl="1" algn="just" fontAlgn="base">
              <a:lnSpc>
                <a:spcPct val="150000"/>
              </a:lnSpc>
              <a:spcBef>
                <a:spcPts val="1000"/>
              </a:spcBef>
              <a:buSzPts val="1600"/>
            </a:pPr>
            <a:endParaRPr lang="en-US" sz="1800" b="1" u="none" strike="noStrike" kern="0" spc="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339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23</a:t>
            </a:fld>
            <a:endParaRPr/>
          </a:p>
        </p:txBody>
      </p:sp>
      <p:sp>
        <p:nvSpPr>
          <p:cNvPr id="155" name="Google Shape;155;p23"/>
          <p:cNvSpPr txBox="1"/>
          <p:nvPr/>
        </p:nvSpPr>
        <p:spPr>
          <a:xfrm>
            <a:off x="3401198" y="8551469"/>
            <a:ext cx="30000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endParaRPr sz="5300" dirty="0"/>
          </a:p>
        </p:txBody>
      </p:sp>
      <p:sp>
        <p:nvSpPr>
          <p:cNvPr id="156" name="Google Shape;156;p23"/>
          <p:cNvSpPr txBox="1"/>
          <p:nvPr/>
        </p:nvSpPr>
        <p:spPr>
          <a:xfrm>
            <a:off x="1283048" y="9528742"/>
            <a:ext cx="7236300" cy="5083669"/>
          </a:xfrm>
          <a:prstGeom prst="rect">
            <a:avLst/>
          </a:prstGeom>
          <a:noFill/>
          <a:ln>
            <a:noFill/>
          </a:ln>
        </p:spPr>
        <p:txBody>
          <a:bodyPr spcFirstLastPara="1" wrap="square" lIns="91425" tIns="91425" rIns="91425" bIns="91425" anchor="t" anchorCtr="0">
            <a:spAutoFit/>
          </a:bodyPr>
          <a:lstStyle/>
          <a:p>
            <a:pPr algn="ctr">
              <a:lnSpc>
                <a:spcPct val="200000"/>
              </a:lnSpc>
            </a:pPr>
            <a:r>
              <a:rPr lang="en-US" sz="2800" b="1" dirty="0">
                <a:effectLst/>
                <a:latin typeface="Times New Roman" panose="02020603050405020304" pitchFamily="18" charset="0"/>
                <a:ea typeface="Calibri" panose="020F0502020204030204" pitchFamily="34" charset="0"/>
                <a:cs typeface="Tahoma" panose="020B0604030504040204" pitchFamily="34" charset="0"/>
              </a:rPr>
              <a:t>Arwa Almutairi</a:t>
            </a:r>
            <a:endParaRPr lang="en-US" sz="2800" b="1"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ctr">
              <a:lnSpc>
                <a:spcPct val="200000"/>
              </a:lnSpc>
              <a:buFont typeface="Arial"/>
              <a:buNone/>
            </a:pPr>
            <a:r>
              <a:rPr lang="en-US" sz="2800" b="1" dirty="0">
                <a:latin typeface="Times New Roman" panose="02020603050405020304" pitchFamily="18" charset="0"/>
                <a:ea typeface="Calibri" panose="020F0502020204030204" pitchFamily="34" charset="0"/>
                <a:cs typeface="Tahoma" panose="020B0604030504040204" pitchFamily="34" charset="0"/>
              </a:rPr>
              <a:t>Rahaf </a:t>
            </a:r>
            <a:r>
              <a:rPr lang="en-US" sz="2800" b="1" dirty="0" err="1">
                <a:latin typeface="Times New Roman" panose="02020603050405020304" pitchFamily="18" charset="0"/>
                <a:ea typeface="Calibri" panose="020F0502020204030204" pitchFamily="34" charset="0"/>
                <a:cs typeface="Tahoma" panose="020B0604030504040204" pitchFamily="34" charset="0"/>
              </a:rPr>
              <a:t>Alluqmani</a:t>
            </a:r>
            <a:endParaRPr lang="en-US" sz="2800" b="1" dirty="0">
              <a:latin typeface="Times New Roman" panose="02020603050405020304" pitchFamily="18" charset="0"/>
              <a:ea typeface="Calibri" panose="020F0502020204030204" pitchFamily="34" charset="0"/>
              <a:cs typeface="Tahoma" panose="020B0604030504040204" pitchFamily="34" charset="0"/>
            </a:endParaRPr>
          </a:p>
          <a:p>
            <a:pPr algn="ctr">
              <a:lnSpc>
                <a:spcPct val="200000"/>
              </a:lnSpc>
            </a:pPr>
            <a:r>
              <a:rPr lang="en-US" sz="2800" b="1" dirty="0" err="1">
                <a:latin typeface="Times New Roman" panose="02020603050405020304" pitchFamily="18" charset="0"/>
                <a:ea typeface="Calibri" panose="020F0502020204030204" pitchFamily="34" charset="0"/>
                <a:cs typeface="Tahoma" panose="020B0604030504040204" pitchFamily="34" charset="0"/>
              </a:rPr>
              <a:t>Dhuha</a:t>
            </a:r>
            <a:r>
              <a:rPr lang="en-US" sz="2800" b="1" dirty="0">
                <a:latin typeface="Times New Roman" panose="02020603050405020304" pitchFamily="18" charset="0"/>
                <a:ea typeface="Calibri" panose="020F0502020204030204" pitchFamily="34" charset="0"/>
                <a:cs typeface="Tahoma" panose="020B0604030504040204" pitchFamily="34" charset="0"/>
              </a:rPr>
              <a:t> </a:t>
            </a:r>
            <a:r>
              <a:rPr lang="en-US" sz="2800" b="1" dirty="0" err="1">
                <a:latin typeface="Times New Roman" panose="02020603050405020304" pitchFamily="18" charset="0"/>
                <a:ea typeface="Calibri" panose="020F0502020204030204" pitchFamily="34" charset="0"/>
                <a:cs typeface="Tahoma" panose="020B0604030504040204" pitchFamily="34" charset="0"/>
              </a:rPr>
              <a:t>Alabdulwahab</a:t>
            </a:r>
            <a:endParaRPr lang="en-US" sz="2800" b="1" dirty="0">
              <a:latin typeface="Times New Roman" panose="02020603050405020304" pitchFamily="18" charset="0"/>
              <a:ea typeface="Calibri" panose="020F0502020204030204" pitchFamily="34" charset="0"/>
              <a:cs typeface="Tahoma" panose="020B0604030504040204" pitchFamily="34" charset="0"/>
            </a:endParaRPr>
          </a:p>
          <a:p>
            <a:pPr algn="ctr">
              <a:lnSpc>
                <a:spcPct val="200000"/>
              </a:lnSpc>
            </a:pPr>
            <a:r>
              <a:rPr lang="en-US" sz="2800" b="1" dirty="0">
                <a:latin typeface="Times New Roman" panose="02020603050405020304" pitchFamily="18" charset="0"/>
                <a:ea typeface="Calibri" panose="020F0502020204030204" pitchFamily="34" charset="0"/>
                <a:cs typeface="Tahoma" panose="020B0604030504040204" pitchFamily="34" charset="0"/>
              </a:rPr>
              <a:t>Jawaher </a:t>
            </a:r>
            <a:r>
              <a:rPr lang="en-US" sz="2800" b="1" dirty="0" err="1">
                <a:latin typeface="Times New Roman" panose="02020603050405020304" pitchFamily="18" charset="0"/>
                <a:ea typeface="Calibri" panose="020F0502020204030204" pitchFamily="34" charset="0"/>
                <a:cs typeface="Tahoma" panose="020B0604030504040204" pitchFamily="34" charset="0"/>
              </a:rPr>
              <a:t>Albaqami</a:t>
            </a:r>
            <a:endParaRPr lang="en-US" sz="2800" b="1" dirty="0">
              <a:latin typeface="Times New Roman" panose="02020603050405020304" pitchFamily="18" charset="0"/>
              <a:ea typeface="Calibri" panose="020F0502020204030204" pitchFamily="34" charset="0"/>
              <a:cs typeface="Tahoma" panose="020B0604030504040204" pitchFamily="34" charset="0"/>
            </a:endParaRPr>
          </a:p>
          <a:p>
            <a:pPr algn="ctr" fontAlgn="base">
              <a:lnSpc>
                <a:spcPct val="200000"/>
              </a:lnSpc>
            </a:pPr>
            <a:r>
              <a:rPr lang="en-US" sz="2800" b="1" dirty="0">
                <a:latin typeface="Times New Roman" panose="02020603050405020304" pitchFamily="18" charset="0"/>
                <a:ea typeface="Calibri" panose="020F0502020204030204" pitchFamily="34" charset="0"/>
                <a:cs typeface="Tahoma" panose="020B0604030504040204" pitchFamily="34" charset="0"/>
              </a:rPr>
              <a:t>Haifa Abdulrahman</a:t>
            </a:r>
          </a:p>
          <a:p>
            <a:pPr marL="0" lvl="0" indent="0" algn="ctr" rtl="0">
              <a:lnSpc>
                <a:spcPct val="115000"/>
              </a:lnSpc>
              <a:spcBef>
                <a:spcPts val="0"/>
              </a:spcBef>
              <a:spcAft>
                <a:spcPts val="600"/>
              </a:spcAft>
              <a:buNone/>
            </a:pPr>
            <a:endParaRPr lang="en-US" sz="2900" b="1" dirty="0">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59" name="Google Shape;159;p23"/>
          <p:cNvSpPr/>
          <p:nvPr/>
        </p:nvSpPr>
        <p:spPr>
          <a:xfrm>
            <a:off x="1066475" y="3523772"/>
            <a:ext cx="8226638" cy="4698115"/>
          </a:xfrm>
          <a:prstGeom prst="rect">
            <a:avLst/>
          </a:prstGeom>
          <a:ln>
            <a:no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lang="en-US" sz="1800" dirty="0">
              <a:latin typeface="Times New Roman" panose="02020603050405020304" pitchFamily="18" charset="0"/>
              <a:ea typeface="Calibri" panose="020F0502020204030204" pitchFamily="34" charset="0"/>
              <a:cs typeface="Tahoma" panose="020B0604030504040204" pitchFamily="34" charset="0"/>
            </a:endParaRPr>
          </a:p>
          <a:p>
            <a:pPr marL="0" lvl="0" indent="0" algn="ctr" rtl="0">
              <a:spcBef>
                <a:spcPts val="0"/>
              </a:spcBef>
              <a:spcAft>
                <a:spcPts val="0"/>
              </a:spcAft>
              <a:buNone/>
            </a:pPr>
            <a:r>
              <a:rPr lang="en-GB" sz="4800" b="1" i="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Judicial Assistant</a:t>
            </a:r>
            <a:endParaRPr sz="4800" dirty="0"/>
          </a:p>
        </p:txBody>
      </p:sp>
      <p:pic>
        <p:nvPicPr>
          <p:cNvPr id="2" name="Picture 2">
            <a:extLst>
              <a:ext uri="{FF2B5EF4-FFF2-40B4-BE49-F238E27FC236}">
                <a16:creationId xmlns:a16="http://schemas.microsoft.com/office/drawing/2014/main" id="{67265536-4B03-B9C6-3674-B366D3ED37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954" y="2381148"/>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graphicFrame>
        <p:nvGraphicFramePr>
          <p:cNvPr id="65" name="Google Shape;65;p14"/>
          <p:cNvGraphicFramePr/>
          <p:nvPr/>
        </p:nvGraphicFramePr>
        <p:xfrm>
          <a:off x="368538" y="2129625"/>
          <a:ext cx="9549925" cy="15185023"/>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 The title of the AI Bootcamp Project that summarize the main focus and objective of the project.</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Data Description and Structure</a:t>
                      </a:r>
                      <a:r>
                        <a:rPr lang="ar" sz="1800">
                          <a:solidFill>
                            <a:srgbClr val="463185"/>
                          </a:solidFill>
                          <a:latin typeface="Tajawal"/>
                          <a:ea typeface="Tajawal"/>
                          <a:cs typeface="Tajawal"/>
                          <a:sym typeface="Tajawal"/>
                        </a:rPr>
                        <a:t>: </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endParaRPr sz="180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1066474" y="2614279"/>
            <a:ext cx="6011751" cy="2108239"/>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000" b="1" dirty="0">
                <a:solidFill>
                  <a:srgbClr val="463185"/>
                </a:solidFill>
                <a:latin typeface="Tajawal"/>
                <a:ea typeface="Tajawal"/>
                <a:cs typeface="Tajawal"/>
                <a:sym typeface="Tajawal"/>
              </a:rPr>
              <a:t>Introduction</a:t>
            </a:r>
            <a:endParaRPr lang="en-US" sz="5000" dirty="0">
              <a:latin typeface="Tajawal"/>
              <a:ea typeface="Tajawal"/>
              <a:cs typeface="Tajawal"/>
              <a:sym typeface="Tajawal"/>
            </a:endParaRPr>
          </a:p>
          <a:p>
            <a:pPr marL="0" lvl="0" indent="0" algn="l" rtl="0">
              <a:lnSpc>
                <a:spcPct val="115000"/>
              </a:lnSpc>
              <a:spcBef>
                <a:spcPts val="0"/>
              </a:spcBef>
              <a:spcAft>
                <a:spcPts val="600"/>
              </a:spcAft>
              <a:buClr>
                <a:schemeClr val="dk1"/>
              </a:buClr>
              <a:buSzPts val="1100"/>
              <a:buFont typeface="Arial"/>
              <a:buNone/>
            </a:pPr>
            <a:endParaRPr sz="5000" dirty="0"/>
          </a:p>
        </p:txBody>
      </p:sp>
      <p:sp>
        <p:nvSpPr>
          <p:cNvPr id="86" name="Google Shape;86;p16"/>
          <p:cNvSpPr txBox="1"/>
          <p:nvPr/>
        </p:nvSpPr>
        <p:spPr>
          <a:xfrm>
            <a:off x="1066475" y="4031099"/>
            <a:ext cx="8601000" cy="5011598"/>
          </a:xfrm>
          <a:prstGeom prst="rect">
            <a:avLst/>
          </a:prstGeom>
          <a:noFill/>
          <a:ln>
            <a:noFill/>
          </a:ln>
        </p:spPr>
        <p:txBody>
          <a:bodyPr spcFirstLastPara="1" wrap="square" lIns="91425" tIns="91425" rIns="91425" bIns="91425" anchor="t" anchorCtr="0">
            <a:spAutoFit/>
          </a:bodyPr>
          <a:lstStyle/>
          <a:p>
            <a:pPr marL="0" marR="0" indent="269875"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judiciary serves as a fundamental pillar in the infrastructure of the State, providing a cornerstone for upholding security, stability, and the intricate balance of private and public interests that define a nation. Its crucial role in adjudicating disputes, interpreting laws, and ensuring justice for all citizens highlights the intricacies of the legal system.</a:t>
            </a:r>
          </a:p>
          <a:p>
            <a:pPr marL="0" marR="0" indent="269875"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recognition of the paramount importance of the judicial system, our project operates at the intersection of innovation and jurisprudence. Centered on applying Natural Language Processing (NLP) to Saudi legal cases, our goal is to facilitate swift access to comprehensive case judgments for lawyers and the general public. Through the strategic use of state-of-the-art NLP techniques, we aim to streamline the extraction of vital information, providing a solution that not only benefits legal professionals but also serves as a valuable resource for individuals seeking quick insights into legal matters.</a:t>
            </a:r>
            <a:endParaRPr lang="en-US" sz="1800" dirty="0">
              <a:latin typeface="Times New Roman" panose="02020603050405020304" pitchFamily="18" charset="0"/>
              <a:ea typeface="Calibri" panose="020F0502020204030204" pitchFamily="34" charset="0"/>
              <a:cs typeface="Arial" panose="020B0604020202020204" pitchFamily="34" charset="0"/>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311808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85" name="Google Shape;85;p16"/>
          <p:cNvSpPr txBox="1"/>
          <p:nvPr/>
        </p:nvSpPr>
        <p:spPr>
          <a:xfrm>
            <a:off x="1066474" y="2614279"/>
            <a:ext cx="6011751" cy="2108239"/>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000" b="1" dirty="0">
                <a:solidFill>
                  <a:srgbClr val="463185"/>
                </a:solidFill>
                <a:latin typeface="Tajawal"/>
                <a:cs typeface="Tajawal"/>
                <a:sym typeface="Tajawal"/>
              </a:rPr>
              <a:t>Problem </a:t>
            </a:r>
            <a:r>
              <a:rPr lang="en-US" sz="5000" b="1" dirty="0">
                <a:solidFill>
                  <a:srgbClr val="463185"/>
                </a:solidFill>
                <a:latin typeface="Tajawal"/>
                <a:cs typeface="Tajawal"/>
              </a:rPr>
              <a:t>Definition</a:t>
            </a:r>
            <a:endParaRPr lang="en-US" sz="5000" b="1" dirty="0">
              <a:solidFill>
                <a:srgbClr val="463185"/>
              </a:solidFill>
              <a:latin typeface="Tajawal"/>
              <a:cs typeface="Tajawal"/>
              <a:sym typeface="Tajawal"/>
            </a:endParaRPr>
          </a:p>
          <a:p>
            <a:pPr marL="0" lvl="0" indent="0" algn="l" rtl="0">
              <a:lnSpc>
                <a:spcPct val="115000"/>
              </a:lnSpc>
              <a:spcBef>
                <a:spcPts val="0"/>
              </a:spcBef>
              <a:spcAft>
                <a:spcPts val="600"/>
              </a:spcAft>
              <a:buClr>
                <a:schemeClr val="dk1"/>
              </a:buClr>
              <a:buSzPts val="1100"/>
              <a:buFont typeface="Arial"/>
              <a:buNone/>
            </a:pPr>
            <a:endParaRPr sz="5000" dirty="0"/>
          </a:p>
        </p:txBody>
      </p:sp>
      <p:sp>
        <p:nvSpPr>
          <p:cNvPr id="86" name="Google Shape;86;p16"/>
          <p:cNvSpPr txBox="1"/>
          <p:nvPr/>
        </p:nvSpPr>
        <p:spPr>
          <a:xfrm>
            <a:off x="1066475" y="4031099"/>
            <a:ext cx="8601000" cy="7186552"/>
          </a:xfrm>
          <a:prstGeom prst="rect">
            <a:avLst/>
          </a:prstGeom>
          <a:noFill/>
          <a:ln>
            <a:noFill/>
          </a:ln>
        </p:spPr>
        <p:txBody>
          <a:bodyPr spcFirstLastPara="1" wrap="square" lIns="91425" tIns="91425" rIns="91425" bIns="91425" anchor="t" anchorCtr="0">
            <a:spAutoFit/>
          </a:bodyPr>
          <a:lstStyle/>
          <a:p>
            <a:pPr marL="0" marR="0" indent="269875"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Our project addresses several critical challenges within the realm of legal information dissemination:</a:t>
            </a:r>
          </a:p>
          <a:p>
            <a:pPr marL="342900" marR="0" lvl="0" indent="-342900" algn="just" rtl="0">
              <a:lnSpc>
                <a:spcPct val="150000"/>
              </a:lnSpc>
              <a:spcBef>
                <a:spcPts val="100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Complexity of Saudi Cases</a:t>
            </a:r>
            <a:r>
              <a:rPr lang="en-US"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18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Understanding legal documents and judicial rulings in Saudi Arabia can be challenging due to their complexity and the specialized language used in legal discourse. </a:t>
            </a:r>
          </a:p>
          <a:p>
            <a:pPr marL="342900" marR="0" lvl="0" indent="-342900" algn="just">
              <a:lnSpc>
                <a:spcPct val="150000"/>
              </a:lnSpc>
              <a:spcBef>
                <a:spcPts val="100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Search Difficulty on Scientific Judicial Portal</a:t>
            </a:r>
            <a:r>
              <a:rPr lang="en-US"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18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Navigating the Scientific Judicial Portal website poses challenges in locating specific information or cases, making it difficult to find answers to particular legal questions.</a:t>
            </a:r>
          </a:p>
          <a:p>
            <a:pPr marL="342900" marR="0" lvl="0" indent="-342900" algn="just">
              <a:lnSpc>
                <a:spcPct val="150000"/>
              </a:lnSpc>
              <a:spcBef>
                <a:spcPts val="100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Cost of Legal Consultation:</a:t>
            </a:r>
            <a:r>
              <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Seeking guidance from lawyers for straightforward inquiries can be financially burdensome, limiting access to legal expertise for those seeking simple clarifications.</a:t>
            </a:r>
            <a:endParaRPr lang="en-US"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342900" marR="0" lvl="0" indent="-342900" algn="just">
              <a:lnSpc>
                <a:spcPct val="150000"/>
              </a:lnSpc>
              <a:spcBef>
                <a:spcPts val="100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Chat GPT Reliability Concerns: </a:t>
            </a:r>
            <a:r>
              <a:rPr lang="en-US" sz="1800" b="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Recognizing the limitations, GPT may not be a reliable source for obtaining accurate and up-to-date information on judicial rulings in the Kingdom of Saudi Arabia, necessitating alternative means for legal research.</a:t>
            </a:r>
            <a:endParaRPr lang="en-US"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0" marR="0" indent="269875" algn="just">
              <a:lnSpc>
                <a:spcPct val="150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29907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85" name="Google Shape;85;p16"/>
          <p:cNvSpPr txBox="1"/>
          <p:nvPr/>
        </p:nvSpPr>
        <p:spPr>
          <a:xfrm>
            <a:off x="1066474" y="2614279"/>
            <a:ext cx="6011751" cy="2108239"/>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000" b="1" dirty="0">
                <a:solidFill>
                  <a:srgbClr val="463185"/>
                </a:solidFill>
                <a:latin typeface="Tajawal"/>
                <a:cs typeface="Tajawal"/>
                <a:sym typeface="Tajawal"/>
              </a:rPr>
              <a:t>Vision 2030</a:t>
            </a:r>
          </a:p>
          <a:p>
            <a:pPr marL="0" lvl="0" indent="0" algn="l" rtl="0">
              <a:lnSpc>
                <a:spcPct val="115000"/>
              </a:lnSpc>
              <a:spcBef>
                <a:spcPts val="0"/>
              </a:spcBef>
              <a:spcAft>
                <a:spcPts val="600"/>
              </a:spcAft>
              <a:buClr>
                <a:schemeClr val="dk1"/>
              </a:buClr>
              <a:buSzPts val="1100"/>
              <a:buFont typeface="Arial"/>
              <a:buNone/>
            </a:pPr>
            <a:endParaRPr sz="5000" dirty="0"/>
          </a:p>
        </p:txBody>
      </p:sp>
      <p:sp>
        <p:nvSpPr>
          <p:cNvPr id="86" name="Google Shape;86;p16"/>
          <p:cNvSpPr txBox="1"/>
          <p:nvPr/>
        </p:nvSpPr>
        <p:spPr>
          <a:xfrm>
            <a:off x="1066475" y="4031099"/>
            <a:ext cx="8601000" cy="4052361"/>
          </a:xfrm>
          <a:prstGeom prst="rect">
            <a:avLst/>
          </a:prstGeom>
          <a:noFill/>
          <a:ln>
            <a:noFill/>
          </a:ln>
        </p:spPr>
        <p:txBody>
          <a:bodyPr spcFirstLastPara="1" wrap="square" lIns="91425" tIns="91425" rIns="91425" bIns="91425" anchor="t" anchorCtr="0">
            <a:spAutoFit/>
          </a:bodyPr>
          <a:lstStyle/>
          <a:p>
            <a:pPr marL="0" marR="0" indent="269875"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This project seamlessly aligns with Saudi Vision 2030, a visionary initiative guiding the nation towards a diversified and knowledge-driven future. By enhancing the accessibility and efficiency of legal information retrieval, our NLP-based approach directly supports the goals of Vision 2030, fostering a transparent and technologically advanced legal landscape. This initiative contributes to the broader vision of a modern, information-driven society outlined in Saudi Arabia's ambitious development plan, offering a faster and more streamlined approach to finding and summarizing similar cases. The incorporation of a chat feature further facilitates user interaction, providing citizens and legal professionals with a user-friendly tool to navigate and comprehend legal complexities.</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100324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85" name="Google Shape;85;p16"/>
          <p:cNvSpPr txBox="1"/>
          <p:nvPr/>
        </p:nvSpPr>
        <p:spPr>
          <a:xfrm>
            <a:off x="1066474" y="2614279"/>
            <a:ext cx="6011751" cy="2214422"/>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300" b="1" dirty="0">
                <a:solidFill>
                  <a:srgbClr val="463185"/>
                </a:solidFill>
                <a:latin typeface="Tajawal"/>
                <a:cs typeface="Tajawal"/>
                <a:sym typeface="Tajawal"/>
              </a:rPr>
              <a:t>Background </a:t>
            </a:r>
          </a:p>
          <a:p>
            <a:pPr marL="0" lvl="0" indent="0" algn="l" rtl="0">
              <a:lnSpc>
                <a:spcPct val="115000"/>
              </a:lnSpc>
              <a:spcBef>
                <a:spcPts val="0"/>
              </a:spcBef>
              <a:spcAft>
                <a:spcPts val="600"/>
              </a:spcAft>
              <a:buClr>
                <a:schemeClr val="dk1"/>
              </a:buClr>
              <a:buSzPts val="1100"/>
              <a:buFont typeface="Arial"/>
              <a:buNone/>
            </a:pPr>
            <a:endParaRPr sz="5300" dirty="0"/>
          </a:p>
        </p:txBody>
      </p:sp>
      <p:sp>
        <p:nvSpPr>
          <p:cNvPr id="86" name="Google Shape;86;p16"/>
          <p:cNvSpPr txBox="1"/>
          <p:nvPr/>
        </p:nvSpPr>
        <p:spPr>
          <a:xfrm>
            <a:off x="843000" y="3721490"/>
            <a:ext cx="8601000" cy="8910101"/>
          </a:xfrm>
          <a:prstGeom prst="rect">
            <a:avLst/>
          </a:prstGeom>
          <a:noFill/>
          <a:ln>
            <a:noFill/>
          </a:ln>
        </p:spPr>
        <p:txBody>
          <a:bodyPr spcFirstLastPara="1" wrap="square" lIns="91425" tIns="91425" rIns="91425" bIns="91425" anchor="t" anchorCtr="0">
            <a:spAutoFit/>
          </a:bodyPr>
          <a:lstStyle/>
          <a:p>
            <a:r>
              <a:rPr lang="en-GB" sz="1800" dirty="0">
                <a:latin typeface="Times New Roman" panose="02020603050405020304" pitchFamily="18" charset="0"/>
                <a:ea typeface="Calibri" panose="020F0502020204030204" pitchFamily="34" charset="0"/>
                <a:cs typeface="Arial" panose="020B0604020202020204" pitchFamily="34" charset="0"/>
              </a:rPr>
              <a:t>      This section briefly describes </a:t>
            </a:r>
            <a:r>
              <a:rPr lang="en-US" sz="1800" dirty="0">
                <a:latin typeface="Times New Roman" panose="02020603050405020304" pitchFamily="18" charset="0"/>
                <a:ea typeface="Calibri" panose="020F0502020204030204" pitchFamily="34" charset="0"/>
                <a:cs typeface="Arial" panose="020B0604020202020204" pitchFamily="34" charset="0"/>
              </a:rPr>
              <a:t>Artificial Intelligence, Natural Language Processing, Large Language Model, </a:t>
            </a:r>
            <a:r>
              <a:rPr lang="en-US" sz="1800" dirty="0" err="1">
                <a:latin typeface="Times New Roman" panose="02020603050405020304" pitchFamily="18" charset="0"/>
                <a:ea typeface="Calibri" panose="020F0502020204030204" pitchFamily="34" charset="0"/>
                <a:cs typeface="Arial" panose="020B0604020202020204" pitchFamily="34" charset="0"/>
              </a:rPr>
              <a:t>LangChain</a:t>
            </a:r>
            <a:r>
              <a:rPr lang="en-US" sz="1800" dirty="0">
                <a:latin typeface="Times New Roman" panose="02020603050405020304" pitchFamily="18" charset="0"/>
                <a:ea typeface="Calibri" panose="020F0502020204030204" pitchFamily="34" charset="0"/>
                <a:cs typeface="Arial" panose="020B0604020202020204" pitchFamily="34" charset="0"/>
              </a:rPr>
              <a:t>, Transformers, OpenAI and Chroma.</a:t>
            </a:r>
          </a:p>
          <a:p>
            <a:pPr algn="l"/>
            <a:endParaRPr lang="en-US" sz="1800" dirty="0">
              <a:latin typeface="Times New Roman" panose="02020603050405020304" pitchFamily="18" charset="0"/>
              <a:ea typeface="Calibri" panose="020F0502020204030204" pitchFamily="34" charset="0"/>
              <a:cs typeface="Arial" panose="020B0604020202020204" pitchFamily="34" charset="0"/>
            </a:endParaRPr>
          </a:p>
          <a:p>
            <a:pPr lvl="3">
              <a:lnSpc>
                <a:spcPct val="150000"/>
              </a:lnSpc>
              <a:buFont typeface="+mj-lt"/>
              <a:buAutoNum type="arabicPeriod"/>
            </a:pPr>
            <a:r>
              <a:rPr lang="en-US" sz="1800" b="1" dirty="0">
                <a:latin typeface="Times New Roman" panose="02020603050405020304" pitchFamily="18" charset="0"/>
                <a:ea typeface="Calibri" panose="020F0502020204030204" pitchFamily="34" charset="0"/>
                <a:cs typeface="Arial" panose="020B0604020202020204" pitchFamily="34" charset="0"/>
              </a:rPr>
              <a:t>Artificial Intelligence (AI): </a:t>
            </a:r>
            <a:r>
              <a:rPr lang="en-US" sz="1800" dirty="0">
                <a:latin typeface="Times New Roman" panose="02020603050405020304" pitchFamily="18" charset="0"/>
                <a:ea typeface="Calibri" panose="020F0502020204030204" pitchFamily="34" charset="0"/>
                <a:cs typeface="Arial" panose="020B0604020202020204" pitchFamily="34" charset="0"/>
              </a:rPr>
              <a:t>AI is a computer science field creating intelligent machines capable of human-like tasks, with potential applications in industries like healthcare and finance for automation and improved decision-making.</a:t>
            </a:r>
          </a:p>
          <a:p>
            <a:pPr lvl="1">
              <a:lnSpc>
                <a:spcPct val="150000"/>
              </a:lnSpc>
              <a:buFont typeface="+mj-lt"/>
              <a:buAutoNum type="arabicPeriod"/>
            </a:pPr>
            <a:r>
              <a:rPr lang="en-US" sz="1800" b="1" dirty="0">
                <a:latin typeface="Times New Roman" panose="02020603050405020304" pitchFamily="18" charset="0"/>
                <a:ea typeface="Calibri" panose="020F0502020204030204" pitchFamily="34" charset="0"/>
                <a:cs typeface="Arial" panose="020B0604020202020204" pitchFamily="34" charset="0"/>
              </a:rPr>
              <a:t>Natural Language Processing (NLP): </a:t>
            </a:r>
            <a:r>
              <a:rPr lang="en-US" sz="1800" dirty="0">
                <a:latin typeface="Times New Roman" panose="02020603050405020304" pitchFamily="18" charset="0"/>
                <a:ea typeface="Calibri" panose="020F0502020204030204" pitchFamily="34" charset="0"/>
                <a:cs typeface="Arial" panose="020B0604020202020204" pitchFamily="34" charset="0"/>
              </a:rPr>
              <a:t>NLP, a subfield of AI, focuses on computer-human language interaction, enabling machines to understand, interpret, and respond to human language, bridging the gap between technology and communication.</a:t>
            </a:r>
          </a:p>
          <a:p>
            <a:pPr lvl="1">
              <a:lnSpc>
                <a:spcPct val="150000"/>
              </a:lnSpc>
              <a:buFont typeface="+mj-lt"/>
              <a:buAutoNum type="arabicPeriod"/>
            </a:pPr>
            <a:r>
              <a:rPr lang="en-US" sz="1800" b="1" dirty="0">
                <a:latin typeface="Times New Roman" panose="02020603050405020304" pitchFamily="18" charset="0"/>
                <a:ea typeface="Calibri" panose="020F0502020204030204" pitchFamily="34" charset="0"/>
                <a:cs typeface="Arial" panose="020B0604020202020204" pitchFamily="34" charset="0"/>
              </a:rPr>
              <a:t>Large Language Model (LLM): </a:t>
            </a:r>
            <a:r>
              <a:rPr lang="en-US" sz="1800" dirty="0">
                <a:latin typeface="Times New Roman" panose="02020603050405020304" pitchFamily="18" charset="0"/>
                <a:ea typeface="Calibri" panose="020F0502020204030204" pitchFamily="34" charset="0"/>
                <a:cs typeface="Arial" panose="020B0604020202020204" pitchFamily="34" charset="0"/>
              </a:rPr>
              <a:t>LLMs are sophisticated deep learning algorithms, leveraging transformer models and extensive datasets to excel in various NLP tasks, such as text recognition, translation, prediction, and content generation.</a:t>
            </a:r>
          </a:p>
          <a:p>
            <a:pPr lvl="1">
              <a:lnSpc>
                <a:spcPct val="150000"/>
              </a:lnSpc>
              <a:buFont typeface="+mj-lt"/>
              <a:buAutoNum type="arabicPeriod"/>
            </a:pPr>
            <a:r>
              <a:rPr lang="en-US" sz="1800" b="1" dirty="0" err="1">
                <a:latin typeface="Times New Roman" panose="02020603050405020304" pitchFamily="18" charset="0"/>
                <a:ea typeface="Calibri" panose="020F0502020204030204" pitchFamily="34" charset="0"/>
                <a:cs typeface="Arial" panose="020B0604020202020204" pitchFamily="34" charset="0"/>
              </a:rPr>
              <a:t>LangChain</a:t>
            </a:r>
            <a:r>
              <a:rPr lang="en-US" sz="1800" b="1"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LangChain</a:t>
            </a:r>
            <a:r>
              <a:rPr lang="en-US" sz="1800" dirty="0">
                <a:latin typeface="Times New Roman" panose="02020603050405020304" pitchFamily="18" charset="0"/>
                <a:ea typeface="Calibri" panose="020F0502020204030204" pitchFamily="34" charset="0"/>
                <a:cs typeface="Arial" panose="020B0604020202020204" pitchFamily="34" charset="0"/>
              </a:rPr>
              <a:t> is an open-source framework allowing developers to combine large language models, like GPT-3.5 and GPT-4, with external components to create powerful NLP applications, linking these models to diverse data sources.</a:t>
            </a:r>
          </a:p>
          <a:p>
            <a:pPr lvl="1">
              <a:lnSpc>
                <a:spcPct val="150000"/>
              </a:lnSpc>
              <a:buFont typeface="+mj-lt"/>
              <a:buAutoNum type="arabicPeriod"/>
            </a:pPr>
            <a:r>
              <a:rPr lang="en-US" sz="1800" b="1" dirty="0">
                <a:latin typeface="Times New Roman" panose="02020603050405020304" pitchFamily="18" charset="0"/>
                <a:ea typeface="Calibri" panose="020F0502020204030204" pitchFamily="34" charset="0"/>
                <a:cs typeface="Arial" panose="020B0604020202020204" pitchFamily="34" charset="0"/>
              </a:rPr>
              <a:t>Transformers: </a:t>
            </a:r>
            <a:r>
              <a:rPr lang="en-US" sz="1800" dirty="0">
                <a:latin typeface="Times New Roman" panose="02020603050405020304" pitchFamily="18" charset="0"/>
                <a:ea typeface="Calibri" panose="020F0502020204030204" pitchFamily="34" charset="0"/>
                <a:cs typeface="Arial" panose="020B0604020202020204" pitchFamily="34" charset="0"/>
              </a:rPr>
              <a:t>Transformers, a type of deep learning model, have revolutionized natural language processing by capturing long-range dependencies in data through attention mechanisms. They enhance performance in tasks like machine translation, text summarization, and sentiment analysis.</a:t>
            </a:r>
          </a:p>
          <a:p>
            <a:pPr lvl="1">
              <a:lnSpc>
                <a:spcPct val="150000"/>
              </a:lnSpc>
              <a:buFont typeface="+mj-lt"/>
              <a:buAutoNum type="arabicPeriod"/>
            </a:pPr>
            <a:r>
              <a:rPr lang="en-US" sz="1800" b="1" dirty="0">
                <a:latin typeface="Times New Roman" panose="02020603050405020304" pitchFamily="18" charset="0"/>
                <a:ea typeface="Calibri" panose="020F0502020204030204" pitchFamily="34" charset="0"/>
                <a:cs typeface="Arial" panose="020B0604020202020204" pitchFamily="34" charset="0"/>
              </a:rPr>
              <a:t>OpenAI: </a:t>
            </a:r>
            <a:r>
              <a:rPr lang="en-US" sz="1800" dirty="0">
                <a:latin typeface="Times New Roman" panose="02020603050405020304" pitchFamily="18" charset="0"/>
                <a:ea typeface="Calibri" panose="020F0502020204030204" pitchFamily="34" charset="0"/>
                <a:cs typeface="Arial" panose="020B0604020202020204" pitchFamily="34" charset="0"/>
              </a:rPr>
              <a:t>OpenAI is an AI research laboratory emphasizing openness and collaboration, aiming to distribute AI benefits broadly and align development with human values. It is known for creating state-of-the-art models, including GPT.</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181403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85" name="Google Shape;85;p16"/>
          <p:cNvSpPr txBox="1"/>
          <p:nvPr/>
        </p:nvSpPr>
        <p:spPr>
          <a:xfrm>
            <a:off x="1066474" y="2614279"/>
            <a:ext cx="6820226" cy="3954899"/>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000" b="1" dirty="0">
                <a:solidFill>
                  <a:srgbClr val="463185"/>
                </a:solidFill>
                <a:latin typeface="Tajawal"/>
                <a:ea typeface="Tajawal"/>
                <a:cs typeface="Tajawal"/>
                <a:sym typeface="Tajawal"/>
              </a:rPr>
              <a:t>Data Description and Structure</a:t>
            </a:r>
            <a:r>
              <a:rPr lang="en-US" sz="5000" dirty="0">
                <a:solidFill>
                  <a:srgbClr val="463185"/>
                </a:solidFill>
                <a:latin typeface="Tajawal"/>
                <a:ea typeface="Tajawal"/>
                <a:cs typeface="Tajawal"/>
                <a:sym typeface="Tajawal"/>
              </a:rPr>
              <a:t>: </a:t>
            </a:r>
            <a:endParaRPr lang="en-US" sz="5000" dirty="0">
              <a:latin typeface="Tajawal"/>
              <a:ea typeface="Tajawal"/>
              <a:cs typeface="Tajawal"/>
              <a:sym typeface="Tajawal"/>
            </a:endParaRPr>
          </a:p>
          <a:p>
            <a:pPr>
              <a:lnSpc>
                <a:spcPct val="115000"/>
              </a:lnSpc>
              <a:spcAft>
                <a:spcPts val="600"/>
              </a:spcAft>
              <a:buClr>
                <a:schemeClr val="dk1"/>
              </a:buClr>
              <a:buSzPts val="1100"/>
            </a:pPr>
            <a:r>
              <a:rPr lang="en-US" sz="5000" b="1" dirty="0">
                <a:solidFill>
                  <a:srgbClr val="463185"/>
                </a:solidFill>
                <a:latin typeface="Tajawal"/>
                <a:cs typeface="Tajawal"/>
                <a:sym typeface="Tajawal"/>
              </a:rPr>
              <a:t> </a:t>
            </a:r>
          </a:p>
          <a:p>
            <a:pPr marL="0" lvl="0" indent="0" algn="l" rtl="0">
              <a:lnSpc>
                <a:spcPct val="115000"/>
              </a:lnSpc>
              <a:spcBef>
                <a:spcPts val="0"/>
              </a:spcBef>
              <a:spcAft>
                <a:spcPts val="600"/>
              </a:spcAft>
              <a:buClr>
                <a:schemeClr val="dk1"/>
              </a:buClr>
              <a:buSzPts val="1100"/>
              <a:buFont typeface="Arial"/>
              <a:buNone/>
            </a:pPr>
            <a:endParaRPr sz="5000" dirty="0"/>
          </a:p>
        </p:txBody>
      </p:sp>
      <p:sp>
        <p:nvSpPr>
          <p:cNvPr id="86" name="Google Shape;86;p16"/>
          <p:cNvSpPr txBox="1"/>
          <p:nvPr/>
        </p:nvSpPr>
        <p:spPr>
          <a:xfrm>
            <a:off x="1066475" y="4512364"/>
            <a:ext cx="8601000" cy="4724340"/>
          </a:xfrm>
          <a:prstGeom prst="rect">
            <a:avLst/>
          </a:prstGeom>
          <a:noFill/>
          <a:ln>
            <a:noFill/>
          </a:ln>
        </p:spPr>
        <p:txBody>
          <a:bodyPr spcFirstLastPara="1" wrap="square" lIns="91425" tIns="91425" rIns="91425" bIns="91425" anchor="t" anchorCtr="0">
            <a:spAutoFit/>
          </a:bodyPr>
          <a:lstStyle/>
          <a:p>
            <a:pPr marL="0" marR="0" indent="347345" algn="just">
              <a:lnSpc>
                <a:spcPct val="150000"/>
              </a:lnSpc>
              <a:spcBef>
                <a:spcPts val="600"/>
              </a:spcBef>
              <a:spcAft>
                <a:spcPts val="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This section provides a detailed description of the data used in the project. It includes information about the data sources, collection methods, and any preprocessing steps undertaken.</a:t>
            </a:r>
          </a:p>
          <a:p>
            <a:pPr indent="347345" algn="just">
              <a:lnSpc>
                <a:spcPct val="150000"/>
              </a:lnSpc>
              <a:spcBef>
                <a:spcPts val="600"/>
              </a:spcBef>
            </a:pPr>
            <a:r>
              <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Data Sources and Collection:</a:t>
            </a:r>
          </a:p>
          <a:p>
            <a:pPr indent="347345" algn="just">
              <a:lnSpc>
                <a:spcPct val="150000"/>
              </a:lnSpc>
              <a:spcBef>
                <a:spcPts val="600"/>
              </a:spcBef>
            </a:pPr>
            <a:r>
              <a:rPr lang="en-CA" sz="1800" dirty="0">
                <a:effectLst/>
                <a:latin typeface="Times New Roman" panose="02020603050405020304" pitchFamily="18" charset="0"/>
                <a:ea typeface="Calibri" panose="020F0502020204030204" pitchFamily="34" charset="0"/>
                <a:cs typeface="Arial" panose="020B0604020202020204" pitchFamily="34" charset="0"/>
              </a:rPr>
              <a:t>For our project, we harnessed legal cases obtained from an open data source accessible through a Saudi judicial portal, as illustrated in Figure [1]. The collected data encompassed various elements such as the textual content of the cases, details about cases, and the overall case history.</a:t>
            </a:r>
          </a:p>
          <a:p>
            <a:pPr indent="347345" algn="just">
              <a:lnSpc>
                <a:spcPct val="150000"/>
              </a:lnSpc>
              <a:spcBef>
                <a:spcPts val="600"/>
              </a:spcBef>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TextBox 3">
            <a:extLst>
              <a:ext uri="{FF2B5EF4-FFF2-40B4-BE49-F238E27FC236}">
                <a16:creationId xmlns:a16="http://schemas.microsoft.com/office/drawing/2014/main" id="{54C78C22-2084-10C0-308B-600E61FE7153}"/>
              </a:ext>
            </a:extLst>
          </p:cNvPr>
          <p:cNvSpPr txBox="1"/>
          <p:nvPr/>
        </p:nvSpPr>
        <p:spPr>
          <a:xfrm>
            <a:off x="1497932" y="10929211"/>
            <a:ext cx="7291136"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1 Saudi Ministry of Justice website</a:t>
            </a:r>
          </a:p>
        </p:txBody>
      </p:sp>
      <p:pic>
        <p:nvPicPr>
          <p:cNvPr id="5" name="Picture 4">
            <a:extLst>
              <a:ext uri="{FF2B5EF4-FFF2-40B4-BE49-F238E27FC236}">
                <a16:creationId xmlns:a16="http://schemas.microsoft.com/office/drawing/2014/main" id="{901F8893-1D44-EF2E-9570-56D17E9BE23A}"/>
              </a:ext>
            </a:extLst>
          </p:cNvPr>
          <p:cNvPicPr>
            <a:picLocks noChangeAspect="1"/>
          </p:cNvPicPr>
          <p:nvPr/>
        </p:nvPicPr>
        <p:blipFill>
          <a:blip r:embed="rId6"/>
          <a:stretch>
            <a:fillRect/>
          </a:stretch>
        </p:blipFill>
        <p:spPr>
          <a:xfrm>
            <a:off x="2400300" y="8491446"/>
            <a:ext cx="5486400" cy="2437765"/>
          </a:xfrm>
          <a:prstGeom prst="rect">
            <a:avLst/>
          </a:prstGeom>
          <a:ln>
            <a:solidFill>
              <a:schemeClr val="tx1"/>
            </a:solidFill>
          </a:ln>
        </p:spPr>
      </p:pic>
      <p:sp>
        <p:nvSpPr>
          <p:cNvPr id="8" name="Google Shape;86;p16">
            <a:extLst>
              <a:ext uri="{FF2B5EF4-FFF2-40B4-BE49-F238E27FC236}">
                <a16:creationId xmlns:a16="http://schemas.microsoft.com/office/drawing/2014/main" id="{9D113366-907C-BAFA-B42E-55CADF17797A}"/>
              </a:ext>
            </a:extLst>
          </p:cNvPr>
          <p:cNvSpPr txBox="1"/>
          <p:nvPr/>
        </p:nvSpPr>
        <p:spPr>
          <a:xfrm>
            <a:off x="1166624" y="11460281"/>
            <a:ext cx="8601000" cy="2077462"/>
          </a:xfrm>
          <a:prstGeom prst="rect">
            <a:avLst/>
          </a:prstGeom>
          <a:noFill/>
          <a:ln>
            <a:noFill/>
          </a:ln>
        </p:spPr>
        <p:txBody>
          <a:bodyPr spcFirstLastPara="1" wrap="square" lIns="91425" tIns="91425" rIns="91425" bIns="91425" anchor="t" anchorCtr="0">
            <a:spAutoFit/>
          </a:bodyPr>
          <a:lstStyle/>
          <a:p>
            <a:pPr marL="0" marR="0" indent="347345" algn="just">
              <a:lnSpc>
                <a:spcPct val="150000"/>
              </a:lnSpc>
              <a:spcBef>
                <a:spcPts val="600"/>
              </a:spcBef>
              <a:spcAft>
                <a:spcPts val="0"/>
              </a:spcAft>
            </a:pPr>
            <a:r>
              <a:rPr lang="en-CA" sz="1800" dirty="0">
                <a:effectLst/>
                <a:latin typeface="Times New Roman" panose="02020603050405020304" pitchFamily="18" charset="0"/>
                <a:ea typeface="Calibri" panose="020F0502020204030204" pitchFamily="34" charset="0"/>
                <a:cs typeface="Arial" panose="020B0604020202020204" pitchFamily="34" charset="0"/>
              </a:rPr>
              <a:t>The amassed data was stored in a CSV file format, resulting in a structured dataset as depicted in Figure [2].</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indent="347345" algn="just">
              <a:lnSpc>
                <a:spcPct val="150000"/>
              </a:lnSpc>
              <a:spcBef>
                <a:spcPts val="600"/>
              </a:spcBef>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9" name="Picture 8" descr="A group of colorful text&#10;&#10;Description automatically generated with medium confidence">
            <a:extLst>
              <a:ext uri="{FF2B5EF4-FFF2-40B4-BE49-F238E27FC236}">
                <a16:creationId xmlns:a16="http://schemas.microsoft.com/office/drawing/2014/main" id="{A09D4399-D3DA-4BCD-FD3C-A367136E8165}"/>
              </a:ext>
            </a:extLst>
          </p:cNvPr>
          <p:cNvPicPr>
            <a:picLocks noChangeAspect="1"/>
          </p:cNvPicPr>
          <p:nvPr/>
        </p:nvPicPr>
        <p:blipFill rotWithShape="1">
          <a:blip r:embed="rId7"/>
          <a:srcRect l="3188"/>
          <a:stretch/>
        </p:blipFill>
        <p:spPr bwMode="auto">
          <a:xfrm>
            <a:off x="2487930" y="12759947"/>
            <a:ext cx="5311140" cy="888365"/>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1A24FBE7-6BBB-1295-3848-D4ACEDDB250A}"/>
              </a:ext>
            </a:extLst>
          </p:cNvPr>
          <p:cNvSpPr txBox="1"/>
          <p:nvPr/>
        </p:nvSpPr>
        <p:spPr>
          <a:xfrm>
            <a:off x="1497932" y="13648312"/>
            <a:ext cx="7289074" cy="307777"/>
          </a:xfrm>
          <a:prstGeom prst="rect">
            <a:avLst/>
          </a:prstGeom>
          <a:noFill/>
        </p:spPr>
        <p:txBody>
          <a:bodyPr wrap="square">
            <a:spAutoFit/>
          </a:bodyPr>
          <a:lstStyle/>
          <a:p>
            <a:pPr marL="0" marR="0" algn="ctr">
              <a:spcBef>
                <a:spcPts val="0"/>
              </a:spcBef>
              <a:spcAft>
                <a:spcPts val="1000"/>
              </a:spcAf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2 Data in CSV file</a:t>
            </a:r>
          </a:p>
        </p:txBody>
      </p:sp>
    </p:spTree>
    <p:extLst>
      <p:ext uri="{BB962C8B-B14F-4D97-AF65-F5344CB8AC3E}">
        <p14:creationId xmlns:p14="http://schemas.microsoft.com/office/powerpoint/2010/main" val="416322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85" name="Google Shape;85;p16"/>
          <p:cNvSpPr txBox="1"/>
          <p:nvPr/>
        </p:nvSpPr>
        <p:spPr>
          <a:xfrm>
            <a:off x="1066474" y="2614279"/>
            <a:ext cx="13515800" cy="3229315"/>
          </a:xfrm>
          <a:prstGeom prst="rect">
            <a:avLst/>
          </a:prstGeom>
          <a:noFill/>
          <a:ln>
            <a:noFill/>
          </a:ln>
        </p:spPr>
        <p:txBody>
          <a:bodyPr spcFirstLastPara="1" wrap="square" lIns="91425" tIns="91425" rIns="91425" bIns="91425" anchor="t" anchorCtr="0">
            <a:spAutoFit/>
          </a:bodyPr>
          <a:lstStyle/>
          <a:p>
            <a:pPr>
              <a:lnSpc>
                <a:spcPct val="115000"/>
              </a:lnSpc>
              <a:spcAft>
                <a:spcPts val="600"/>
              </a:spcAft>
              <a:buClr>
                <a:schemeClr val="dk1"/>
              </a:buClr>
              <a:buSzPts val="1100"/>
            </a:pPr>
            <a:r>
              <a:rPr lang="en-US" sz="5300" b="1" dirty="0">
                <a:solidFill>
                  <a:srgbClr val="463185"/>
                </a:solidFill>
                <a:latin typeface="Tajawal"/>
                <a:ea typeface="Tajawal"/>
                <a:cs typeface="Tajawal"/>
                <a:sym typeface="Tajawal"/>
              </a:rPr>
              <a:t>Data Preprocessing:</a:t>
            </a:r>
            <a:endParaRPr lang="en-US" sz="5300" dirty="0">
              <a:latin typeface="Tajawal"/>
              <a:ea typeface="Tajawal"/>
              <a:cs typeface="Tajawal"/>
              <a:sym typeface="Tajawal"/>
            </a:endParaRPr>
          </a:p>
          <a:p>
            <a:pPr>
              <a:lnSpc>
                <a:spcPct val="115000"/>
              </a:lnSpc>
              <a:spcAft>
                <a:spcPts val="600"/>
              </a:spcAft>
              <a:buClr>
                <a:schemeClr val="dk1"/>
              </a:buClr>
              <a:buSzPts val="1100"/>
            </a:pPr>
            <a:r>
              <a:rPr lang="en-US" sz="5300" b="1" dirty="0">
                <a:solidFill>
                  <a:srgbClr val="463185"/>
                </a:solidFill>
                <a:latin typeface="Tajawal"/>
                <a:cs typeface="Tajawal"/>
                <a:sym typeface="Tajawal"/>
              </a:rPr>
              <a:t> </a:t>
            </a:r>
          </a:p>
          <a:p>
            <a:pPr marL="0" lvl="0" indent="0" algn="l" rtl="0">
              <a:lnSpc>
                <a:spcPct val="115000"/>
              </a:lnSpc>
              <a:spcBef>
                <a:spcPts val="0"/>
              </a:spcBef>
              <a:spcAft>
                <a:spcPts val="600"/>
              </a:spcAft>
              <a:buClr>
                <a:schemeClr val="dk1"/>
              </a:buClr>
              <a:buSzPts val="1100"/>
              <a:buFont typeface="Arial"/>
              <a:buNone/>
            </a:pPr>
            <a:endParaRPr sz="5300" dirty="0"/>
          </a:p>
        </p:txBody>
      </p:sp>
      <p:sp>
        <p:nvSpPr>
          <p:cNvPr id="86" name="Google Shape;86;p16"/>
          <p:cNvSpPr txBox="1"/>
          <p:nvPr/>
        </p:nvSpPr>
        <p:spPr>
          <a:xfrm>
            <a:off x="1066475" y="4031099"/>
            <a:ext cx="8601000" cy="9500006"/>
          </a:xfrm>
          <a:prstGeom prst="rect">
            <a:avLst/>
          </a:prstGeom>
          <a:noFill/>
          <a:ln>
            <a:noFill/>
          </a:ln>
        </p:spPr>
        <p:txBody>
          <a:bodyPr spcFirstLastPara="1" wrap="square" lIns="91425" tIns="91425" rIns="91425" bIns="91425" anchor="t" anchorCtr="0">
            <a:spAutoFit/>
          </a:bodyPr>
          <a:lstStyle/>
          <a:p>
            <a:pPr marL="285750" marR="0" indent="-285750" algn="just">
              <a:lnSpc>
                <a:spcPct val="150000"/>
              </a:lnSpc>
              <a:spcBef>
                <a:spcPts val="600"/>
              </a:spcBef>
              <a:spcAft>
                <a:spcPts val="0"/>
              </a:spcAft>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cs typeface="Arial" panose="020B0604020202020204" pitchFamily="34" charset="0"/>
              </a:rPr>
              <a:t>Initial Phase:</a:t>
            </a:r>
          </a:p>
          <a:p>
            <a:pPr algn="just">
              <a:lnSpc>
                <a:spcPct val="150000"/>
              </a:lnSpc>
              <a:spcBef>
                <a:spcPts val="600"/>
              </a:spcBef>
            </a:pPr>
            <a:r>
              <a:rPr lang="en-CA" sz="1800" dirty="0">
                <a:effectLst/>
                <a:latin typeface="Times New Roman" panose="02020603050405020304" pitchFamily="18" charset="0"/>
                <a:ea typeface="Calibri" panose="020F0502020204030204" pitchFamily="34" charset="0"/>
                <a:cs typeface="Arial" panose="020B0604020202020204" pitchFamily="34" charset="0"/>
              </a:rPr>
              <a:t>	In the preliminary stage of data preprocessing, a standardized set of procedures was uniformly applied to all data. This included the normalization of Arabic characters, converting variations like "[</a:t>
            </a:r>
            <a:r>
              <a:rPr lang="ar-SA" sz="1800" dirty="0" err="1">
                <a:effectLst/>
                <a:latin typeface="Times New Roman" panose="02020603050405020304" pitchFamily="18" charset="0"/>
                <a:ea typeface="Calibri" panose="020F0502020204030204" pitchFamily="34" charset="0"/>
                <a:cs typeface="Arial" panose="020B0604020202020204" pitchFamily="34" charset="0"/>
              </a:rPr>
              <a:t>إأآاٱ</a:t>
            </a:r>
            <a:r>
              <a:rPr lang="en-CA" sz="1800" dirty="0">
                <a:effectLst/>
                <a:latin typeface="Times New Roman" panose="02020603050405020304" pitchFamily="18" charset="0"/>
                <a:ea typeface="Calibri" panose="020F0502020204030204" pitchFamily="34" charset="0"/>
                <a:cs typeface="Arial" panose="020B0604020202020204" pitchFamily="34" charset="0"/>
              </a:rPr>
              <a:t>]" to the standardized form "[</a:t>
            </a:r>
            <a:r>
              <a:rPr lang="ar-SA" sz="1800" dirty="0">
                <a:effectLst/>
                <a:latin typeface="Times New Roman" panose="02020603050405020304" pitchFamily="18" charset="0"/>
                <a:ea typeface="Calibri" panose="020F0502020204030204" pitchFamily="34" charset="0"/>
                <a:cs typeface="Arial" panose="020B0604020202020204" pitchFamily="34" charset="0"/>
              </a:rPr>
              <a:t>ا</a:t>
            </a:r>
            <a:r>
              <a:rPr lang="en-CA" sz="1800" dirty="0">
                <a:effectLst/>
                <a:latin typeface="Times New Roman" panose="02020603050405020304" pitchFamily="18" charset="0"/>
                <a:ea typeface="Calibri" panose="020F0502020204030204" pitchFamily="34" charset="0"/>
                <a:cs typeface="Arial" panose="020B0604020202020204" pitchFamily="34" charset="0"/>
              </a:rPr>
              <a:t>]," ensuring consistency by replacing ["</a:t>
            </a:r>
            <a:r>
              <a:rPr lang="ar-SA" sz="1800" dirty="0">
                <a:effectLst/>
                <a:latin typeface="Times New Roman" panose="02020603050405020304" pitchFamily="18" charset="0"/>
                <a:ea typeface="Calibri" panose="020F0502020204030204" pitchFamily="34" charset="0"/>
                <a:cs typeface="Arial" panose="020B0604020202020204" pitchFamily="34" charset="0"/>
              </a:rPr>
              <a:t>گ</a:t>
            </a:r>
            <a:r>
              <a:rPr lang="en-CA" sz="1800" dirty="0">
                <a:effectLst/>
                <a:latin typeface="Times New Roman" panose="02020603050405020304" pitchFamily="18" charset="0"/>
                <a:ea typeface="Calibri" panose="020F0502020204030204" pitchFamily="34" charset="0"/>
                <a:cs typeface="Arial" panose="020B0604020202020204" pitchFamily="34" charset="0"/>
              </a:rPr>
              <a:t>"] with ["</a:t>
            </a:r>
            <a:r>
              <a:rPr lang="ar-SA" sz="1800" dirty="0">
                <a:effectLst/>
                <a:latin typeface="Times New Roman" panose="02020603050405020304" pitchFamily="18" charset="0"/>
                <a:ea typeface="Calibri" panose="020F0502020204030204" pitchFamily="34" charset="0"/>
                <a:cs typeface="Arial" panose="020B0604020202020204" pitchFamily="34" charset="0"/>
              </a:rPr>
              <a:t>ك</a:t>
            </a:r>
            <a:r>
              <a:rPr lang="en-CA" sz="1800" dirty="0">
                <a:effectLst/>
                <a:latin typeface="Times New Roman" panose="02020603050405020304" pitchFamily="18" charset="0"/>
                <a:ea typeface="Calibri" panose="020F0502020204030204" pitchFamily="34" charset="0"/>
                <a:cs typeface="Arial" panose="020B0604020202020204" pitchFamily="34" charset="0"/>
              </a:rPr>
              <a:t>"]. Additionally, double spaces between words were eliminated, and Arabic diacritics, such as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Damma</a:t>
            </a:r>
            <a:r>
              <a:rPr lang="en-CA" sz="1800" dirty="0">
                <a:effectLst/>
                <a:latin typeface="Times New Roman" panose="02020603050405020304" pitchFamily="18" charset="0"/>
                <a:ea typeface="Calibri" panose="020F0502020204030204" pitchFamily="34" charset="0"/>
                <a:cs typeface="Arial" panose="020B0604020202020204" pitchFamily="34" charset="0"/>
              </a:rPr>
              <a:t> and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Tanwin</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Fath</a:t>
            </a:r>
            <a:r>
              <a:rPr lang="en-CA" sz="1800" dirty="0">
                <a:effectLst/>
                <a:latin typeface="Times New Roman" panose="02020603050405020304" pitchFamily="18" charset="0"/>
                <a:ea typeface="Calibri" panose="020F0502020204030204" pitchFamily="34" charset="0"/>
                <a:cs typeface="Arial" panose="020B0604020202020204" pitchFamily="34" charset="0"/>
              </a:rPr>
              <a:t>, were removed to enhance overall data consistency.</a:t>
            </a: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Bef>
                <a:spcPts val="600"/>
              </a:spcBef>
              <a:buFont typeface="Arial" panose="020B0604020202020204" pitchFamily="34" charset="0"/>
              <a:buChar char="•"/>
            </a:pPr>
            <a:r>
              <a:rPr lang="en-CA"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Second Phase (for Similarity Method):</a:t>
            </a:r>
            <a:endParaRPr lang="en-US" sz="1800" b="1" u="none" strike="noStrike" kern="0" spc="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algn="just">
              <a:lnSpc>
                <a:spcPct val="150000"/>
              </a:lnSpc>
              <a:spcBef>
                <a:spcPts val="600"/>
              </a:spcBef>
            </a:pPr>
            <a:r>
              <a:rPr lang="en-CA" sz="1800" dirty="0">
                <a:effectLst/>
                <a:latin typeface="Times New Roman" panose="02020603050405020304" pitchFamily="18" charset="0"/>
                <a:ea typeface="Calibri" panose="020F0502020204030204" pitchFamily="34" charset="0"/>
                <a:cs typeface="Arial" panose="020B0604020202020204" pitchFamily="34" charset="0"/>
              </a:rPr>
              <a:t>	In the subsequent phase, tailored specifically for the similarity method, additional measures were implemented. Arabic stop words were initially removed, with an extended list excluding non-contributory words like "</a:t>
            </a:r>
            <a:r>
              <a:rPr lang="ar-SA" sz="1800" dirty="0">
                <a:effectLst/>
                <a:latin typeface="Times New Roman" panose="02020603050405020304" pitchFamily="18" charset="0"/>
                <a:ea typeface="Calibri" panose="020F0502020204030204" pitchFamily="34" charset="0"/>
                <a:cs typeface="Arial" panose="020B0604020202020204" pitchFamily="34" charset="0"/>
              </a:rPr>
              <a:t>منطوق," "الحكم," "وكالة</a:t>
            </a:r>
            <a:r>
              <a:rPr lang="en-CA" sz="1800" dirty="0">
                <a:effectLst/>
                <a:latin typeface="Times New Roman" panose="02020603050405020304" pitchFamily="18" charset="0"/>
                <a:ea typeface="Calibri" panose="020F0502020204030204" pitchFamily="34" charset="0"/>
                <a:cs typeface="Arial" panose="020B0604020202020204" pitchFamily="34" charset="0"/>
              </a:rPr>
              <a:t>," and "</a:t>
            </a:r>
            <a:r>
              <a:rPr lang="ar-SA" sz="1800" dirty="0">
                <a:effectLst/>
                <a:latin typeface="Times New Roman" panose="02020603050405020304" pitchFamily="18" charset="0"/>
                <a:ea typeface="Calibri" panose="020F0502020204030204" pitchFamily="34" charset="0"/>
                <a:cs typeface="Arial" panose="020B0604020202020204" pitchFamily="34" charset="0"/>
              </a:rPr>
              <a:t>والسلام</a:t>
            </a:r>
            <a:r>
              <a:rPr lang="en-CA" sz="1800" dirty="0">
                <a:effectLst/>
                <a:latin typeface="Times New Roman" panose="02020603050405020304" pitchFamily="18" charset="0"/>
                <a:ea typeface="Calibri" panose="020F0502020204030204" pitchFamily="34" charset="0"/>
                <a:cs typeface="Arial" panose="020B0604020202020204" pitchFamily="34" charset="0"/>
              </a:rPr>
              <a:t>." Lemmatization, facilitated by the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Farasa</a:t>
            </a:r>
            <a:r>
              <a:rPr lang="en-CA" sz="1800" dirty="0">
                <a:effectLst/>
                <a:latin typeface="Times New Roman" panose="02020603050405020304" pitchFamily="18" charset="0"/>
                <a:ea typeface="Calibri" panose="020F0502020204030204" pitchFamily="34" charset="0"/>
                <a:cs typeface="Arial" panose="020B0604020202020204" pitchFamily="34" charset="0"/>
              </a:rPr>
              <a:t> (</a:t>
            </a:r>
            <a:r>
              <a:rPr lang="ar-SA" sz="1800" dirty="0">
                <a:effectLst/>
                <a:latin typeface="Times New Roman" panose="02020603050405020304" pitchFamily="18" charset="0"/>
                <a:ea typeface="Calibri" panose="020F0502020204030204" pitchFamily="34" charset="0"/>
                <a:cs typeface="Arial" panose="020B0604020202020204" pitchFamily="34" charset="0"/>
              </a:rPr>
              <a:t>فراسة</a:t>
            </a:r>
            <a:r>
              <a:rPr lang="en-CA" sz="1800" dirty="0">
                <a:effectLst/>
                <a:latin typeface="Times New Roman" panose="02020603050405020304" pitchFamily="18" charset="0"/>
                <a:ea typeface="Calibri" panose="020F0502020204030204" pitchFamily="34" charset="0"/>
                <a:cs typeface="Arial" panose="020B0604020202020204" pitchFamily="34" charset="0"/>
              </a:rPr>
              <a:t>) package, was applied to convert inflected words to their root forms, for example, transforming '</a:t>
            </a:r>
            <a:r>
              <a:rPr lang="ar-SA" sz="1800" dirty="0">
                <a:effectLst/>
                <a:latin typeface="Times New Roman" panose="02020603050405020304" pitchFamily="18" charset="0"/>
                <a:ea typeface="Calibri" panose="020F0502020204030204" pitchFamily="34" charset="0"/>
                <a:cs typeface="Arial" panose="020B0604020202020204" pitchFamily="34" charset="0"/>
              </a:rPr>
              <a:t>يُشار</a:t>
            </a:r>
            <a:r>
              <a:rPr lang="en-CA" sz="1800" dirty="0">
                <a:effectLst/>
                <a:latin typeface="Times New Roman" panose="02020603050405020304" pitchFamily="18" charset="0"/>
                <a:ea typeface="Calibri" panose="020F0502020204030204" pitchFamily="34" charset="0"/>
                <a:cs typeface="Arial" panose="020B0604020202020204" pitchFamily="34" charset="0"/>
              </a:rPr>
              <a:t>' to '</a:t>
            </a:r>
            <a:r>
              <a:rPr lang="ar-SA" sz="1800" dirty="0">
                <a:effectLst/>
                <a:latin typeface="Times New Roman" panose="02020603050405020304" pitchFamily="18" charset="0"/>
                <a:ea typeface="Calibri" panose="020F0502020204030204" pitchFamily="34" charset="0"/>
                <a:cs typeface="Arial" panose="020B0604020202020204" pitchFamily="34" charset="0"/>
              </a:rPr>
              <a:t>أشار</a:t>
            </a:r>
            <a:r>
              <a:rPr lang="en-CA" sz="1800" dirty="0">
                <a:effectLst/>
                <a:latin typeface="Times New Roman" panose="02020603050405020304" pitchFamily="18" charset="0"/>
                <a:ea typeface="Calibri" panose="020F0502020204030204" pitchFamily="34" charset="0"/>
                <a:cs typeface="Arial" panose="020B0604020202020204" pitchFamily="34" charset="0"/>
              </a:rPr>
              <a:t>.' Following this, both Arabic and English punctuations were removed ([],?!"{}][&lt; &gt;), and digits in both languages were eliminated. The data was then normalized, ensuring a clean and standardized input for subsequent similarity methods. This meticulous preprocessing approach guarantees that the data is refined and optimized to meet the specific requirements of similarity and summarization functions.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algn="just">
              <a:lnSpc>
                <a:spcPct val="150000"/>
              </a:lnSpc>
              <a:spcBef>
                <a:spcPts val="600"/>
              </a:spcBef>
              <a:spcAft>
                <a:spcPts val="0"/>
              </a:spcAft>
            </a:pPr>
            <a:endParaRPr lang="en-CA" sz="1800" b="1"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7345" algn="just">
              <a:lnSpc>
                <a:spcPct val="150000"/>
              </a:lnSpc>
              <a:spcBef>
                <a:spcPts val="60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8655229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4437</Words>
  <Application>Microsoft Office PowerPoint</Application>
  <PresentationFormat>Custom</PresentationFormat>
  <Paragraphs>262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Symbol</vt:lpstr>
      <vt:lpstr>Courier New</vt:lpstr>
      <vt:lpstr>Arial</vt:lpstr>
      <vt:lpstr>Tajawal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RAHAF ALLUQMANI</cp:lastModifiedBy>
  <cp:revision>2</cp:revision>
  <dcterms:modified xsi:type="dcterms:W3CDTF">2023-12-04T07:12:15Z</dcterms:modified>
</cp:coreProperties>
</file>