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57" r:id="rId5"/>
    <p:sldId id="261" r:id="rId6"/>
    <p:sldId id="263" r:id="rId7"/>
    <p:sldId id="272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br>
              <a:rPr lang="en-US" dirty="0" smtClean="0"/>
            </a:br>
            <a:endParaRPr lang="ar-J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language for building web pages</a:t>
            </a:r>
          </a:p>
          <a:p>
            <a:endParaRPr lang="en-US" dirty="0"/>
          </a:p>
          <a:p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422981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HTML Paragraphs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ar-JO" dirty="0"/>
          </a:p>
        </p:txBody>
      </p:sp>
      <p:sp>
        <p:nvSpPr>
          <p:cNvPr id="3" name="TextBox 2"/>
          <p:cNvSpPr txBox="1"/>
          <p:nvPr/>
        </p:nvSpPr>
        <p:spPr>
          <a:xfrm>
            <a:off x="1157120" y="2139695"/>
            <a:ext cx="9877759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HTML Paragraphs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paragraph always starts on a new line, and is usually a block of text.</a:t>
            </a:r>
          </a:p>
          <a:p>
            <a:endParaRPr lang="en-US" dirty="0"/>
          </a:p>
          <a:p>
            <a:r>
              <a:rPr lang="en-US" dirty="0"/>
              <a:t>HTML Paragraphs</a:t>
            </a:r>
          </a:p>
          <a:p>
            <a:r>
              <a:rPr lang="en-US" dirty="0"/>
              <a:t>The HTML &lt;p&gt; element defines a paragraph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 paragraph always starts on a new line, and browsers automatically add some white space (a margin) before and after a paragraph.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r>
              <a:rPr lang="en-US" dirty="0"/>
              <a:t>&lt;p&gt;This is a paragraph.&lt;/p&gt;</a:t>
            </a:r>
          </a:p>
          <a:p>
            <a:r>
              <a:rPr lang="en-US" dirty="0"/>
              <a:t>&lt;p&gt;This is another paragraph.&lt;/p&gt;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05747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4672" y="402336"/>
            <a:ext cx="10296144" cy="50783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dirty="0"/>
          </a:p>
          <a:p>
            <a:r>
              <a:rPr lang="en-US" dirty="0"/>
              <a:t>HTML Display</a:t>
            </a:r>
          </a:p>
          <a:p>
            <a:r>
              <a:rPr lang="en-US" dirty="0"/>
              <a:t>You cannot be sure how HTML will be displayed.</a:t>
            </a:r>
          </a:p>
          <a:p>
            <a:endParaRPr lang="en-US" dirty="0"/>
          </a:p>
          <a:p>
            <a:r>
              <a:rPr lang="en-US" dirty="0"/>
              <a:t>Large or small screens, and resized windows will create different results.</a:t>
            </a:r>
          </a:p>
          <a:p>
            <a:endParaRPr lang="en-US" dirty="0"/>
          </a:p>
          <a:p>
            <a:r>
              <a:rPr lang="en-US" dirty="0"/>
              <a:t>With HTML, you cannot change the display by adding extra spaces or extra lines in your HTML code.</a:t>
            </a:r>
          </a:p>
          <a:p>
            <a:endParaRPr lang="en-US" dirty="0"/>
          </a:p>
          <a:p>
            <a:r>
              <a:rPr lang="en-US" dirty="0"/>
              <a:t>The browser will automatically remove any extra spaces and lines when the page is displayed:</a:t>
            </a:r>
          </a:p>
          <a:p>
            <a:endParaRPr lang="en-US" dirty="0"/>
          </a:p>
          <a:p>
            <a:r>
              <a:rPr lang="en-US" dirty="0" smtClean="0"/>
              <a:t>Example                                                                 </a:t>
            </a:r>
          </a:p>
          <a:p>
            <a:r>
              <a:rPr lang="en-US" dirty="0" smtClean="0"/>
              <a:t>&lt;</a:t>
            </a:r>
            <a:r>
              <a:rPr lang="en-US" dirty="0"/>
              <a:t>p&gt;</a:t>
            </a:r>
          </a:p>
          <a:p>
            <a:r>
              <a:rPr lang="en-US" dirty="0"/>
              <a:t>This paragraph</a:t>
            </a:r>
          </a:p>
          <a:p>
            <a:r>
              <a:rPr lang="en-US" dirty="0"/>
              <a:t>contains a lot of lines</a:t>
            </a:r>
          </a:p>
          <a:p>
            <a:r>
              <a:rPr lang="en-US" dirty="0"/>
              <a:t>in the source code,</a:t>
            </a:r>
          </a:p>
          <a:p>
            <a:r>
              <a:rPr lang="en-US" dirty="0"/>
              <a:t>but the browser</a:t>
            </a:r>
          </a:p>
          <a:p>
            <a:r>
              <a:rPr lang="en-US" dirty="0"/>
              <a:t>ignores it.</a:t>
            </a:r>
          </a:p>
          <a:p>
            <a:r>
              <a:rPr lang="en-US" dirty="0"/>
              <a:t>&lt;/p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34256" y="3502152"/>
            <a:ext cx="4507992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&lt;p&gt;</a:t>
            </a:r>
          </a:p>
          <a:p>
            <a:r>
              <a:rPr lang="en-US" dirty="0"/>
              <a:t>This paragraph</a:t>
            </a:r>
          </a:p>
          <a:p>
            <a:r>
              <a:rPr lang="en-US" dirty="0"/>
              <a:t>contains         a lot of spaces</a:t>
            </a:r>
          </a:p>
          <a:p>
            <a:r>
              <a:rPr lang="en-US" dirty="0"/>
              <a:t>in the source         code,</a:t>
            </a:r>
          </a:p>
          <a:p>
            <a:r>
              <a:rPr lang="en-US" dirty="0"/>
              <a:t>but the        browser</a:t>
            </a:r>
          </a:p>
          <a:p>
            <a:r>
              <a:rPr lang="en-US" dirty="0"/>
              <a:t>ignores it.</a:t>
            </a:r>
          </a:p>
          <a:p>
            <a:r>
              <a:rPr lang="en-US" dirty="0"/>
              <a:t>&lt;/p&gt;</a:t>
            </a:r>
            <a:endParaRPr lang="ar-JO" dirty="0"/>
          </a:p>
          <a:p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22755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7672" y="1490472"/>
            <a:ext cx="6729984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HTML Horizontal Rules</a:t>
            </a:r>
          </a:p>
          <a:p>
            <a:r>
              <a:rPr lang="en-US" dirty="0"/>
              <a:t>The &lt;</a:t>
            </a:r>
            <a:r>
              <a:rPr lang="en-US" dirty="0" err="1"/>
              <a:t>hr</a:t>
            </a:r>
            <a:r>
              <a:rPr lang="en-US" dirty="0"/>
              <a:t>&gt; tag defines a thematic break in an HTML page, and is most often displayed as a horizontal rule.</a:t>
            </a:r>
          </a:p>
          <a:p>
            <a:endParaRPr lang="en-US" dirty="0"/>
          </a:p>
          <a:p>
            <a:r>
              <a:rPr lang="en-US" dirty="0"/>
              <a:t>The &lt;</a:t>
            </a:r>
            <a:r>
              <a:rPr lang="en-US" dirty="0" err="1"/>
              <a:t>hr</a:t>
            </a:r>
            <a:r>
              <a:rPr lang="en-US" dirty="0"/>
              <a:t>&gt; element is used to separate content (or define a change) in an HTML page: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r>
              <a:rPr lang="en-US" dirty="0"/>
              <a:t>&lt;h1&gt;This is heading 1&lt;/h1&gt;</a:t>
            </a:r>
          </a:p>
          <a:p>
            <a:r>
              <a:rPr lang="en-US" dirty="0"/>
              <a:t>&lt;p&gt;This is some text.&lt;/p&gt;</a:t>
            </a:r>
          </a:p>
          <a:p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&gt;</a:t>
            </a:r>
          </a:p>
          <a:p>
            <a:r>
              <a:rPr lang="en-US" dirty="0"/>
              <a:t>&lt;h2&gt;This is heading 2&lt;/h2&gt;</a:t>
            </a:r>
          </a:p>
          <a:p>
            <a:r>
              <a:rPr lang="en-US" dirty="0"/>
              <a:t>&lt;p&gt;This is some other text.&lt;/p&gt;</a:t>
            </a:r>
          </a:p>
          <a:p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&gt;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75890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7088" y="1874520"/>
            <a:ext cx="7690104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HTML Line Breaks</a:t>
            </a:r>
          </a:p>
          <a:p>
            <a:r>
              <a:rPr lang="en-US" dirty="0"/>
              <a:t>The HTML &lt;</a:t>
            </a:r>
            <a:r>
              <a:rPr lang="en-US" dirty="0" err="1"/>
              <a:t>br</a:t>
            </a:r>
            <a:r>
              <a:rPr lang="en-US" dirty="0"/>
              <a:t>&gt; element defines a line break.</a:t>
            </a:r>
          </a:p>
          <a:p>
            <a:endParaRPr lang="en-US" dirty="0"/>
          </a:p>
          <a:p>
            <a:r>
              <a:rPr lang="en-US" dirty="0"/>
              <a:t>Use &lt;</a:t>
            </a:r>
            <a:r>
              <a:rPr lang="en-US" dirty="0" err="1"/>
              <a:t>br</a:t>
            </a:r>
            <a:r>
              <a:rPr lang="en-US" dirty="0"/>
              <a:t>&gt; if you want a line break (a new line) without starting a new paragraph: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r>
              <a:rPr lang="en-US" dirty="0"/>
              <a:t>&lt;p&gt;This is&lt;</a:t>
            </a:r>
            <a:r>
              <a:rPr lang="en-US" dirty="0" err="1"/>
              <a:t>br</a:t>
            </a:r>
            <a:r>
              <a:rPr lang="en-US" dirty="0"/>
              <a:t>&gt;a paragraph&lt;</a:t>
            </a:r>
            <a:r>
              <a:rPr lang="en-US" dirty="0" err="1"/>
              <a:t>br</a:t>
            </a:r>
            <a:r>
              <a:rPr lang="en-US" dirty="0"/>
              <a:t>&gt;with line breaks.&lt;/p&gt;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69131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27632" y="1124712"/>
            <a:ext cx="8769096" cy="48013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Solution - The HTML &lt;pre&gt; Element</a:t>
            </a:r>
          </a:p>
          <a:p>
            <a:r>
              <a:rPr lang="en-US" dirty="0"/>
              <a:t>The HTML &lt;pre&gt; element defines preformatted text.</a:t>
            </a:r>
          </a:p>
          <a:p>
            <a:endParaRPr lang="en-US" dirty="0"/>
          </a:p>
          <a:p>
            <a:r>
              <a:rPr lang="en-US" dirty="0"/>
              <a:t>The text inside a &lt;pre&gt; element is displayed in a fixed-width font (usually Courier), and it preserves both spaces and line breaks: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r>
              <a:rPr lang="en-US" dirty="0"/>
              <a:t>&lt;pre&gt;</a:t>
            </a:r>
          </a:p>
          <a:p>
            <a:r>
              <a:rPr lang="en-US" dirty="0"/>
              <a:t>  My Bonnie lies over the ocean.</a:t>
            </a:r>
          </a:p>
          <a:p>
            <a:endParaRPr lang="en-US" dirty="0"/>
          </a:p>
          <a:p>
            <a:r>
              <a:rPr lang="en-US" dirty="0"/>
              <a:t>  My Bonnie lies over the sea.</a:t>
            </a:r>
          </a:p>
          <a:p>
            <a:endParaRPr lang="en-US" dirty="0"/>
          </a:p>
          <a:p>
            <a:r>
              <a:rPr lang="en-US" dirty="0"/>
              <a:t>  My Bonnie lies over the ocean.</a:t>
            </a:r>
          </a:p>
          <a:p>
            <a:endParaRPr lang="en-US" dirty="0"/>
          </a:p>
          <a:p>
            <a:r>
              <a:rPr lang="en-US" dirty="0"/>
              <a:t>  Oh, bring back my Bonnie to me.</a:t>
            </a:r>
          </a:p>
          <a:p>
            <a:r>
              <a:rPr lang="en-US" dirty="0"/>
              <a:t>&lt;/pre&gt;</a:t>
            </a:r>
          </a:p>
          <a:p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41395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48" y="1166443"/>
            <a:ext cx="10058400" cy="3998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33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</a:t>
            </a:r>
            <a:r>
              <a:rPr lang="en-US" dirty="0" smtClean="0"/>
              <a:t>ifference </a:t>
            </a:r>
            <a:r>
              <a:rPr lang="en-US" dirty="0"/>
              <a:t>between inline and block elements</a:t>
            </a:r>
            <a:endParaRPr lang="ar-JO" dirty="0"/>
          </a:p>
        </p:txBody>
      </p:sp>
      <p:sp>
        <p:nvSpPr>
          <p:cNvPr id="3" name="TextBox 2"/>
          <p:cNvSpPr txBox="1"/>
          <p:nvPr/>
        </p:nvSpPr>
        <p:spPr>
          <a:xfrm>
            <a:off x="923544" y="2441448"/>
            <a:ext cx="10506456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 block-level element always starts on a new line, and the browsers automatically add some space (a margin) before and after the element.</a:t>
            </a:r>
          </a:p>
          <a:p>
            <a:r>
              <a:rPr lang="en-US" dirty="0"/>
              <a:t>take full width from container .</a:t>
            </a:r>
          </a:p>
          <a:p>
            <a:endParaRPr lang="en-US" dirty="0"/>
          </a:p>
          <a:p>
            <a:r>
              <a:rPr lang="en-US" dirty="0"/>
              <a:t>example on block elements :</a:t>
            </a:r>
          </a:p>
          <a:p>
            <a:r>
              <a:rPr lang="en-US" dirty="0"/>
              <a:t> &lt;div&gt;, &lt;p&gt;, &lt;h1&gt; to &lt;h6&gt;, and &lt;</a:t>
            </a:r>
            <a:r>
              <a:rPr lang="en-US" dirty="0" err="1"/>
              <a:t>ul</a:t>
            </a:r>
            <a:r>
              <a:rPr lang="en-US" dirty="0"/>
              <a:t>&gt;, &lt;footer&gt;,&lt;header&gt;,&lt;article&gt; .</a:t>
            </a:r>
          </a:p>
          <a:p>
            <a:r>
              <a:rPr lang="en-US" dirty="0"/>
              <a:t>&lt;li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An inline element does not start on a new line.</a:t>
            </a:r>
          </a:p>
          <a:p>
            <a:r>
              <a:rPr lang="en-US" dirty="0"/>
              <a:t>An inline element only takes up as much width as necessary.</a:t>
            </a:r>
          </a:p>
          <a:p>
            <a:r>
              <a:rPr lang="en-US" dirty="0"/>
              <a:t>we use it in block ,to style part of content</a:t>
            </a:r>
          </a:p>
          <a:p>
            <a:r>
              <a:rPr lang="en-US" dirty="0"/>
              <a:t>example :</a:t>
            </a:r>
          </a:p>
          <a:p>
            <a:r>
              <a:rPr lang="en-US" dirty="0"/>
              <a:t>&lt;sub&gt; ... as H2O</a:t>
            </a:r>
          </a:p>
          <a:p>
            <a:r>
              <a:rPr lang="en-US" dirty="0"/>
              <a:t>&lt;sup&gt;.... 2^3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98866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pages Structure, </a:t>
            </a:r>
            <a:r>
              <a:rPr lang="en-US" dirty="0"/>
              <a:t/>
            </a:r>
            <a:br>
              <a:rPr lang="en-US" dirty="0"/>
            </a:br>
            <a:endParaRPr lang="ar-JO" dirty="0"/>
          </a:p>
        </p:txBody>
      </p:sp>
      <p:sp>
        <p:nvSpPr>
          <p:cNvPr id="3" name="TextBox 2"/>
          <p:cNvSpPr txBox="1"/>
          <p:nvPr/>
        </p:nvSpPr>
        <p:spPr>
          <a:xfrm>
            <a:off x="1783080" y="2578608"/>
            <a:ext cx="8156448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HTML Structure: Group of elements tell the browser how to display the content.</a:t>
            </a:r>
          </a:p>
          <a:p>
            <a:endParaRPr lang="en-US" dirty="0"/>
          </a:p>
          <a:p>
            <a:r>
              <a:rPr lang="en-US" dirty="0"/>
              <a:t>1- Head</a:t>
            </a:r>
          </a:p>
          <a:p>
            <a:r>
              <a:rPr lang="en-US" dirty="0"/>
              <a:t>   Consist of metadata, external links such as CSS and JS files.</a:t>
            </a:r>
          </a:p>
          <a:p>
            <a:endParaRPr lang="en-US" dirty="0"/>
          </a:p>
          <a:p>
            <a:r>
              <a:rPr lang="en-US" dirty="0"/>
              <a:t>2- Title</a:t>
            </a:r>
          </a:p>
          <a:p>
            <a:r>
              <a:rPr lang="en-US" dirty="0"/>
              <a:t>   Webpage title which appears on the browser bar or tab.</a:t>
            </a:r>
          </a:p>
          <a:p>
            <a:endParaRPr lang="en-US" dirty="0"/>
          </a:p>
          <a:p>
            <a:r>
              <a:rPr lang="en-US" dirty="0"/>
              <a:t>3- Body</a:t>
            </a:r>
          </a:p>
          <a:p>
            <a:r>
              <a:rPr lang="en-US" dirty="0"/>
              <a:t>   Visible content of the webpage (texts, images and other elements).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44443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tag HTML</a:t>
            </a:r>
            <a:endParaRPr lang="ar-JO" dirty="0"/>
          </a:p>
        </p:txBody>
      </p:sp>
      <p:sp>
        <p:nvSpPr>
          <p:cNvPr id="3" name="TextBox 2"/>
          <p:cNvSpPr txBox="1"/>
          <p:nvPr/>
        </p:nvSpPr>
        <p:spPr>
          <a:xfrm>
            <a:off x="978408" y="2752344"/>
            <a:ext cx="9006840" cy="26334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JO" dirty="0"/>
          </a:p>
        </p:txBody>
      </p:sp>
      <p:sp>
        <p:nvSpPr>
          <p:cNvPr id="4" name="TextBox 3"/>
          <p:cNvSpPr txBox="1"/>
          <p:nvPr/>
        </p:nvSpPr>
        <p:spPr>
          <a:xfrm>
            <a:off x="1719072" y="3090672"/>
            <a:ext cx="955548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Header tag HTML offers six hierarchical levels of headings, ranging from &lt;h1&gt; to &lt;h6&gt;, each with unique significance. &lt;h1&gt; is the highest level, typically used for the main title or section of a web page, while &lt;h6&gt; is the lowest level, typically reserved for subsections or smaller details within the content. By using these heading tags carefully and hierarchically, web developers can create a visual and structural hierarchy that guides readers through the flow and importance of the content, making it easier to understand and navigate.</a:t>
            </a:r>
          </a:p>
          <a:p>
            <a:endParaRPr lang="en-US" dirty="0"/>
          </a:p>
          <a:p>
            <a:r>
              <a:rPr lang="en-US" dirty="0"/>
              <a:t>Use headings sequentially: It is essential to use headings in a sequential order. Start with &lt;h1&gt; for the main title or section, followed by &lt;h2&gt; for subsections, &lt;h3&gt; for sub-subsections, and so on. This helps maintain a logical and organized structure.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02944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Links </a:t>
            </a:r>
            <a:endParaRPr lang="ar-JO" dirty="0"/>
          </a:p>
        </p:txBody>
      </p:sp>
      <p:sp>
        <p:nvSpPr>
          <p:cNvPr id="3" name="TextBox 2"/>
          <p:cNvSpPr txBox="1"/>
          <p:nvPr/>
        </p:nvSpPr>
        <p:spPr>
          <a:xfrm>
            <a:off x="1216152" y="2706624"/>
            <a:ext cx="8897112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What are HTML links and what are they used for? </a:t>
            </a:r>
          </a:p>
          <a:p>
            <a:endParaRPr lang="en-US" dirty="0"/>
          </a:p>
          <a:p>
            <a:r>
              <a:rPr lang="en-US" dirty="0"/>
              <a:t>HTML Links is an inline element, also known as hyperlinks, which are defined by the &lt;a&gt; tag in HTML, which stands for “anchor.” These links are essential for navigating between web pages and directing users to different sites, documents, or sections within the same page.</a:t>
            </a:r>
          </a:p>
          <a:p>
            <a:endParaRPr lang="en-US" dirty="0"/>
          </a:p>
          <a:p>
            <a:r>
              <a:rPr lang="en-US" dirty="0"/>
              <a:t>The basic attributes of the &lt;a&gt; tag include </a:t>
            </a:r>
            <a:r>
              <a:rPr lang="en-US" dirty="0" err="1"/>
              <a:t>href</a:t>
            </a:r>
            <a:r>
              <a:rPr lang="en-US" dirty="0"/>
              <a:t>, title, and target, among others.</a:t>
            </a:r>
          </a:p>
          <a:p>
            <a:endParaRPr lang="en-US" dirty="0"/>
          </a:p>
          <a:p>
            <a:r>
              <a:rPr lang="en-US" dirty="0"/>
              <a:t>HTML Links – Target Attribute</a:t>
            </a:r>
          </a:p>
          <a:p>
            <a:r>
              <a:rPr lang="en-US" dirty="0"/>
              <a:t>The target attribute in the &lt;a&gt; tag specifies where to open the linked document. It controls whether the link opens in the same window, a new window, or a specific frame.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73914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05584" y="1717054"/>
            <a:ext cx="77784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JO" dirty="0"/>
              <a:t>Example: </a:t>
            </a:r>
          </a:p>
          <a:p>
            <a:endParaRPr lang="ar-JO" dirty="0"/>
          </a:p>
          <a:p>
            <a:r>
              <a:rPr lang="ar-JO" dirty="0"/>
              <a:t>&lt;a href="</a:t>
            </a:r>
            <a:r>
              <a:rPr lang="ar-JO" dirty="0" smtClean="0"/>
              <a:t>https</a:t>
            </a:r>
            <a:r>
              <a:rPr lang="en-US" dirty="0" smtClean="0"/>
              <a:t>://www.groub 3 .com”&gt;</a:t>
            </a:r>
            <a:r>
              <a:rPr lang="en-US" dirty="0" err="1" smtClean="0"/>
              <a:t>Groub</a:t>
            </a:r>
            <a:r>
              <a:rPr lang="en-US" dirty="0" smtClean="0"/>
              <a:t> 3</a:t>
            </a:r>
            <a:r>
              <a:rPr lang="ar-JO" dirty="0" smtClean="0"/>
              <a:t>&lt;/a</a:t>
            </a:r>
            <a:r>
              <a:rPr lang="en-US" dirty="0" smtClean="0"/>
              <a:t>&gt;</a:t>
            </a:r>
            <a:endParaRPr lang="ar-JO" dirty="0"/>
          </a:p>
          <a:p>
            <a:endParaRPr lang="ar-JO" dirty="0"/>
          </a:p>
          <a:p>
            <a:r>
              <a:rPr lang="ar-JO" dirty="0"/>
              <a:t>In this example, you will see after running it that there is a link </a:t>
            </a:r>
            <a:r>
              <a:rPr lang="ar-JO" dirty="0" smtClean="0"/>
              <a:t>called.</a:t>
            </a:r>
            <a:endParaRPr lang="ar-J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893" y="4006563"/>
            <a:ext cx="3242379" cy="15350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764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Links – Target Attribute</a:t>
            </a:r>
            <a:endParaRPr lang="ar-J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726" y="2793797"/>
            <a:ext cx="7056547" cy="279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3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Image</a:t>
            </a:r>
            <a:endParaRPr lang="ar-JO" dirty="0"/>
          </a:p>
        </p:txBody>
      </p:sp>
      <p:sp>
        <p:nvSpPr>
          <p:cNvPr id="4" name="Rectangle 3"/>
          <p:cNvSpPr/>
          <p:nvPr/>
        </p:nvSpPr>
        <p:spPr>
          <a:xfrm>
            <a:off x="1371600" y="2700820"/>
            <a:ext cx="84856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Images can improve the design and the appearance of a web page.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ar-JO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52144" y="3839153"/>
            <a:ext cx="10073638" cy="19594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JO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HTML Images Syntax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JO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 </a:t>
            </a:r>
            <a:r>
              <a:rPr kumimoji="0" lang="ar-JO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&lt;img&gt;</a:t>
            </a:r>
            <a:r>
              <a:rPr kumimoji="0" lang="ar-JO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is used to embed an image in a web page.</a:t>
            </a:r>
            <a:endParaRPr kumimoji="0" lang="ar-JO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JO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Images are not technically inserted into a web page; images are linked to web pages. The </a:t>
            </a:r>
            <a:r>
              <a:rPr kumimoji="0" lang="ar-JO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&lt;img&gt;</a:t>
            </a:r>
            <a:r>
              <a:rPr kumimoji="0" lang="ar-JO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creates a holding space for the referenced image.</a:t>
            </a:r>
            <a:endParaRPr kumimoji="0" lang="ar-JO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JO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ar-JO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&lt;img&gt;</a:t>
            </a:r>
            <a:r>
              <a:rPr kumimoji="0" lang="ar-JO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 is empty, it contains attributes only, and does not have a closing tag.</a:t>
            </a:r>
            <a:endParaRPr kumimoji="0" lang="ar-JO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JO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ar-JO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&lt;img&gt;</a:t>
            </a:r>
            <a:r>
              <a:rPr kumimoji="0" lang="ar-JO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has two required attributes:</a:t>
            </a:r>
            <a:endParaRPr kumimoji="0" lang="ar-JO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JO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src - Specifies the path to the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JO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alt - Specifies an alternate text for the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J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99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67</TotalTime>
  <Words>945</Words>
  <Application>Microsoft Office PowerPoint</Application>
  <PresentationFormat>Widescreen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Consolas</vt:lpstr>
      <vt:lpstr>Garamond</vt:lpstr>
      <vt:lpstr>Segoe UI</vt:lpstr>
      <vt:lpstr>Times New Roman</vt:lpstr>
      <vt:lpstr>Verdana</vt:lpstr>
      <vt:lpstr>Organic</vt:lpstr>
      <vt:lpstr>HTML </vt:lpstr>
      <vt:lpstr>PowerPoint Presentation</vt:lpstr>
      <vt:lpstr>Difference between inline and block elements</vt:lpstr>
      <vt:lpstr>HTML pages Structure,  </vt:lpstr>
      <vt:lpstr>Header tag HTML</vt:lpstr>
      <vt:lpstr>HTML Links </vt:lpstr>
      <vt:lpstr>PowerPoint Presentation</vt:lpstr>
      <vt:lpstr>HTML Links – Target Attribute</vt:lpstr>
      <vt:lpstr>HTML Image</vt:lpstr>
      <vt:lpstr>  HTML Paragraphs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Microsoft account</dc:creator>
  <cp:lastModifiedBy>Microsoft account</cp:lastModifiedBy>
  <cp:revision>6</cp:revision>
  <dcterms:created xsi:type="dcterms:W3CDTF">2024-12-10T09:20:12Z</dcterms:created>
  <dcterms:modified xsi:type="dcterms:W3CDTF">2024-12-10T10:27:23Z</dcterms:modified>
</cp:coreProperties>
</file>