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 id="2147483711" r:id="rId4"/>
    <p:sldMasterId id="2147483712" r:id="rId5"/>
  </p:sldMasterIdLst>
  <p:notesMasterIdLst>
    <p:notesMasterId r:id="rId28"/>
  </p:notesMasterIdLst>
  <p:sldIdLst>
    <p:sldId id="256" r:id="rId6"/>
    <p:sldId id="259" r:id="rId7"/>
    <p:sldId id="260" r:id="rId8"/>
    <p:sldId id="261" r:id="rId9"/>
    <p:sldId id="262" r:id="rId10"/>
    <p:sldId id="264" r:id="rId11"/>
    <p:sldId id="265" r:id="rId12"/>
    <p:sldId id="266" r:id="rId13"/>
    <p:sldId id="268" r:id="rId14"/>
    <p:sldId id="269" r:id="rId15"/>
    <p:sldId id="270" r:id="rId16"/>
    <p:sldId id="271" r:id="rId17"/>
    <p:sldId id="272" r:id="rId18"/>
    <p:sldId id="273" r:id="rId19"/>
    <p:sldId id="274" r:id="rId20"/>
    <p:sldId id="276" r:id="rId21"/>
    <p:sldId id="277" r:id="rId22"/>
    <p:sldId id="278" r:id="rId23"/>
    <p:sldId id="281" r:id="rId24"/>
    <p:sldId id="282" r:id="rId25"/>
    <p:sldId id="283" r:id="rId26"/>
    <p:sldId id="284" r:id="rId27"/>
  </p:sldIdLst>
  <p:sldSz cx="7772400" cy="10058400"/>
  <p:notesSz cx="6858000" cy="9144000"/>
  <p:embeddedFontLst>
    <p:embeddedFont>
      <p:font typeface="Helvetica" panose="020B0604020202020204" pitchFamily="34" charset="0"/>
      <p:regular r:id="rId29"/>
      <p:bold r:id="rId30"/>
    </p:embeddedFont>
    <p:embeddedFont>
      <p:font typeface="Helvetica Neue" panose="020B060402020202020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Open Sans Light" panose="020B03060305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F17B5-818E-462D-A005-995C5AAC4F19}">
  <a:tblStyle styleId="{FB3F17B5-818E-462D-A005-995C5AAC4F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4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9224f7654_0_4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9224f765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9224f7654_0_5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29224f7654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9224f7654_0_5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9224f7654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9224f7654_0_5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29224f7654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29224f7654_0_54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29224f7654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29224f7654_0_54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29224f7654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9224f7654_0_57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29224f765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9224f7654_0_5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29224f7654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a66ad6ad9f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a66ad6ad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29224f7654_0_60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29224f7654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29224f7654_0_6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29224f7654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9224f7654_0_45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9224f7654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29224f7654_0_6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29224f765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9224f7654_0_62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9224f7654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9224f7654_0_63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9224f765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9224f7654_0_46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9224f765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9224f7654_0_46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29224f7654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9224f7654_0_47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9224f765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66ad6ad9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66ad6ad9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66ad6ad9f_0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a66ad6ad9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9224f7654_0_50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9224f7654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9224f7654_0_5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9224f7654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 name="Google Shape;39;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6"/>
        <p:cNvGrpSpPr/>
        <p:nvPr/>
      </p:nvGrpSpPr>
      <p:grpSpPr>
        <a:xfrm>
          <a:off x="0" y="0"/>
          <a:ext cx="0" cy="0"/>
          <a:chOff x="0" y="0"/>
          <a:chExt cx="0" cy="0"/>
        </a:xfrm>
      </p:grpSpPr>
      <p:sp>
        <p:nvSpPr>
          <p:cNvPr id="47" name="Google Shape;47;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56" name="Google Shape;56;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61" name="Google Shape;61;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2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2"/>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2"/>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2"/>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3"/>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4"/>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4"/>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7"/>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7"/>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sp>
        <p:nvSpPr>
          <p:cNvPr id="102" name="Google Shape;102;p2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30"/>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8" name="Google Shape;108;p30"/>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3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32"/>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32"/>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4"/>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9" name="Google Shape;119;p34"/>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0" name="Google Shape;120;p34"/>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35"/>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36"/>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3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sp>
        <p:nvSpPr>
          <p:cNvPr id="133" name="Google Shape;133;p39"/>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4" name="Google Shape;134;p39"/>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36"/>
        <p:cNvGrpSpPr/>
        <p:nvPr/>
      </p:nvGrpSpPr>
      <p:grpSpPr>
        <a:xfrm>
          <a:off x="0" y="0"/>
          <a:ext cx="0" cy="0"/>
          <a:chOff x="0" y="0"/>
          <a:chExt cx="0" cy="0"/>
        </a:xfrm>
      </p:grpSpPr>
      <p:sp>
        <p:nvSpPr>
          <p:cNvPr id="137" name="Google Shape;137;p40"/>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39"/>
        <p:cNvGrpSpPr/>
        <p:nvPr/>
      </p:nvGrpSpPr>
      <p:grpSpPr>
        <a:xfrm>
          <a:off x="0" y="0"/>
          <a:ext cx="0" cy="0"/>
          <a:chOff x="0" y="0"/>
          <a:chExt cx="0" cy="0"/>
        </a:xfrm>
      </p:grpSpPr>
      <p:sp>
        <p:nvSpPr>
          <p:cNvPr id="140" name="Google Shape;140;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42" name="Google Shape;142;p4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45"/>
        <p:cNvGrpSpPr/>
        <p:nvPr/>
      </p:nvGrpSpPr>
      <p:grpSpPr>
        <a:xfrm>
          <a:off x="0" y="0"/>
          <a:ext cx="0" cy="0"/>
          <a:chOff x="0" y="0"/>
          <a:chExt cx="0" cy="0"/>
        </a:xfrm>
      </p:grpSpPr>
      <p:sp>
        <p:nvSpPr>
          <p:cNvPr id="146" name="Google Shape;146;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4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48" name="Google Shape;148;p4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49"/>
        <p:cNvGrpSpPr/>
        <p:nvPr/>
      </p:nvGrpSpPr>
      <p:grpSpPr>
        <a:xfrm>
          <a:off x="0" y="0"/>
          <a:ext cx="0" cy="0"/>
          <a:chOff x="0" y="0"/>
          <a:chExt cx="0" cy="0"/>
        </a:xfrm>
      </p:grpSpPr>
      <p:sp>
        <p:nvSpPr>
          <p:cNvPr id="150" name="Google Shape;150;p4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43"/>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2" name="Google Shape;152;p4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3" name="Google Shape;153;p4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
        <p:cNvGrpSpPr/>
        <p:nvPr/>
      </p:nvGrpSpPr>
      <p:grpSpPr>
        <a:xfrm>
          <a:off x="0" y="0"/>
          <a:ext cx="0" cy="0"/>
          <a:chOff x="0" y="0"/>
          <a:chExt cx="0" cy="0"/>
        </a:xfrm>
      </p:grpSpPr>
      <p:sp>
        <p:nvSpPr>
          <p:cNvPr id="156" name="Google Shape;156;p4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44"/>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9"/>
        <p:cNvGrpSpPr/>
        <p:nvPr/>
      </p:nvGrpSpPr>
      <p:grpSpPr>
        <a:xfrm>
          <a:off x="0" y="0"/>
          <a:ext cx="0" cy="0"/>
          <a:chOff x="0" y="0"/>
          <a:chExt cx="0" cy="0"/>
        </a:xfrm>
      </p:grpSpPr>
      <p:sp>
        <p:nvSpPr>
          <p:cNvPr id="160" name="Google Shape;160;p4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4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46"/>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4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5" name="Google Shape;165;p4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47"/>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8" name="Google Shape;168;p4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2" name="Google Shape;172;p4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4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4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4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77" name="Google Shape;177;p4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5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0" name="Google Shape;180;p5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1" name="Google Shape;181;p5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2"/>
        <p:cNvGrpSpPr/>
        <p:nvPr/>
      </p:nvGrpSpPr>
      <p:grpSpPr>
        <a:xfrm>
          <a:off x="0" y="0"/>
          <a:ext cx="0" cy="0"/>
          <a:chOff x="0" y="0"/>
          <a:chExt cx="0" cy="0"/>
        </a:xfrm>
      </p:grpSpPr>
      <p:sp>
        <p:nvSpPr>
          <p:cNvPr id="183" name="Google Shape;183;p5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53"/>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1" name="Google Shape;191;p53"/>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5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93"/>
        <p:cNvGrpSpPr/>
        <p:nvPr/>
      </p:nvGrpSpPr>
      <p:grpSpPr>
        <a:xfrm>
          <a:off x="0" y="0"/>
          <a:ext cx="0" cy="0"/>
          <a:chOff x="0" y="0"/>
          <a:chExt cx="0" cy="0"/>
        </a:xfrm>
      </p:grpSpPr>
      <p:sp>
        <p:nvSpPr>
          <p:cNvPr id="194" name="Google Shape;194;p5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5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 name="Google Shape;24;p6"/>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96"/>
        <p:cNvGrpSpPr/>
        <p:nvPr/>
      </p:nvGrpSpPr>
      <p:grpSpPr>
        <a:xfrm>
          <a:off x="0" y="0"/>
          <a:ext cx="0" cy="0"/>
          <a:chOff x="0" y="0"/>
          <a:chExt cx="0" cy="0"/>
        </a:xfrm>
      </p:grpSpPr>
      <p:sp>
        <p:nvSpPr>
          <p:cNvPr id="197" name="Google Shape;197;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5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99" name="Google Shape;199;p5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02"/>
        <p:cNvGrpSpPr/>
        <p:nvPr/>
      </p:nvGrpSpPr>
      <p:grpSpPr>
        <a:xfrm>
          <a:off x="0" y="0"/>
          <a:ext cx="0" cy="0"/>
          <a:chOff x="0" y="0"/>
          <a:chExt cx="0" cy="0"/>
        </a:xfrm>
      </p:grpSpPr>
      <p:sp>
        <p:nvSpPr>
          <p:cNvPr id="203" name="Google Shape;203;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5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205" name="Google Shape;205;p5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5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5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5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58"/>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4"/>
        <p:cNvGrpSpPr/>
        <p:nvPr/>
      </p:nvGrpSpPr>
      <p:grpSpPr>
        <a:xfrm>
          <a:off x="0" y="0"/>
          <a:ext cx="0" cy="0"/>
          <a:chOff x="0" y="0"/>
          <a:chExt cx="0" cy="0"/>
        </a:xfrm>
      </p:grpSpPr>
      <p:sp>
        <p:nvSpPr>
          <p:cNvPr id="215" name="Google Shape;215;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5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7"/>
        <p:cNvGrpSpPr/>
        <p:nvPr/>
      </p:nvGrpSpPr>
      <p:grpSpPr>
        <a:xfrm>
          <a:off x="0" y="0"/>
          <a:ext cx="0" cy="0"/>
          <a:chOff x="0" y="0"/>
          <a:chExt cx="0" cy="0"/>
        </a:xfrm>
      </p:grpSpPr>
      <p:sp>
        <p:nvSpPr>
          <p:cNvPr id="218" name="Google Shape;218;p60"/>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9" name="Google Shape;219;p6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0" name="Google Shape;220;p6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sp>
        <p:nvSpPr>
          <p:cNvPr id="222" name="Google Shape;222;p61"/>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3" name="Google Shape;223;p6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2"/>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7" name="Google Shape;227;p62"/>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8" name="Google Shape;228;p62"/>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9" name="Google Shape;229;p6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0"/>
        <p:cNvGrpSpPr/>
        <p:nvPr/>
      </p:nvGrpSpPr>
      <p:grpSpPr>
        <a:xfrm>
          <a:off x="0" y="0"/>
          <a:ext cx="0" cy="0"/>
          <a:chOff x="0" y="0"/>
          <a:chExt cx="0" cy="0"/>
        </a:xfrm>
      </p:grpSpPr>
      <p:sp>
        <p:nvSpPr>
          <p:cNvPr id="231" name="Google Shape;231;p63"/>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32" name="Google Shape;232;p6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3"/>
        <p:cNvGrpSpPr/>
        <p:nvPr/>
      </p:nvGrpSpPr>
      <p:grpSpPr>
        <a:xfrm>
          <a:off x="0" y="0"/>
          <a:ext cx="0" cy="0"/>
          <a:chOff x="0" y="0"/>
          <a:chExt cx="0" cy="0"/>
        </a:xfrm>
      </p:grpSpPr>
      <p:sp>
        <p:nvSpPr>
          <p:cNvPr id="234" name="Google Shape;234;p64"/>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5" name="Google Shape;235;p64"/>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36" name="Google Shape;236;p6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7"/>
        <p:cNvGrpSpPr/>
        <p:nvPr/>
      </p:nvGrpSpPr>
      <p:grpSpPr>
        <a:xfrm>
          <a:off x="0" y="0"/>
          <a:ext cx="0" cy="0"/>
          <a:chOff x="0" y="0"/>
          <a:chExt cx="0" cy="0"/>
        </a:xfrm>
      </p:grpSpPr>
      <p:sp>
        <p:nvSpPr>
          <p:cNvPr id="238" name="Google Shape;238;p6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3" name="Google Shape;43;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4" name="Google Shape;44;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95" name="Google Shape;95;p26"/>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7"/>
        <p:cNvGrpSpPr/>
        <p:nvPr/>
      </p:nvGrpSpPr>
      <p:grpSpPr>
        <a:xfrm>
          <a:off x="0" y="0"/>
          <a:ext cx="0" cy="0"/>
          <a:chOff x="0" y="0"/>
          <a:chExt cx="0" cy="0"/>
        </a:xfrm>
      </p:grpSpPr>
      <p:sp>
        <p:nvSpPr>
          <p:cNvPr id="128" name="Google Shape;128;p3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9" name="Google Shape;129;p3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30" name="Google Shape;130;p3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86" name="Google Shape;186;p52"/>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87" name="Google Shape;187;p5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hop.googlemerchandisestore.com/"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6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Draw Insights from Marketing Data</a:t>
            </a:r>
            <a:endParaRPr sz="2400">
              <a:solidFill>
                <a:srgbClr val="BECBD6"/>
              </a:solidFill>
              <a:latin typeface="Open Sans"/>
              <a:ea typeface="Open Sans"/>
              <a:cs typeface="Open Sans"/>
              <a:sym typeface="Open Sans"/>
            </a:endParaRPr>
          </a:p>
        </p:txBody>
      </p:sp>
      <p:sp>
        <p:nvSpPr>
          <p:cNvPr id="246" name="Google Shape;246;p66"/>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Marketing Data and Technology</a:t>
            </a:r>
            <a:endParaRPr sz="3600">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37" name="Google Shape;337;p7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Which month had the most new users?</a:t>
            </a:r>
            <a:endParaRPr dirty="0"/>
          </a:p>
          <a:p>
            <a:pPr marL="0" lvl="0" indent="0" algn="l" rtl="0">
              <a:spcBef>
                <a:spcPts val="1600"/>
              </a:spcBef>
              <a:spcAft>
                <a:spcPts val="0"/>
              </a:spcAft>
              <a:buClr>
                <a:schemeClr val="dk1"/>
              </a:buClr>
              <a:buSzPts val="1100"/>
              <a:buFont typeface="Arial"/>
              <a:buNone/>
            </a:pPr>
            <a:r>
              <a:rPr lang="en-US" dirty="0"/>
              <a:t>April 2025 had the most new users. </a:t>
            </a:r>
            <a:endParaRPr i="1" dirty="0"/>
          </a:p>
          <a:p>
            <a:pPr marL="0" lvl="0" indent="0" algn="l" rtl="0">
              <a:spcBef>
                <a:spcPts val="1600"/>
              </a:spcBef>
              <a:spcAft>
                <a:spcPts val="0"/>
              </a:spcAft>
              <a:buClr>
                <a:schemeClr val="dk1"/>
              </a:buClr>
              <a:buSzPts val="1100"/>
              <a:buFont typeface="Arial"/>
              <a:buNone/>
            </a:pPr>
            <a:r>
              <a:rPr lang="en" dirty="0"/>
              <a:t>Which month had the fewest new users?  </a:t>
            </a:r>
            <a:endParaRPr dirty="0"/>
          </a:p>
          <a:p>
            <a:pPr marL="0" lvl="0" indent="0" algn="l" rtl="0">
              <a:spcBef>
                <a:spcPts val="1600"/>
              </a:spcBef>
              <a:spcAft>
                <a:spcPts val="0"/>
              </a:spcAft>
              <a:buNone/>
            </a:pPr>
            <a:r>
              <a:rPr lang="en-US" dirty="0"/>
              <a:t>February 2025 had the fewest new users. </a:t>
            </a:r>
            <a:endParaRPr i="1" dirty="0"/>
          </a:p>
          <a:p>
            <a:pPr marL="0" lvl="0" indent="0" algn="l" rtl="0">
              <a:spcBef>
                <a:spcPts val="1600"/>
              </a:spcBef>
              <a:spcAft>
                <a:spcPts val="0"/>
              </a:spcAft>
              <a:buClr>
                <a:schemeClr val="dk1"/>
              </a:buClr>
              <a:buSzPts val="1100"/>
              <a:buFont typeface="Arial"/>
              <a:buNone/>
            </a:pPr>
            <a:endParaRPr i="1" dirty="0"/>
          </a:p>
          <a:p>
            <a:pPr marL="0" lvl="0" indent="0" algn="l" rtl="0">
              <a:spcBef>
                <a:spcPts val="1600"/>
              </a:spcBef>
              <a:spcAft>
                <a:spcPts val="0"/>
              </a:spcAft>
              <a:buNone/>
            </a:pPr>
            <a:r>
              <a:rPr lang="en" dirty="0"/>
              <a:t>Write some ideas why certain trends are associated with these specific months?</a:t>
            </a:r>
            <a:endParaRPr dirty="0"/>
          </a:p>
          <a:p>
            <a:pPr marL="0" lvl="0" indent="0" algn="l" rtl="0">
              <a:spcBef>
                <a:spcPts val="1600"/>
              </a:spcBef>
              <a:spcAft>
                <a:spcPts val="0"/>
              </a:spcAft>
              <a:buClr>
                <a:schemeClr val="dk1"/>
              </a:buClr>
              <a:buSzPts val="1100"/>
              <a:buFont typeface="Arial"/>
              <a:buNone/>
            </a:pPr>
            <a:r>
              <a:rPr lang="en-US" dirty="0"/>
              <a:t>April might have had promotions, new product launches, or seasonal marketing campaigns. </a:t>
            </a:r>
            <a:r>
              <a:rPr lang="en-US"/>
              <a:t>February could be slower due to fewer marketing efforts or post-holiday shopping fatigue. </a:t>
            </a:r>
            <a:endParaRPr dirty="0"/>
          </a:p>
        </p:txBody>
      </p:sp>
      <p:sp>
        <p:nvSpPr>
          <p:cNvPr id="338" name="Google Shape;338;p7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Tech</a:t>
            </a:r>
            <a:endParaRPr sz="2400">
              <a:solidFill>
                <a:srgbClr val="02B3E4"/>
              </a:solidFill>
              <a:latin typeface="Open Sans Light"/>
              <a:ea typeface="Open Sans Light"/>
              <a:cs typeface="Open Sans Light"/>
              <a:sym typeface="Open Sans Light"/>
            </a:endParaRPr>
          </a:p>
        </p:txBody>
      </p:sp>
      <p:sp>
        <p:nvSpPr>
          <p:cNvPr id="344" name="Google Shape;344;p80"/>
          <p:cNvSpPr txBox="1">
            <a:spLocks noGrp="1"/>
          </p:cNvSpPr>
          <p:nvPr>
            <p:ph type="body" idx="1"/>
          </p:nvPr>
        </p:nvSpPr>
        <p:spPr>
          <a:xfrm>
            <a:off x="264945" y="199017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Please go into the User → Tech → Tech overview report for the following:  </a:t>
            </a:r>
            <a:endParaRPr dirty="0"/>
          </a:p>
          <a:p>
            <a:pPr marL="0" lvl="0" indent="0" algn="l" rtl="0">
              <a:spcBef>
                <a:spcPts val="1600"/>
              </a:spcBef>
              <a:spcAft>
                <a:spcPts val="0"/>
              </a:spcAft>
              <a:buNone/>
            </a:pPr>
            <a:r>
              <a:rPr lang="en" dirty="0"/>
              <a:t>For the twelve month period you’ve chosen, provide a screenshot showing percentage chart (donut charts) of All Users that came from mobile, desktop, and tablet devices.</a:t>
            </a:r>
            <a:endParaRPr dirty="0"/>
          </a:p>
          <a:p>
            <a:pPr marL="0" lvl="0" indent="0" algn="l" rtl="0">
              <a:spcBef>
                <a:spcPts val="1600"/>
              </a:spcBef>
              <a:spcAft>
                <a:spcPts val="0"/>
              </a:spcAft>
              <a:buClr>
                <a:schemeClr val="dk1"/>
              </a:buClr>
              <a:buSzPts val="1100"/>
              <a:buFont typeface="Arial"/>
              <a:buNone/>
            </a:pPr>
            <a:r>
              <a:rPr lang="en" dirty="0"/>
              <a:t>Ensure that the following are visible in the screenshot:</a:t>
            </a:r>
            <a:endParaRPr dirty="0"/>
          </a:p>
          <a:p>
            <a:pPr marL="457200" lvl="0" indent="-342900" algn="l" rtl="0">
              <a:spcBef>
                <a:spcPts val="1600"/>
              </a:spcBef>
              <a:spcAft>
                <a:spcPts val="0"/>
              </a:spcAft>
              <a:buSzPts val="1800"/>
              <a:buChar char="●"/>
            </a:pPr>
            <a:r>
              <a:rPr lang="en" dirty="0"/>
              <a:t>Device Category</a:t>
            </a:r>
            <a:endParaRPr dirty="0"/>
          </a:p>
          <a:p>
            <a:pPr marL="457200" lvl="0" indent="-342900" algn="l" rtl="0">
              <a:spcBef>
                <a:spcPts val="0"/>
              </a:spcBef>
              <a:spcAft>
                <a:spcPts val="0"/>
              </a:spcAft>
              <a:buSzPts val="1800"/>
              <a:buChar char="●"/>
            </a:pPr>
            <a:r>
              <a:rPr lang="en" dirty="0"/>
              <a:t>Donut chart showing % breakdown by device</a:t>
            </a:r>
            <a:endParaRPr dirty="0"/>
          </a:p>
          <a:p>
            <a:pPr marL="0" lvl="0" indent="0" algn="l" rtl="0">
              <a:spcBef>
                <a:spcPts val="1600"/>
              </a:spcBef>
              <a:spcAft>
                <a:spcPts val="0"/>
              </a:spcAft>
              <a:buNone/>
            </a:pPr>
            <a:r>
              <a:rPr lang="en" dirty="0"/>
              <a:t>Note that the time frame selected does not need to be visible in the screenshot..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4" name="Picture 3">
            <a:extLst>
              <a:ext uri="{FF2B5EF4-FFF2-40B4-BE49-F238E27FC236}">
                <a16:creationId xmlns:a16="http://schemas.microsoft.com/office/drawing/2014/main" id="{D736D9FD-5E2E-FAFC-F5B2-2CA7C3533D2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246" y="6138884"/>
            <a:ext cx="2738245" cy="3454400"/>
          </a:xfrm>
          <a:prstGeom prst="rect">
            <a:avLst/>
          </a:prstGeom>
        </p:spPr>
      </p:pic>
      <p:pic>
        <p:nvPicPr>
          <p:cNvPr id="5" name="Picture 4">
            <a:extLst>
              <a:ext uri="{FF2B5EF4-FFF2-40B4-BE49-F238E27FC236}">
                <a16:creationId xmlns:a16="http://schemas.microsoft.com/office/drawing/2014/main" id="{C25CF990-CCED-072B-92F2-93096608F1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31645" y="6138884"/>
            <a:ext cx="2892431" cy="345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Acquisition</a:t>
            </a:r>
            <a:endParaRPr sz="2400">
              <a:solidFill>
                <a:srgbClr val="02B3E4"/>
              </a:solidFill>
              <a:latin typeface="Open Sans Light"/>
              <a:ea typeface="Open Sans Light"/>
              <a:cs typeface="Open Sans Light"/>
              <a:sym typeface="Open Sans Light"/>
            </a:endParaRPr>
          </a:p>
        </p:txBody>
      </p:sp>
      <p:sp>
        <p:nvSpPr>
          <p:cNvPr id="353" name="Google Shape;353;p81"/>
          <p:cNvSpPr txBox="1">
            <a:spLocks noGrp="1"/>
          </p:cNvSpPr>
          <p:nvPr>
            <p:ph type="body" idx="1"/>
          </p:nvPr>
        </p:nvSpPr>
        <p:spPr>
          <a:xfrm>
            <a:off x="264945" y="1909354"/>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For this section, if you are using your own business’s Google Analytics data but do not have eCommerce capabilities established, please use the Google Analytics demo data provided from the Google Merchandise store.</a:t>
            </a:r>
            <a:endParaRPr b="1"/>
          </a:p>
          <a:p>
            <a:pPr marL="0" lvl="0" indent="0" algn="l" rtl="0">
              <a:spcBef>
                <a:spcPts val="1600"/>
              </a:spcBef>
              <a:spcAft>
                <a:spcPts val="0"/>
              </a:spcAft>
              <a:buNone/>
            </a:pPr>
            <a:r>
              <a:rPr lang="en"/>
              <a:t>Take a screenshot that shows the Engagement rate of the different acquisition channels over a 12 month period.</a:t>
            </a:r>
            <a:endParaRPr/>
          </a:p>
          <a:p>
            <a:pPr marL="0" lvl="0" indent="0" algn="l" rtl="0">
              <a:spcBef>
                <a:spcPts val="1600"/>
              </a:spcBef>
              <a:spcAft>
                <a:spcPts val="0"/>
              </a:spcAft>
              <a:buClr>
                <a:schemeClr val="dk1"/>
              </a:buClr>
              <a:buSzPts val="1100"/>
              <a:buFont typeface="Arial"/>
              <a:buNone/>
            </a:pPr>
            <a:r>
              <a:rPr lang="en"/>
              <a:t>Ensure that the following are visible in the screenshot:</a:t>
            </a:r>
            <a:endParaRPr/>
          </a:p>
          <a:p>
            <a:pPr marL="457200" lvl="0" indent="-342900" algn="l" rtl="0">
              <a:spcBef>
                <a:spcPts val="1600"/>
              </a:spcBef>
              <a:spcAft>
                <a:spcPts val="0"/>
              </a:spcAft>
              <a:buSzPts val="1800"/>
              <a:buChar char="●"/>
            </a:pPr>
            <a:r>
              <a:rPr lang="en"/>
              <a:t>Channel group</a:t>
            </a:r>
            <a:endParaRPr/>
          </a:p>
          <a:p>
            <a:pPr marL="457200" lvl="0" indent="-342900" algn="l" rtl="0">
              <a:spcBef>
                <a:spcPts val="0"/>
              </a:spcBef>
              <a:spcAft>
                <a:spcPts val="0"/>
              </a:spcAft>
              <a:buSzPts val="1800"/>
              <a:buChar char="●"/>
            </a:pPr>
            <a:r>
              <a:rPr lang="en"/>
              <a:t>Users</a:t>
            </a:r>
            <a:endParaRPr/>
          </a:p>
          <a:p>
            <a:pPr marL="457200" lvl="0" indent="-342900" algn="l" rtl="0">
              <a:spcBef>
                <a:spcPts val="0"/>
              </a:spcBef>
              <a:spcAft>
                <a:spcPts val="0"/>
              </a:spcAft>
              <a:buSzPts val="1800"/>
              <a:buChar char="●"/>
            </a:pPr>
            <a:r>
              <a:rPr lang="en"/>
              <a:t>Engagement Rate</a:t>
            </a:r>
            <a:endParaRPr/>
          </a:p>
          <a:p>
            <a:pPr marL="0" lvl="0" indent="0" algn="l" rtl="0">
              <a:spcBef>
                <a:spcPts val="1600"/>
              </a:spcBef>
              <a:spcAft>
                <a:spcPts val="0"/>
              </a:spcAft>
              <a:buNone/>
            </a:pPr>
            <a:r>
              <a:rPr lang="en"/>
              <a:t>Note that the time frame selected does not need to be visible in the screenshot, but will be reflected by the number of users.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 name="Picture 1">
            <a:extLst>
              <a:ext uri="{FF2B5EF4-FFF2-40B4-BE49-F238E27FC236}">
                <a16:creationId xmlns:a16="http://schemas.microsoft.com/office/drawing/2014/main" id="{23E2DABC-9B94-8B25-CEE1-F8B821B2B1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95400" y="6716023"/>
            <a:ext cx="5181600" cy="31210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Acquisition</a:t>
            </a:r>
            <a:endParaRPr sz="3200">
              <a:solidFill>
                <a:srgbClr val="02B3E4"/>
              </a:solidFill>
              <a:latin typeface="Open Sans Light"/>
              <a:ea typeface="Open Sans Light"/>
              <a:cs typeface="Open Sans Light"/>
              <a:sym typeface="Open Sans Light"/>
            </a:endParaRPr>
          </a:p>
        </p:txBody>
      </p:sp>
      <p:sp>
        <p:nvSpPr>
          <p:cNvPr id="362" name="Google Shape;362;p82"/>
          <p:cNvSpPr txBox="1">
            <a:spLocks noGrp="1"/>
          </p:cNvSpPr>
          <p:nvPr>
            <p:ph type="body" idx="1"/>
          </p:nvPr>
        </p:nvSpPr>
        <p:spPr>
          <a:xfrm>
            <a:off x="264945" y="2455381"/>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Which channel groups had the highest and lowest engagement rates?</a:t>
            </a:r>
            <a:endParaRPr dirty="0"/>
          </a:p>
          <a:p>
            <a:r>
              <a:rPr lang="en-US" dirty="0"/>
              <a:t>Highest: Organic Shopping (80.36%)</a:t>
            </a:r>
          </a:p>
          <a:p>
            <a:r>
              <a:rPr lang="en-US" dirty="0"/>
              <a:t>Lowest: Unassigned (9.41%)</a:t>
            </a:r>
            <a:endParaRPr i="1" dirty="0"/>
          </a:p>
          <a:p>
            <a:pPr marL="0" lvl="0" indent="0" algn="l" rtl="0">
              <a:spcBef>
                <a:spcPts val="1600"/>
              </a:spcBef>
              <a:spcAft>
                <a:spcPts val="0"/>
              </a:spcAft>
              <a:buClr>
                <a:schemeClr val="dk1"/>
              </a:buClr>
              <a:buSzPts val="1100"/>
              <a:buFont typeface="Arial"/>
              <a:buNone/>
            </a:pPr>
            <a:r>
              <a:rPr lang="en" dirty="0"/>
              <a:t>Which channel groups had the highest and lowest total revenue?  </a:t>
            </a:r>
            <a:endParaRPr dirty="0"/>
          </a:p>
          <a:p>
            <a:r>
              <a:rPr lang="en-US" dirty="0"/>
              <a:t>Highest: Direct ($1,293,354.86)</a:t>
            </a:r>
          </a:p>
          <a:p>
            <a:r>
              <a:rPr lang="en-US" dirty="0"/>
              <a:t>Lowest: Paid Other ($0.00)</a:t>
            </a:r>
            <a:endParaRPr i="1" dirty="0"/>
          </a:p>
          <a:p>
            <a:pPr marL="0" lvl="0" indent="0" algn="l" rtl="0">
              <a:spcBef>
                <a:spcPts val="1600"/>
              </a:spcBef>
              <a:spcAft>
                <a:spcPts val="0"/>
              </a:spcAft>
              <a:buClr>
                <a:schemeClr val="dk1"/>
              </a:buClr>
              <a:buSzPts val="1100"/>
              <a:buFont typeface="Arial"/>
              <a:buNone/>
            </a:pPr>
            <a:r>
              <a:rPr lang="en" dirty="0"/>
              <a:t>What do these metrics mean, based on your experience?</a:t>
            </a:r>
            <a:endParaRPr i="1" dirty="0"/>
          </a:p>
          <a:p>
            <a:r>
              <a:rPr lang="en-US" dirty="0"/>
              <a:t>These metrics show that not all traffic works the same.</a:t>
            </a:r>
          </a:p>
          <a:p>
            <a:r>
              <a:rPr lang="en-US" dirty="0"/>
              <a:t>Direct traffic brings the most revenue, likely because users already know and trust the brand.</a:t>
            </a:r>
          </a:p>
          <a:p>
            <a:r>
              <a:rPr lang="en-US" dirty="0"/>
              <a:t>Organic Shopping has the highest engagement rate but low sales — maybe users are just browsing.</a:t>
            </a:r>
          </a:p>
          <a:p>
            <a:r>
              <a:rPr lang="en-US" dirty="0"/>
              <a:t>This means some channels bring attention, and others bring sales. Both are important for business success.</a:t>
            </a:r>
          </a:p>
          <a:p>
            <a:pPr marL="0" lvl="0" indent="0" algn="l" rtl="0">
              <a:spcBef>
                <a:spcPts val="1600"/>
              </a:spcBef>
              <a:spcAft>
                <a:spcPts val="1600"/>
              </a:spcAft>
              <a:buNone/>
            </a:pPr>
            <a:endParaRPr dirty="0"/>
          </a:p>
        </p:txBody>
      </p:sp>
      <p:sp>
        <p:nvSpPr>
          <p:cNvPr id="363" name="Google Shape;363;p82"/>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8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Monetization</a:t>
            </a:r>
            <a:endParaRPr sz="2400">
              <a:solidFill>
                <a:srgbClr val="02B3E4"/>
              </a:solidFill>
              <a:latin typeface="Open Sans Light"/>
              <a:ea typeface="Open Sans Light"/>
              <a:cs typeface="Open Sans Light"/>
              <a:sym typeface="Open Sans Light"/>
            </a:endParaRPr>
          </a:p>
        </p:txBody>
      </p:sp>
      <p:sp>
        <p:nvSpPr>
          <p:cNvPr id="369" name="Google Shape;369;p83"/>
          <p:cNvSpPr txBox="1">
            <a:spLocks noGrp="1"/>
          </p:cNvSpPr>
          <p:nvPr>
            <p:ph type="body" idx="1"/>
          </p:nvPr>
        </p:nvSpPr>
        <p:spPr>
          <a:xfrm>
            <a:off x="264945" y="1911096"/>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For this section, if you are using your own business’s Google Analytics data but do not have eCommerce capabilities established, please use the Google Analytics demo data provided from the Google Merchandise store.</a:t>
            </a:r>
            <a:endParaRPr/>
          </a:p>
          <a:p>
            <a:pPr marL="0" lvl="0" indent="0" algn="l" rtl="0">
              <a:spcBef>
                <a:spcPts val="1600"/>
              </a:spcBef>
              <a:spcAft>
                <a:spcPts val="0"/>
              </a:spcAft>
              <a:buNone/>
            </a:pPr>
            <a:r>
              <a:rPr lang="en"/>
              <a:t>During the twelve month period you’ve selected, provide a screenshot that shows the Item name that contributed the highest number of unique purchases and the item name that was responsible for the largest percentage of revenue? (Screenshot(s) only; no annotation required.) </a:t>
            </a:r>
            <a:endParaRPr i="1"/>
          </a:p>
          <a:p>
            <a:pPr marL="0" lvl="0" indent="0" algn="l" rtl="0">
              <a:spcBef>
                <a:spcPts val="1600"/>
              </a:spcBef>
              <a:spcAft>
                <a:spcPts val="0"/>
              </a:spcAft>
              <a:buClr>
                <a:schemeClr val="dk1"/>
              </a:buClr>
              <a:buSzPts val="1100"/>
              <a:buFont typeface="Arial"/>
              <a:buNone/>
            </a:pPr>
            <a:r>
              <a:rPr lang="en"/>
              <a:t>Ensure that the following are visible in the screenshot:</a:t>
            </a:r>
            <a:endParaRPr/>
          </a:p>
          <a:p>
            <a:pPr marL="457200" lvl="0" indent="-342900" algn="l" rtl="0">
              <a:spcBef>
                <a:spcPts val="1600"/>
              </a:spcBef>
              <a:spcAft>
                <a:spcPts val="0"/>
              </a:spcAft>
              <a:buSzPts val="1800"/>
              <a:buChar char="●"/>
            </a:pPr>
            <a:r>
              <a:rPr lang="en"/>
              <a:t>Item names</a:t>
            </a:r>
            <a:endParaRPr/>
          </a:p>
          <a:p>
            <a:pPr marL="457200" lvl="0" indent="-342900" algn="l" rtl="0">
              <a:spcBef>
                <a:spcPts val="0"/>
              </a:spcBef>
              <a:spcAft>
                <a:spcPts val="0"/>
              </a:spcAft>
              <a:buSzPts val="1800"/>
              <a:buChar char="●"/>
            </a:pPr>
            <a:r>
              <a:rPr lang="en"/>
              <a:t>Number of items purchased</a:t>
            </a:r>
            <a:endParaRPr/>
          </a:p>
          <a:p>
            <a:pPr marL="457200" lvl="0" indent="-342900" algn="l" rtl="0">
              <a:spcBef>
                <a:spcPts val="0"/>
              </a:spcBef>
              <a:spcAft>
                <a:spcPts val="0"/>
              </a:spcAft>
              <a:buSzPts val="1800"/>
              <a:buChar char="●"/>
            </a:pPr>
            <a:r>
              <a:rPr lang="en"/>
              <a:t>Item revenue</a:t>
            </a:r>
            <a:endParaRPr/>
          </a:p>
        </p:txBody>
      </p:sp>
      <p:pic>
        <p:nvPicPr>
          <p:cNvPr id="2" name="Picture 1">
            <a:extLst>
              <a:ext uri="{FF2B5EF4-FFF2-40B4-BE49-F238E27FC236}">
                <a16:creationId xmlns:a16="http://schemas.microsoft.com/office/drawing/2014/main" id="{5F41D125-13ED-96E8-1052-D9753190C2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17179" y="5616385"/>
            <a:ext cx="2986922" cy="41370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376"/>
        <p:cNvGrpSpPr/>
        <p:nvPr/>
      </p:nvGrpSpPr>
      <p:grpSpPr>
        <a:xfrm>
          <a:off x="0" y="0"/>
          <a:ext cx="0" cy="0"/>
          <a:chOff x="0" y="0"/>
          <a:chExt cx="0" cy="0"/>
        </a:xfrm>
      </p:grpSpPr>
      <p:sp>
        <p:nvSpPr>
          <p:cNvPr id="377" name="Google Shape;377;p84"/>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Four:</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78" name="Google Shape;378;p84"/>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391" name="Google Shape;391;p86"/>
          <p:cNvSpPr txBox="1"/>
          <p:nvPr/>
        </p:nvSpPr>
        <p:spPr>
          <a:xfrm>
            <a:off x="145282" y="3016841"/>
            <a:ext cx="5695883" cy="31519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Place the screenshot here, that includes  a comparison of your chosen Audience Demographic segment and “All Users”</a:t>
            </a:r>
            <a:endParaRPr sz="3600">
              <a:solidFill>
                <a:srgbClr val="FFFFFF"/>
              </a:solidFill>
              <a:latin typeface="Open Sans"/>
              <a:ea typeface="Open Sans"/>
              <a:cs typeface="Open Sans"/>
              <a:sym typeface="Open Sans"/>
            </a:endParaRPr>
          </a:p>
        </p:txBody>
      </p:sp>
      <p:graphicFrame>
        <p:nvGraphicFramePr>
          <p:cNvPr id="395" name="Google Shape;395;p86"/>
          <p:cNvGraphicFramePr/>
          <p:nvPr>
            <p:extLst>
              <p:ext uri="{D42A27DB-BD31-4B8C-83A1-F6EECF244321}">
                <p14:modId xmlns:p14="http://schemas.microsoft.com/office/powerpoint/2010/main" val="1620440834"/>
              </p:ext>
            </p:extLst>
          </p:nvPr>
        </p:nvGraphicFramePr>
        <p:xfrm>
          <a:off x="265025" y="7573600"/>
          <a:ext cx="7242450" cy="948250"/>
        </p:xfrm>
        <a:graphic>
          <a:graphicData uri="http://schemas.openxmlformats.org/drawingml/2006/table">
            <a:tbl>
              <a:tblPr>
                <a:noFill/>
                <a:tableStyleId>{FB3F17B5-818E-462D-A005-995C5AAC4F19}</a:tableStyleId>
              </a:tblPr>
              <a:tblGrid>
                <a:gridCol w="1737150">
                  <a:extLst>
                    <a:ext uri="{9D8B030D-6E8A-4147-A177-3AD203B41FA5}">
                      <a16:colId xmlns:a16="http://schemas.microsoft.com/office/drawing/2014/main" val="20000"/>
                    </a:ext>
                  </a:extLst>
                </a:gridCol>
                <a:gridCol w="5505300">
                  <a:extLst>
                    <a:ext uri="{9D8B030D-6E8A-4147-A177-3AD203B41FA5}">
                      <a16:colId xmlns:a16="http://schemas.microsoft.com/office/drawing/2014/main" val="20001"/>
                    </a:ext>
                  </a:extLst>
                </a:gridCol>
              </a:tblGrid>
              <a:tr h="948250">
                <a:tc>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Values used:</a:t>
                      </a:r>
                      <a:endParaRPr/>
                    </a:p>
                  </a:txBody>
                  <a:tcPr marL="91425" marR="91425" marT="91425" marB="91425"/>
                </a:tc>
                <a:tc>
                  <a:txBody>
                    <a:bodyPr/>
                    <a:lstStyle/>
                    <a:p>
                      <a:pPr marL="0" lvl="0" indent="0" algn="l" rtl="0">
                        <a:spcBef>
                          <a:spcPts val="0"/>
                        </a:spcBef>
                        <a:spcAft>
                          <a:spcPts val="0"/>
                        </a:spcAft>
                        <a:buNone/>
                      </a:pPr>
                      <a:r>
                        <a:rPr lang="en-US" sz="1800" i="1" dirty="0">
                          <a:solidFill>
                            <a:schemeClr val="dk2"/>
                          </a:solidFill>
                          <a:latin typeface="Open Sans"/>
                          <a:ea typeface="Open Sans"/>
                          <a:cs typeface="Open Sans"/>
                          <a:sym typeface="Open Sans"/>
                        </a:rPr>
                        <a:t>Audience segment: Age exactly matches 18-24  Compared to: All Users</a:t>
                      </a:r>
                      <a:endParaRPr dirty="0"/>
                    </a:p>
                  </a:txBody>
                  <a:tcPr marL="91425" marR="91425" marT="91425" marB="91425"/>
                </a:tc>
                <a:extLst>
                  <a:ext uri="{0D108BD9-81ED-4DB2-BD59-A6C34878D82A}">
                    <a16:rowId xmlns:a16="http://schemas.microsoft.com/office/drawing/2014/main" val="10000"/>
                  </a:ext>
                </a:extLst>
              </a:tr>
            </a:tbl>
          </a:graphicData>
        </a:graphic>
      </p:graphicFrame>
      <p:pic>
        <p:nvPicPr>
          <p:cNvPr id="2" name="Picture 1">
            <a:extLst>
              <a:ext uri="{FF2B5EF4-FFF2-40B4-BE49-F238E27FC236}">
                <a16:creationId xmlns:a16="http://schemas.microsoft.com/office/drawing/2014/main" id="{6E40A924-931A-67A4-AD29-F088ACC500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179" y="2611703"/>
            <a:ext cx="6562041" cy="39622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8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Technology</a:t>
            </a:r>
            <a:endParaRPr sz="3200">
              <a:solidFill>
                <a:srgbClr val="02B3E4"/>
              </a:solidFill>
              <a:latin typeface="Open Sans Light"/>
              <a:ea typeface="Open Sans Light"/>
              <a:cs typeface="Open Sans Light"/>
              <a:sym typeface="Open Sans Light"/>
            </a:endParaRPr>
          </a:p>
        </p:txBody>
      </p:sp>
      <p:sp>
        <p:nvSpPr>
          <p:cNvPr id="401" name="Google Shape;401;p87"/>
          <p:cNvSpPr txBox="1"/>
          <p:nvPr/>
        </p:nvSpPr>
        <p:spPr>
          <a:xfrm>
            <a:off x="145282" y="3016841"/>
            <a:ext cx="5695800" cy="3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Place the screenshot here, that includes  a comparison of your chosen Audience Demographic segment and “All Users”</a:t>
            </a:r>
            <a:endParaRPr sz="3600">
              <a:solidFill>
                <a:srgbClr val="FFFFFF"/>
              </a:solidFill>
              <a:latin typeface="Open Sans"/>
              <a:ea typeface="Open Sans"/>
              <a:cs typeface="Open Sans"/>
              <a:sym typeface="Open Sans"/>
            </a:endParaRPr>
          </a:p>
        </p:txBody>
      </p:sp>
      <p:graphicFrame>
        <p:nvGraphicFramePr>
          <p:cNvPr id="405" name="Google Shape;405;p87"/>
          <p:cNvGraphicFramePr/>
          <p:nvPr>
            <p:extLst>
              <p:ext uri="{D42A27DB-BD31-4B8C-83A1-F6EECF244321}">
                <p14:modId xmlns:p14="http://schemas.microsoft.com/office/powerpoint/2010/main" val="2144690651"/>
              </p:ext>
            </p:extLst>
          </p:nvPr>
        </p:nvGraphicFramePr>
        <p:xfrm>
          <a:off x="265025" y="7573600"/>
          <a:ext cx="7242450" cy="948250"/>
        </p:xfrm>
        <a:graphic>
          <a:graphicData uri="http://schemas.openxmlformats.org/drawingml/2006/table">
            <a:tbl>
              <a:tblPr>
                <a:noFill/>
                <a:tableStyleId>{FB3F17B5-818E-462D-A005-995C5AAC4F19}</a:tableStyleId>
              </a:tblPr>
              <a:tblGrid>
                <a:gridCol w="1737150">
                  <a:extLst>
                    <a:ext uri="{9D8B030D-6E8A-4147-A177-3AD203B41FA5}">
                      <a16:colId xmlns:a16="http://schemas.microsoft.com/office/drawing/2014/main" val="20000"/>
                    </a:ext>
                  </a:extLst>
                </a:gridCol>
                <a:gridCol w="5505300">
                  <a:extLst>
                    <a:ext uri="{9D8B030D-6E8A-4147-A177-3AD203B41FA5}">
                      <a16:colId xmlns:a16="http://schemas.microsoft.com/office/drawing/2014/main" val="20001"/>
                    </a:ext>
                  </a:extLst>
                </a:gridCol>
              </a:tblGrid>
              <a:tr h="948250">
                <a:tc>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Values used:</a:t>
                      </a:r>
                      <a:endParaRPr/>
                    </a:p>
                  </a:txBody>
                  <a:tcPr marL="91425" marR="91425" marT="91425" marB="91425"/>
                </a:tc>
                <a:tc>
                  <a:txBody>
                    <a:bodyPr/>
                    <a:lstStyle/>
                    <a:p>
                      <a:pPr marL="0" lvl="0" indent="0" algn="l" rtl="0">
                        <a:spcBef>
                          <a:spcPts val="0"/>
                        </a:spcBef>
                        <a:spcAft>
                          <a:spcPts val="0"/>
                        </a:spcAft>
                        <a:buNone/>
                      </a:pPr>
                      <a:r>
                        <a:rPr lang="en-US" sz="1800" i="1" dirty="0">
                          <a:solidFill>
                            <a:schemeClr val="dk2"/>
                          </a:solidFill>
                          <a:latin typeface="Open Sans"/>
                          <a:ea typeface="Open Sans"/>
                          <a:cs typeface="Open Sans"/>
                          <a:sym typeface="Open Sans"/>
                        </a:rPr>
                        <a:t>Technology segment: Browser exactly matches Safari  Compared to: All Users</a:t>
                      </a:r>
                      <a:endParaRPr sz="1800" i="1" dirty="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bl>
          </a:graphicData>
        </a:graphic>
      </p:graphicFrame>
      <p:pic>
        <p:nvPicPr>
          <p:cNvPr id="2" name="Picture 1">
            <a:extLst>
              <a:ext uri="{FF2B5EF4-FFF2-40B4-BE49-F238E27FC236}">
                <a16:creationId xmlns:a16="http://schemas.microsoft.com/office/drawing/2014/main" id="{D892971D-EABE-EC58-8A34-C65F45B32738}"/>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527803" y="2732911"/>
            <a:ext cx="6716793" cy="40029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409"/>
        <p:cNvGrpSpPr/>
        <p:nvPr/>
      </p:nvGrpSpPr>
      <p:grpSpPr>
        <a:xfrm>
          <a:off x="0" y="0"/>
          <a:ext cx="0" cy="0"/>
          <a:chOff x="0" y="0"/>
          <a:chExt cx="0" cy="0"/>
        </a:xfrm>
      </p:grpSpPr>
      <p:sp>
        <p:nvSpPr>
          <p:cNvPr id="410" name="Google Shape;410;p88"/>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Five: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411" name="Google Shape;411;p88"/>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9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Google Merchandise Store data</a:t>
            </a:r>
            <a:endParaRPr sz="3200">
              <a:solidFill>
                <a:srgbClr val="02B3E4"/>
              </a:solidFill>
              <a:latin typeface="Open Sans Light"/>
              <a:ea typeface="Open Sans Light"/>
              <a:cs typeface="Open Sans Light"/>
              <a:sym typeface="Open Sans Light"/>
            </a:endParaRPr>
          </a:p>
        </p:txBody>
      </p:sp>
      <p:sp>
        <p:nvSpPr>
          <p:cNvPr id="432" name="Google Shape;432;p91"/>
          <p:cNvSpPr txBox="1">
            <a:spLocks noGrp="1"/>
          </p:cNvSpPr>
          <p:nvPr>
            <p:ph type="body" idx="1"/>
          </p:nvPr>
        </p:nvSpPr>
        <p:spPr>
          <a:xfrm>
            <a:off x="264950" y="2171875"/>
            <a:ext cx="7242600" cy="248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find the results of the Google Merchandise Store campaigns below.</a:t>
            </a:r>
            <a:endParaRPr/>
          </a:p>
        </p:txBody>
      </p:sp>
      <p:graphicFrame>
        <p:nvGraphicFramePr>
          <p:cNvPr id="433" name="Google Shape;433;p91"/>
          <p:cNvGraphicFramePr/>
          <p:nvPr/>
        </p:nvGraphicFramePr>
        <p:xfrm>
          <a:off x="217450" y="3851400"/>
          <a:ext cx="7337600" cy="3262711"/>
        </p:xfrm>
        <a:graphic>
          <a:graphicData uri="http://schemas.openxmlformats.org/drawingml/2006/table">
            <a:tbl>
              <a:tblPr>
                <a:noFill/>
                <a:tableStyleId>{FB3F17B5-818E-462D-A005-995C5AAC4F19}</a:tableStyleId>
              </a:tblPr>
              <a:tblGrid>
                <a:gridCol w="3951975">
                  <a:extLst>
                    <a:ext uri="{9D8B030D-6E8A-4147-A177-3AD203B41FA5}">
                      <a16:colId xmlns:a16="http://schemas.microsoft.com/office/drawing/2014/main" val="20000"/>
                    </a:ext>
                  </a:extLst>
                </a:gridCol>
                <a:gridCol w="1235950">
                  <a:extLst>
                    <a:ext uri="{9D8B030D-6E8A-4147-A177-3AD203B41FA5}">
                      <a16:colId xmlns:a16="http://schemas.microsoft.com/office/drawing/2014/main" val="20001"/>
                    </a:ext>
                  </a:extLst>
                </a:gridCol>
                <a:gridCol w="1189900">
                  <a:extLst>
                    <a:ext uri="{9D8B030D-6E8A-4147-A177-3AD203B41FA5}">
                      <a16:colId xmlns:a16="http://schemas.microsoft.com/office/drawing/2014/main" val="20002"/>
                    </a:ext>
                  </a:extLst>
                </a:gridCol>
                <a:gridCol w="9597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500" b="1"/>
                        <a:t>Campaign Name</a:t>
                      </a:r>
                      <a:endParaRPr sz="1500" b="1"/>
                    </a:p>
                  </a:txBody>
                  <a:tcPr marL="91425" marR="91425" marT="91425" marB="91425">
                    <a:solidFill>
                      <a:schemeClr val="lt2"/>
                    </a:solidFill>
                  </a:tcPr>
                </a:tc>
                <a:tc>
                  <a:txBody>
                    <a:bodyPr/>
                    <a:lstStyle/>
                    <a:p>
                      <a:pPr marL="0" lvl="0" indent="0" algn="l" rtl="0">
                        <a:spcBef>
                          <a:spcPts val="0"/>
                        </a:spcBef>
                        <a:spcAft>
                          <a:spcPts val="0"/>
                        </a:spcAft>
                        <a:buNone/>
                      </a:pPr>
                      <a:r>
                        <a:rPr lang="en" sz="1500" b="1"/>
                        <a:t>Cost</a:t>
                      </a:r>
                      <a:endParaRPr sz="1500" b="1"/>
                    </a:p>
                  </a:txBody>
                  <a:tcPr marL="91425" marR="91425" marT="91425" marB="91425">
                    <a:solidFill>
                      <a:schemeClr val="lt2"/>
                    </a:solidFill>
                  </a:tcPr>
                </a:tc>
                <a:tc>
                  <a:txBody>
                    <a:bodyPr/>
                    <a:lstStyle/>
                    <a:p>
                      <a:pPr marL="0" lvl="0" indent="0" algn="l" rtl="0">
                        <a:spcBef>
                          <a:spcPts val="0"/>
                        </a:spcBef>
                        <a:spcAft>
                          <a:spcPts val="0"/>
                        </a:spcAft>
                        <a:buNone/>
                      </a:pPr>
                      <a:r>
                        <a:rPr lang="en" sz="1500" b="1"/>
                        <a:t>Revenue</a:t>
                      </a:r>
                      <a:endParaRPr sz="1500" b="1"/>
                    </a:p>
                  </a:txBody>
                  <a:tcPr marL="91425" marR="91425" marT="91425" marB="91425">
                    <a:solidFill>
                      <a:schemeClr val="lt2"/>
                    </a:solidFill>
                  </a:tcPr>
                </a:tc>
                <a:tc>
                  <a:txBody>
                    <a:bodyPr/>
                    <a:lstStyle/>
                    <a:p>
                      <a:pPr marL="0" lvl="0" indent="0" algn="l" rtl="0">
                        <a:spcBef>
                          <a:spcPts val="0"/>
                        </a:spcBef>
                        <a:spcAft>
                          <a:spcPts val="0"/>
                        </a:spcAft>
                        <a:buNone/>
                      </a:pPr>
                      <a:r>
                        <a:rPr lang="en" sz="1500" b="1"/>
                        <a:t>ROAS</a:t>
                      </a:r>
                      <a:endParaRPr sz="1500"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200"/>
                        <a:t>Tech Trends: Discover the Latest Google Gear</a:t>
                      </a:r>
                      <a:endParaRPr sz="1200">
                        <a:solidFill>
                          <a:srgbClr val="0B0B0B"/>
                        </a:solidFill>
                        <a:highlight>
                          <a:srgbClr val="F6F6F6"/>
                        </a:highlight>
                        <a:latin typeface="Open Sans"/>
                        <a:ea typeface="Open Sans"/>
                        <a:cs typeface="Open Sans"/>
                        <a:sym typeface="Open Sans"/>
                      </a:endParaRPr>
                    </a:p>
                  </a:txBody>
                  <a:tcPr marL="91425" marR="91425" marT="91425" marB="91425"/>
                </a:tc>
                <a:tc>
                  <a:txBody>
                    <a:bodyPr/>
                    <a:lstStyle/>
                    <a:p>
                      <a:pPr marL="0" lvl="0" indent="0" algn="r" rtl="0">
                        <a:lnSpc>
                          <a:spcPct val="115000"/>
                        </a:lnSpc>
                        <a:spcBef>
                          <a:spcPts val="0"/>
                        </a:spcBef>
                        <a:spcAft>
                          <a:spcPts val="0"/>
                        </a:spcAft>
                        <a:buNone/>
                      </a:pPr>
                      <a:r>
                        <a:rPr lang="en"/>
                        <a:t>$5,000</a:t>
                      </a:r>
                      <a:endParaRPr/>
                    </a:p>
                  </a:txBody>
                  <a:tcPr marL="91425" marR="91425" marT="91425" marB="91425"/>
                </a:tc>
                <a:tc>
                  <a:txBody>
                    <a:bodyPr/>
                    <a:lstStyle/>
                    <a:p>
                      <a:pPr marL="0" lvl="0" indent="0" algn="r" rtl="0">
                        <a:lnSpc>
                          <a:spcPct val="115000"/>
                        </a:lnSpc>
                        <a:spcBef>
                          <a:spcPts val="0"/>
                        </a:spcBef>
                        <a:spcAft>
                          <a:spcPts val="0"/>
                        </a:spcAft>
                        <a:buNone/>
                      </a:pPr>
                      <a:r>
                        <a:rPr lang="en"/>
                        <a:t>$3,000</a:t>
                      </a:r>
                      <a:endParaRPr/>
                    </a:p>
                  </a:txBody>
                  <a:tcPr marL="91425" marR="91425" marT="91425" marB="91425"/>
                </a:tc>
                <a:tc>
                  <a:txBody>
                    <a:bodyPr/>
                    <a:lstStyle/>
                    <a:p>
                      <a:pPr marL="0" lvl="0" indent="0" algn="r" rtl="0">
                        <a:lnSpc>
                          <a:spcPct val="115000"/>
                        </a:lnSpc>
                        <a:spcBef>
                          <a:spcPts val="0"/>
                        </a:spcBef>
                        <a:spcAft>
                          <a:spcPts val="0"/>
                        </a:spcAft>
                        <a:buNone/>
                      </a:pPr>
                      <a:r>
                        <a:rPr lang="en"/>
                        <a:t>0.6</a:t>
                      </a:r>
                      <a:endParaRPr/>
                    </a:p>
                  </a:txBody>
                  <a:tcPr marL="91425" marR="91425" marT="91425" marB="91425"/>
                </a:tc>
                <a:extLst>
                  <a:ext uri="{0D108BD9-81ED-4DB2-BD59-A6C34878D82A}">
                    <a16:rowId xmlns:a16="http://schemas.microsoft.com/office/drawing/2014/main" val="10001"/>
                  </a:ext>
                </a:extLst>
              </a:tr>
              <a:tr h="385975">
                <a:tc>
                  <a:txBody>
                    <a:bodyPr/>
                    <a:lstStyle/>
                    <a:p>
                      <a:pPr marL="0" lvl="0" indent="0" algn="l" rtl="0">
                        <a:lnSpc>
                          <a:spcPct val="115000"/>
                        </a:lnSpc>
                        <a:spcBef>
                          <a:spcPts val="0"/>
                        </a:spcBef>
                        <a:spcAft>
                          <a:spcPts val="0"/>
                        </a:spcAft>
                        <a:buNone/>
                      </a:pPr>
                      <a:r>
                        <a:rPr lang="en" sz="1200"/>
                        <a:t>Shop with Google: Unleash Your Digital Lifestyle</a:t>
                      </a:r>
                      <a:endParaRPr sz="1200"/>
                    </a:p>
                  </a:txBody>
                  <a:tcPr marL="91425" marR="91425" marT="91425" marB="91425"/>
                </a:tc>
                <a:tc>
                  <a:txBody>
                    <a:bodyPr/>
                    <a:lstStyle/>
                    <a:p>
                      <a:pPr marL="0" lvl="0" indent="0" algn="r" rtl="0">
                        <a:lnSpc>
                          <a:spcPct val="115000"/>
                        </a:lnSpc>
                        <a:spcBef>
                          <a:spcPts val="0"/>
                        </a:spcBef>
                        <a:spcAft>
                          <a:spcPts val="0"/>
                        </a:spcAft>
                        <a:buNone/>
                      </a:pPr>
                      <a:r>
                        <a:rPr lang="en"/>
                        <a:t>$5,000</a:t>
                      </a:r>
                      <a:endParaRPr/>
                    </a:p>
                  </a:txBody>
                  <a:tcPr marL="91425" marR="91425" marT="91425" marB="91425"/>
                </a:tc>
                <a:tc>
                  <a:txBody>
                    <a:bodyPr/>
                    <a:lstStyle/>
                    <a:p>
                      <a:pPr marL="0" lvl="0" indent="0" algn="r" rtl="0">
                        <a:lnSpc>
                          <a:spcPct val="115000"/>
                        </a:lnSpc>
                        <a:spcBef>
                          <a:spcPts val="0"/>
                        </a:spcBef>
                        <a:spcAft>
                          <a:spcPts val="0"/>
                        </a:spcAft>
                        <a:buNone/>
                      </a:pPr>
                      <a:r>
                        <a:rPr lang="en"/>
                        <a:t>$8,000</a:t>
                      </a:r>
                      <a:endParaRPr/>
                    </a:p>
                  </a:txBody>
                  <a:tcPr marL="91425" marR="91425" marT="91425" marB="91425"/>
                </a:tc>
                <a:tc>
                  <a:txBody>
                    <a:bodyPr/>
                    <a:lstStyle/>
                    <a:p>
                      <a:pPr marL="0" lvl="0" indent="0" algn="r" rtl="0">
                        <a:lnSpc>
                          <a:spcPct val="115000"/>
                        </a:lnSpc>
                        <a:spcBef>
                          <a:spcPts val="0"/>
                        </a:spcBef>
                        <a:spcAft>
                          <a:spcPts val="0"/>
                        </a:spcAft>
                        <a:buNone/>
                      </a:pPr>
                      <a:r>
                        <a:rPr lang="en"/>
                        <a:t>1.6</a:t>
                      </a:r>
                      <a:endParaRPr/>
                    </a:p>
                  </a:txBody>
                  <a:tcPr marL="91425" marR="91425" marT="91425" marB="91425"/>
                </a:tc>
                <a:extLst>
                  <a:ext uri="{0D108BD9-81ED-4DB2-BD59-A6C34878D82A}">
                    <a16:rowId xmlns:a16="http://schemas.microsoft.com/office/drawing/2014/main" val="10002"/>
                  </a:ext>
                </a:extLst>
              </a:tr>
              <a:tr h="283625">
                <a:tc>
                  <a:txBody>
                    <a:bodyPr/>
                    <a:lstStyle/>
                    <a:p>
                      <a:pPr marL="0" lvl="0" indent="0" algn="l" rtl="0">
                        <a:lnSpc>
                          <a:spcPct val="115000"/>
                        </a:lnSpc>
                        <a:spcBef>
                          <a:spcPts val="0"/>
                        </a:spcBef>
                        <a:spcAft>
                          <a:spcPts val="0"/>
                        </a:spcAft>
                        <a:buClr>
                          <a:schemeClr val="dk1"/>
                        </a:buClr>
                        <a:buSzPts val="1100"/>
                        <a:buFont typeface="Arial"/>
                        <a:buNone/>
                      </a:pPr>
                      <a:r>
                        <a:rPr lang="en" sz="1200"/>
                        <a:t>Google Gadgets Galore: Elevate Your Tech Game</a:t>
                      </a:r>
                      <a:endParaRPr sz="1200"/>
                    </a:p>
                  </a:txBody>
                  <a:tcPr marL="91425" marR="91425" marT="91425" marB="91425"/>
                </a:tc>
                <a:tc>
                  <a:txBody>
                    <a:bodyPr/>
                    <a:lstStyle/>
                    <a:p>
                      <a:pPr marL="0" lvl="0" indent="0" algn="r" rtl="0">
                        <a:lnSpc>
                          <a:spcPct val="115000"/>
                        </a:lnSpc>
                        <a:spcBef>
                          <a:spcPts val="0"/>
                        </a:spcBef>
                        <a:spcAft>
                          <a:spcPts val="0"/>
                        </a:spcAft>
                        <a:buNone/>
                      </a:pPr>
                      <a:r>
                        <a:rPr lang="en"/>
                        <a:t>$5,000</a:t>
                      </a:r>
                      <a:endParaRPr/>
                    </a:p>
                  </a:txBody>
                  <a:tcPr marL="91425" marR="91425" marT="91425" marB="91425"/>
                </a:tc>
                <a:tc>
                  <a:txBody>
                    <a:bodyPr/>
                    <a:lstStyle/>
                    <a:p>
                      <a:pPr marL="0" lvl="0" indent="0" algn="r" rtl="0">
                        <a:lnSpc>
                          <a:spcPct val="115000"/>
                        </a:lnSpc>
                        <a:spcBef>
                          <a:spcPts val="0"/>
                        </a:spcBef>
                        <a:spcAft>
                          <a:spcPts val="0"/>
                        </a:spcAft>
                        <a:buNone/>
                      </a:pPr>
                      <a:r>
                        <a:rPr lang="en"/>
                        <a:t>$8,000</a:t>
                      </a:r>
                      <a:endParaRPr/>
                    </a:p>
                  </a:txBody>
                  <a:tcPr marL="91425" marR="91425" marT="91425" marB="91425"/>
                </a:tc>
                <a:tc>
                  <a:txBody>
                    <a:bodyPr/>
                    <a:lstStyle/>
                    <a:p>
                      <a:pPr marL="0" lvl="0" indent="0" algn="r" rtl="0">
                        <a:lnSpc>
                          <a:spcPct val="115000"/>
                        </a:lnSpc>
                        <a:spcBef>
                          <a:spcPts val="0"/>
                        </a:spcBef>
                        <a:spcAft>
                          <a:spcPts val="0"/>
                        </a:spcAft>
                        <a:buNone/>
                      </a:pPr>
                      <a:r>
                        <a:rPr lang="en"/>
                        <a:t>1.6</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Clr>
                          <a:schemeClr val="dk1"/>
                        </a:buClr>
                        <a:buSzPts val="1100"/>
                        <a:buFont typeface="Arial"/>
                        <a:buNone/>
                      </a:pPr>
                      <a:r>
                        <a:rPr lang="en" sz="1200"/>
                        <a:t>Gear Up with Google: Your One-Stop Tech Shop</a:t>
                      </a:r>
                      <a:endParaRPr sz="1200"/>
                    </a:p>
                  </a:txBody>
                  <a:tcPr marL="91425" marR="91425" marT="91425" marB="91425"/>
                </a:tc>
                <a:tc>
                  <a:txBody>
                    <a:bodyPr/>
                    <a:lstStyle/>
                    <a:p>
                      <a:pPr marL="0" lvl="0" indent="0" algn="r" rtl="0">
                        <a:lnSpc>
                          <a:spcPct val="115000"/>
                        </a:lnSpc>
                        <a:spcBef>
                          <a:spcPts val="0"/>
                        </a:spcBef>
                        <a:spcAft>
                          <a:spcPts val="0"/>
                        </a:spcAft>
                        <a:buNone/>
                      </a:pPr>
                      <a:r>
                        <a:rPr lang="en"/>
                        <a:t>$8,000</a:t>
                      </a:r>
                      <a:endParaRPr/>
                    </a:p>
                  </a:txBody>
                  <a:tcPr marL="91425" marR="91425" marT="91425" marB="91425"/>
                </a:tc>
                <a:tc>
                  <a:txBody>
                    <a:bodyPr/>
                    <a:lstStyle/>
                    <a:p>
                      <a:pPr marL="0" lvl="0" indent="0" algn="r" rtl="0">
                        <a:lnSpc>
                          <a:spcPct val="115000"/>
                        </a:lnSpc>
                        <a:spcBef>
                          <a:spcPts val="0"/>
                        </a:spcBef>
                        <a:spcAft>
                          <a:spcPts val="0"/>
                        </a:spcAft>
                        <a:buNone/>
                      </a:pPr>
                      <a:r>
                        <a:rPr lang="en"/>
                        <a:t>$13,000</a:t>
                      </a:r>
                      <a:endParaRPr/>
                    </a:p>
                  </a:txBody>
                  <a:tcPr marL="91425" marR="91425" marT="91425" marB="91425"/>
                </a:tc>
                <a:tc>
                  <a:txBody>
                    <a:bodyPr/>
                    <a:lstStyle/>
                    <a:p>
                      <a:pPr marL="0" lvl="0" indent="0" algn="r" rtl="0">
                        <a:lnSpc>
                          <a:spcPct val="115000"/>
                        </a:lnSpc>
                        <a:spcBef>
                          <a:spcPts val="0"/>
                        </a:spcBef>
                        <a:spcAft>
                          <a:spcPts val="0"/>
                        </a:spcAft>
                        <a:buNone/>
                      </a:pPr>
                      <a:r>
                        <a:rPr lang="en"/>
                        <a:t>1.625</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Clr>
                          <a:schemeClr val="dk1"/>
                        </a:buClr>
                        <a:buSzPts val="1100"/>
                        <a:buFont typeface="Arial"/>
                        <a:buNone/>
                      </a:pPr>
                      <a:r>
                        <a:rPr lang="en" sz="1200"/>
                        <a:t>Google Merch Madness: Score Big on Tech Essentials</a:t>
                      </a:r>
                      <a:endParaRPr sz="1200"/>
                    </a:p>
                  </a:txBody>
                  <a:tcPr marL="91425" marR="91425" marT="91425" marB="91425"/>
                </a:tc>
                <a:tc>
                  <a:txBody>
                    <a:bodyPr/>
                    <a:lstStyle/>
                    <a:p>
                      <a:pPr marL="0" lvl="0" indent="0" algn="r" rtl="0">
                        <a:lnSpc>
                          <a:spcPct val="115000"/>
                        </a:lnSpc>
                        <a:spcBef>
                          <a:spcPts val="0"/>
                        </a:spcBef>
                        <a:spcAft>
                          <a:spcPts val="0"/>
                        </a:spcAft>
                        <a:buNone/>
                      </a:pPr>
                      <a:r>
                        <a:rPr lang="en"/>
                        <a:t>$5,000</a:t>
                      </a:r>
                      <a:endParaRPr/>
                    </a:p>
                  </a:txBody>
                  <a:tcPr marL="91425" marR="91425" marT="91425" marB="91425"/>
                </a:tc>
                <a:tc>
                  <a:txBody>
                    <a:bodyPr/>
                    <a:lstStyle/>
                    <a:p>
                      <a:pPr marL="0" lvl="0" indent="0" algn="r" rtl="0">
                        <a:lnSpc>
                          <a:spcPct val="115000"/>
                        </a:lnSpc>
                        <a:spcBef>
                          <a:spcPts val="0"/>
                        </a:spcBef>
                        <a:spcAft>
                          <a:spcPts val="0"/>
                        </a:spcAft>
                        <a:buNone/>
                      </a:pPr>
                      <a:r>
                        <a:rPr lang="en"/>
                        <a:t>$2,000</a:t>
                      </a:r>
                      <a:endParaRPr/>
                    </a:p>
                  </a:txBody>
                  <a:tcPr marL="91425" marR="91425" marT="91425" marB="91425"/>
                </a:tc>
                <a:tc>
                  <a:txBody>
                    <a:bodyPr/>
                    <a:lstStyle/>
                    <a:p>
                      <a:pPr marL="0" lvl="0" indent="0" algn="r" rtl="0">
                        <a:lnSpc>
                          <a:spcPct val="115000"/>
                        </a:lnSpc>
                        <a:spcBef>
                          <a:spcPts val="0"/>
                        </a:spcBef>
                        <a:spcAft>
                          <a:spcPts val="0"/>
                        </a:spcAft>
                        <a:buNone/>
                      </a:pPr>
                      <a:r>
                        <a:rPr lang="en"/>
                        <a:t>0.4</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Clr>
                          <a:schemeClr val="dk1"/>
                        </a:buClr>
                        <a:buSzPts val="1100"/>
                        <a:buFont typeface="Arial"/>
                        <a:buNone/>
                      </a:pPr>
                      <a:r>
                        <a:rPr lang="en" sz="1200"/>
                        <a:t>Unlock the Power of Google: Shop the Best in Tech</a:t>
                      </a:r>
                      <a:endParaRPr sz="1200"/>
                    </a:p>
                  </a:txBody>
                  <a:tcPr marL="91425" marR="91425" marT="91425" marB="91425"/>
                </a:tc>
                <a:tc>
                  <a:txBody>
                    <a:bodyPr/>
                    <a:lstStyle/>
                    <a:p>
                      <a:pPr marL="0" lvl="0" indent="0" algn="r" rtl="0">
                        <a:lnSpc>
                          <a:spcPct val="115000"/>
                        </a:lnSpc>
                        <a:spcBef>
                          <a:spcPts val="0"/>
                        </a:spcBef>
                        <a:spcAft>
                          <a:spcPts val="0"/>
                        </a:spcAft>
                        <a:buNone/>
                      </a:pPr>
                      <a:r>
                        <a:rPr lang="en"/>
                        <a:t>$2,000</a:t>
                      </a:r>
                      <a:endParaRPr/>
                    </a:p>
                  </a:txBody>
                  <a:tcPr marL="91425" marR="91425" marT="91425" marB="91425"/>
                </a:tc>
                <a:tc>
                  <a:txBody>
                    <a:bodyPr/>
                    <a:lstStyle/>
                    <a:p>
                      <a:pPr marL="0" lvl="0" indent="0" algn="r" rtl="0">
                        <a:lnSpc>
                          <a:spcPct val="115000"/>
                        </a:lnSpc>
                        <a:spcBef>
                          <a:spcPts val="0"/>
                        </a:spcBef>
                        <a:spcAft>
                          <a:spcPts val="0"/>
                        </a:spcAft>
                        <a:buNone/>
                      </a:pPr>
                      <a:r>
                        <a:rPr lang="en"/>
                        <a:t>$3,500</a:t>
                      </a:r>
                      <a:endParaRPr/>
                    </a:p>
                  </a:txBody>
                  <a:tcPr marL="91425" marR="91425" marT="91425" marB="91425"/>
                </a:tc>
                <a:tc>
                  <a:txBody>
                    <a:bodyPr/>
                    <a:lstStyle/>
                    <a:p>
                      <a:pPr marL="0" lvl="0" indent="0" algn="r" rtl="0">
                        <a:lnSpc>
                          <a:spcPct val="115000"/>
                        </a:lnSpc>
                        <a:spcBef>
                          <a:spcPts val="0"/>
                        </a:spcBef>
                        <a:spcAft>
                          <a:spcPts val="0"/>
                        </a:spcAft>
                        <a:buNone/>
                      </a:pPr>
                      <a:r>
                        <a:rPr lang="en"/>
                        <a:t>1.75</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Totals</a:t>
                      </a:r>
                      <a:endParaRPr/>
                    </a:p>
                  </a:txBody>
                  <a:tcPr marL="91425" marR="91425" marT="91425" marB="91425"/>
                </a:tc>
                <a:tc>
                  <a:txBody>
                    <a:bodyPr/>
                    <a:lstStyle/>
                    <a:p>
                      <a:pPr marL="0" lvl="0" indent="0" algn="r" rtl="0">
                        <a:lnSpc>
                          <a:spcPct val="115000"/>
                        </a:lnSpc>
                        <a:spcBef>
                          <a:spcPts val="0"/>
                        </a:spcBef>
                        <a:spcAft>
                          <a:spcPts val="0"/>
                        </a:spcAft>
                        <a:buNone/>
                      </a:pPr>
                      <a:r>
                        <a:rPr lang="en"/>
                        <a:t>$30,000</a:t>
                      </a:r>
                      <a:endParaRPr/>
                    </a:p>
                  </a:txBody>
                  <a:tcPr marL="91425" marR="91425" marT="91425" marB="91425"/>
                </a:tc>
                <a:tc>
                  <a:txBody>
                    <a:bodyPr/>
                    <a:lstStyle/>
                    <a:p>
                      <a:pPr marL="0" lvl="0" indent="0" algn="r" rtl="0">
                        <a:lnSpc>
                          <a:spcPct val="115000"/>
                        </a:lnSpc>
                        <a:spcBef>
                          <a:spcPts val="0"/>
                        </a:spcBef>
                        <a:spcAft>
                          <a:spcPts val="0"/>
                        </a:spcAft>
                        <a:buNone/>
                      </a:pPr>
                      <a:r>
                        <a:rPr lang="en"/>
                        <a:t>$37,500</a:t>
                      </a:r>
                      <a:endParaRPr/>
                    </a:p>
                  </a:txBody>
                  <a:tcPr marL="91425" marR="91425" marT="91425" marB="91425"/>
                </a:tc>
                <a:tc>
                  <a:txBody>
                    <a:bodyPr/>
                    <a:lstStyle/>
                    <a:p>
                      <a:pPr marL="0" lvl="0" indent="0" algn="l" rtl="0">
                        <a:spcBef>
                          <a:spcPts val="0"/>
                        </a:spcBef>
                        <a:spcAft>
                          <a:spcPts val="0"/>
                        </a:spcAft>
                        <a:buNone/>
                      </a:pPr>
                      <a:r>
                        <a:rPr lang="en"/>
                        <a:t> </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264"/>
        <p:cNvGrpSpPr/>
        <p:nvPr/>
      </p:nvGrpSpPr>
      <p:grpSpPr>
        <a:xfrm>
          <a:off x="0" y="0"/>
          <a:ext cx="0" cy="0"/>
          <a:chOff x="0" y="0"/>
          <a:chExt cx="0" cy="0"/>
        </a:xfrm>
      </p:grpSpPr>
      <p:sp>
        <p:nvSpPr>
          <p:cNvPr id="265" name="Google Shape;265;p69"/>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66" name="Google Shape;266;p69"/>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9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Business Sales Growth </a:t>
            </a:r>
            <a:endParaRPr sz="3200">
              <a:solidFill>
                <a:srgbClr val="02B3E4"/>
              </a:solidFill>
              <a:latin typeface="Open Sans Light"/>
              <a:ea typeface="Open Sans Light"/>
              <a:cs typeface="Open Sans Light"/>
              <a:sym typeface="Open Sans Light"/>
            </a:endParaRPr>
          </a:p>
        </p:txBody>
      </p:sp>
      <p:sp>
        <p:nvSpPr>
          <p:cNvPr id="439" name="Google Shape;439;p92"/>
          <p:cNvSpPr txBox="1">
            <a:spLocks noGrp="1"/>
          </p:cNvSpPr>
          <p:nvPr>
            <p:ph type="body" idx="1"/>
          </p:nvPr>
        </p:nvSpPr>
        <p:spPr>
          <a:xfrm>
            <a:off x="264950" y="2253725"/>
            <a:ext cx="7242600" cy="24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Based on the data provided, how might the campaigns be realigned and improved to potentially achieve a 20% YOY sales growth </a:t>
            </a:r>
            <a:r>
              <a:rPr lang="en" b="1" dirty="0"/>
              <a:t>without additional cost</a:t>
            </a:r>
            <a:r>
              <a:rPr lang="en" dirty="0"/>
              <a:t>? You can assume that the data will remain consistent over the projected time frame. Please reference specific data to support your answer, such as metrics and campaigns.</a:t>
            </a:r>
            <a:endParaRPr dirty="0"/>
          </a:p>
          <a:p>
            <a:pPr marL="0" lvl="0" indent="0" algn="l" rtl="0">
              <a:spcBef>
                <a:spcPts val="1600"/>
              </a:spcBef>
              <a:spcAft>
                <a:spcPts val="0"/>
              </a:spcAft>
              <a:buNone/>
            </a:pPr>
            <a:r>
              <a:rPr lang="en" b="1" dirty="0"/>
              <a:t>You could get the answer by asking yourself: Which campaign would I spend less, and which would I spend more?</a:t>
            </a:r>
            <a:endParaRPr b="1" dirty="0"/>
          </a:p>
          <a:p>
            <a:pPr marL="0" lvl="0" indent="0" algn="l" rtl="0">
              <a:spcBef>
                <a:spcPts val="1600"/>
              </a:spcBef>
              <a:spcAft>
                <a:spcPts val="1600"/>
              </a:spcAft>
              <a:buNone/>
            </a:pPr>
            <a:endParaRPr i="1" dirty="0"/>
          </a:p>
        </p:txBody>
      </p:sp>
      <p:sp>
        <p:nvSpPr>
          <p:cNvPr id="440" name="Google Shape;440;p92"/>
          <p:cNvSpPr txBox="1"/>
          <p:nvPr/>
        </p:nvSpPr>
        <p:spPr>
          <a:xfrm>
            <a:off x="264950" y="5230775"/>
            <a:ext cx="7242600" cy="3930600"/>
          </a:xfrm>
          <a:prstGeom prst="rect">
            <a:avLst/>
          </a:prstGeom>
          <a:noFill/>
          <a:ln>
            <a:noFill/>
          </a:ln>
        </p:spPr>
        <p:txBody>
          <a:bodyPr spcFirstLastPara="1" wrap="square" lIns="91425" tIns="91425" rIns="91425" bIns="91425" anchor="t" anchorCtr="0">
            <a:no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To improve sales without extra cost, we can focus on Organic Search because users had high engagement. We can improve visibility by writing blog posts and using better keywords.</a:t>
            </a:r>
          </a:p>
          <a:p>
            <a:r>
              <a:rPr lang="en-US" sz="1600" dirty="0">
                <a:latin typeface="Open Sans" panose="020B0606030504020204" pitchFamily="34" charset="0"/>
                <a:ea typeface="Open Sans" panose="020B0606030504020204" pitchFamily="34" charset="0"/>
                <a:cs typeface="Open Sans" panose="020B0606030504020204" pitchFamily="34" charset="0"/>
              </a:rPr>
              <a:t>The Android Collectible was a top-selling item, so we can promote it more on the homepage.</a:t>
            </a:r>
          </a:p>
          <a:p>
            <a:r>
              <a:rPr lang="en-US" sz="1600" dirty="0">
                <a:latin typeface="Open Sans" panose="020B0606030504020204" pitchFamily="34" charset="0"/>
                <a:ea typeface="Open Sans" panose="020B0606030504020204" pitchFamily="34" charset="0"/>
                <a:cs typeface="Open Sans" panose="020B0606030504020204" pitchFamily="34" charset="0"/>
              </a:rPr>
              <a:t>Also, Direct traffic brought the highest revenue, so we can send email offers or discounts to bring those users back.</a:t>
            </a:r>
          </a:p>
          <a:p>
            <a:pPr marL="0" lvl="0" indent="0" algn="l" rtl="0">
              <a:spcBef>
                <a:spcPts val="0"/>
              </a:spcBef>
              <a:spcAft>
                <a:spcPts val="0"/>
              </a:spcAft>
              <a:buNone/>
            </a:pPr>
            <a:endParaRPr sz="1800" i="1" dirty="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9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eCommerce improvements</a:t>
            </a:r>
            <a:endParaRPr sz="3200">
              <a:solidFill>
                <a:srgbClr val="02B3E4"/>
              </a:solidFill>
              <a:latin typeface="Open Sans Light"/>
              <a:ea typeface="Open Sans Light"/>
              <a:cs typeface="Open Sans Light"/>
              <a:sym typeface="Open Sans Light"/>
            </a:endParaRPr>
          </a:p>
        </p:txBody>
      </p:sp>
      <p:sp>
        <p:nvSpPr>
          <p:cNvPr id="446" name="Google Shape;446;p9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Looking at your website pages or the </a:t>
            </a:r>
            <a:r>
              <a:rPr lang="en" u="sng" dirty="0">
                <a:solidFill>
                  <a:schemeClr val="hlink"/>
                </a:solidFill>
                <a:hlinkClick r:id="rId3"/>
              </a:rPr>
              <a:t>Google Merchandise Store</a:t>
            </a:r>
            <a:r>
              <a:rPr lang="en" dirty="0"/>
              <a:t> website and current eCommerce experience, identify one change to the eCommerce UX and one additional eCommerce option you would recommend implementing. </a:t>
            </a:r>
            <a:endParaRPr dirty="0"/>
          </a:p>
          <a:p>
            <a:pPr marL="0" lvl="0" indent="0" algn="l" rtl="0">
              <a:spcBef>
                <a:spcPts val="1600"/>
              </a:spcBef>
              <a:spcAft>
                <a:spcPts val="0"/>
              </a:spcAft>
              <a:buNone/>
            </a:pPr>
            <a:r>
              <a:rPr lang="en" i="1" dirty="0"/>
              <a:t>Example: One way to improve eCommerce capabilities would be to add the option of a digital wallet with the option to securely store and manage cards that have been used for payment, along with the option of using PayPal or Apple Pay.</a:t>
            </a:r>
            <a:endParaRPr i="1" dirty="0"/>
          </a:p>
          <a:p>
            <a:pPr marL="0" lvl="0" indent="0" algn="l" rtl="0">
              <a:spcBef>
                <a:spcPts val="1600"/>
              </a:spcBef>
              <a:spcAft>
                <a:spcPts val="0"/>
              </a:spcAft>
              <a:buNone/>
            </a:pPr>
            <a:r>
              <a:rPr lang="en" dirty="0"/>
              <a:t>UX change:</a:t>
            </a:r>
            <a:endParaRPr dirty="0"/>
          </a:p>
          <a:p>
            <a:pPr marL="0" indent="0">
              <a:spcBef>
                <a:spcPts val="1600"/>
              </a:spcBef>
              <a:buNone/>
            </a:pPr>
            <a:r>
              <a:rPr lang="en-US" dirty="0"/>
              <a:t>Add a progress bar in the checkout process to help users see how many steps are left. This can reduce confusion and increase completed purchases.</a:t>
            </a:r>
            <a:endParaRPr dirty="0"/>
          </a:p>
          <a:p>
            <a:pPr marL="0" lvl="0" indent="0" algn="l" rtl="0">
              <a:spcBef>
                <a:spcPts val="1600"/>
              </a:spcBef>
              <a:spcAft>
                <a:spcPts val="0"/>
              </a:spcAft>
              <a:buNone/>
            </a:pPr>
            <a:r>
              <a:rPr lang="en" dirty="0"/>
              <a:t>Other eCommerce change or addition:</a:t>
            </a:r>
            <a:endParaRPr dirty="0"/>
          </a:p>
          <a:p>
            <a:pPr marL="0" indent="0">
              <a:spcBef>
                <a:spcPts val="1600"/>
              </a:spcBef>
              <a:spcAft>
                <a:spcPts val="1600"/>
              </a:spcAft>
              <a:buNone/>
            </a:pPr>
            <a:r>
              <a:rPr lang="en-US" dirty="0"/>
              <a:t>Allow customers to check out as a guest without needing to create an account. This makes the process faster and encourages more sales.</a:t>
            </a:r>
          </a:p>
          <a:p>
            <a:pPr marL="0" lvl="0" indent="0" algn="l" rtl="0">
              <a:spcBef>
                <a:spcPts val="1600"/>
              </a:spcBef>
              <a:spcAft>
                <a:spcPts val="1600"/>
              </a:spcAft>
              <a:buNone/>
            </a:pPr>
            <a:endParaRPr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9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graphicFrame>
        <p:nvGraphicFramePr>
          <p:cNvPr id="452" name="Google Shape;452;p94"/>
          <p:cNvGraphicFramePr/>
          <p:nvPr>
            <p:extLst>
              <p:ext uri="{D42A27DB-BD31-4B8C-83A1-F6EECF244321}">
                <p14:modId xmlns:p14="http://schemas.microsoft.com/office/powerpoint/2010/main" val="3972931709"/>
              </p:ext>
            </p:extLst>
          </p:nvPr>
        </p:nvGraphicFramePr>
        <p:xfrm>
          <a:off x="375050" y="1990163"/>
          <a:ext cx="7026625" cy="5682200"/>
        </p:xfrm>
        <a:graphic>
          <a:graphicData uri="http://schemas.openxmlformats.org/drawingml/2006/table">
            <a:tbl>
              <a:tblPr>
                <a:noFill/>
                <a:tableStyleId>{FB3F17B5-818E-462D-A005-995C5AAC4F19}</a:tableStyleId>
              </a:tblPr>
              <a:tblGrid>
                <a:gridCol w="460475">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634150">
                <a:tc gridSpan="2">
                  <a:txBody>
                    <a:bodyPr/>
                    <a:lstStyle/>
                    <a:p>
                      <a:pPr marL="0" lvl="0" indent="0" algn="l" rtl="0">
                        <a:lnSpc>
                          <a:spcPct val="100000"/>
                        </a:lnSpc>
                        <a:spcBef>
                          <a:spcPts val="0"/>
                        </a:spcBef>
                        <a:spcAft>
                          <a:spcPts val="1600"/>
                        </a:spcAft>
                        <a:buNone/>
                      </a:pPr>
                      <a:r>
                        <a:rPr lang="en" sz="2000">
                          <a:solidFill>
                            <a:srgbClr val="525C65"/>
                          </a:solidFill>
                          <a:highlight>
                            <a:schemeClr val="lt1"/>
                          </a:highlight>
                          <a:latin typeface="Open Sans Light"/>
                          <a:ea typeface="Open Sans Light"/>
                          <a:cs typeface="Open Sans Light"/>
                          <a:sym typeface="Open Sans Light"/>
                        </a:rPr>
                        <a:t>It is time for some exploration! You need to find 2 emerging marketing technologies that you could use in a technology stack. For each one, you need to describe why you would use that tool. </a:t>
                      </a:r>
                      <a:endParaRPr sz="200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11150">
                <a:tc rowSpan="2">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Chatbots powered by AI (e.g., ChatGPT or Drift)</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86825">
                <a:tc vMerge="1">
                  <a:txBody>
                    <a:bodyPr/>
                    <a:lstStyle/>
                    <a:p>
                      <a:endParaRPr lang="en-US"/>
                    </a:p>
                  </a:txBody>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To provide real-time support and answer customer questions automatically, improving user experience and saving time for support teams.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711150">
                <a:tc rowSpan="2">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Customer Data Platforms (CDPs)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338925">
                <a:tc vMerge="1">
                  <a:txBody>
                    <a:bodyPr/>
                    <a:lstStyle/>
                    <a:p>
                      <a:endParaRPr lang="en-US"/>
                    </a:p>
                  </a:txBody>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To collect and unify customer data from different sources, helping marketers deliver more personalized and targeted campaigns.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72" name="Google Shape;272;p70"/>
          <p:cNvGraphicFramePr/>
          <p:nvPr>
            <p:extLst>
              <p:ext uri="{D42A27DB-BD31-4B8C-83A1-F6EECF244321}">
                <p14:modId xmlns:p14="http://schemas.microsoft.com/office/powerpoint/2010/main" val="1896507635"/>
              </p:ext>
            </p:extLst>
          </p:nvPr>
        </p:nvGraphicFramePr>
        <p:xfrm>
          <a:off x="375050" y="1990163"/>
          <a:ext cx="7026625" cy="7890099"/>
        </p:xfrm>
        <a:graphic>
          <a:graphicData uri="http://schemas.openxmlformats.org/drawingml/2006/table">
            <a:tbl>
              <a:tblPr>
                <a:noFill/>
                <a:tableStyleId>{FB3F17B5-818E-462D-A005-995C5AAC4F19}</a:tableStyleId>
              </a:tblPr>
              <a:tblGrid>
                <a:gridCol w="460475">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marL="0" lvl="0" indent="0" algn="l" rtl="0">
                        <a:lnSpc>
                          <a:spcPct val="100000"/>
                        </a:lnSpc>
                        <a:spcBef>
                          <a:spcPts val="0"/>
                        </a:spcBef>
                        <a:spcAft>
                          <a:spcPts val="1600"/>
                        </a:spcAft>
                        <a:buNone/>
                      </a:pPr>
                      <a:r>
                        <a:rPr lang="en" sz="2000" b="1">
                          <a:solidFill>
                            <a:srgbClr val="525C65"/>
                          </a:solidFill>
                          <a:highlight>
                            <a:schemeClr val="lt1"/>
                          </a:highlight>
                          <a:latin typeface="Open Sans"/>
                          <a:ea typeface="Open Sans"/>
                          <a:cs typeface="Open Sans"/>
                          <a:sym typeface="Open Sans"/>
                        </a:rPr>
                        <a:t>Key Business Objective</a:t>
                      </a:r>
                      <a:r>
                        <a:rPr lang="en" sz="2000">
                          <a:solidFill>
                            <a:srgbClr val="525C65"/>
                          </a:solidFill>
                          <a:highlight>
                            <a:schemeClr val="lt1"/>
                          </a:highlight>
                          <a:latin typeface="Open Sans Light"/>
                          <a:ea typeface="Open Sans Light"/>
                          <a:cs typeface="Open Sans Light"/>
                          <a:sym typeface="Open Sans Light"/>
                        </a:rPr>
                        <a:t>: A defined goal or outcome used to plan the desired direction of your company.</a:t>
                      </a:r>
                      <a:br>
                        <a:rPr lang="en" sz="2000">
                          <a:solidFill>
                            <a:srgbClr val="525C65"/>
                          </a:solidFill>
                          <a:highlight>
                            <a:schemeClr val="lt1"/>
                          </a:highlight>
                          <a:latin typeface="Open Sans Light"/>
                          <a:ea typeface="Open Sans Light"/>
                          <a:cs typeface="Open Sans Light"/>
                          <a:sym typeface="Open Sans Light"/>
                        </a:rPr>
                      </a:br>
                      <a:r>
                        <a:rPr lang="en" sz="2000">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 Each objective should be SMART.</a:t>
                      </a:r>
                      <a:endParaRPr sz="200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209975">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Work with at least 10 influencers during the next three months to help more people know about our products and visit our online store.</a:t>
                      </a:r>
                    </a:p>
                    <a:p>
                      <a:pPr marL="0" lvl="0" indent="0" algn="l" rtl="0">
                        <a:lnSpc>
                          <a:spcPct val="115000"/>
                        </a:lnSpc>
                        <a:spcBef>
                          <a:spcPts val="1600"/>
                        </a:spcBef>
                        <a:spcAft>
                          <a:spcPts val="1600"/>
                        </a:spcAft>
                        <a:buClr>
                          <a:schemeClr val="dk1"/>
                        </a:buClr>
                        <a:buSzPts val="1100"/>
                        <a:buFont typeface="Arial"/>
                        <a:buNone/>
                      </a:pPr>
                      <a:endParaRPr lang="en-US"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604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Increase the online stores ‘s conversion rate from 2% to 3% </a:t>
                      </a:r>
                      <a:r>
                        <a:rPr lang="ar-SA" sz="1800" i="1" dirty="0">
                          <a:solidFill>
                            <a:srgbClr val="525C65"/>
                          </a:solidFill>
                          <a:highlight>
                            <a:schemeClr val="lt1"/>
                          </a:highlight>
                          <a:latin typeface="Open Sans Light"/>
                          <a:ea typeface="Open Sans Light"/>
                          <a:cs typeface="Open Sans Light"/>
                          <a:sym typeface="Open Sans Light"/>
                        </a:rPr>
                        <a:t> </a:t>
                      </a:r>
                      <a:r>
                        <a:rPr lang="en-US" sz="1800" i="1" dirty="0">
                          <a:solidFill>
                            <a:srgbClr val="525C65"/>
                          </a:solidFill>
                          <a:highlight>
                            <a:schemeClr val="lt1"/>
                          </a:highlight>
                          <a:latin typeface="Open Sans Light"/>
                          <a:ea typeface="Open Sans Light"/>
                          <a:cs typeface="Open Sans Light"/>
                          <a:sym typeface="Open Sans Light"/>
                        </a:rPr>
                        <a:t>by improving the checkout process  in three months.</a:t>
                      </a:r>
                      <a:endParaRPr sz="1800" i="1" dirty="0">
                        <a:solidFill>
                          <a:srgbClr val="525C65"/>
                        </a:solidFill>
                        <a:highlight>
                          <a:schemeClr val="lt1"/>
                        </a:highlight>
                        <a:latin typeface="Open Sans Light"/>
                        <a:ea typeface="Open Sans Light"/>
                        <a:cs typeface="Open Sans Light"/>
                        <a:sym typeface="Open Sans Light"/>
                      </a:endParaRPr>
                    </a:p>
                    <a:p>
                      <a:pPr marL="0" lvl="0" indent="0" algn="l" rtl="0">
                        <a:lnSpc>
                          <a:spcPct val="115000"/>
                        </a:lnSpc>
                        <a:spcBef>
                          <a:spcPts val="1600"/>
                        </a:spcBef>
                        <a:spcAft>
                          <a:spcPts val="1600"/>
                        </a:spcAft>
                        <a:buClr>
                          <a:schemeClr val="dk1"/>
                        </a:buClr>
                        <a:buSzPts val="1100"/>
                        <a:buFont typeface="Arial"/>
                        <a:buNone/>
                      </a:pP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1314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Partner with at least 5 organizations within the next 6 months to sell google branded notebooks and pens in bulk expanding brand presence through B2B sales.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20402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a:solidFill>
                            <a:srgbClr val="525C65"/>
                          </a:solidFill>
                          <a:highlight>
                            <a:schemeClr val="lt1"/>
                          </a:highlight>
                          <a:latin typeface="Open Sans Light"/>
                          <a:ea typeface="Open Sans Light"/>
                          <a:cs typeface="Open Sans Light"/>
                          <a:sym typeface="Open Sans Light"/>
                        </a:rPr>
                        <a:t>SMART Key Business Objective 4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220000">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SMART Key Business Objective 5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Performance Indicators</a:t>
            </a:r>
            <a:endParaRPr sz="3200">
              <a:solidFill>
                <a:srgbClr val="02B3E4"/>
              </a:solidFill>
              <a:latin typeface="Open Sans Light"/>
              <a:ea typeface="Open Sans Light"/>
              <a:cs typeface="Open Sans Light"/>
              <a:sym typeface="Open Sans Light"/>
            </a:endParaRPr>
          </a:p>
        </p:txBody>
      </p:sp>
      <p:graphicFrame>
        <p:nvGraphicFramePr>
          <p:cNvPr id="278" name="Google Shape;278;p71"/>
          <p:cNvGraphicFramePr/>
          <p:nvPr>
            <p:extLst>
              <p:ext uri="{D42A27DB-BD31-4B8C-83A1-F6EECF244321}">
                <p14:modId xmlns:p14="http://schemas.microsoft.com/office/powerpoint/2010/main" val="3732392672"/>
              </p:ext>
            </p:extLst>
          </p:nvPr>
        </p:nvGraphicFramePr>
        <p:xfrm>
          <a:off x="375075" y="1990163"/>
          <a:ext cx="7026600" cy="7787425"/>
        </p:xfrm>
        <a:graphic>
          <a:graphicData uri="http://schemas.openxmlformats.org/drawingml/2006/table">
            <a:tbl>
              <a:tblPr>
                <a:noFill/>
                <a:tableStyleId>{FB3F17B5-818E-462D-A005-995C5AAC4F19}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marL="0" lvl="0" indent="0" algn="l" rtl="0">
                        <a:spcBef>
                          <a:spcPts val="0"/>
                        </a:spcBef>
                        <a:spcAft>
                          <a:spcPts val="1600"/>
                        </a:spcAft>
                        <a:buNone/>
                      </a:pPr>
                      <a:r>
                        <a:rPr lang="en" sz="2000" b="1">
                          <a:solidFill>
                            <a:srgbClr val="525C65"/>
                          </a:solidFill>
                          <a:highlight>
                            <a:schemeClr val="lt1"/>
                          </a:highlight>
                          <a:latin typeface="Open Sans"/>
                          <a:ea typeface="Open Sans"/>
                          <a:cs typeface="Open Sans"/>
                          <a:sym typeface="Open Sans"/>
                        </a:rPr>
                        <a:t>Key Performance Indicator (KPI)</a:t>
                      </a:r>
                      <a:r>
                        <a:rPr lang="en" sz="2000">
                          <a:solidFill>
                            <a:srgbClr val="525C65"/>
                          </a:solidFill>
                          <a:highlight>
                            <a:schemeClr val="lt1"/>
                          </a:highlight>
                          <a:latin typeface="Open Sans Light"/>
                          <a:ea typeface="Open Sans Light"/>
                          <a:cs typeface="Open Sans Light"/>
                          <a:sym typeface="Open Sans Light"/>
                        </a:rPr>
                        <a:t>:</a:t>
                      </a:r>
                      <a:r>
                        <a:rPr lang="en" sz="2000" i="1">
                          <a:solidFill>
                            <a:srgbClr val="525C65"/>
                          </a:solidFill>
                          <a:highlight>
                            <a:schemeClr val="lt1"/>
                          </a:highlight>
                          <a:latin typeface="Open Sans Light"/>
                          <a:ea typeface="Open Sans Light"/>
                          <a:cs typeface="Open Sans Light"/>
                          <a:sym typeface="Open Sans Light"/>
                        </a:rPr>
                        <a:t> </a:t>
                      </a:r>
                      <a:r>
                        <a:rPr lang="en" sz="2000">
                          <a:solidFill>
                            <a:srgbClr val="525C65"/>
                          </a:solidFill>
                          <a:latin typeface="Open Sans Light"/>
                          <a:ea typeface="Open Sans Light"/>
                          <a:cs typeface="Open Sans Light"/>
                          <a:sym typeface="Open Sans Light"/>
                        </a:rPr>
                        <a:t>A quantifiable metric used to determine how effectively your key business objectives are being met. Ensure that the specific metric is clearly identified.</a:t>
                      </a:r>
                      <a:endParaRPr sz="360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279775">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US" sz="1800" i="1" dirty="0">
                          <a:solidFill>
                            <a:srgbClr val="525C65"/>
                          </a:solidFill>
                          <a:highlight>
                            <a:schemeClr val="lt1"/>
                          </a:highlight>
                          <a:latin typeface="Open Sans Light"/>
                          <a:ea typeface="Open Sans Light"/>
                          <a:cs typeface="Open Sans Light"/>
                          <a:sym typeface="Open Sans Light"/>
                        </a:rPr>
                        <a:t>Increase the total number of orders by 15% within 3 months through influencer marketing campaigns.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103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US" sz="1800" i="1" dirty="0">
                          <a:solidFill>
                            <a:srgbClr val="525C65"/>
                          </a:solidFill>
                          <a:highlight>
                            <a:schemeClr val="lt1"/>
                          </a:highlight>
                          <a:latin typeface="Open Sans Light"/>
                          <a:ea typeface="Open Sans Light"/>
                          <a:cs typeface="Open Sans Light"/>
                          <a:sym typeface="Open Sans Light"/>
                        </a:rPr>
                        <a:t>Increase the number of completed checkouts by 20% within 3 months by improving the checkout experience.</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2561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b="1" i="1" dirty="0">
                          <a:solidFill>
                            <a:srgbClr val="525C65"/>
                          </a:solidFill>
                          <a:highlight>
                            <a:schemeClr val="lt1"/>
                          </a:highlight>
                          <a:latin typeface="Open Sans Light"/>
                          <a:ea typeface="Open Sans Light"/>
                          <a:cs typeface="Open Sans Light"/>
                          <a:sym typeface="Open Sans Light"/>
                        </a:rPr>
                        <a:t>Achieve at least 5 signed contracts with organization within 6 months to supply bulk google branded stationery.</a:t>
                      </a:r>
                      <a:endParaRPr sz="1800" b="1" i="1" dirty="0">
                        <a:solidFill>
                          <a:srgbClr val="525C65"/>
                        </a:solidFill>
                        <a:highlight>
                          <a:schemeClr val="lt1"/>
                        </a:highlight>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2860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Key Performance Indicator 4 for Key Business Objective 4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253025">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5 for Key Business Objective 5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282"/>
        <p:cNvGrpSpPr/>
        <p:nvPr/>
      </p:nvGrpSpPr>
      <p:grpSpPr>
        <a:xfrm>
          <a:off x="0" y="0"/>
          <a:ext cx="0" cy="0"/>
          <a:chOff x="0" y="0"/>
          <a:chExt cx="0" cy="0"/>
        </a:xfrm>
      </p:grpSpPr>
      <p:sp>
        <p:nvSpPr>
          <p:cNvPr id="283" name="Google Shape;283;p72"/>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84" name="Google Shape;284;p72"/>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aphicFrame>
        <p:nvGraphicFramePr>
          <p:cNvPr id="296" name="Google Shape;296;p74"/>
          <p:cNvGraphicFramePr/>
          <p:nvPr>
            <p:extLst>
              <p:ext uri="{D42A27DB-BD31-4B8C-83A1-F6EECF244321}">
                <p14:modId xmlns:p14="http://schemas.microsoft.com/office/powerpoint/2010/main" val="4021184023"/>
              </p:ext>
            </p:extLst>
          </p:nvPr>
        </p:nvGraphicFramePr>
        <p:xfrm>
          <a:off x="377325" y="2395387"/>
          <a:ext cx="7242600" cy="6221221"/>
        </p:xfrm>
        <a:graphic>
          <a:graphicData uri="http://schemas.openxmlformats.org/drawingml/2006/table">
            <a:tbl>
              <a:tblPr>
                <a:noFill/>
                <a:tableStyleId>{FB3F17B5-818E-462D-A005-995C5AAC4F19}</a:tableStyleId>
              </a:tblPr>
              <a:tblGrid>
                <a:gridCol w="7242600">
                  <a:extLst>
                    <a:ext uri="{9D8B030D-6E8A-4147-A177-3AD203B41FA5}">
                      <a16:colId xmlns:a16="http://schemas.microsoft.com/office/drawing/2014/main" val="20000"/>
                    </a:ext>
                  </a:extLst>
                </a:gridCol>
              </a:tblGrid>
              <a:tr h="472950">
                <a:tc>
                  <a:txBody>
                    <a:bodyPr/>
                    <a:lstStyle/>
                    <a:p>
                      <a:pPr marL="0" lvl="0" indent="0" algn="l" rtl="0">
                        <a:spcBef>
                          <a:spcPts val="0"/>
                        </a:spcBef>
                        <a:spcAft>
                          <a:spcPts val="0"/>
                        </a:spcAft>
                        <a:buNone/>
                      </a:pPr>
                      <a:r>
                        <a:rPr lang="en" sz="1800" b="1" dirty="0">
                          <a:solidFill>
                            <a:schemeClr val="dk2"/>
                          </a:solidFill>
                          <a:latin typeface="Open Sans"/>
                          <a:ea typeface="Open Sans"/>
                          <a:cs typeface="Open Sans"/>
                          <a:sym typeface="Open Sans"/>
                        </a:rPr>
                        <a:t>KPI used as basis for the A/B test</a:t>
                      </a:r>
                      <a:endParaRPr b="1" dirty="0"/>
                    </a:p>
                  </a:txBody>
                  <a:tcPr marL="91425" marR="91425" marT="91425" marB="91425"/>
                </a:tc>
                <a:extLst>
                  <a:ext uri="{0D108BD9-81ED-4DB2-BD59-A6C34878D82A}">
                    <a16:rowId xmlns:a16="http://schemas.microsoft.com/office/drawing/2014/main" val="10000"/>
                  </a:ext>
                </a:extLst>
              </a:tr>
              <a:tr h="458225">
                <a:tc>
                  <a:txBody>
                    <a:bodyPr/>
                    <a:lstStyle/>
                    <a:p>
                      <a:pPr marL="0" lvl="0" indent="0" algn="l" rtl="0">
                        <a:lnSpc>
                          <a:spcPct val="115000"/>
                        </a:lnSpc>
                        <a:spcBef>
                          <a:spcPts val="0"/>
                        </a:spcBef>
                        <a:spcAft>
                          <a:spcPts val="1600"/>
                        </a:spcAft>
                        <a:buNone/>
                      </a:pPr>
                      <a:r>
                        <a:rPr lang="en-US" dirty="0"/>
                        <a:t>Conversion rate</a:t>
                      </a:r>
                      <a:endParaRPr dirty="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15275">
                <a:tc>
                  <a:txBody>
                    <a:bodyPr/>
                    <a:lstStyle/>
                    <a:p>
                      <a:pPr marL="0" lvl="0" indent="0" algn="l" rtl="0">
                        <a:lnSpc>
                          <a:spcPct val="115000"/>
                        </a:lnSpc>
                        <a:spcBef>
                          <a:spcPts val="0"/>
                        </a:spcBef>
                        <a:spcAft>
                          <a:spcPts val="1600"/>
                        </a:spcAft>
                        <a:buNone/>
                      </a:pPr>
                      <a:r>
                        <a:rPr lang="en" sz="1800" b="1">
                          <a:solidFill>
                            <a:schemeClr val="dk2"/>
                          </a:solidFill>
                          <a:latin typeface="Open Sans"/>
                          <a:ea typeface="Open Sans"/>
                          <a:cs typeface="Open Sans"/>
                          <a:sym typeface="Open Sans"/>
                        </a:rPr>
                        <a:t>Variable that will have an impact on the KPI</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143275">
                <a:tc>
                  <a:txBody>
                    <a:bodyPr/>
                    <a:lstStyle/>
                    <a:p>
                      <a:pPr marL="0" lvl="0" indent="0" algn="l" rtl="0">
                        <a:lnSpc>
                          <a:spcPct val="115000"/>
                        </a:lnSpc>
                        <a:spcBef>
                          <a:spcPts val="0"/>
                        </a:spcBef>
                        <a:spcAft>
                          <a:spcPts val="1600"/>
                        </a:spcAft>
                        <a:buNone/>
                      </a:pPr>
                      <a:r>
                        <a:rPr lang="en-US" sz="1800" i="1" dirty="0">
                          <a:solidFill>
                            <a:schemeClr val="dk2"/>
                          </a:solidFill>
                          <a:latin typeface="Open Sans"/>
                          <a:ea typeface="Open Sans"/>
                          <a:cs typeface="Open Sans"/>
                          <a:sym typeface="Open Sans"/>
                        </a:rPr>
                        <a:t>Adding a visible “14-day, return guarantee “ message near the checkout button.</a:t>
                      </a:r>
                      <a:endParaRPr sz="18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572350">
                <a:tc>
                  <a:txBody>
                    <a:bodyPr/>
                    <a:lstStyle/>
                    <a:p>
                      <a:pPr marL="0" lvl="0" indent="0" algn="l" rtl="0">
                        <a:lnSpc>
                          <a:spcPct val="115000"/>
                        </a:lnSpc>
                        <a:spcBef>
                          <a:spcPts val="0"/>
                        </a:spcBef>
                        <a:spcAft>
                          <a:spcPts val="1600"/>
                        </a:spcAft>
                        <a:buNone/>
                      </a:pPr>
                      <a:r>
                        <a:rPr lang="en" sz="1800" b="1">
                          <a:solidFill>
                            <a:schemeClr val="dk2"/>
                          </a:solidFill>
                          <a:latin typeface="Open Sans"/>
                          <a:ea typeface="Open Sans"/>
                          <a:cs typeface="Open Sans"/>
                          <a:sym typeface="Open Sans"/>
                        </a:rPr>
                        <a:t>Hypothesis for your A/B Test </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105550">
                <a:tc>
                  <a:txBody>
                    <a:bodyPr/>
                    <a:lstStyle/>
                    <a:p>
                      <a:r>
                        <a:rPr lang="en-US" sz="1800" i="1" dirty="0">
                          <a:solidFill>
                            <a:schemeClr val="dk2"/>
                          </a:solidFill>
                          <a:latin typeface="Open Sans"/>
                          <a:ea typeface="Open Sans"/>
                          <a:cs typeface="Open Sans"/>
                          <a:sym typeface="Open Sans"/>
                        </a:rPr>
                        <a:t>If we had a clear message about 14-day, return guarantee near the checkout button, users will feel more confident and more of them will complete the purchase, increasing the conversion rate.</a:t>
                      </a:r>
                      <a:r>
                        <a:rPr lang="en-US" sz="2400" b="0" i="0" dirty="0">
                          <a:effectLst/>
                          <a:latin typeface="Helvetica" pitchFamily="2" charset="0"/>
                        </a:rPr>
                        <a:t> </a:t>
                      </a:r>
                      <a:endParaRPr lang="ar-SA" sz="2400" b="0" i="0" dirty="0">
                        <a:effectLst/>
                        <a:latin typeface="Helvetica" pitchFamily="2" charset="0"/>
                      </a:endParaRPr>
                    </a:p>
                    <a:p>
                      <a:r>
                        <a:rPr lang="en-US" sz="1800" b="0" i="1" dirty="0">
                          <a:effectLst/>
                          <a:latin typeface="Open Sans" panose="020B0606030504020204" pitchFamily="34" charset="0"/>
                          <a:ea typeface="Open Sans" panose="020B0606030504020204" pitchFamily="34" charset="0"/>
                          <a:cs typeface="Open Sans" panose="020B0606030504020204" pitchFamily="34" charset="0"/>
                        </a:rPr>
                        <a:t>A/B Test Design:</a:t>
                      </a:r>
                      <a:endParaRPr lang="en-US" sz="1800" i="1" dirty="0">
                        <a:effectLst/>
                        <a:latin typeface="Open Sans" panose="020B0606030504020204" pitchFamily="34" charset="0"/>
                        <a:ea typeface="Open Sans" panose="020B0606030504020204" pitchFamily="34" charset="0"/>
                        <a:cs typeface="Open Sans" panose="020B0606030504020204" pitchFamily="34" charset="0"/>
                      </a:endParaRPr>
                    </a:p>
                    <a:p>
                      <a:r>
                        <a:rPr lang="en-US" sz="1800" b="0" i="1" dirty="0">
                          <a:effectLst/>
                          <a:latin typeface="Open Sans" panose="020B0606030504020204" pitchFamily="34" charset="0"/>
                          <a:ea typeface="Open Sans" panose="020B0606030504020204" pitchFamily="34" charset="0"/>
                          <a:cs typeface="Open Sans" panose="020B0606030504020204" pitchFamily="34" charset="0"/>
                        </a:rPr>
                        <a:t>﻿﻿Group A (Control): Current checkout page without any return guarantee message. </a:t>
                      </a:r>
                      <a:endParaRPr lang="en-US" sz="1800" i="1" dirty="0">
                        <a:effectLst/>
                        <a:latin typeface="Open Sans" panose="020B0606030504020204" pitchFamily="34" charset="0"/>
                        <a:ea typeface="Open Sans" panose="020B0606030504020204" pitchFamily="34" charset="0"/>
                        <a:cs typeface="Open Sans" panose="020B0606030504020204" pitchFamily="34" charset="0"/>
                      </a:endParaRPr>
                    </a:p>
                    <a:p>
                      <a:r>
                        <a:rPr lang="en-US" sz="1800" b="0" i="1" dirty="0">
                          <a:effectLst/>
                          <a:latin typeface="Open Sans" panose="020B0606030504020204" pitchFamily="34" charset="0"/>
                          <a:ea typeface="Open Sans" panose="020B0606030504020204" pitchFamily="34" charset="0"/>
                          <a:cs typeface="Open Sans" panose="020B0606030504020204" pitchFamily="34" charset="0"/>
                        </a:rPr>
                        <a:t>﻿﻿Group B (Variant): Checkout page with a visible“ 14 days return guarantee" message  near the payment entry field</a:t>
                      </a:r>
                      <a:r>
                        <a:rPr lang="en-US" sz="2400" b="0" i="0" dirty="0">
                          <a:effectLst/>
                          <a:latin typeface="Helvetica" pitchFamily="2" charset="0"/>
                        </a:rPr>
                        <a:t>.</a:t>
                      </a:r>
                      <a:endParaRPr lang="en-US" sz="2400" dirty="0">
                        <a:effectLst/>
                        <a:latin typeface="Helvetica" pitchFamily="2" charset="0"/>
                      </a:endParaRPr>
                    </a:p>
                    <a:p>
                      <a:pPr marL="0" lvl="0" indent="0" algn="l" rtl="0">
                        <a:lnSpc>
                          <a:spcPct val="115000"/>
                        </a:lnSpc>
                        <a:spcBef>
                          <a:spcPts val="1600"/>
                        </a:spcBef>
                        <a:spcAft>
                          <a:spcPts val="1600"/>
                        </a:spcAft>
                        <a:buNone/>
                      </a:pPr>
                      <a:endParaRPr sz="18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97" name="Google Shape;297;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A/B Testing Proposal: KPI, Variable, and Hypothesis</a:t>
            </a:r>
            <a:endParaRPr sz="2400" dirty="0">
              <a:solidFill>
                <a:srgbClr val="02B3E4"/>
              </a:solidFill>
              <a:latin typeface="Open Sans Light"/>
              <a:ea typeface="Open Sans Light"/>
              <a:cs typeface="Open Sans Light"/>
              <a:sym typeface="Open Sans Light"/>
            </a:endParaRPr>
          </a:p>
        </p:txBody>
      </p:sp>
      <p:sp>
        <p:nvSpPr>
          <p:cNvPr id="298" name="Google Shape;298;p74"/>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74"/>
          <p:cNvSpPr txBox="1"/>
          <p:nvPr/>
        </p:nvSpPr>
        <p:spPr>
          <a:xfrm>
            <a:off x="428625" y="96488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Details and results</a:t>
            </a:r>
            <a:endParaRPr sz="2400">
              <a:solidFill>
                <a:srgbClr val="02B3E4"/>
              </a:solidFill>
              <a:latin typeface="Open Sans Light"/>
              <a:ea typeface="Open Sans Light"/>
              <a:cs typeface="Open Sans Light"/>
              <a:sym typeface="Open Sans Light"/>
            </a:endParaRPr>
          </a:p>
        </p:txBody>
      </p:sp>
      <p:sp>
        <p:nvSpPr>
          <p:cNvPr id="305" name="Google Shape;305;p75"/>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75"/>
          <p:cNvSpPr txBox="1"/>
          <p:nvPr/>
        </p:nvSpPr>
        <p:spPr>
          <a:xfrm>
            <a:off x="428625" y="96488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307" name="Google Shape;307;p75"/>
          <p:cNvGraphicFramePr/>
          <p:nvPr>
            <p:extLst>
              <p:ext uri="{D42A27DB-BD31-4B8C-83A1-F6EECF244321}">
                <p14:modId xmlns:p14="http://schemas.microsoft.com/office/powerpoint/2010/main" val="3509978098"/>
              </p:ext>
            </p:extLst>
          </p:nvPr>
        </p:nvGraphicFramePr>
        <p:xfrm>
          <a:off x="264950" y="2345838"/>
          <a:ext cx="7242600" cy="5702637"/>
        </p:xfrm>
        <a:graphic>
          <a:graphicData uri="http://schemas.openxmlformats.org/drawingml/2006/table">
            <a:tbl>
              <a:tblPr>
                <a:noFill/>
                <a:tableStyleId>{FB3F17B5-818E-462D-A005-995C5AAC4F19}</a:tableStyleId>
              </a:tblPr>
              <a:tblGrid>
                <a:gridCol w="3064200">
                  <a:extLst>
                    <a:ext uri="{9D8B030D-6E8A-4147-A177-3AD203B41FA5}">
                      <a16:colId xmlns:a16="http://schemas.microsoft.com/office/drawing/2014/main" val="20000"/>
                    </a:ext>
                  </a:extLst>
                </a:gridCol>
                <a:gridCol w="4178400">
                  <a:extLst>
                    <a:ext uri="{9D8B030D-6E8A-4147-A177-3AD203B41FA5}">
                      <a16:colId xmlns:a16="http://schemas.microsoft.com/office/drawing/2014/main" val="20001"/>
                    </a:ext>
                  </a:extLst>
                </a:gridCol>
              </a:tblGrid>
              <a:tr h="450525">
                <a:tc gridSpan="2">
                  <a:txBody>
                    <a:bodyPr/>
                    <a:lstStyle/>
                    <a:p>
                      <a:pPr marL="0" lvl="0" indent="0" algn="ctr" rtl="0">
                        <a:spcBef>
                          <a:spcPts val="0"/>
                        </a:spcBef>
                        <a:spcAft>
                          <a:spcPts val="0"/>
                        </a:spcAft>
                        <a:buNone/>
                      </a:pPr>
                      <a:r>
                        <a:rPr lang="en" sz="2000" b="1">
                          <a:solidFill>
                            <a:schemeClr val="dk2"/>
                          </a:solidFill>
                          <a:latin typeface="Open Sans"/>
                          <a:ea typeface="Open Sans"/>
                          <a:cs typeface="Open Sans"/>
                          <a:sym typeface="Open Sans"/>
                        </a:rPr>
                        <a:t>Details of the A/B test</a:t>
                      </a:r>
                      <a:endParaRPr sz="20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36950">
                <a:tc rowSpan="2">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Variations being tested:</a:t>
                      </a:r>
                      <a:endParaRPr sz="18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b="0" i="1" dirty="0">
                          <a:effectLst/>
                          <a:latin typeface="Open Sans" panose="020B0606030504020204" pitchFamily="34" charset="0"/>
                          <a:ea typeface="Open Sans" panose="020B0606030504020204" pitchFamily="34" charset="0"/>
                          <a:cs typeface="Open Sans" panose="020B0606030504020204" pitchFamily="34" charset="0"/>
                        </a:rPr>
                        <a:t>Group A (Control): Current checkout page without any return guarantee message. </a:t>
                      </a:r>
                      <a:endParaRPr sz="16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23350">
                <a:tc vMerge="1">
                  <a:txBody>
                    <a:bodyPr/>
                    <a:lstStyle/>
                    <a:p>
                      <a:endParaRPr lang="en-US"/>
                    </a:p>
                  </a:txBody>
                  <a:tcPr/>
                </a:tc>
                <a:tc>
                  <a:txBody>
                    <a:bodyPr/>
                    <a:lstStyle/>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600" b="0" i="1" dirty="0">
                          <a:effectLst/>
                          <a:latin typeface="Open Sans" panose="020B0606030504020204" pitchFamily="34" charset="0"/>
                          <a:ea typeface="Open Sans" panose="020B0606030504020204" pitchFamily="34" charset="0"/>
                          <a:cs typeface="Open Sans" panose="020B0606030504020204" pitchFamily="34" charset="0"/>
                        </a:rPr>
                        <a:t>Group B (Variant): Checkout page with a visible“ 14 days return guarantee" message  near the payment entry field</a:t>
                      </a:r>
                      <a:r>
                        <a:rPr lang="en-US" sz="2400" b="0" i="0" dirty="0">
                          <a:effectLst/>
                          <a:latin typeface="Helvetica" pitchFamily="2" charset="0"/>
                        </a:rPr>
                        <a:t>.</a:t>
                      </a:r>
                      <a:endParaRPr lang="en-US" sz="2400" dirty="0">
                        <a:effectLst/>
                        <a:latin typeface="Helvetica" pitchFamily="2"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23350">
                <a:tc>
                  <a:txBody>
                    <a:bodyPr/>
                    <a:lstStyle/>
                    <a:p>
                      <a:pPr marL="0" lvl="0" indent="0" algn="l" rtl="0">
                        <a:lnSpc>
                          <a:spcPct val="115000"/>
                        </a:lnSpc>
                        <a:spcBef>
                          <a:spcPts val="0"/>
                        </a:spcBef>
                        <a:spcAft>
                          <a:spcPts val="1600"/>
                        </a:spcAft>
                        <a:buNone/>
                      </a:pPr>
                      <a:r>
                        <a:rPr lang="en" sz="1800" b="1">
                          <a:solidFill>
                            <a:schemeClr val="dk2"/>
                          </a:solidFill>
                          <a:latin typeface="Open Sans"/>
                          <a:ea typeface="Open Sans"/>
                          <a:cs typeface="Open Sans"/>
                          <a:sym typeface="Open Sans"/>
                        </a:rPr>
                        <a:t>User groups:</a:t>
                      </a:r>
                      <a:endParaRPr sz="18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r>
                        <a:rPr lang="en-US" sz="1600" i="1" dirty="0">
                          <a:latin typeface="Open Sans" panose="020B0606030504020204" pitchFamily="34" charset="0"/>
                          <a:ea typeface="Open Sans" panose="020B0606030504020204" pitchFamily="34" charset="0"/>
                          <a:cs typeface="Open Sans" panose="020B0606030504020204" pitchFamily="34" charset="0"/>
                        </a:rPr>
                        <a:t>Users will be randomly split into two equal groups.  </a:t>
                      </a:r>
                    </a:p>
                    <a:p>
                      <a:r>
                        <a:rPr lang="en-US" sz="1600" i="1" dirty="0">
                          <a:latin typeface="Open Sans" panose="020B0606030504020204" pitchFamily="34" charset="0"/>
                          <a:ea typeface="Open Sans" panose="020B0606030504020204" pitchFamily="34" charset="0"/>
                          <a:cs typeface="Open Sans" panose="020B0606030504020204" pitchFamily="34" charset="0"/>
                        </a:rPr>
                        <a:t>Group A will see the checkout page without the guarantee message,  </a:t>
                      </a:r>
                    </a:p>
                    <a:p>
                      <a:r>
                        <a:rPr lang="en-US" sz="1600" i="1" dirty="0">
                          <a:latin typeface="Open Sans" panose="020B0606030504020204" pitchFamily="34" charset="0"/>
                          <a:ea typeface="Open Sans" panose="020B0606030504020204" pitchFamily="34" charset="0"/>
                          <a:cs typeface="Open Sans" panose="020B0606030504020204" pitchFamily="34" charset="0"/>
                        </a:rPr>
                        <a:t>and Group B will see the checkout page with the message.</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713825">
                <a:tc>
                  <a:txBody>
                    <a:bodyPr/>
                    <a:lstStyle/>
                    <a:p>
                      <a:pPr marL="0" lvl="0" indent="0" algn="l" rtl="0">
                        <a:lnSpc>
                          <a:spcPct val="115000"/>
                        </a:lnSpc>
                        <a:spcBef>
                          <a:spcPts val="0"/>
                        </a:spcBef>
                        <a:spcAft>
                          <a:spcPts val="1600"/>
                        </a:spcAft>
                        <a:buNone/>
                      </a:pPr>
                      <a:r>
                        <a:rPr lang="en" sz="1800" b="1" dirty="0">
                          <a:solidFill>
                            <a:schemeClr val="dk2"/>
                          </a:solidFill>
                          <a:latin typeface="Open Sans"/>
                          <a:ea typeface="Open Sans"/>
                          <a:cs typeface="Open Sans"/>
                          <a:sym typeface="Open Sans"/>
                        </a:rPr>
                        <a:t>Data collection tool:</a:t>
                      </a:r>
                      <a:endParaRPr sz="1800" b="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600" i="1" dirty="0">
                          <a:latin typeface="Open Sans" panose="020B0606030504020204" pitchFamily="34" charset="0"/>
                          <a:ea typeface="Open Sans" panose="020B0606030504020204" pitchFamily="34" charset="0"/>
                          <a:cs typeface="Open Sans" panose="020B0606030504020204" pitchFamily="34" charset="0"/>
                        </a:rPr>
                        <a:t>Google Analytics and Google Optimize</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056250">
                <a:tc>
                  <a:txBody>
                    <a:bodyPr/>
                    <a:lstStyle/>
                    <a:p>
                      <a:pPr marL="0" lvl="0" indent="0" algn="l" rtl="0">
                        <a:lnSpc>
                          <a:spcPct val="115000"/>
                        </a:lnSpc>
                        <a:spcBef>
                          <a:spcPts val="0"/>
                        </a:spcBef>
                        <a:spcAft>
                          <a:spcPts val="1600"/>
                        </a:spcAft>
                        <a:buNone/>
                      </a:pPr>
                      <a:r>
                        <a:rPr lang="en" sz="1800" b="1">
                          <a:solidFill>
                            <a:schemeClr val="dk2"/>
                          </a:solidFill>
                          <a:latin typeface="Open Sans"/>
                          <a:ea typeface="Open Sans"/>
                          <a:cs typeface="Open Sans"/>
                          <a:sym typeface="Open Sans"/>
                        </a:rPr>
                        <a:t>Length of the test:</a:t>
                      </a:r>
                      <a:endParaRPr sz="18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600" i="1" dirty="0">
                          <a:latin typeface="Open Sans" panose="020B0606030504020204" pitchFamily="34" charset="0"/>
                          <a:ea typeface="Open Sans" panose="020B0606030504020204" pitchFamily="34" charset="0"/>
                          <a:cs typeface="Open Sans" panose="020B0606030504020204" pitchFamily="34" charset="0"/>
                        </a:rPr>
                        <a:t>4 weeks</a:t>
                      </a:r>
                    </a:p>
                    <a:p>
                      <a:pPr marL="0" lvl="0" indent="0" algn="l" rtl="0">
                        <a:lnSpc>
                          <a:spcPct val="115000"/>
                        </a:lnSpc>
                        <a:spcBef>
                          <a:spcPts val="0"/>
                        </a:spcBef>
                        <a:spcAft>
                          <a:spcPts val="1600"/>
                        </a:spcAft>
                        <a:buNone/>
                      </a:pPr>
                      <a:endParaRPr sz="18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08" name="Google Shape;308;p75"/>
          <p:cNvSpPr txBox="1"/>
          <p:nvPr/>
        </p:nvSpPr>
        <p:spPr>
          <a:xfrm>
            <a:off x="253575" y="8052491"/>
            <a:ext cx="7242600" cy="17630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dirty="0">
                <a:solidFill>
                  <a:schemeClr val="dk2"/>
                </a:solidFill>
                <a:latin typeface="Open Sans"/>
                <a:ea typeface="Open Sans"/>
                <a:cs typeface="Open Sans"/>
                <a:sym typeface="Open Sans"/>
              </a:rPr>
              <a:t>Describe how you would determine the results of the A/B test</a:t>
            </a:r>
            <a:endParaRPr sz="1800" b="1" dirty="0">
              <a:solidFill>
                <a:schemeClr val="dk2"/>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US" sz="1600" i="1" dirty="0">
                <a:solidFill>
                  <a:schemeClr val="dk2"/>
                </a:solidFill>
                <a:latin typeface="Open Sans"/>
                <a:ea typeface="Open Sans"/>
                <a:cs typeface="Open Sans"/>
                <a:sym typeface="Open Sans"/>
              </a:rPr>
              <a:t>We will compare the conversion rate between Group A and Group B.  If Group B has a higher conversion rate, the guarantee message will be considered effective.  A higher rate means more users completed their purchase.</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312"/>
        <p:cNvGrpSpPr/>
        <p:nvPr/>
      </p:nvGrpSpPr>
      <p:grpSpPr>
        <a:xfrm>
          <a:off x="0" y="0"/>
          <a:ext cx="0" cy="0"/>
          <a:chOff x="0" y="0"/>
          <a:chExt cx="0" cy="0"/>
        </a:xfrm>
      </p:grpSpPr>
      <p:sp>
        <p:nvSpPr>
          <p:cNvPr id="313" name="Google Shape;313;p76"/>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314" name="Google Shape;314;p76"/>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27" name="Google Shape;327;p7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Reports Snapshot, select a twelve month time period you would like to explore. </a:t>
            </a:r>
            <a:endParaRPr/>
          </a:p>
          <a:p>
            <a:pPr marL="0" lvl="0" indent="0" algn="l" rtl="0">
              <a:spcBef>
                <a:spcPts val="1600"/>
              </a:spcBef>
              <a:spcAft>
                <a:spcPts val="0"/>
              </a:spcAft>
              <a:buNone/>
            </a:pPr>
            <a:r>
              <a:rPr lang="en"/>
              <a:t>Ensure that the following are visible in the screenshot:</a:t>
            </a:r>
            <a:endParaRPr/>
          </a:p>
          <a:p>
            <a:pPr marL="457200" lvl="0" indent="-342900" algn="l" rtl="0">
              <a:spcBef>
                <a:spcPts val="1600"/>
              </a:spcBef>
              <a:spcAft>
                <a:spcPts val="0"/>
              </a:spcAft>
              <a:buSzPts val="1800"/>
              <a:buChar char="●"/>
            </a:pPr>
            <a:r>
              <a:rPr lang="en"/>
              <a:t>Timeframe</a:t>
            </a:r>
            <a:endParaRPr/>
          </a:p>
          <a:p>
            <a:pPr marL="457200" lvl="0" indent="-342900" algn="l" rtl="0">
              <a:spcBef>
                <a:spcPts val="0"/>
              </a:spcBef>
              <a:spcAft>
                <a:spcPts val="0"/>
              </a:spcAft>
              <a:buSzPts val="1800"/>
              <a:buChar char="●"/>
            </a:pPr>
            <a:r>
              <a:rPr lang="en"/>
              <a:t>New users</a:t>
            </a:r>
            <a:endParaRPr/>
          </a:p>
          <a:p>
            <a:pPr marL="457200" lvl="0" indent="-342900" algn="l" rtl="0">
              <a:spcBef>
                <a:spcPts val="0"/>
              </a:spcBef>
              <a:spcAft>
                <a:spcPts val="0"/>
              </a:spcAft>
              <a:buSzPts val="1800"/>
              <a:buChar char="●"/>
            </a:pPr>
            <a:r>
              <a:rPr lang="en"/>
              <a:t>Axis values</a:t>
            </a:r>
            <a:br>
              <a:rPr lang="en"/>
            </a:b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28" name="Google Shape;328;p78"/>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AFD7D36-BD4E-382C-5708-5B1740C3379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8961" y="5270012"/>
            <a:ext cx="6234478" cy="375785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1703</Words>
  <Application>Microsoft Office PowerPoint</Application>
  <PresentationFormat>Custom</PresentationFormat>
  <Paragraphs>173</Paragraphs>
  <Slides>22</Slides>
  <Notes>22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22</vt:i4>
      </vt:variant>
    </vt:vector>
  </HeadingPairs>
  <TitlesOfParts>
    <vt:vector size="32" baseType="lpstr">
      <vt:lpstr>Open Sans Light</vt:lpstr>
      <vt:lpstr>Arial</vt:lpstr>
      <vt:lpstr>Helvetica Neue</vt:lpstr>
      <vt:lpstr>Helvetica</vt:lpstr>
      <vt:lpstr>Open Sans</vt:lpstr>
      <vt:lpstr>Simple Light</vt:lpstr>
      <vt:lpstr>Simple Light</vt:lpstr>
      <vt:lpstr>Simple Light</vt:lpstr>
      <vt:lpstr>Simple Light</vt:lpstr>
      <vt:lpstr>Simple Light</vt:lpstr>
      <vt:lpstr>PowerPoint Presentation</vt:lpstr>
      <vt:lpstr>Part One:  Setting Goals </vt:lpstr>
      <vt:lpstr>Identify Key Business Objectives</vt:lpstr>
      <vt:lpstr>Identify Key Performance Indicators</vt:lpstr>
      <vt:lpstr>Part Two:  A/B Testing Proposal</vt:lpstr>
      <vt:lpstr>A/B Testing Proposal: KPI, Variable, and Hypothesis</vt:lpstr>
      <vt:lpstr>A/B Testing Proposal: Details and results</vt:lpstr>
      <vt:lpstr>Part Three:  Data Exploration</vt:lpstr>
      <vt:lpstr>Reports Snapshot</vt:lpstr>
      <vt:lpstr>Reports Snapshot</vt:lpstr>
      <vt:lpstr>User Tech</vt:lpstr>
      <vt:lpstr>User Acquisition</vt:lpstr>
      <vt:lpstr>User Acquisition</vt:lpstr>
      <vt:lpstr>Monetization</vt:lpstr>
      <vt:lpstr>Part Four:  Segmentation</vt:lpstr>
      <vt:lpstr>Audience Segment: Demographics</vt:lpstr>
      <vt:lpstr>Audience Segment: Technology</vt:lpstr>
      <vt:lpstr>Part Five:  Analysis and Suggestions</vt:lpstr>
      <vt:lpstr>Google Merchandise Store data</vt:lpstr>
      <vt:lpstr>Business Sales Growth </vt:lpstr>
      <vt:lpstr>eCommerce improvements</vt:lpstr>
      <vt:lpstr>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Rahaf Al Rawas</cp:lastModifiedBy>
  <cp:revision>11</cp:revision>
  <dcterms:modified xsi:type="dcterms:W3CDTF">2025-06-30T21:42:13Z</dcterms:modified>
</cp:coreProperties>
</file>