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3" r:id="rId23"/>
    <p:sldId id="264" r:id="rId24"/>
    <p:sldId id="265" r:id="rId25"/>
    <p:sldId id="266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pandas.pydata.org/pandas-docs/stable/user_guide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ahamathnisha1011/Hotel-booking-Analysis.git" TargetMode="External"/><Relationship Id="rId5" Type="http://schemas.openxmlformats.org/officeDocument/2006/relationships/hyperlink" Target="https://edunetfoundationorg-my.sharepoint.com/:x:/g/personal/shabaz_edunetfoundation_org/ETlWAP9Cb3xBrpRfrvtICDYBY_aZKVFTqMbbkOOK7R3V1Q?rtime=ES6L_Jli3Eg" TargetMode="External"/><Relationship Id="rId4" Type="http://schemas.openxmlformats.org/officeDocument/2006/relationships/hyperlink" Target="https://matplotlib.org/stable/content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2185924"/>
            <a:ext cx="693419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ANALYSIYS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02027-497D-48C8-81CD-63653AF4C396}"/>
              </a:ext>
            </a:extLst>
          </p:cNvPr>
          <p:cNvSpPr txBox="1"/>
          <p:nvPr/>
        </p:nvSpPr>
        <p:spPr>
          <a:xfrm flipH="1">
            <a:off x="2819398" y="3581400"/>
            <a:ext cx="8305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</a:rPr>
              <a:t>Presented By:</a:t>
            </a:r>
          </a:p>
          <a:p>
            <a:r>
              <a:rPr lang="en-IN" b="1" dirty="0">
                <a:solidFill>
                  <a:srgbClr val="C00000"/>
                </a:solidFill>
                <a:latin typeface="Book Antiqua" panose="02040602050305030304" pitchFamily="18" charset="0"/>
              </a:rPr>
              <a:t>   Student Name : </a:t>
            </a:r>
            <a:r>
              <a:rPr lang="en-IN" b="1" dirty="0">
                <a:latin typeface="Book Antiqua" panose="02040602050305030304" pitchFamily="18" charset="0"/>
              </a:rPr>
              <a:t>Rahamath Nisha M (81182114320)</a:t>
            </a:r>
          </a:p>
          <a:p>
            <a:r>
              <a:rPr lang="en-IN" b="1" dirty="0">
                <a:latin typeface="Book Antiqua" panose="02040602050305030304" pitchFamily="18" charset="0"/>
              </a:rPr>
              <a:t>   </a:t>
            </a:r>
            <a:r>
              <a:rPr lang="en-IN" b="1" dirty="0">
                <a:solidFill>
                  <a:srgbClr val="C00000"/>
                </a:solidFill>
                <a:latin typeface="Book Antiqua" panose="02040602050305030304" pitchFamily="18" charset="0"/>
              </a:rPr>
              <a:t>College Name :  </a:t>
            </a:r>
            <a:r>
              <a:rPr lang="en-IN" b="1" dirty="0" err="1">
                <a:latin typeface="Book Antiqua" panose="02040602050305030304" pitchFamily="18" charset="0"/>
              </a:rPr>
              <a:t>Kurinji</a:t>
            </a:r>
            <a:r>
              <a:rPr lang="en-IN" b="1" dirty="0">
                <a:latin typeface="Book Antiqua" panose="02040602050305030304" pitchFamily="18" charset="0"/>
              </a:rPr>
              <a:t> College of Engineering and Technology (8118)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Department : </a:t>
            </a:r>
            <a:r>
              <a:rPr lang="en-US" b="1" dirty="0">
                <a:latin typeface="Book Antiqua" panose="02040602050305030304" pitchFamily="18" charset="0"/>
              </a:rPr>
              <a:t>BE Mechanical Engineering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Year : </a:t>
            </a:r>
            <a:r>
              <a:rPr lang="en-US" b="1" dirty="0">
                <a:latin typeface="Book Antiqua" panose="02040602050305030304" pitchFamily="18" charset="0"/>
              </a:rPr>
              <a:t>3</a:t>
            </a:r>
            <a:r>
              <a:rPr lang="en-US" b="1" baseline="30000" dirty="0">
                <a:latin typeface="Book Antiqua" panose="02040602050305030304" pitchFamily="18" charset="0"/>
              </a:rPr>
              <a:t>rd</a:t>
            </a:r>
            <a:r>
              <a:rPr lang="en-US" b="1" dirty="0">
                <a:latin typeface="Book Antiqua" panose="02040602050305030304" pitchFamily="18" charset="0"/>
              </a:rPr>
              <a:t> Year 6</a:t>
            </a:r>
            <a:r>
              <a:rPr lang="en-US" b="1" baseline="30000" dirty="0">
                <a:latin typeface="Book Antiqua" panose="02040602050305030304" pitchFamily="18" charset="0"/>
              </a:rPr>
              <a:t>th</a:t>
            </a:r>
            <a:r>
              <a:rPr lang="en-US" b="1" dirty="0">
                <a:latin typeface="Book Antiqua" panose="02040602050305030304" pitchFamily="18" charset="0"/>
              </a:rPr>
              <a:t> Sem</a:t>
            </a:r>
            <a:endParaRPr lang="en-IN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5961C51C-375D-44F0-87E5-DEC979F761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472" y="1952870"/>
            <a:ext cx="4354237" cy="3381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C357882E-4A7F-4D25-853C-C95F55ED01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2029070"/>
            <a:ext cx="6489699" cy="3228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8B17E5-F8F4-46A8-9378-7CD89D0AD6C2}"/>
              </a:ext>
            </a:extLst>
          </p:cNvPr>
          <p:cNvSpPr txBox="1"/>
          <p:nvPr/>
        </p:nvSpPr>
        <p:spPr>
          <a:xfrm>
            <a:off x="1657350" y="1423349"/>
            <a:ext cx="2901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Hotel Booking Preferences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04167-1A39-4A28-A6DD-629A7A1F983C}"/>
              </a:ext>
            </a:extLst>
          </p:cNvPr>
          <p:cNvSpPr txBox="1"/>
          <p:nvPr/>
        </p:nvSpPr>
        <p:spPr>
          <a:xfrm>
            <a:off x="6858000" y="1423349"/>
            <a:ext cx="2416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Booking by Countries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B17E5-F8F4-46A8-9378-7CD89D0AD6C2}"/>
              </a:ext>
            </a:extLst>
          </p:cNvPr>
          <p:cNvSpPr txBox="1"/>
          <p:nvPr/>
        </p:nvSpPr>
        <p:spPr>
          <a:xfrm>
            <a:off x="4038600" y="1423349"/>
            <a:ext cx="3416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Cancellation Factor vs Booking 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6944F1C7-2ACE-45C8-87EE-A9AD080AA8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2295021"/>
            <a:ext cx="4177222" cy="3139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282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B17E5-F8F4-46A8-9378-7CD89D0AD6C2}"/>
              </a:ext>
            </a:extLst>
          </p:cNvPr>
          <p:cNvSpPr txBox="1"/>
          <p:nvPr/>
        </p:nvSpPr>
        <p:spPr>
          <a:xfrm>
            <a:off x="2057400" y="15525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Cancellation Rates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04167-1A39-4A28-A6DD-629A7A1F983C}"/>
              </a:ext>
            </a:extLst>
          </p:cNvPr>
          <p:cNvSpPr txBox="1"/>
          <p:nvPr/>
        </p:nvSpPr>
        <p:spPr>
          <a:xfrm>
            <a:off x="8000684" y="1552500"/>
            <a:ext cx="1784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Special Request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34E9B9C2-7F35-43F9-A515-3C043D2957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133600"/>
            <a:ext cx="3742789" cy="2413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EE5FFE63-A339-48DA-A38E-1BA36BAA5E0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1428" y="2079697"/>
            <a:ext cx="3391073" cy="2438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268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B17E5-F8F4-46A8-9378-7CD89D0AD6C2}"/>
              </a:ext>
            </a:extLst>
          </p:cNvPr>
          <p:cNvSpPr txBox="1"/>
          <p:nvPr/>
        </p:nvSpPr>
        <p:spPr>
          <a:xfrm>
            <a:off x="2057400" y="1552500"/>
            <a:ext cx="1316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Rates paid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04167-1A39-4A28-A6DD-629A7A1F983C}"/>
              </a:ext>
            </a:extLst>
          </p:cNvPr>
          <p:cNvSpPr txBox="1"/>
          <p:nvPr/>
        </p:nvSpPr>
        <p:spPr>
          <a:xfrm>
            <a:off x="6730179" y="1552500"/>
            <a:ext cx="3932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Type of deposit effecting cancelation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72C039A7-567A-4035-9703-38DCE8EFEF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1975853"/>
            <a:ext cx="3829247" cy="2489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6893AF4C-EB85-4EEE-9846-3C84BC5DF6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831" y="2304633"/>
            <a:ext cx="4007055" cy="20321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896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00738E8B-AB86-4208-A262-7012E4D0B0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038881"/>
            <a:ext cx="5355702" cy="347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EB511-AF11-49E7-8A7A-40DD9F183ED9}"/>
              </a:ext>
            </a:extLst>
          </p:cNvPr>
          <p:cNvSpPr txBox="1"/>
          <p:nvPr/>
        </p:nvSpPr>
        <p:spPr>
          <a:xfrm>
            <a:off x="1905000" y="1428658"/>
            <a:ext cx="2908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Month wise booking trend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4145B9DF-F89F-41EF-B0EE-AE19FEF7696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2900" y="2038881"/>
            <a:ext cx="4661735" cy="3353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8A6B3E-4F15-42F9-9AC9-BED319F46048}"/>
              </a:ext>
            </a:extLst>
          </p:cNvPr>
          <p:cNvSpPr txBox="1"/>
          <p:nvPr/>
        </p:nvSpPr>
        <p:spPr>
          <a:xfrm>
            <a:off x="7667372" y="1428658"/>
            <a:ext cx="2619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Monthly price variation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4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EB511-AF11-49E7-8A7A-40DD9F183ED9}"/>
              </a:ext>
            </a:extLst>
          </p:cNvPr>
          <p:cNvSpPr txBox="1"/>
          <p:nvPr/>
        </p:nvSpPr>
        <p:spPr>
          <a:xfrm>
            <a:off x="1905000" y="1428658"/>
            <a:ext cx="1741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Week end stay </a:t>
            </a: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FDC0D153-EED3-46CF-A6FC-06F4E80902BC}"/>
              </a:ext>
            </a:extLst>
          </p:cNvPr>
          <p:cNvGrpSpPr/>
          <p:nvPr/>
        </p:nvGrpSpPr>
        <p:grpSpPr>
          <a:xfrm>
            <a:off x="762000" y="2133600"/>
            <a:ext cx="10192604" cy="3351175"/>
            <a:chOff x="-1946733" y="2742345"/>
            <a:chExt cx="10192604" cy="3351175"/>
          </a:xfrm>
        </p:grpSpPr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1FB24364-F3FF-4E7D-9052-15791C11157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6867" y="2742345"/>
              <a:ext cx="4249004" cy="3351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C53FDF46-2324-40EA-9275-9BB2A748A8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46733" y="3047145"/>
              <a:ext cx="4564745" cy="22715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81F687-745D-4520-A29B-CF9AA5339840}"/>
              </a:ext>
            </a:extLst>
          </p:cNvPr>
          <p:cNvSpPr txBox="1"/>
          <p:nvPr/>
        </p:nvSpPr>
        <p:spPr>
          <a:xfrm>
            <a:off x="7924800" y="1428658"/>
            <a:ext cx="1739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Week day stay 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8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EB511-AF11-49E7-8A7A-40DD9F183ED9}"/>
              </a:ext>
            </a:extLst>
          </p:cNvPr>
          <p:cNvSpPr txBox="1"/>
          <p:nvPr/>
        </p:nvSpPr>
        <p:spPr>
          <a:xfrm>
            <a:off x="1905000" y="1428658"/>
            <a:ext cx="2177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Average Daily Rate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81F687-745D-4520-A29B-CF9AA5339840}"/>
              </a:ext>
            </a:extLst>
          </p:cNvPr>
          <p:cNvSpPr txBox="1"/>
          <p:nvPr/>
        </p:nvSpPr>
        <p:spPr>
          <a:xfrm>
            <a:off x="7924800" y="1428658"/>
            <a:ext cx="26228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Types of Booked Hotels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CADFE564-F298-47CE-9A21-674CFB3CF6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2438400"/>
            <a:ext cx="4419600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4BC844CE-E26E-4F2F-9E64-96343557DEB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" y="2257790"/>
            <a:ext cx="3855449" cy="3171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40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EB511-AF11-49E7-8A7A-40DD9F183ED9}"/>
              </a:ext>
            </a:extLst>
          </p:cNvPr>
          <p:cNvSpPr txBox="1"/>
          <p:nvPr/>
        </p:nvSpPr>
        <p:spPr>
          <a:xfrm>
            <a:off x="2438400" y="1371600"/>
            <a:ext cx="647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ook Antiqua" panose="02040602050305030304" pitchFamily="18" charset="0"/>
              </a:rPr>
              <a:t>Days in Waiting List 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A0FDEB87-9184-4433-B260-04D8A10C04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078269"/>
            <a:ext cx="4114800" cy="3587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683EDD02-2193-414B-B013-AE0E07FFE9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2078269"/>
            <a:ext cx="4399317" cy="3587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89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B8329818-33C5-4DE7-8558-D821777A08D3}"/>
              </a:ext>
            </a:extLst>
          </p:cNvPr>
          <p:cNvGrpSpPr/>
          <p:nvPr/>
        </p:nvGrpSpPr>
        <p:grpSpPr>
          <a:xfrm>
            <a:off x="4267200" y="1130200"/>
            <a:ext cx="7088470" cy="5366228"/>
            <a:chOff x="2434520" y="370077"/>
            <a:chExt cx="7088470" cy="5366228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91B549FB-7224-4237-941D-64E8C43C8C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4520" y="370077"/>
              <a:ext cx="2771635" cy="25827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00D259E3-C43F-4C1F-AFE4-E38B6FF484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4720" y="3202277"/>
              <a:ext cx="5488270" cy="2534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2" name="object 7">
            <a:extLst>
              <a:ext uri="{FF2B5EF4-FFF2-40B4-BE49-F238E27FC236}">
                <a16:creationId xmlns:a16="http://schemas.microsoft.com/office/drawing/2014/main" id="{EACC5189-0805-47B4-8EFA-104EFE5C09B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2586920"/>
            <a:ext cx="3388472" cy="2750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672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CFB0C282-2C79-4786-8E71-A12B215B61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403" y="2427794"/>
            <a:ext cx="3038597" cy="3058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330AC203-1A79-42DD-AC45-A3E3D4DFB79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400" y="2427794"/>
            <a:ext cx="3138997" cy="3058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E48CE82D-777E-4221-B8D7-EE698EC8F5E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0267" y="2427794"/>
            <a:ext cx="3691466" cy="3134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13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80B367E-E24C-43FA-8A60-95C9D8B8FC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150" y="1828800"/>
            <a:ext cx="533305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78C06E3-B9DF-41A2-A487-DCF637D515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1828800"/>
            <a:ext cx="518160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191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27D84102-BE34-4C6F-81BF-754E035909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00" y="1905000"/>
            <a:ext cx="4419600" cy="3999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C58AF-1732-40C3-9AAD-624A100DAB39}"/>
              </a:ext>
            </a:extLst>
          </p:cNvPr>
          <p:cNvSpPr txBox="1"/>
          <p:nvPr/>
        </p:nvSpPr>
        <p:spPr>
          <a:xfrm>
            <a:off x="2857500" y="1101252"/>
            <a:ext cx="6477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Book Antiqua" panose="02040602050305030304" pitchFamily="18" charset="0"/>
              </a:rPr>
              <a:t>Factors Influencing Booking</a:t>
            </a:r>
            <a:endParaRPr lang="en-US" sz="3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E72DC-9702-4BCF-9E74-A380DFAA7C3E}"/>
              </a:ext>
            </a:extLst>
          </p:cNvPr>
          <p:cNvSpPr txBox="1"/>
          <p:nvPr/>
        </p:nvSpPr>
        <p:spPr>
          <a:xfrm>
            <a:off x="4851810" y="2127307"/>
            <a:ext cx="723389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095" marR="92710" indent="-367030">
              <a:lnSpc>
                <a:spcPct val="114999"/>
              </a:lnSpc>
              <a:buClr>
                <a:srgbClr val="F4FCFF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From the above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map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we found that few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column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like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same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room not allotted, 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no of special requests, car parking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spaces, booking changes,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negatively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correlated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like these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column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will not </a:t>
            </a:r>
            <a:r>
              <a:rPr lang="en-US" sz="1800" spc="-49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effect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the bookings.</a:t>
            </a:r>
            <a:endParaRPr lang="en-US" sz="1800" dirty="0">
              <a:latin typeface="Book Antiqua" panose="02040602050305030304" pitchFamily="18" charset="0"/>
              <a:cs typeface="Arial MT"/>
            </a:endParaRPr>
          </a:p>
          <a:p>
            <a:pPr marL="379095" marR="540385" indent="-367030">
              <a:lnSpc>
                <a:spcPct val="114999"/>
              </a:lnSpc>
              <a:buClr>
                <a:srgbClr val="F4FCFF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Whereas Lead-time and previous_cancelation,stay in weekend is highly </a:t>
            </a:r>
            <a:r>
              <a:rPr lang="en-US" sz="1800" spc="-49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correlated, which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means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that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this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columns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effect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my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bookings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.</a:t>
            </a:r>
            <a:endParaRPr lang="en-US" sz="1800" dirty="0">
              <a:latin typeface="Book Antiqua" panose="02040602050305030304" pitchFamily="18" charset="0"/>
              <a:cs typeface="Arial MT"/>
            </a:endParaRPr>
          </a:p>
          <a:p>
            <a:pPr marL="379095" marR="5080" indent="-367030">
              <a:lnSpc>
                <a:spcPct val="114999"/>
              </a:lnSpc>
              <a:buClr>
                <a:srgbClr val="F4FCFF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If we dug deep we will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see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that adults and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children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are positively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corelated 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with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stay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in weekend hence we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can conclude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that people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staying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in week end </a:t>
            </a:r>
            <a:r>
              <a:rPr lang="en-US" sz="1800" spc="-49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are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mostly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800" spc="-25" dirty="0">
                <a:solidFill>
                  <a:srgbClr val="002060"/>
                </a:solidFill>
                <a:latin typeface="Book Antiqua" panose="02040602050305030304" pitchFamily="18" charset="0"/>
                <a:cs typeface="Arial MT"/>
              </a:rPr>
              <a:t>family.</a:t>
            </a:r>
            <a:endParaRPr lang="en-US" sz="1800" dirty="0">
              <a:latin typeface="Book Antiqua" panose="02040602050305030304" pitchFamily="18" charset="0"/>
              <a:cs typeface="Arial MT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3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97B7D-D86C-4546-8FFB-838B3E5C2AE7}"/>
              </a:ext>
            </a:extLst>
          </p:cNvPr>
          <p:cNvSpPr txBox="1"/>
          <p:nvPr/>
        </p:nvSpPr>
        <p:spPr>
          <a:xfrm>
            <a:off x="838200" y="1187767"/>
            <a:ext cx="10744199" cy="519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170" lvl="1">
              <a:lnSpc>
                <a:spcPts val="1755"/>
              </a:lnSpc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1) The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city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hotel is the busiest as it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has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maximum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booking. The avg  is also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high for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city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hotels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making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it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more</a:t>
            </a:r>
          </a:p>
          <a:p>
            <a:pPr marL="710565">
              <a:lnSpc>
                <a:spcPct val="100000"/>
              </a:lnSpc>
              <a:spcBef>
                <a:spcPts val="345"/>
              </a:spcBef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profitable.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344170" lvl="1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2) The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City hotel has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more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guests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during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spring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and autumn, when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the prices are also highest,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In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July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and</a:t>
            </a:r>
            <a:r>
              <a:rPr lang="en-US" sz="1600" spc="-7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August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705485" marR="250190" indent="41910">
              <a:lnSpc>
                <a:spcPct val="114999"/>
              </a:lnSpc>
              <a:spcBef>
                <a:spcPts val="130"/>
              </a:spcBef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there less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visitors,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although prices are </a:t>
            </a:r>
            <a:r>
              <a:rPr lang="en-US" sz="1600" spc="-1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lower. Thus,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customers can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get good deal on bookings in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July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and </a:t>
            </a:r>
            <a:r>
              <a:rPr lang="en-US" sz="1600" spc="-32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august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in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city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hotel.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344170" lvl="1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3) The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number of guests for Resort Hotel go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down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slightly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from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June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to September ,which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is</a:t>
            </a:r>
            <a:r>
              <a:rPr lang="en-US" sz="1600" spc="33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also when the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prices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710565" marR="226695">
              <a:lnSpc>
                <a:spcPct val="114999"/>
              </a:lnSpc>
              <a:spcBef>
                <a:spcPts val="135"/>
              </a:spcBef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are highest. Thus, these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months should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be avoided for bookings. </a:t>
            </a:r>
            <a:r>
              <a:rPr lang="en-US" sz="1600" spc="-1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Broadly,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May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is the peak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season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for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city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hotel </a:t>
            </a:r>
            <a:r>
              <a:rPr lang="en-US" sz="1600" spc="-32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for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bookings whereas for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resort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hotels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March,</a:t>
            </a:r>
            <a:r>
              <a:rPr lang="en-US" sz="1600" spc="-7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April and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May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have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the highest bookings.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344805" marR="184150" lvl="1">
              <a:lnSpc>
                <a:spcPts val="1910"/>
              </a:lnSpc>
              <a:spcBef>
                <a:spcPts val="465"/>
              </a:spcBef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4) Higher lead time has higher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chance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of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cancellation.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Also, history of previous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cancellations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increases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chances   	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of </a:t>
            </a:r>
            <a:r>
              <a:rPr lang="en-US" sz="1600" spc="-32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cancellation.</a:t>
            </a:r>
          </a:p>
          <a:p>
            <a:pPr marL="344170" marR="201930" lvl="1">
              <a:lnSpc>
                <a:spcPts val="1910"/>
              </a:lnSpc>
              <a:spcBef>
                <a:spcPts val="320"/>
              </a:spcBef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5) The prices in the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resort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hotel are higher during the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summer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and prices of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city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hotel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varies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but is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most 	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expensive </a:t>
            </a:r>
            <a:r>
              <a:rPr lang="en-US" sz="1600" spc="-32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during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spring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and autumn Both hotels few bookings have in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1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Winter.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344170" lvl="1"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6) Transient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customers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,direct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customers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are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contributing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maximum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revenue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to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the hotel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business.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344170" marR="5080" lvl="1">
              <a:lnSpc>
                <a:spcPts val="1910"/>
              </a:lnSpc>
              <a:spcBef>
                <a:spcPts val="595"/>
              </a:spcBef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7) No deposit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cancellations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are high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compared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to other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categories,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but these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should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not be discouraged per as 	booking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in this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category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are also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very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high as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compared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to nonrefundable type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bookings.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pPr marL="344170" lvl="1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SzPct val="150000"/>
              <a:tabLst>
                <a:tab pos="710565" algn="l"/>
                <a:tab pos="711200" algn="l"/>
              </a:tabLst>
            </a:pP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8) Cancellations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are high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when done through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agents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compared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to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direct bookings. Hotels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need to do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marketing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	and give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special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incentives for direct bookings as these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may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establish personal one to one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relationships 	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promoting </a:t>
            </a:r>
            <a:r>
              <a:rPr lang="en-US" sz="160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cus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tomer</a:t>
            </a:r>
            <a:r>
              <a:rPr lang="en-US" sz="1600" spc="-10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 </a:t>
            </a:r>
            <a:r>
              <a:rPr lang="en-US" sz="1600" spc="-5" dirty="0">
                <a:solidFill>
                  <a:srgbClr val="C00000"/>
                </a:solidFill>
                <a:latin typeface="Book Antiqua" panose="02040602050305030304" pitchFamily="18" charset="0"/>
                <a:cs typeface="Arial MT"/>
              </a:rPr>
              <a:t>loyalty</a:t>
            </a:r>
            <a:endParaRPr lang="en-US" sz="1600" dirty="0">
              <a:solidFill>
                <a:srgbClr val="C00000"/>
              </a:solidFill>
              <a:latin typeface="Book Antiqua" panose="02040602050305030304" pitchFamily="18" charset="0"/>
              <a:cs typeface="Arial MT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95433-37AE-4903-AAD5-5355CCA3B62B}"/>
              </a:ext>
            </a:extLst>
          </p:cNvPr>
          <p:cNvSpPr txBox="1"/>
          <p:nvPr/>
        </p:nvSpPr>
        <p:spPr>
          <a:xfrm>
            <a:off x="381000" y="1905000"/>
            <a:ext cx="118849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The proposed solution lays the foundation for advancements in the real time of hotel reservation optimization.</a:t>
            </a:r>
          </a:p>
          <a:p>
            <a:r>
              <a:rPr lang="en-IN" dirty="0">
                <a:latin typeface="Book Antiqua" panose="02040602050305030304" pitchFamily="18" charset="0"/>
              </a:rPr>
              <a:t>Here are key areas for future exploration and enhancement.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Real-time Prediction:</a:t>
            </a:r>
          </a:p>
          <a:p>
            <a:r>
              <a:rPr lang="en-IN" dirty="0">
                <a:latin typeface="Book Antiqua" panose="02040602050305030304" pitchFamily="18" charset="0"/>
              </a:rPr>
              <a:t> Move towards real-time predictive models that account for instant changes in demand, external events, and other </a:t>
            </a:r>
          </a:p>
          <a:p>
            <a:r>
              <a:rPr lang="en-IN" dirty="0">
                <a:latin typeface="Book Antiqua" panose="02040602050305030304" pitchFamily="18" charset="0"/>
              </a:rPr>
              <a:t> dynamic factors to provide users with up-to-the-minute insights for booking decisions.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Personalization and Customization:</a:t>
            </a:r>
          </a:p>
          <a:p>
            <a:r>
              <a:rPr lang="en-IN" dirty="0">
                <a:latin typeface="Book Antiqua" panose="02040602050305030304" pitchFamily="18" charset="0"/>
              </a:rPr>
              <a:t> Enhance the predictive models to offer more personalized recommendations by considering individual </a:t>
            </a:r>
          </a:p>
          <a:p>
            <a:r>
              <a:rPr lang="en-IN" dirty="0">
                <a:latin typeface="Book Antiqua" panose="02040602050305030304" pitchFamily="18" charset="0"/>
              </a:rPr>
              <a:t> guest preferences,</a:t>
            </a:r>
          </a:p>
          <a:p>
            <a:r>
              <a:rPr lang="en-IN" dirty="0">
                <a:latin typeface="Book Antiqua" panose="02040602050305030304" pitchFamily="18" charset="0"/>
              </a:rPr>
              <a:t> loyalty history, and user-specific requirements, providing a tailored experience for each traveller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5F45D-3564-417B-81D3-A43DDAFCFA8C}"/>
              </a:ext>
            </a:extLst>
          </p:cNvPr>
          <p:cNvSpPr txBox="1"/>
          <p:nvPr/>
        </p:nvSpPr>
        <p:spPr>
          <a:xfrm>
            <a:off x="1104900" y="1752600"/>
            <a:ext cx="99821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anose="02040602050305030304" pitchFamily="18" charset="0"/>
                <a:hlinkClick r:id="rId2"/>
              </a:rPr>
              <a:t>https://pandas.pydata.org/pandas-docs/stable/user_guide/index.html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anose="02040602050305030304" pitchFamily="18" charset="0"/>
                <a:hlinkClick r:id="rId3"/>
              </a:rPr>
              <a:t>https://seaborn.pydata.org/</a:t>
            </a:r>
            <a:r>
              <a:rPr lang="en-IN" sz="2000" dirty="0">
                <a:latin typeface="Book Antiqua" panose="02040602050305030304" pitchFamily="18" charset="0"/>
              </a:rPr>
              <a:t> 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anose="02040602050305030304" pitchFamily="18" charset="0"/>
                <a:hlinkClick r:id="rId4"/>
              </a:rPr>
              <a:t>https://matplotlib.org/stable/contents.html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  <a:hlinkClick r:id="rId5"/>
              </a:rPr>
              <a:t>https://edunetfoundationorg-my.sharepoint.com/:x:/g/personal/shabaz_edunetfoundation_org/ETlWAP9Cb3xBrpRfrvtICDYBY_aZKVFTqMbbkOOK7R3V1Q?rtime=ES6L_Jli3Eg</a:t>
            </a:r>
            <a:endParaRPr lang="en-US" sz="2000" dirty="0">
              <a:latin typeface="Book Antiqua" panose="02040602050305030304" pitchFamily="18" charset="0"/>
            </a:endParaRP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  <a:hlinkClick r:id="rId6"/>
              </a:rPr>
              <a:t>https://github.com/Rahamathnisha1011/Hotel-booking-Analysis.git</a:t>
            </a:r>
            <a:endParaRPr lang="en-US" sz="2000" dirty="0">
              <a:latin typeface="Book Antiqua" panose="02040602050305030304" pitchFamily="18" charset="0"/>
            </a:endParaRP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B1356-AE0E-4CAE-B01F-4A4F43E89F2C}"/>
              </a:ext>
            </a:extLst>
          </p:cNvPr>
          <p:cNvSpPr txBox="1"/>
          <p:nvPr/>
        </p:nvSpPr>
        <p:spPr>
          <a:xfrm>
            <a:off x="762000" y="1524000"/>
            <a:ext cx="11049000" cy="3697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86740" marR="126364" indent="-367030">
              <a:lnSpc>
                <a:spcPct val="116100"/>
              </a:lnSpc>
              <a:spcBef>
                <a:spcPts val="2140"/>
              </a:spcBef>
              <a:buClr>
                <a:srgbClr val="F4FCFF"/>
              </a:buClr>
              <a:buSzPct val="112500"/>
              <a:buChar char="●"/>
              <a:tabLst>
                <a:tab pos="586740" algn="l"/>
                <a:tab pos="587375" algn="l"/>
              </a:tabLst>
            </a:pP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Have you ever wondered when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best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time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of year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to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book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a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hotel room is? Or </a:t>
            </a:r>
            <a:r>
              <a:rPr lang="en-US" sz="2000" b="1" spc="-430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optimal length of stay in order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to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get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best daily rate? What if you wanted </a:t>
            </a:r>
            <a:r>
              <a:rPr lang="en-US" sz="2000" b="1" spc="-430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to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predict whether or not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a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hotel was likely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to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receive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a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disproportionately high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number of special requests? This hotel booking dataset can help you explore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those</a:t>
            </a:r>
            <a:r>
              <a:rPr lang="en-US" sz="2000" b="1" spc="-10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questions!</a:t>
            </a:r>
            <a:endParaRPr lang="en-US" sz="2000" dirty="0">
              <a:latin typeface="Book Antiqua" panose="02040602050305030304" pitchFamily="18" charset="0"/>
              <a:cs typeface="Arial"/>
            </a:endParaRPr>
          </a:p>
          <a:p>
            <a:pPr marL="586740" marR="5080" indent="-367030">
              <a:lnSpc>
                <a:spcPct val="116100"/>
              </a:lnSpc>
              <a:spcBef>
                <a:spcPts val="170"/>
              </a:spcBef>
              <a:buClr>
                <a:srgbClr val="F4FCFF"/>
              </a:buClr>
              <a:buSzPct val="112500"/>
              <a:buChar char="●"/>
              <a:tabLst>
                <a:tab pos="586740" algn="l"/>
                <a:tab pos="587375" algn="l"/>
              </a:tabLst>
            </a:pP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This data set contains booking information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for a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city hotel and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a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resort hotel, and </a:t>
            </a:r>
            <a:r>
              <a:rPr lang="en-US" sz="2000" b="1" spc="-430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includes information such as when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booking was made, length of </a:t>
            </a:r>
            <a:r>
              <a:rPr lang="en-US" sz="2000" b="1" spc="-30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stay,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number of adults, children, and/or babies, and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number of available parking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spaces, among other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things.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All personally identifying information has been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removed</a:t>
            </a:r>
            <a:r>
              <a:rPr lang="en-US" sz="2000" b="1" spc="-10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from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data.</a:t>
            </a:r>
            <a:endParaRPr lang="en-US" sz="2000" dirty="0">
              <a:latin typeface="Book Antiqua" panose="02040602050305030304" pitchFamily="18" charset="0"/>
              <a:cs typeface="Arial"/>
            </a:endParaRPr>
          </a:p>
          <a:p>
            <a:pPr marL="586740" marR="656590" indent="-367030">
              <a:lnSpc>
                <a:spcPct val="119400"/>
              </a:lnSpc>
              <a:spcBef>
                <a:spcPts val="110"/>
              </a:spcBef>
              <a:buClr>
                <a:srgbClr val="F4FCFF"/>
              </a:buClr>
              <a:buSzPct val="112500"/>
              <a:buChar char="●"/>
              <a:tabLst>
                <a:tab pos="586740" algn="l"/>
                <a:tab pos="587375" algn="l"/>
              </a:tabLst>
            </a:pP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Explore and analyze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data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to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discover important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factors that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govern 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the </a:t>
            </a:r>
            <a:r>
              <a:rPr lang="en-US" sz="2000" b="1" spc="-430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en-US" sz="2000" b="1" spc="-5" dirty="0">
                <a:solidFill>
                  <a:srgbClr val="002060"/>
                </a:solidFill>
                <a:latin typeface="Book Antiqua" panose="02040602050305030304" pitchFamily="18" charset="0"/>
                <a:cs typeface="Arial"/>
              </a:rPr>
              <a:t>bookings.</a:t>
            </a:r>
            <a:endParaRPr lang="en-US" sz="20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0741F-4744-4732-83B1-8AE3734236D2}"/>
              </a:ext>
            </a:extLst>
          </p:cNvPr>
          <p:cNvSpPr txBox="1"/>
          <p:nvPr/>
        </p:nvSpPr>
        <p:spPr>
          <a:xfrm>
            <a:off x="762000" y="1524000"/>
            <a:ext cx="11049000" cy="47203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62610" marR="126364" indent="-342900">
              <a:lnSpc>
                <a:spcPct val="116100"/>
              </a:lnSpc>
              <a:spcBef>
                <a:spcPts val="2140"/>
              </a:spcBef>
              <a:buClr>
                <a:srgbClr val="F4FCFF"/>
              </a:buClr>
              <a:buSzPct val="112500"/>
              <a:buFont typeface="Arial" panose="020B0604020202020204" pitchFamily="34" charset="0"/>
              <a:buChar char="•"/>
              <a:tabLst>
                <a:tab pos="586740" algn="l"/>
                <a:tab pos="587375" algn="l"/>
              </a:tabLst>
            </a:pPr>
            <a:r>
              <a:rPr lang="en-IN" sz="2000" dirty="0">
                <a:solidFill>
                  <a:srgbClr val="C00000"/>
                </a:solidFill>
                <a:latin typeface="Book Antiqua" panose="02040602050305030304" pitchFamily="18" charset="0"/>
                <a:cs typeface="Arial"/>
              </a:rPr>
              <a:t>* Utilizing advanced machine learning algorithms, our solution will analyse extensive historical hotel booking data to establish patterns and correlations.</a:t>
            </a:r>
          </a:p>
          <a:p>
            <a:pPr marL="562610" marR="126364" indent="-342900">
              <a:lnSpc>
                <a:spcPct val="116100"/>
              </a:lnSpc>
              <a:spcBef>
                <a:spcPts val="2140"/>
              </a:spcBef>
              <a:buClr>
                <a:srgbClr val="F4FCFF"/>
              </a:buClr>
              <a:buSzPct val="112500"/>
              <a:buFont typeface="Arial" panose="020B0604020202020204" pitchFamily="34" charset="0"/>
              <a:buChar char="•"/>
              <a:tabLst>
                <a:tab pos="586740" algn="l"/>
                <a:tab pos="587375" algn="l"/>
              </a:tabLst>
            </a:pPr>
            <a:r>
              <a:rPr lang="en-IN" sz="2000" dirty="0">
                <a:solidFill>
                  <a:srgbClr val="C00000"/>
                </a:solidFill>
                <a:latin typeface="Book Antiqua" panose="02040602050305030304" pitchFamily="18" charset="0"/>
                <a:cs typeface="Arial"/>
              </a:rPr>
              <a:t>*For optimal timing, a predictive model will consider factors such as seasonality, demand fluctuations, and promotional periods, providing users with insights on when to secure the most cot-effective room rates.</a:t>
            </a:r>
          </a:p>
          <a:p>
            <a:pPr marL="562610" marR="126364" indent="-342900">
              <a:lnSpc>
                <a:spcPct val="116100"/>
              </a:lnSpc>
              <a:spcBef>
                <a:spcPts val="2140"/>
              </a:spcBef>
              <a:buClr>
                <a:srgbClr val="F4FCFF"/>
              </a:buClr>
              <a:buSzPct val="112500"/>
              <a:buFont typeface="Arial" panose="020B0604020202020204" pitchFamily="34" charset="0"/>
              <a:buChar char="•"/>
              <a:tabLst>
                <a:tab pos="586740" algn="l"/>
                <a:tab pos="587375" algn="l"/>
              </a:tabLst>
            </a:pPr>
            <a:r>
              <a:rPr lang="en-IN" sz="2000" dirty="0">
                <a:solidFill>
                  <a:srgbClr val="C00000"/>
                </a:solidFill>
                <a:latin typeface="Book Antiqua" panose="02040602050305030304" pitchFamily="18" charset="0"/>
                <a:cs typeface="Arial"/>
              </a:rPr>
              <a:t>*The ideal length of stay will be determined through data-driven analysis, considering variables like day-of-week trends and duration-specific pricing strategies.</a:t>
            </a:r>
          </a:p>
          <a:p>
            <a:pPr marL="219710" marR="126364">
              <a:lnSpc>
                <a:spcPct val="116100"/>
              </a:lnSpc>
              <a:spcBef>
                <a:spcPts val="2140"/>
              </a:spcBef>
              <a:buClr>
                <a:srgbClr val="F4FCFF"/>
              </a:buClr>
              <a:buSzPct val="112500"/>
              <a:tabLst>
                <a:tab pos="586740" algn="l"/>
                <a:tab pos="587375" algn="l"/>
              </a:tabLst>
            </a:pPr>
            <a:r>
              <a:rPr lang="en-IN" sz="2000" b="1" dirty="0">
                <a:solidFill>
                  <a:srgbClr val="C00000"/>
                </a:solidFill>
                <a:latin typeface="Book Antiqua" panose="02040602050305030304" pitchFamily="18" charset="0"/>
                <a:cs typeface="Arial"/>
              </a:rPr>
              <a:t>This holistic approach aims to empower travellers and hoteliers alike with actionable intelligence for strategic decision-making in the dynamic hospitality landscape.</a:t>
            </a:r>
          </a:p>
          <a:p>
            <a:pPr marL="219710" marR="126364">
              <a:lnSpc>
                <a:spcPct val="116100"/>
              </a:lnSpc>
              <a:spcBef>
                <a:spcPts val="2140"/>
              </a:spcBef>
              <a:buClr>
                <a:srgbClr val="F4FCFF"/>
              </a:buClr>
              <a:buSzPct val="112500"/>
              <a:tabLst>
                <a:tab pos="586740" algn="l"/>
                <a:tab pos="587375" algn="l"/>
              </a:tabLst>
            </a:pPr>
            <a:endParaRPr lang="en-US" sz="2000" dirty="0">
              <a:solidFill>
                <a:srgbClr val="FF0000"/>
              </a:solidFill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6B388-F499-4E4D-A3DF-A7DFE043393D}"/>
              </a:ext>
            </a:extLst>
          </p:cNvPr>
          <p:cNvSpPr txBox="1"/>
          <p:nvPr/>
        </p:nvSpPr>
        <p:spPr>
          <a:xfrm>
            <a:off x="533400" y="1447800"/>
            <a:ext cx="1059180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Book Antiqua" panose="02040602050305030304" pitchFamily="18" charset="0"/>
              </a:rPr>
              <a:t>System Requirements: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1.Hardware:</a:t>
            </a:r>
          </a:p>
          <a:p>
            <a:r>
              <a:rPr lang="en-IN" dirty="0">
                <a:latin typeface="Book Antiqua" panose="02040602050305030304" pitchFamily="18" charset="0"/>
              </a:rPr>
              <a:t>    -A Computer with sufficient processing power, preferably with multiple cores or a </a:t>
            </a:r>
          </a:p>
          <a:p>
            <a:r>
              <a:rPr lang="en-IN" dirty="0">
                <a:latin typeface="Book Antiqua" panose="02040602050305030304" pitchFamily="18" charset="0"/>
              </a:rPr>
              <a:t>     CPU for faster training of machine </a:t>
            </a:r>
          </a:p>
          <a:p>
            <a:r>
              <a:rPr lang="en-IN" dirty="0">
                <a:latin typeface="Book Antiqua" panose="02040602050305030304" pitchFamily="18" charset="0"/>
              </a:rPr>
              <a:t>     learning models.</a:t>
            </a:r>
          </a:p>
          <a:p>
            <a:r>
              <a:rPr lang="en-IN" dirty="0">
                <a:latin typeface="Book Antiqua" panose="02040602050305030304" pitchFamily="18" charset="0"/>
              </a:rPr>
              <a:t>   -Adequate RAM to handle the size of the dataset and computational requirements.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2.Software:</a:t>
            </a:r>
          </a:p>
          <a:p>
            <a:r>
              <a:rPr lang="en-IN" dirty="0">
                <a:latin typeface="Book Antiqua" panose="02040602050305030304" pitchFamily="18" charset="0"/>
              </a:rPr>
              <a:t>   -An operating System compatible with the required machine learning libraries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3.Library Requirements:</a:t>
            </a:r>
          </a:p>
          <a:p>
            <a:r>
              <a:rPr lang="en-IN" dirty="0">
                <a:latin typeface="Book Antiqua" panose="02040602050305030304" pitchFamily="18" charset="0"/>
              </a:rPr>
              <a:t>   Importing Below necessary Python libraries.</a:t>
            </a:r>
          </a:p>
          <a:p>
            <a:r>
              <a:rPr lang="en-IN" dirty="0">
                <a:latin typeface="Book Antiqua" panose="02040602050305030304" pitchFamily="18" charset="0"/>
              </a:rPr>
              <a:t>   a)Pandas: A powerful library for data analysis.</a:t>
            </a:r>
          </a:p>
          <a:p>
            <a:r>
              <a:rPr lang="en-IN" dirty="0">
                <a:latin typeface="Book Antiqua" panose="02040602050305030304" pitchFamily="18" charset="0"/>
              </a:rPr>
              <a:t>   b)</a:t>
            </a:r>
            <a:r>
              <a:rPr lang="en-IN" dirty="0" err="1">
                <a:latin typeface="Book Antiqua" panose="02040602050305030304" pitchFamily="18" charset="0"/>
              </a:rPr>
              <a:t>Numpy</a:t>
            </a:r>
            <a:r>
              <a:rPr lang="en-IN" dirty="0">
                <a:latin typeface="Book Antiqua" panose="02040602050305030304" pitchFamily="18" charset="0"/>
              </a:rPr>
              <a:t>: For Numerical calculations.</a:t>
            </a:r>
          </a:p>
          <a:p>
            <a:r>
              <a:rPr lang="en-IN" dirty="0">
                <a:latin typeface="Book Antiqua" panose="02040602050305030304" pitchFamily="18" charset="0"/>
              </a:rPr>
              <a:t>   c)</a:t>
            </a:r>
            <a:r>
              <a:rPr lang="en-IN" dirty="0" err="1">
                <a:latin typeface="Book Antiqua" panose="02040602050305030304" pitchFamily="18" charset="0"/>
              </a:rPr>
              <a:t>Matplotlip</a:t>
            </a:r>
            <a:r>
              <a:rPr lang="en-IN" dirty="0">
                <a:latin typeface="Book Antiqua" panose="02040602050305030304" pitchFamily="18" charset="0"/>
              </a:rPr>
              <a:t>: To Create visualizations.</a:t>
            </a:r>
          </a:p>
          <a:p>
            <a:r>
              <a:rPr lang="en-IN" dirty="0">
                <a:latin typeface="Book Antiqua" panose="02040602050305030304" pitchFamily="18" charset="0"/>
              </a:rPr>
              <a:t>   d)Seaborn: Another visualization library that works well with Matplotlib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12AA-B995-4B8D-BA29-C12703713399}"/>
              </a:ext>
            </a:extLst>
          </p:cNvPr>
          <p:cNvSpPr txBox="1"/>
          <p:nvPr/>
        </p:nvSpPr>
        <p:spPr>
          <a:xfrm>
            <a:off x="660400" y="1981200"/>
            <a:ext cx="80906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Book Antiqua" panose="02040602050305030304" pitchFamily="18" charset="0"/>
              </a:rPr>
              <a:t>Data Exploration:</a:t>
            </a:r>
          </a:p>
          <a:p>
            <a:r>
              <a:rPr lang="en-IN" b="1" u="sng" dirty="0">
                <a:latin typeface="Book Antiqua" panose="02040602050305030304" pitchFamily="18" charset="0"/>
              </a:rPr>
              <a:t> </a:t>
            </a:r>
            <a:r>
              <a:rPr lang="en-IN" dirty="0">
                <a:latin typeface="Book Antiqua" panose="02040602050305030304" pitchFamily="18" charset="0"/>
              </a:rPr>
              <a:t>*Explore the hotel booking dataset structure, features, and target variables.</a:t>
            </a:r>
          </a:p>
          <a:p>
            <a:r>
              <a:rPr lang="en-IN" dirty="0">
                <a:latin typeface="Book Antiqua" panose="02040602050305030304" pitchFamily="18" charset="0"/>
              </a:rPr>
              <a:t> *Identify potential patterns, correlations, and outliers.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Problem Formulation:</a:t>
            </a:r>
          </a:p>
          <a:p>
            <a:r>
              <a:rPr lang="en-IN" b="1" dirty="0">
                <a:latin typeface="Book Antiqua" panose="02040602050305030304" pitchFamily="18" charset="0"/>
              </a:rPr>
              <a:t> </a:t>
            </a:r>
            <a:r>
              <a:rPr lang="en-IN" dirty="0">
                <a:latin typeface="Book Antiqua" panose="02040602050305030304" pitchFamily="18" charset="0"/>
              </a:rPr>
              <a:t>*Define the Problem: Predict Optimal booking times, ideal length of stay, </a:t>
            </a:r>
          </a:p>
          <a:p>
            <a:r>
              <a:rPr lang="en-IN" dirty="0">
                <a:latin typeface="Book Antiqua" panose="02040602050305030304" pitchFamily="18" charset="0"/>
              </a:rPr>
              <a:t>   and likelihood of special requests based on historical data.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Algorithm Selection:</a:t>
            </a:r>
          </a:p>
          <a:p>
            <a:r>
              <a:rPr lang="en-IN" dirty="0">
                <a:latin typeface="Book Antiqua" panose="02040602050305030304" pitchFamily="18" charset="0"/>
              </a:rPr>
              <a:t> *Regression tasks(e.g., predicting daily rates):</a:t>
            </a:r>
          </a:p>
          <a:p>
            <a:r>
              <a:rPr lang="en-IN" dirty="0">
                <a:latin typeface="Book Antiqua" panose="02040602050305030304" pitchFamily="18" charset="0"/>
              </a:rPr>
              <a:t>  **Consider linear regression, decision trees, or ensemble methods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 *Classification tasks (e.g., predicting special requests):</a:t>
            </a:r>
          </a:p>
          <a:p>
            <a:r>
              <a:rPr lang="en-IN" dirty="0">
                <a:latin typeface="Book Antiqua" panose="02040602050305030304" pitchFamily="18" charset="0"/>
              </a:rPr>
              <a:t>   ** Consider logistic regression, decision trees, or random forests.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542807-040E-40B3-9935-A2CE458DE275}"/>
              </a:ext>
            </a:extLst>
          </p:cNvPr>
          <p:cNvSpPr txBox="1">
            <a:spLocks/>
          </p:cNvSpPr>
          <p:nvPr/>
        </p:nvSpPr>
        <p:spPr>
          <a:xfrm>
            <a:off x="3195955" y="1243486"/>
            <a:ext cx="5186045" cy="5091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510" rIns="0" bIns="0" rtlCol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200" kern="0" spc="-10" dirty="0">
                <a:solidFill>
                  <a:srgbClr val="C00000"/>
                </a:solidFill>
              </a:rPr>
              <a:t>ALGORITHM</a:t>
            </a:r>
            <a:r>
              <a:rPr lang="en-US" sz="3200" kern="0" spc="350" dirty="0">
                <a:solidFill>
                  <a:srgbClr val="C00000"/>
                </a:solidFill>
              </a:rPr>
              <a:t> </a:t>
            </a:r>
            <a:r>
              <a:rPr lang="en-US" sz="3200" kern="0" spc="20" dirty="0">
                <a:solidFill>
                  <a:srgbClr val="C00000"/>
                </a:solidFill>
              </a:rPr>
              <a:t>SELECTION</a:t>
            </a:r>
            <a:endParaRPr lang="en-US" sz="3200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12AA-B995-4B8D-BA29-C12703713399}"/>
              </a:ext>
            </a:extLst>
          </p:cNvPr>
          <p:cNvSpPr txBox="1"/>
          <p:nvPr/>
        </p:nvSpPr>
        <p:spPr>
          <a:xfrm>
            <a:off x="533400" y="1905000"/>
            <a:ext cx="99501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Book Antiqua" panose="02040602050305030304" pitchFamily="18" charset="0"/>
              </a:rPr>
              <a:t>Data Collection: </a:t>
            </a:r>
          </a:p>
          <a:p>
            <a:r>
              <a:rPr lang="en-IN" dirty="0">
                <a:latin typeface="Book Antiqua" panose="02040602050305030304" pitchFamily="18" charset="0"/>
              </a:rPr>
              <a:t> * Gather Historical hotel booking data, including information on booking dates, </a:t>
            </a:r>
          </a:p>
          <a:p>
            <a:r>
              <a:rPr lang="en-IN" dirty="0">
                <a:latin typeface="Book Antiqua" panose="02040602050305030304" pitchFamily="18" charset="0"/>
              </a:rPr>
              <a:t>    length of stay, special requests, guest profiles, and relevant hotel details.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Data Cleaning: </a:t>
            </a:r>
          </a:p>
          <a:p>
            <a:r>
              <a:rPr lang="en-IN" b="1" u="sng" dirty="0">
                <a:latin typeface="Book Antiqua" panose="02040602050305030304" pitchFamily="18" charset="0"/>
              </a:rPr>
              <a:t> </a:t>
            </a:r>
            <a:r>
              <a:rPr lang="en-IN" dirty="0">
                <a:latin typeface="Book Antiqua" panose="02040602050305030304" pitchFamily="18" charset="0"/>
              </a:rPr>
              <a:t>* Handle missing values, outliers, and any inconsistencies in the dataset.</a:t>
            </a:r>
          </a:p>
          <a:p>
            <a:r>
              <a:rPr lang="en-IN" dirty="0">
                <a:latin typeface="Book Antiqua" panose="02040602050305030304" pitchFamily="18" charset="0"/>
              </a:rPr>
              <a:t> * Convert categorical variables into numerical representations through encoding techniques.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Feature Engineering:</a:t>
            </a:r>
          </a:p>
          <a:p>
            <a:r>
              <a:rPr lang="en-IN" b="1" dirty="0">
                <a:latin typeface="Book Antiqua" panose="02040602050305030304" pitchFamily="18" charset="0"/>
              </a:rPr>
              <a:t> </a:t>
            </a:r>
            <a:r>
              <a:rPr lang="en-IN" dirty="0">
                <a:latin typeface="Book Antiqua" panose="02040602050305030304" pitchFamily="18" charset="0"/>
              </a:rPr>
              <a:t>*Create new features or modify existing ones based on domain language.</a:t>
            </a:r>
          </a:p>
          <a:p>
            <a:r>
              <a:rPr lang="en-IN" dirty="0">
                <a:latin typeface="Book Antiqua" panose="02040602050305030304" pitchFamily="18" charset="0"/>
              </a:rPr>
              <a:t> *Extract meaningful information from date variables, such as day-of-week or month.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E665D10-2ECB-4D95-8814-C7B70455CB83}"/>
              </a:ext>
            </a:extLst>
          </p:cNvPr>
          <p:cNvSpPr txBox="1">
            <a:spLocks/>
          </p:cNvSpPr>
          <p:nvPr/>
        </p:nvSpPr>
        <p:spPr>
          <a:xfrm>
            <a:off x="4419600" y="1267053"/>
            <a:ext cx="3052445" cy="5091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510" rIns="0" bIns="0" rtlCol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3200" kern="0" spc="-10" dirty="0">
                <a:solidFill>
                  <a:srgbClr val="C00000"/>
                </a:solidFill>
              </a:rPr>
              <a:t>DATA INPUT</a:t>
            </a: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2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12AA-B995-4B8D-BA29-C12703713399}"/>
              </a:ext>
            </a:extLst>
          </p:cNvPr>
          <p:cNvSpPr txBox="1"/>
          <p:nvPr/>
        </p:nvSpPr>
        <p:spPr>
          <a:xfrm>
            <a:off x="660400" y="1981200"/>
            <a:ext cx="95846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Book Antiqua" panose="02040602050305030304" pitchFamily="18" charset="0"/>
              </a:rPr>
              <a:t>Data Splitting:</a:t>
            </a:r>
          </a:p>
          <a:p>
            <a:r>
              <a:rPr lang="en-IN" dirty="0">
                <a:latin typeface="Book Antiqua" panose="02040602050305030304" pitchFamily="18" charset="0"/>
              </a:rPr>
              <a:t> *Divide the dataset into training and testing sets to evaluate the model’s performance.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Feature </a:t>
            </a:r>
            <a:r>
              <a:rPr lang="en-IN" b="1" u="sng" dirty="0" err="1">
                <a:latin typeface="Book Antiqua" panose="02040602050305030304" pitchFamily="18" charset="0"/>
              </a:rPr>
              <a:t>Scalling</a:t>
            </a:r>
            <a:r>
              <a:rPr lang="en-IN" b="1" u="sng" dirty="0">
                <a:latin typeface="Book Antiqua" panose="02040602050305030304" pitchFamily="18" charset="0"/>
              </a:rPr>
              <a:t>:</a:t>
            </a:r>
          </a:p>
          <a:p>
            <a:r>
              <a:rPr lang="en-IN" dirty="0">
                <a:latin typeface="Book Antiqua" panose="02040602050305030304" pitchFamily="18" charset="0"/>
              </a:rPr>
              <a:t> *Standardize or normalize numerical features to ensure they have a consistent scale.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Model Training: </a:t>
            </a:r>
          </a:p>
          <a:p>
            <a:r>
              <a:rPr lang="en-IN" dirty="0">
                <a:latin typeface="Book Antiqua" panose="02040602050305030304" pitchFamily="18" charset="0"/>
              </a:rPr>
              <a:t> *Use the selected algorithm to train the model on the training dataset.</a:t>
            </a:r>
          </a:p>
          <a:p>
            <a:r>
              <a:rPr lang="en-IN" dirty="0">
                <a:latin typeface="Book Antiqua" panose="02040602050305030304" pitchFamily="18" charset="0"/>
              </a:rPr>
              <a:t> *Adjust hyperparameters to  optimize model performance.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Model Evaluation: </a:t>
            </a:r>
          </a:p>
          <a:p>
            <a:r>
              <a:rPr lang="en-IN" b="1" u="sng" dirty="0">
                <a:latin typeface="Book Antiqua" panose="02040602050305030304" pitchFamily="18" charset="0"/>
              </a:rPr>
              <a:t> </a:t>
            </a:r>
            <a:r>
              <a:rPr lang="en-IN" dirty="0">
                <a:latin typeface="Book Antiqua" panose="02040602050305030304" pitchFamily="18" charset="0"/>
              </a:rPr>
              <a:t>*Evaluate the model on the testing dataset using appropriate metrics (e.g., Mean Squared</a:t>
            </a:r>
          </a:p>
          <a:p>
            <a:r>
              <a:rPr lang="en-IN" dirty="0">
                <a:latin typeface="Book Antiqua" panose="02040602050305030304" pitchFamily="18" charset="0"/>
              </a:rPr>
              <a:t>   Error for regression, accuracy, precision, recall for classifications).</a:t>
            </a:r>
          </a:p>
          <a:p>
            <a:r>
              <a:rPr lang="en-IN" dirty="0">
                <a:latin typeface="Book Antiqua" panose="02040602050305030304" pitchFamily="18" charset="0"/>
              </a:rPr>
              <a:t> *Fine-tune the model if necessary.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E665D10-2ECB-4D95-8814-C7B70455CB83}"/>
              </a:ext>
            </a:extLst>
          </p:cNvPr>
          <p:cNvSpPr txBox="1">
            <a:spLocks/>
          </p:cNvSpPr>
          <p:nvPr/>
        </p:nvSpPr>
        <p:spPr>
          <a:xfrm>
            <a:off x="4419600" y="1267053"/>
            <a:ext cx="4343400" cy="5091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510" rIns="0" bIns="0" rtlCol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3200" kern="0" spc="-10" dirty="0">
                <a:solidFill>
                  <a:srgbClr val="C00000"/>
                </a:solidFill>
              </a:rPr>
              <a:t>TRAINING PROCESS</a:t>
            </a: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12AA-B995-4B8D-BA29-C12703713399}"/>
              </a:ext>
            </a:extLst>
          </p:cNvPr>
          <p:cNvSpPr txBox="1"/>
          <p:nvPr/>
        </p:nvSpPr>
        <p:spPr>
          <a:xfrm>
            <a:off x="762000" y="1942513"/>
            <a:ext cx="105721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Book Antiqua" panose="02040602050305030304" pitchFamily="18" charset="0"/>
              </a:rPr>
              <a:t>New Data Input:</a:t>
            </a:r>
          </a:p>
          <a:p>
            <a:r>
              <a:rPr lang="en-IN" dirty="0">
                <a:latin typeface="Book Antiqua" panose="02040602050305030304" pitchFamily="18" charset="0"/>
              </a:rPr>
              <a:t> *Collect new data or use existing data to make predictions.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Pre-processing: </a:t>
            </a:r>
          </a:p>
          <a:p>
            <a:r>
              <a:rPr lang="en-IN" dirty="0">
                <a:latin typeface="Book Antiqua" panose="02040602050305030304" pitchFamily="18" charset="0"/>
              </a:rPr>
              <a:t> *Apply the same data pre-processing steps (cleaning, feature engineering, scaling) to the new data.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  <a:p>
            <a:r>
              <a:rPr lang="en-IN" b="1" u="sng" dirty="0">
                <a:latin typeface="Book Antiqua" panose="02040602050305030304" pitchFamily="18" charset="0"/>
              </a:rPr>
              <a:t>Model Inference:</a:t>
            </a:r>
          </a:p>
          <a:p>
            <a:r>
              <a:rPr lang="en-IN" dirty="0">
                <a:latin typeface="Book Antiqua" panose="02040602050305030304" pitchFamily="18" charset="0"/>
              </a:rPr>
              <a:t> *Use the trained model to make predictions in the context of the problem at hand.</a:t>
            </a:r>
          </a:p>
          <a:p>
            <a:r>
              <a:rPr lang="en-IN" dirty="0">
                <a:latin typeface="Book Antiqua" panose="02040602050305030304" pitchFamily="18" charset="0"/>
              </a:rPr>
              <a:t> *For regression, interpret the predicted values as optimal rates or length of stay. For Classification,</a:t>
            </a:r>
          </a:p>
          <a:p>
            <a:r>
              <a:rPr lang="en-IN" dirty="0">
                <a:latin typeface="Book Antiqua" panose="02040602050305030304" pitchFamily="18" charset="0"/>
              </a:rPr>
              <a:t>  interpret predictions as the likelihood of special requests.</a:t>
            </a:r>
          </a:p>
          <a:p>
            <a:endParaRPr lang="en-IN" b="1" u="sng" dirty="0">
              <a:latin typeface="Book Antiqua" panose="0204060205030503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E665D10-2ECB-4D95-8814-C7B70455CB83}"/>
              </a:ext>
            </a:extLst>
          </p:cNvPr>
          <p:cNvSpPr txBox="1">
            <a:spLocks/>
          </p:cNvSpPr>
          <p:nvPr/>
        </p:nvSpPr>
        <p:spPr>
          <a:xfrm>
            <a:off x="3733800" y="1267053"/>
            <a:ext cx="5029200" cy="5091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510" rIns="0" bIns="0" rtlCol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3200" kern="0" spc="-10" dirty="0">
                <a:solidFill>
                  <a:srgbClr val="C00000"/>
                </a:solidFill>
              </a:rPr>
              <a:t>PREDICTION PROCESS</a:t>
            </a: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1488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 Antiqua</vt:lpstr>
      <vt:lpstr>Calibri</vt:lpstr>
      <vt:lpstr>Cambria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ALFIDA</cp:lastModifiedBy>
  <cp:revision>32</cp:revision>
  <dcterms:created xsi:type="dcterms:W3CDTF">2024-04-19T00:42:00Z</dcterms:created>
  <dcterms:modified xsi:type="dcterms:W3CDTF">2024-04-22T07:13:14Z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2024-04-19T00:00:00Z</vt:filetime>
  </property>
</Properties>
</file>