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7772400" cy="10058400"/>
  <p:notesSz cx="6858000" cy="9144000"/>
  <p:embeddedFontLst>
    <p:embeddedFont>
      <p:font typeface="Calibri (MS)" charset="1" panose="020F0502020204030204"/>
      <p:regular r:id="rId12"/>
    </p:embeddedFont>
    <p:embeddedFont>
      <p:font typeface="Calibri (MS) Bold" charset="1" panose="020F0702030404030204"/>
      <p:regular r:id="rId13"/>
    </p:embeddedFont>
    <p:embeddedFont>
      <p:font typeface="Arimo Bold" charset="1" panose="020B0704020202020204"/>
      <p:regular r:id="rId14"/>
    </p:embeddedFont>
    <p:embeddedFont>
      <p:font typeface="Calibri (MS) Bold Italics" charset="1" panose="020F07020304040A0204"/>
      <p:regular r:id="rId15"/>
    </p:embeddedFont>
    <p:embeddedFont>
      <p:font typeface="Trebuchet MS Bold" charset="1" panose="020B0703020202020204"/>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https://absch.cbd.int/about" TargetMode="External" Type="http://schemas.openxmlformats.org/officeDocument/2006/relationships/hyperlink"/><Relationship Id="rId11" Target="https://absch.cbd.int/about/faq" TargetMode="External" Type="http://schemas.openxmlformats.org/officeDocument/2006/relationships/hyperlink"/><Relationship Id="rId12" Target="https://absch.cbd.int/about/faq" TargetMode="External" Type="http://schemas.openxmlformats.org/officeDocument/2006/relationships/hyperlink"/><Relationship Id="rId2" Target="mailto:absch@cbd.int" TargetMode="External" Type="http://schemas.openxmlformats.org/officeDocument/2006/relationships/hyperlink"/><Relationship Id="rId3" Target="https://absch.cbd.int/about/faq" TargetMode="External" Type="http://schemas.openxmlformats.org/officeDocument/2006/relationships/hyperlink"/><Relationship Id="rId4" Target="https://absch.cbd.int/about/faq" TargetMode="External" Type="http://schemas.openxmlformats.org/officeDocument/2006/relationships/hyperlink"/><Relationship Id="rId5" Target="https://absch.cbd.int/about/faq" TargetMode="External" Type="http://schemas.openxmlformats.org/officeDocument/2006/relationships/hyperlink"/><Relationship Id="rId6" Target="https://absch.cbd.int/about/faq" TargetMode="External" Type="http://schemas.openxmlformats.org/officeDocument/2006/relationships/hyperlink"/><Relationship Id="rId7" Target="https://absch.cbd.int/about/faq" TargetMode="External" Type="http://schemas.openxmlformats.org/officeDocument/2006/relationships/hyperlink"/><Relationship Id="rId8" Target="https://absch.cbd.int/about/faq" TargetMode="External" Type="http://schemas.openxmlformats.org/officeDocument/2006/relationships/hyperlink"/><Relationship Id="rId9" Target="https://absch.cbd.int/about"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http://absch.cbd.int" TargetMode="External" Type="http://schemas.openxmlformats.org/officeDocument/2006/relationships/hyperlink"/><Relationship Id="rId7" Target="http://absch.cbd.int" TargetMode="External" Type="http://schemas.openxmlformats.org/officeDocument/2006/relationships/hyperlink"/><Relationship Id="rId8" Target="https://accounts.cbd.int/signup" TargetMode="External" Type="http://schemas.openxmlformats.org/officeDocument/2006/relationships/hyperlink"/></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jpe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ailto:secretariat@cbd.int" TargetMode="External" Type="http://schemas.openxmlformats.org/officeDocument/2006/relationships/hyperlink"/></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jpeg" Type="http://schemas.openxmlformats.org/officeDocument/2006/relationships/image"/><Relationship Id="rId3" Target="../media/image13.jpe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png" Type="http://schemas.openxmlformats.org/officeDocument/2006/relationships/image"/><Relationship Id="rId8" Target="../media/image18.svg" Type="http://schemas.openxmlformats.org/officeDocument/2006/relationships/image"/><Relationship Id="rId9" Target="../media/image1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png" Type="http://schemas.openxmlformats.org/officeDocument/2006/relationships/image"/><Relationship Id="rId11" Target="../media/image28.svg" Type="http://schemas.openxmlformats.org/officeDocument/2006/relationships/image"/><Relationship Id="rId2" Target="../media/image13.jpeg" Type="http://schemas.openxmlformats.org/officeDocument/2006/relationships/image"/><Relationship Id="rId3" Target="../media/image20.jpe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25.png" Type="http://schemas.openxmlformats.org/officeDocument/2006/relationships/image"/><Relationship Id="rId9" Target="../media/image2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jpe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media/image32.png" Type="http://schemas.openxmlformats.org/officeDocument/2006/relationships/image"/><Relationship Id="rId6" Target="http://www.cbd.int/abs/doc/commonformats/ABSCH-NFP.doc" TargetMode="External" Type="http://schemas.openxmlformats.org/officeDocument/2006/relationships/hyperlink"/><Relationship Id="rId7" Target="http://www.cbd.int/abs/doc/guides/UserManagement.pdf"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2578608" y="8189976"/>
            <a:ext cx="1380744" cy="3048"/>
            <a:chOff x="0" y="0"/>
            <a:chExt cx="1380744" cy="3048"/>
          </a:xfrm>
        </p:grpSpPr>
        <p:sp>
          <p:nvSpPr>
            <p:cNvPr name="Freeform 3" id="3"/>
            <p:cNvSpPr/>
            <p:nvPr/>
          </p:nvSpPr>
          <p:spPr>
            <a:xfrm flipH="false" flipV="false" rot="0">
              <a:off x="0" y="0"/>
              <a:ext cx="1380744" cy="3048"/>
            </a:xfrm>
            <a:custGeom>
              <a:avLst/>
              <a:gdLst/>
              <a:ahLst/>
              <a:cxnLst/>
              <a:rect r="r" b="b" t="t" l="l"/>
              <a:pathLst>
                <a:path h="3048" w="1380744">
                  <a:moveTo>
                    <a:pt x="0" y="0"/>
                  </a:moveTo>
                  <a:lnTo>
                    <a:pt x="1380744" y="0"/>
                  </a:lnTo>
                  <a:lnTo>
                    <a:pt x="1380744" y="3048"/>
                  </a:lnTo>
                  <a:lnTo>
                    <a:pt x="0" y="3048"/>
                  </a:lnTo>
                  <a:close/>
                </a:path>
              </a:pathLst>
            </a:custGeom>
            <a:solidFill>
              <a:srgbClr val="000000"/>
            </a:solidFill>
          </p:spPr>
        </p:sp>
      </p:grpSp>
      <p:grpSp>
        <p:nvGrpSpPr>
          <p:cNvPr name="Group 4" id="4"/>
          <p:cNvGrpSpPr>
            <a:grpSpLocks noChangeAspect="true"/>
          </p:cNvGrpSpPr>
          <p:nvPr/>
        </p:nvGrpSpPr>
        <p:grpSpPr>
          <a:xfrm rot="0">
            <a:off x="896112" y="1085088"/>
            <a:ext cx="5980176" cy="12192"/>
            <a:chOff x="0" y="0"/>
            <a:chExt cx="5980176" cy="12192"/>
          </a:xfrm>
        </p:grpSpPr>
        <p:sp>
          <p:nvSpPr>
            <p:cNvPr name="Freeform 5" id="5"/>
            <p:cNvSpPr/>
            <p:nvPr/>
          </p:nvSpPr>
          <p:spPr>
            <a:xfrm flipH="false" flipV="false" rot="0">
              <a:off x="0" y="0"/>
              <a:ext cx="5980176" cy="12192"/>
            </a:xfrm>
            <a:custGeom>
              <a:avLst/>
              <a:gdLst/>
              <a:ahLst/>
              <a:cxnLst/>
              <a:rect r="r" b="b" t="t" l="l"/>
              <a:pathLst>
                <a:path h="12192" w="5980176">
                  <a:moveTo>
                    <a:pt x="0" y="0"/>
                  </a:moveTo>
                  <a:lnTo>
                    <a:pt x="5980176" y="0"/>
                  </a:lnTo>
                  <a:lnTo>
                    <a:pt x="5980176" y="12192"/>
                  </a:lnTo>
                  <a:lnTo>
                    <a:pt x="0" y="12192"/>
                  </a:lnTo>
                  <a:close/>
                </a:path>
              </a:pathLst>
            </a:custGeom>
            <a:solidFill>
              <a:srgbClr val="4F81BD"/>
            </a:solidFill>
          </p:spPr>
        </p:sp>
      </p:grpSp>
      <p:grpSp>
        <p:nvGrpSpPr>
          <p:cNvPr name="Group 6" id="6"/>
          <p:cNvGrpSpPr>
            <a:grpSpLocks noChangeAspect="true"/>
          </p:cNvGrpSpPr>
          <p:nvPr/>
        </p:nvGrpSpPr>
        <p:grpSpPr>
          <a:xfrm rot="0">
            <a:off x="5163312" y="8019288"/>
            <a:ext cx="1143000" cy="3048"/>
            <a:chOff x="0" y="0"/>
            <a:chExt cx="1143000" cy="3048"/>
          </a:xfrm>
        </p:grpSpPr>
        <p:sp>
          <p:nvSpPr>
            <p:cNvPr name="Freeform 7" id="7"/>
            <p:cNvSpPr/>
            <p:nvPr/>
          </p:nvSpPr>
          <p:spPr>
            <a:xfrm flipH="false" flipV="false" rot="0">
              <a:off x="0" y="0"/>
              <a:ext cx="1143000" cy="3048"/>
            </a:xfrm>
            <a:custGeom>
              <a:avLst/>
              <a:gdLst/>
              <a:ahLst/>
              <a:cxnLst/>
              <a:rect r="r" b="b" t="t" l="l"/>
              <a:pathLst>
                <a:path h="3048" w="1143000">
                  <a:moveTo>
                    <a:pt x="0" y="0"/>
                  </a:moveTo>
                  <a:lnTo>
                    <a:pt x="1143000" y="0"/>
                  </a:lnTo>
                  <a:lnTo>
                    <a:pt x="1143000" y="3048"/>
                  </a:lnTo>
                  <a:lnTo>
                    <a:pt x="0" y="3048"/>
                  </a:lnTo>
                  <a:close/>
                </a:path>
              </a:pathLst>
            </a:custGeom>
            <a:solidFill>
              <a:srgbClr val="000000"/>
            </a:solidFill>
          </p:spPr>
        </p:sp>
      </p:grpSp>
      <p:sp>
        <p:nvSpPr>
          <p:cNvPr name="TextBox 8" id="8"/>
          <p:cNvSpPr txBox="true"/>
          <p:nvPr/>
        </p:nvSpPr>
        <p:spPr>
          <a:xfrm rot="0">
            <a:off x="5131051" y="9441113"/>
            <a:ext cx="1784680" cy="168850"/>
          </a:xfrm>
          <a:prstGeom prst="rect">
            <a:avLst/>
          </a:prstGeom>
        </p:spPr>
        <p:txBody>
          <a:bodyPr anchor="t" rtlCol="false" tIns="0" lIns="0" bIns="0" rIns="0">
            <a:spAutoFit/>
          </a:bodyPr>
          <a:lstStyle/>
          <a:p>
            <a:pPr algn="l">
              <a:lnSpc>
                <a:spcPts val="1108"/>
              </a:lnSpc>
            </a:pPr>
            <a:r>
              <a:rPr lang="en-US" sz="791" spc="3">
                <a:solidFill>
                  <a:srgbClr val="808080"/>
                </a:solidFill>
                <a:latin typeface="Calibri (MS)"/>
                <a:ea typeface="Calibri (MS)"/>
                <a:cs typeface="Calibri (MS)"/>
                <a:sym typeface="Calibri (MS)"/>
              </a:rPr>
              <a:t>Creating and Managing your CBD Account </a:t>
            </a:r>
          </a:p>
        </p:txBody>
      </p:sp>
      <p:sp>
        <p:nvSpPr>
          <p:cNvPr name="TextBox 9" id="9"/>
          <p:cNvSpPr txBox="true"/>
          <p:nvPr/>
        </p:nvSpPr>
        <p:spPr>
          <a:xfrm rot="0">
            <a:off x="914400" y="873576"/>
            <a:ext cx="2431066" cy="212931"/>
          </a:xfrm>
          <a:prstGeom prst="rect">
            <a:avLst/>
          </a:prstGeom>
        </p:spPr>
        <p:txBody>
          <a:bodyPr anchor="t" rtlCol="false" tIns="0" lIns="0" bIns="0" rIns="0">
            <a:spAutoFit/>
          </a:bodyPr>
          <a:lstStyle/>
          <a:p>
            <a:pPr algn="l">
              <a:lnSpc>
                <a:spcPts val="1512"/>
              </a:lnSpc>
            </a:pPr>
            <a:r>
              <a:rPr lang="en-US" sz="1080" spc="33">
                <a:solidFill>
                  <a:srgbClr val="7D7D7D"/>
                </a:solidFill>
                <a:latin typeface="Calibri (MS)"/>
                <a:ea typeface="Calibri (MS)"/>
                <a:cs typeface="Calibri (MS)"/>
                <a:sym typeface="Calibri (MS)"/>
              </a:rPr>
              <a:t>ABS Clearing House Step-by-Step Guide </a:t>
            </a:r>
          </a:p>
        </p:txBody>
      </p:sp>
      <p:sp>
        <p:nvSpPr>
          <p:cNvPr name="TextBox 10" id="10"/>
          <p:cNvSpPr txBox="true"/>
          <p:nvPr/>
        </p:nvSpPr>
        <p:spPr>
          <a:xfrm rot="0">
            <a:off x="914400" y="1383221"/>
            <a:ext cx="6094085" cy="2559367"/>
          </a:xfrm>
          <a:prstGeom prst="rect">
            <a:avLst/>
          </a:prstGeom>
        </p:spPr>
        <p:txBody>
          <a:bodyPr anchor="t" rtlCol="false" tIns="0" lIns="0" bIns="0" rIns="0">
            <a:spAutoFit/>
          </a:bodyPr>
          <a:lstStyle/>
          <a:p>
            <a:pPr algn="l">
              <a:lnSpc>
                <a:spcPts val="1343"/>
              </a:lnSpc>
            </a:pPr>
            <a:r>
              <a:rPr lang="en-US" b="true" sz="1080">
                <a:solidFill>
                  <a:srgbClr val="000000"/>
                </a:solidFill>
                <a:latin typeface="Calibri (MS) Bold"/>
                <a:ea typeface="Calibri (MS) Bold"/>
                <a:cs typeface="Calibri (MS) Bold"/>
                <a:sym typeface="Calibri (MS) Bold"/>
              </a:rPr>
              <a:t>      Introduction to the ABSCH    </a:t>
            </a:r>
            <a:r>
              <a:rPr lang="en-US" sz="1080">
                <a:solidFill>
                  <a:srgbClr val="000000"/>
                </a:solidFill>
                <a:latin typeface="Calibri (MS)"/>
                <a:ea typeface="Calibri (MS)"/>
                <a:cs typeface="Calibri (MS)"/>
                <a:sym typeface="Calibri (MS)"/>
              </a:rPr>
              <a:t>The </a:t>
            </a:r>
            <a:r>
              <a:rPr lang="en-US" sz="1080">
                <a:solidFill>
                  <a:srgbClr val="000000"/>
                </a:solidFill>
                <a:latin typeface="Calibri (MS)"/>
                <a:ea typeface="Calibri (MS)"/>
                <a:cs typeface="Calibri (MS)"/>
                <a:sym typeface="Calibri (MS)"/>
              </a:rPr>
              <a:t> </a:t>
            </a:r>
            <a:r>
              <a:rPr lang="en-US" sz="1080">
                <a:solidFill>
                  <a:srgbClr val="000000"/>
                </a:solidFill>
                <a:latin typeface="Calibri (MS)"/>
                <a:ea typeface="Calibri (MS)"/>
                <a:cs typeface="Calibri (MS)"/>
                <a:sym typeface="Calibri (MS)"/>
              </a:rPr>
              <a:t>Access </a:t>
            </a:r>
            <a:r>
              <a:rPr lang="en-US" sz="1080">
                <a:solidFill>
                  <a:srgbClr val="000000"/>
                </a:solidFill>
                <a:latin typeface="Calibri (MS)"/>
                <a:ea typeface="Calibri (MS)"/>
                <a:cs typeface="Calibri (MS)"/>
                <a:sym typeface="Calibri (MS)"/>
              </a:rPr>
              <a:t> </a:t>
            </a:r>
            <a:r>
              <a:rPr lang="en-US" sz="1080">
                <a:solidFill>
                  <a:srgbClr val="000000"/>
                </a:solidFill>
                <a:latin typeface="Calibri (MS)"/>
                <a:ea typeface="Calibri (MS)"/>
                <a:cs typeface="Calibri (MS)"/>
                <a:sym typeface="Calibri (MS)"/>
              </a:rPr>
              <a:t>and </a:t>
            </a:r>
            <a:r>
              <a:rPr lang="en-US" sz="1080">
                <a:solidFill>
                  <a:srgbClr val="000000"/>
                </a:solidFill>
                <a:latin typeface="Calibri (MS)"/>
                <a:ea typeface="Calibri (MS)"/>
                <a:cs typeface="Calibri (MS)"/>
                <a:sym typeface="Calibri (MS)"/>
              </a:rPr>
              <a:t> </a:t>
            </a:r>
            <a:r>
              <a:rPr lang="en-US" sz="1080">
                <a:solidFill>
                  <a:srgbClr val="000000"/>
                </a:solidFill>
                <a:latin typeface="Calibri (MS)"/>
                <a:ea typeface="Calibri (MS)"/>
                <a:cs typeface="Calibri (MS)"/>
                <a:sym typeface="Calibri (MS)"/>
              </a:rPr>
              <a:t>Benefit-Sharing </a:t>
            </a:r>
            <a:r>
              <a:rPr lang="en-US" sz="1080">
                <a:solidFill>
                  <a:srgbClr val="000000"/>
                </a:solidFill>
                <a:latin typeface="Calibri (MS)"/>
                <a:ea typeface="Calibri (MS)"/>
                <a:cs typeface="Calibri (MS)"/>
                <a:sym typeface="Calibri (MS)"/>
              </a:rPr>
              <a:t> </a:t>
            </a:r>
            <a:r>
              <a:rPr lang="en-US" sz="1080">
                <a:solidFill>
                  <a:srgbClr val="000000"/>
                </a:solidFill>
                <a:latin typeface="Calibri (MS)"/>
                <a:ea typeface="Calibri (MS)"/>
                <a:cs typeface="Calibri (MS)"/>
                <a:sym typeface="Calibri (MS)"/>
              </a:rPr>
              <a:t>Clearing-House </a:t>
            </a:r>
            <a:r>
              <a:rPr lang="en-US" sz="1080">
                <a:solidFill>
                  <a:srgbClr val="000000"/>
                </a:solidFill>
                <a:latin typeface="Calibri (MS)"/>
                <a:ea typeface="Calibri (MS)"/>
                <a:cs typeface="Calibri (MS)"/>
                <a:sym typeface="Calibri (MS)"/>
              </a:rPr>
              <a:t> </a:t>
            </a:r>
            <a:r>
              <a:rPr lang="en-US" sz="1080">
                <a:solidFill>
                  <a:srgbClr val="000000"/>
                </a:solidFill>
                <a:latin typeface="Calibri (MS)"/>
                <a:ea typeface="Calibri (MS)"/>
                <a:cs typeface="Calibri (MS)"/>
                <a:sym typeface="Calibri (MS)"/>
              </a:rPr>
              <a:t>(ABSCH) </a:t>
            </a:r>
            <a:r>
              <a:rPr lang="en-US" sz="1080">
                <a:solidFill>
                  <a:srgbClr val="000000"/>
                </a:solidFill>
                <a:latin typeface="Calibri (MS)"/>
                <a:ea typeface="Calibri (MS)"/>
                <a:cs typeface="Calibri (MS)"/>
                <a:sym typeface="Calibri (MS)"/>
              </a:rPr>
              <a:t> </a:t>
            </a:r>
            <a:r>
              <a:rPr lang="en-US" sz="1080">
                <a:solidFill>
                  <a:srgbClr val="000000"/>
                </a:solidFill>
                <a:latin typeface="Calibri (MS)"/>
                <a:ea typeface="Calibri (MS)"/>
                <a:cs typeface="Calibri (MS)"/>
                <a:sym typeface="Calibri (MS)"/>
              </a:rPr>
              <a:t>(http://absch.cbd.int) </a:t>
            </a:r>
            <a:r>
              <a:rPr lang="en-US" sz="1080">
                <a:solidFill>
                  <a:srgbClr val="000000"/>
                </a:solidFill>
                <a:latin typeface="Calibri (MS)"/>
                <a:ea typeface="Calibri (MS)"/>
                <a:cs typeface="Calibri (MS)"/>
                <a:sym typeface="Calibri (MS)"/>
              </a:rPr>
              <a:t> </a:t>
            </a:r>
            <a:r>
              <a:rPr lang="en-US" sz="1080">
                <a:solidFill>
                  <a:srgbClr val="000000"/>
                </a:solidFill>
                <a:latin typeface="Calibri (MS)"/>
                <a:ea typeface="Calibri (MS)"/>
                <a:cs typeface="Calibri (MS)"/>
                <a:sym typeface="Calibri (MS)"/>
              </a:rPr>
              <a:t>has </a:t>
            </a:r>
            <a:r>
              <a:rPr lang="en-US" sz="1080">
                <a:solidFill>
                  <a:srgbClr val="000000"/>
                </a:solidFill>
                <a:latin typeface="Calibri (MS)"/>
                <a:ea typeface="Calibri (MS)"/>
                <a:cs typeface="Calibri (MS)"/>
                <a:sym typeface="Calibri (MS)"/>
              </a:rPr>
              <a:t> </a:t>
            </a:r>
            <a:r>
              <a:rPr lang="en-US" sz="1080">
                <a:solidFill>
                  <a:srgbClr val="000000"/>
                </a:solidFill>
                <a:latin typeface="Calibri (MS)"/>
                <a:ea typeface="Calibri (MS)"/>
                <a:cs typeface="Calibri (MS)"/>
                <a:sym typeface="Calibri (MS)"/>
              </a:rPr>
              <a:t>been </a:t>
            </a:r>
            <a:r>
              <a:rPr lang="en-US" sz="1080">
                <a:solidFill>
                  <a:srgbClr val="000000"/>
                </a:solidFill>
                <a:latin typeface="Calibri (MS)"/>
                <a:ea typeface="Calibri (MS)"/>
                <a:cs typeface="Calibri (MS)"/>
                <a:sym typeface="Calibri (MS)"/>
              </a:rPr>
              <a:t> </a:t>
            </a:r>
            <a:r>
              <a:rPr lang="en-US" sz="1080">
                <a:solidFill>
                  <a:srgbClr val="000000"/>
                </a:solidFill>
                <a:latin typeface="Calibri (MS)"/>
                <a:ea typeface="Calibri (MS)"/>
                <a:cs typeface="Calibri (MS)"/>
                <a:sym typeface="Calibri (MS)"/>
              </a:rPr>
              <a:t>developed </a:t>
            </a:r>
            <a:r>
              <a:rPr lang="en-US" sz="1080">
                <a:solidFill>
                  <a:srgbClr val="000000"/>
                </a:solidFill>
                <a:latin typeface="Calibri (MS)"/>
                <a:ea typeface="Calibri (MS)"/>
                <a:cs typeface="Calibri (MS)"/>
                <a:sym typeface="Calibri (MS)"/>
              </a:rPr>
              <a:t> </a:t>
            </a:r>
            <a:r>
              <a:rPr lang="en-US" sz="1080">
                <a:solidFill>
                  <a:srgbClr val="000000"/>
                </a:solidFill>
                <a:latin typeface="Calibri (MS)"/>
                <a:ea typeface="Calibri (MS)"/>
                <a:cs typeface="Calibri (MS)"/>
                <a:sym typeface="Calibri (MS)"/>
              </a:rPr>
              <a:t>as </a:t>
            </a:r>
            <a:r>
              <a:rPr lang="en-US" sz="1080">
                <a:solidFill>
                  <a:srgbClr val="000000"/>
                </a:solidFill>
                <a:latin typeface="Calibri (MS)"/>
                <a:ea typeface="Calibri (MS)"/>
                <a:cs typeface="Calibri (MS)"/>
                <a:sym typeface="Calibri (MS)"/>
              </a:rPr>
              <a:t> </a:t>
            </a:r>
            <a:r>
              <a:rPr lang="en-US" sz="1080">
                <a:solidFill>
                  <a:srgbClr val="000000"/>
                </a:solidFill>
                <a:latin typeface="Calibri (MS)"/>
                <a:ea typeface="Calibri (MS)"/>
                <a:cs typeface="Calibri (MS)"/>
                <a:sym typeface="Calibri (MS)"/>
              </a:rPr>
              <a:t>a  tool </a:t>
            </a:r>
            <a:r>
              <a:rPr lang="en-US" sz="1080">
                <a:solidFill>
                  <a:srgbClr val="000000"/>
                </a:solidFill>
                <a:latin typeface="Calibri (MS)"/>
                <a:ea typeface="Calibri (MS)"/>
                <a:cs typeface="Calibri (MS)"/>
                <a:sym typeface="Calibri (MS)"/>
              </a:rPr>
              <a:t> </a:t>
            </a:r>
            <a:r>
              <a:rPr lang="en-US" sz="1080">
                <a:solidFill>
                  <a:srgbClr val="000000"/>
                </a:solidFill>
                <a:latin typeface="Calibri (MS)"/>
                <a:ea typeface="Calibri (MS)"/>
                <a:cs typeface="Calibri (MS)"/>
                <a:sym typeface="Calibri (MS)"/>
              </a:rPr>
              <a:t>to </a:t>
            </a:r>
            <a:r>
              <a:rPr lang="en-US" sz="1080">
                <a:solidFill>
                  <a:srgbClr val="000000"/>
                </a:solidFill>
                <a:latin typeface="Calibri (MS)"/>
                <a:ea typeface="Calibri (MS)"/>
                <a:cs typeface="Calibri (MS)"/>
                <a:sym typeface="Calibri (MS)"/>
              </a:rPr>
              <a:t> </a:t>
            </a:r>
            <a:r>
              <a:rPr lang="en-US" sz="1080">
                <a:solidFill>
                  <a:srgbClr val="000000"/>
                </a:solidFill>
                <a:latin typeface="Calibri (MS)"/>
                <a:ea typeface="Calibri (MS)"/>
                <a:cs typeface="Calibri (MS)"/>
                <a:sym typeface="Calibri (MS)"/>
              </a:rPr>
              <a:t>support </a:t>
            </a:r>
            <a:r>
              <a:rPr lang="en-US" sz="1080">
                <a:solidFill>
                  <a:srgbClr val="000000"/>
                </a:solidFill>
                <a:latin typeface="Calibri (MS)"/>
                <a:ea typeface="Calibri (MS)"/>
                <a:cs typeface="Calibri (MS)"/>
                <a:sym typeface="Calibri (MS)"/>
              </a:rPr>
              <a:t> </a:t>
            </a:r>
            <a:r>
              <a:rPr lang="en-US" sz="1080">
                <a:solidFill>
                  <a:srgbClr val="000000"/>
                </a:solidFill>
                <a:latin typeface="Calibri (MS)"/>
                <a:ea typeface="Calibri (MS)"/>
                <a:cs typeface="Calibri (MS)"/>
                <a:sym typeface="Calibri (MS)"/>
              </a:rPr>
              <a:t>the </a:t>
            </a:r>
            <a:r>
              <a:rPr lang="en-US" sz="1080">
                <a:solidFill>
                  <a:srgbClr val="000000"/>
                </a:solidFill>
                <a:latin typeface="Calibri (MS)"/>
                <a:ea typeface="Calibri (MS)"/>
                <a:cs typeface="Calibri (MS)"/>
                <a:sym typeface="Calibri (MS)"/>
              </a:rPr>
              <a:t> </a:t>
            </a:r>
            <a:r>
              <a:rPr lang="en-US" sz="1080">
                <a:solidFill>
                  <a:srgbClr val="000000"/>
                </a:solidFill>
                <a:latin typeface="Calibri (MS)"/>
                <a:ea typeface="Calibri (MS)"/>
                <a:cs typeface="Calibri (MS)"/>
                <a:sym typeface="Calibri (MS)"/>
              </a:rPr>
              <a:t>implementation </a:t>
            </a:r>
            <a:r>
              <a:rPr lang="en-US" sz="1080">
                <a:solidFill>
                  <a:srgbClr val="000000"/>
                </a:solidFill>
                <a:latin typeface="Calibri (MS)"/>
                <a:ea typeface="Calibri (MS)"/>
                <a:cs typeface="Calibri (MS)"/>
                <a:sym typeface="Calibri (MS)"/>
              </a:rPr>
              <a:t> </a:t>
            </a:r>
            <a:r>
              <a:rPr lang="en-US" sz="1080">
                <a:solidFill>
                  <a:srgbClr val="000000"/>
                </a:solidFill>
                <a:latin typeface="Calibri (MS)"/>
                <a:ea typeface="Calibri (MS)"/>
                <a:cs typeface="Calibri (MS)"/>
                <a:sym typeface="Calibri (MS)"/>
              </a:rPr>
              <a:t>of </a:t>
            </a:r>
            <a:r>
              <a:rPr lang="en-US" sz="1080">
                <a:solidFill>
                  <a:srgbClr val="000000"/>
                </a:solidFill>
                <a:latin typeface="Calibri (MS)"/>
                <a:ea typeface="Calibri (MS)"/>
                <a:cs typeface="Calibri (MS)"/>
                <a:sym typeface="Calibri (MS)"/>
              </a:rPr>
              <a:t> </a:t>
            </a:r>
            <a:r>
              <a:rPr lang="en-US" sz="1080">
                <a:solidFill>
                  <a:srgbClr val="000000"/>
                </a:solidFill>
                <a:latin typeface="Calibri (MS)"/>
                <a:ea typeface="Calibri (MS)"/>
                <a:cs typeface="Calibri (MS)"/>
                <a:sym typeface="Calibri (MS)"/>
              </a:rPr>
              <a:t>the </a:t>
            </a:r>
            <a:r>
              <a:rPr lang="en-US" sz="1080">
                <a:solidFill>
                  <a:srgbClr val="000000"/>
                </a:solidFill>
                <a:latin typeface="Calibri (MS)"/>
                <a:ea typeface="Calibri (MS)"/>
                <a:cs typeface="Calibri (MS)"/>
                <a:sym typeface="Calibri (MS)"/>
              </a:rPr>
              <a:t> </a:t>
            </a:r>
            <a:r>
              <a:rPr lang="en-US" sz="1080">
                <a:solidFill>
                  <a:srgbClr val="000000"/>
                </a:solidFill>
                <a:latin typeface="Calibri (MS)"/>
                <a:ea typeface="Calibri (MS)"/>
                <a:cs typeface="Calibri (MS)"/>
                <a:sym typeface="Calibri (MS)"/>
              </a:rPr>
              <a:t>Nagoya </a:t>
            </a:r>
            <a:r>
              <a:rPr lang="en-US" sz="1080">
                <a:solidFill>
                  <a:srgbClr val="000000"/>
                </a:solidFill>
                <a:latin typeface="Calibri (MS)"/>
                <a:ea typeface="Calibri (MS)"/>
                <a:cs typeface="Calibri (MS)"/>
                <a:sym typeface="Calibri (MS)"/>
              </a:rPr>
              <a:t> </a:t>
            </a:r>
            <a:r>
              <a:rPr lang="en-US" sz="1080">
                <a:solidFill>
                  <a:srgbClr val="000000"/>
                </a:solidFill>
                <a:latin typeface="Calibri (MS)"/>
                <a:ea typeface="Calibri (MS)"/>
                <a:cs typeface="Calibri (MS)"/>
                <a:sym typeface="Calibri (MS)"/>
              </a:rPr>
              <a:t>Protocol. </a:t>
            </a:r>
            <a:r>
              <a:rPr lang="en-US" sz="1080">
                <a:solidFill>
                  <a:srgbClr val="000000"/>
                </a:solidFill>
                <a:latin typeface="Calibri (MS)"/>
                <a:ea typeface="Calibri (MS)"/>
                <a:cs typeface="Calibri (MS)"/>
                <a:sym typeface="Calibri (MS)"/>
              </a:rPr>
              <a:t> </a:t>
            </a:r>
            <a:r>
              <a:rPr lang="en-US" sz="1080">
                <a:solidFill>
                  <a:srgbClr val="000000"/>
                </a:solidFill>
                <a:latin typeface="Calibri (MS)"/>
                <a:ea typeface="Calibri (MS)"/>
                <a:cs typeface="Calibri (MS)"/>
                <a:sym typeface="Calibri (MS)"/>
              </a:rPr>
              <a:t>It </a:t>
            </a:r>
            <a:r>
              <a:rPr lang="en-US" sz="1080">
                <a:solidFill>
                  <a:srgbClr val="000000"/>
                </a:solidFill>
                <a:latin typeface="Calibri (MS)"/>
                <a:ea typeface="Calibri (MS)"/>
                <a:cs typeface="Calibri (MS)"/>
                <a:sym typeface="Calibri (MS)"/>
              </a:rPr>
              <a:t> </a:t>
            </a:r>
            <a:r>
              <a:rPr lang="en-US" sz="1080">
                <a:solidFill>
                  <a:srgbClr val="000000"/>
                </a:solidFill>
                <a:latin typeface="Calibri (MS)"/>
                <a:ea typeface="Calibri (MS)"/>
                <a:cs typeface="Calibri (MS)"/>
                <a:sym typeface="Calibri (MS)"/>
              </a:rPr>
              <a:t>serves </a:t>
            </a:r>
            <a:r>
              <a:rPr lang="en-US" sz="1080">
                <a:solidFill>
                  <a:srgbClr val="000000"/>
                </a:solidFill>
                <a:latin typeface="Calibri (MS)"/>
                <a:ea typeface="Calibri (MS)"/>
                <a:cs typeface="Calibri (MS)"/>
                <a:sym typeface="Calibri (MS)"/>
              </a:rPr>
              <a:t> </a:t>
            </a:r>
            <a:r>
              <a:rPr lang="en-US" sz="1080">
                <a:solidFill>
                  <a:srgbClr val="000000"/>
                </a:solidFill>
                <a:latin typeface="Calibri (MS)"/>
                <a:ea typeface="Calibri (MS)"/>
                <a:cs typeface="Calibri (MS)"/>
                <a:sym typeface="Calibri (MS)"/>
              </a:rPr>
              <a:t>as </a:t>
            </a:r>
            <a:r>
              <a:rPr lang="en-US" sz="1080">
                <a:solidFill>
                  <a:srgbClr val="000000"/>
                </a:solidFill>
                <a:latin typeface="Calibri (MS)"/>
                <a:ea typeface="Calibri (MS)"/>
                <a:cs typeface="Calibri (MS)"/>
                <a:sym typeface="Calibri (MS)"/>
              </a:rPr>
              <a:t> </a:t>
            </a:r>
            <a:r>
              <a:rPr lang="en-US" sz="1080">
                <a:solidFill>
                  <a:srgbClr val="000000"/>
                </a:solidFill>
                <a:latin typeface="Calibri (MS)"/>
                <a:ea typeface="Calibri (MS)"/>
                <a:cs typeface="Calibri (MS)"/>
                <a:sym typeface="Calibri (MS)"/>
              </a:rPr>
              <a:t>a </a:t>
            </a:r>
            <a:r>
              <a:rPr lang="en-US" sz="1080">
                <a:solidFill>
                  <a:srgbClr val="000000"/>
                </a:solidFill>
                <a:latin typeface="Calibri (MS)"/>
                <a:ea typeface="Calibri (MS)"/>
                <a:cs typeface="Calibri (MS)"/>
                <a:sym typeface="Calibri (MS)"/>
              </a:rPr>
              <a:t> </a:t>
            </a:r>
            <a:r>
              <a:rPr lang="en-US" sz="1080">
                <a:solidFill>
                  <a:srgbClr val="000000"/>
                </a:solidFill>
                <a:latin typeface="Calibri (MS)"/>
                <a:ea typeface="Calibri (MS)"/>
                <a:cs typeface="Calibri (MS)"/>
                <a:sym typeface="Calibri (MS)"/>
              </a:rPr>
              <a:t>means </a:t>
            </a:r>
            <a:r>
              <a:rPr lang="en-US" sz="1080">
                <a:solidFill>
                  <a:srgbClr val="000000"/>
                </a:solidFill>
                <a:latin typeface="Calibri (MS)"/>
                <a:ea typeface="Calibri (MS)"/>
                <a:cs typeface="Calibri (MS)"/>
                <a:sym typeface="Calibri (MS)"/>
              </a:rPr>
              <a:t> </a:t>
            </a:r>
            <a:r>
              <a:rPr lang="en-US" sz="1080">
                <a:solidFill>
                  <a:srgbClr val="000000"/>
                </a:solidFill>
                <a:latin typeface="Calibri (MS)"/>
                <a:ea typeface="Calibri (MS)"/>
                <a:cs typeface="Calibri (MS)"/>
                <a:sym typeface="Calibri (MS)"/>
              </a:rPr>
              <a:t>for </a:t>
            </a:r>
            <a:r>
              <a:rPr lang="en-US" sz="1080">
                <a:solidFill>
                  <a:srgbClr val="000000"/>
                </a:solidFill>
                <a:latin typeface="Calibri (MS)"/>
                <a:ea typeface="Calibri (MS)"/>
                <a:cs typeface="Calibri (MS)"/>
                <a:sym typeface="Calibri (MS)"/>
              </a:rPr>
              <a:t> </a:t>
            </a:r>
            <a:r>
              <a:rPr lang="en-US" sz="1080">
                <a:solidFill>
                  <a:srgbClr val="000000"/>
                </a:solidFill>
                <a:latin typeface="Calibri (MS)"/>
                <a:ea typeface="Calibri (MS)"/>
                <a:cs typeface="Calibri (MS)"/>
                <a:sym typeface="Calibri (MS)"/>
              </a:rPr>
              <a:t>sharing </a:t>
            </a:r>
            <a:r>
              <a:rPr lang="en-US" sz="1080">
                <a:solidFill>
                  <a:srgbClr val="000000"/>
                </a:solidFill>
                <a:latin typeface="Calibri (MS)"/>
                <a:ea typeface="Calibri (MS)"/>
                <a:cs typeface="Calibri (MS)"/>
                <a:sym typeface="Calibri (MS)"/>
              </a:rPr>
              <a:t> </a:t>
            </a:r>
            <a:r>
              <a:rPr lang="en-US" sz="1080">
                <a:solidFill>
                  <a:srgbClr val="000000"/>
                </a:solidFill>
                <a:latin typeface="Calibri (MS)"/>
                <a:ea typeface="Calibri (MS)"/>
                <a:cs typeface="Calibri (MS)"/>
                <a:sym typeface="Calibri (MS)"/>
              </a:rPr>
              <a:t>of  information </a:t>
            </a:r>
            <a:r>
              <a:rPr lang="en-US" sz="1080">
                <a:solidFill>
                  <a:srgbClr val="000000"/>
                </a:solidFill>
                <a:latin typeface="Calibri (MS)"/>
                <a:ea typeface="Calibri (MS)"/>
                <a:cs typeface="Calibri (MS)"/>
                <a:sym typeface="Calibri (MS)"/>
              </a:rPr>
              <a:t> </a:t>
            </a:r>
            <a:r>
              <a:rPr lang="en-US" sz="1080">
                <a:solidFill>
                  <a:srgbClr val="000000"/>
                </a:solidFill>
                <a:latin typeface="Calibri (MS)"/>
                <a:ea typeface="Calibri (MS)"/>
                <a:cs typeface="Calibri (MS)"/>
                <a:sym typeface="Calibri (MS)"/>
              </a:rPr>
              <a:t>related </a:t>
            </a:r>
            <a:r>
              <a:rPr lang="en-US" sz="1080">
                <a:solidFill>
                  <a:srgbClr val="000000"/>
                </a:solidFill>
                <a:latin typeface="Calibri (MS)"/>
                <a:ea typeface="Calibri (MS)"/>
                <a:cs typeface="Calibri (MS)"/>
                <a:sym typeface="Calibri (MS)"/>
              </a:rPr>
              <a:t> </a:t>
            </a:r>
            <a:r>
              <a:rPr lang="en-US" sz="1080">
                <a:solidFill>
                  <a:srgbClr val="000000"/>
                </a:solidFill>
                <a:latin typeface="Calibri (MS)"/>
                <a:ea typeface="Calibri (MS)"/>
                <a:cs typeface="Calibri (MS)"/>
                <a:sym typeface="Calibri (MS)"/>
              </a:rPr>
              <a:t>to </a:t>
            </a:r>
            <a:r>
              <a:rPr lang="en-US" sz="1080">
                <a:solidFill>
                  <a:srgbClr val="000000"/>
                </a:solidFill>
                <a:latin typeface="Calibri (MS)"/>
                <a:ea typeface="Calibri (MS)"/>
                <a:cs typeface="Calibri (MS)"/>
                <a:sym typeface="Calibri (MS)"/>
              </a:rPr>
              <a:t> </a:t>
            </a:r>
            <a:r>
              <a:rPr lang="en-US" sz="1080">
                <a:solidFill>
                  <a:srgbClr val="000000"/>
                </a:solidFill>
                <a:latin typeface="Calibri (MS)"/>
                <a:ea typeface="Calibri (MS)"/>
                <a:cs typeface="Calibri (MS)"/>
                <a:sym typeface="Calibri (MS)"/>
              </a:rPr>
              <a:t>access </a:t>
            </a:r>
            <a:r>
              <a:rPr lang="en-US" sz="1080">
                <a:solidFill>
                  <a:srgbClr val="000000"/>
                </a:solidFill>
                <a:latin typeface="Calibri (MS)"/>
                <a:ea typeface="Calibri (MS)"/>
                <a:cs typeface="Calibri (MS)"/>
                <a:sym typeface="Calibri (MS)"/>
              </a:rPr>
              <a:t> </a:t>
            </a:r>
            <a:r>
              <a:rPr lang="en-US" sz="1080">
                <a:solidFill>
                  <a:srgbClr val="000000"/>
                </a:solidFill>
                <a:latin typeface="Calibri (MS)"/>
                <a:ea typeface="Calibri (MS)"/>
                <a:cs typeface="Calibri (MS)"/>
                <a:sym typeface="Calibri (MS)"/>
              </a:rPr>
              <a:t>to </a:t>
            </a:r>
            <a:r>
              <a:rPr lang="en-US" sz="1080">
                <a:solidFill>
                  <a:srgbClr val="000000"/>
                </a:solidFill>
                <a:latin typeface="Calibri (MS)"/>
                <a:ea typeface="Calibri (MS)"/>
                <a:cs typeface="Calibri (MS)"/>
                <a:sym typeface="Calibri (MS)"/>
              </a:rPr>
              <a:t> </a:t>
            </a:r>
            <a:r>
              <a:rPr lang="en-US" sz="1080">
                <a:solidFill>
                  <a:srgbClr val="000000"/>
                </a:solidFill>
                <a:latin typeface="Calibri (MS)"/>
                <a:ea typeface="Calibri (MS)"/>
                <a:cs typeface="Calibri (MS)"/>
                <a:sym typeface="Calibri (MS)"/>
              </a:rPr>
              <a:t>genetic </a:t>
            </a:r>
            <a:r>
              <a:rPr lang="en-US" sz="1080">
                <a:solidFill>
                  <a:srgbClr val="000000"/>
                </a:solidFill>
                <a:latin typeface="Calibri (MS)"/>
                <a:ea typeface="Calibri (MS)"/>
                <a:cs typeface="Calibri (MS)"/>
                <a:sym typeface="Calibri (MS)"/>
              </a:rPr>
              <a:t> </a:t>
            </a:r>
            <a:r>
              <a:rPr lang="en-US" sz="1080">
                <a:solidFill>
                  <a:srgbClr val="000000"/>
                </a:solidFill>
                <a:latin typeface="Calibri (MS)"/>
                <a:ea typeface="Calibri (MS)"/>
                <a:cs typeface="Calibri (MS)"/>
                <a:sym typeface="Calibri (MS)"/>
              </a:rPr>
              <a:t>resources </a:t>
            </a:r>
            <a:r>
              <a:rPr lang="en-US" sz="1080">
                <a:solidFill>
                  <a:srgbClr val="000000"/>
                </a:solidFill>
                <a:latin typeface="Calibri (MS)"/>
                <a:ea typeface="Calibri (MS)"/>
                <a:cs typeface="Calibri (MS)"/>
                <a:sym typeface="Calibri (MS)"/>
              </a:rPr>
              <a:t> </a:t>
            </a:r>
            <a:r>
              <a:rPr lang="en-US" sz="1080">
                <a:solidFill>
                  <a:srgbClr val="000000"/>
                </a:solidFill>
                <a:latin typeface="Calibri (MS)"/>
                <a:ea typeface="Calibri (MS)"/>
                <a:cs typeface="Calibri (MS)"/>
                <a:sym typeface="Calibri (MS)"/>
              </a:rPr>
              <a:t>and </a:t>
            </a:r>
            <a:r>
              <a:rPr lang="en-US" sz="1080">
                <a:solidFill>
                  <a:srgbClr val="000000"/>
                </a:solidFill>
                <a:latin typeface="Calibri (MS)"/>
                <a:ea typeface="Calibri (MS)"/>
                <a:cs typeface="Calibri (MS)"/>
                <a:sym typeface="Calibri (MS)"/>
              </a:rPr>
              <a:t> </a:t>
            </a:r>
            <a:r>
              <a:rPr lang="en-US" sz="1080">
                <a:solidFill>
                  <a:srgbClr val="000000"/>
                </a:solidFill>
                <a:latin typeface="Calibri (MS)"/>
                <a:ea typeface="Calibri (MS)"/>
                <a:cs typeface="Calibri (MS)"/>
                <a:sym typeface="Calibri (MS)"/>
              </a:rPr>
              <a:t>the </a:t>
            </a:r>
            <a:r>
              <a:rPr lang="en-US" sz="1080">
                <a:solidFill>
                  <a:srgbClr val="000000"/>
                </a:solidFill>
                <a:latin typeface="Calibri (MS)"/>
                <a:ea typeface="Calibri (MS)"/>
                <a:cs typeface="Calibri (MS)"/>
                <a:sym typeface="Calibri (MS)"/>
              </a:rPr>
              <a:t> </a:t>
            </a:r>
            <a:r>
              <a:rPr lang="en-US" sz="1080">
                <a:solidFill>
                  <a:srgbClr val="000000"/>
                </a:solidFill>
                <a:latin typeface="Calibri (MS)"/>
                <a:ea typeface="Calibri (MS)"/>
                <a:cs typeface="Calibri (MS)"/>
                <a:sym typeface="Calibri (MS)"/>
              </a:rPr>
              <a:t>sharing </a:t>
            </a:r>
            <a:r>
              <a:rPr lang="en-US" sz="1080">
                <a:solidFill>
                  <a:srgbClr val="000000"/>
                </a:solidFill>
                <a:latin typeface="Calibri (MS)"/>
                <a:ea typeface="Calibri (MS)"/>
                <a:cs typeface="Calibri (MS)"/>
                <a:sym typeface="Calibri (MS)"/>
              </a:rPr>
              <a:t> </a:t>
            </a:r>
            <a:r>
              <a:rPr lang="en-US" sz="1080">
                <a:solidFill>
                  <a:srgbClr val="000000"/>
                </a:solidFill>
                <a:latin typeface="Calibri (MS)"/>
                <a:ea typeface="Calibri (MS)"/>
                <a:cs typeface="Calibri (MS)"/>
                <a:sym typeface="Calibri (MS)"/>
              </a:rPr>
              <a:t>of </a:t>
            </a:r>
            <a:r>
              <a:rPr lang="en-US" sz="1080">
                <a:solidFill>
                  <a:srgbClr val="000000"/>
                </a:solidFill>
                <a:latin typeface="Calibri (MS)"/>
                <a:ea typeface="Calibri (MS)"/>
                <a:cs typeface="Calibri (MS)"/>
                <a:sym typeface="Calibri (MS)"/>
              </a:rPr>
              <a:t> </a:t>
            </a:r>
            <a:r>
              <a:rPr lang="en-US" sz="1080">
                <a:solidFill>
                  <a:srgbClr val="000000"/>
                </a:solidFill>
                <a:latin typeface="Calibri (MS)"/>
                <a:ea typeface="Calibri (MS)"/>
                <a:cs typeface="Calibri (MS)"/>
                <a:sym typeface="Calibri (MS)"/>
              </a:rPr>
              <a:t>benefits </a:t>
            </a:r>
            <a:r>
              <a:rPr lang="en-US" sz="1080">
                <a:solidFill>
                  <a:srgbClr val="000000"/>
                </a:solidFill>
                <a:latin typeface="Calibri (MS)"/>
                <a:ea typeface="Calibri (MS)"/>
                <a:cs typeface="Calibri (MS)"/>
                <a:sym typeface="Calibri (MS)"/>
              </a:rPr>
              <a:t> </a:t>
            </a:r>
            <a:r>
              <a:rPr lang="en-US" sz="1080">
                <a:solidFill>
                  <a:srgbClr val="000000"/>
                </a:solidFill>
                <a:latin typeface="Calibri (MS)"/>
                <a:ea typeface="Calibri (MS)"/>
                <a:cs typeface="Calibri (MS)"/>
                <a:sym typeface="Calibri (MS)"/>
              </a:rPr>
              <a:t>arising </a:t>
            </a:r>
            <a:r>
              <a:rPr lang="en-US" sz="1080">
                <a:solidFill>
                  <a:srgbClr val="000000"/>
                </a:solidFill>
                <a:latin typeface="Calibri (MS)"/>
                <a:ea typeface="Calibri (MS)"/>
                <a:cs typeface="Calibri (MS)"/>
                <a:sym typeface="Calibri (MS)"/>
              </a:rPr>
              <a:t> </a:t>
            </a:r>
            <a:r>
              <a:rPr lang="en-US" sz="1080">
                <a:solidFill>
                  <a:srgbClr val="000000"/>
                </a:solidFill>
                <a:latin typeface="Calibri (MS)"/>
                <a:ea typeface="Calibri (MS)"/>
                <a:cs typeface="Calibri (MS)"/>
                <a:sym typeface="Calibri (MS)"/>
              </a:rPr>
              <a:t>from </a:t>
            </a:r>
            <a:r>
              <a:rPr lang="en-US" sz="1080">
                <a:solidFill>
                  <a:srgbClr val="000000"/>
                </a:solidFill>
                <a:latin typeface="Calibri (MS)"/>
                <a:ea typeface="Calibri (MS)"/>
                <a:cs typeface="Calibri (MS)"/>
                <a:sym typeface="Calibri (MS)"/>
              </a:rPr>
              <a:t> </a:t>
            </a:r>
            <a:r>
              <a:rPr lang="en-US" sz="1080">
                <a:solidFill>
                  <a:srgbClr val="000000"/>
                </a:solidFill>
                <a:latin typeface="Calibri (MS)"/>
                <a:ea typeface="Calibri (MS)"/>
                <a:cs typeface="Calibri (MS)"/>
                <a:sym typeface="Calibri (MS)"/>
              </a:rPr>
              <a:t>their  utilization. </a:t>
            </a:r>
            <a:r>
              <a:rPr lang="en-US" sz="1080">
                <a:solidFill>
                  <a:srgbClr val="000000"/>
                </a:solidFill>
                <a:latin typeface="Calibri (MS)"/>
                <a:ea typeface="Calibri (MS)"/>
                <a:cs typeface="Calibri (MS)"/>
                <a:sym typeface="Calibri (MS)"/>
              </a:rPr>
              <a:t> </a:t>
            </a:r>
            <a:r>
              <a:rPr lang="en-US" sz="1080">
                <a:solidFill>
                  <a:srgbClr val="000000"/>
                </a:solidFill>
                <a:latin typeface="Calibri (MS)"/>
                <a:ea typeface="Calibri (MS)"/>
                <a:cs typeface="Calibri (MS)"/>
                <a:sym typeface="Calibri (MS)"/>
              </a:rPr>
              <a:t>In </a:t>
            </a:r>
            <a:r>
              <a:rPr lang="en-US" sz="1080">
                <a:solidFill>
                  <a:srgbClr val="000000"/>
                </a:solidFill>
                <a:latin typeface="Calibri (MS)"/>
                <a:ea typeface="Calibri (MS)"/>
                <a:cs typeface="Calibri (MS)"/>
                <a:sym typeface="Calibri (MS)"/>
              </a:rPr>
              <a:t> </a:t>
            </a:r>
            <a:r>
              <a:rPr lang="en-US" sz="1080">
                <a:solidFill>
                  <a:srgbClr val="000000"/>
                </a:solidFill>
                <a:latin typeface="Calibri (MS)"/>
                <a:ea typeface="Calibri (MS)"/>
                <a:cs typeface="Calibri (MS)"/>
                <a:sym typeface="Calibri (MS)"/>
              </a:rPr>
              <a:t>particular, </a:t>
            </a:r>
            <a:r>
              <a:rPr lang="en-US" sz="1080">
                <a:solidFill>
                  <a:srgbClr val="000000"/>
                </a:solidFill>
                <a:latin typeface="Calibri (MS)"/>
                <a:ea typeface="Calibri (MS)"/>
                <a:cs typeface="Calibri (MS)"/>
                <a:sym typeface="Calibri (MS)"/>
              </a:rPr>
              <a:t> </a:t>
            </a:r>
            <a:r>
              <a:rPr lang="en-US" sz="1080">
                <a:solidFill>
                  <a:srgbClr val="000000"/>
                </a:solidFill>
                <a:latin typeface="Calibri (MS)"/>
                <a:ea typeface="Calibri (MS)"/>
                <a:cs typeface="Calibri (MS)"/>
                <a:sym typeface="Calibri (MS)"/>
              </a:rPr>
              <a:t>it </a:t>
            </a:r>
            <a:r>
              <a:rPr lang="en-US" sz="1080">
                <a:solidFill>
                  <a:srgbClr val="000000"/>
                </a:solidFill>
                <a:latin typeface="Calibri (MS)"/>
                <a:ea typeface="Calibri (MS)"/>
                <a:cs typeface="Calibri (MS)"/>
                <a:sym typeface="Calibri (MS)"/>
              </a:rPr>
              <a:t> </a:t>
            </a:r>
            <a:r>
              <a:rPr lang="en-US" sz="1080">
                <a:solidFill>
                  <a:srgbClr val="000000"/>
                </a:solidFill>
                <a:latin typeface="Calibri (MS)"/>
                <a:ea typeface="Calibri (MS)"/>
                <a:cs typeface="Calibri (MS)"/>
                <a:sym typeface="Calibri (MS)"/>
              </a:rPr>
              <a:t>provides </a:t>
            </a:r>
            <a:r>
              <a:rPr lang="en-US" sz="1080">
                <a:solidFill>
                  <a:srgbClr val="000000"/>
                </a:solidFill>
                <a:latin typeface="Calibri (MS)"/>
                <a:ea typeface="Calibri (MS)"/>
                <a:cs typeface="Calibri (MS)"/>
                <a:sym typeface="Calibri (MS)"/>
              </a:rPr>
              <a:t> </a:t>
            </a:r>
            <a:r>
              <a:rPr lang="en-US" sz="1080">
                <a:solidFill>
                  <a:srgbClr val="000000"/>
                </a:solidFill>
                <a:latin typeface="Calibri (MS)"/>
                <a:ea typeface="Calibri (MS)"/>
                <a:cs typeface="Calibri (MS)"/>
                <a:sym typeface="Calibri (MS)"/>
              </a:rPr>
              <a:t>access </a:t>
            </a:r>
            <a:r>
              <a:rPr lang="en-US" sz="1080">
                <a:solidFill>
                  <a:srgbClr val="000000"/>
                </a:solidFill>
                <a:latin typeface="Calibri (MS)"/>
                <a:ea typeface="Calibri (MS)"/>
                <a:cs typeface="Calibri (MS)"/>
                <a:sym typeface="Calibri (MS)"/>
              </a:rPr>
              <a:t> </a:t>
            </a:r>
            <a:r>
              <a:rPr lang="en-US" sz="1080">
                <a:solidFill>
                  <a:srgbClr val="000000"/>
                </a:solidFill>
                <a:latin typeface="Calibri (MS)"/>
                <a:ea typeface="Calibri (MS)"/>
                <a:cs typeface="Calibri (MS)"/>
                <a:sym typeface="Calibri (MS)"/>
              </a:rPr>
              <a:t>to </a:t>
            </a:r>
            <a:r>
              <a:rPr lang="en-US" sz="1080">
                <a:solidFill>
                  <a:srgbClr val="000000"/>
                </a:solidFill>
                <a:latin typeface="Calibri (MS)"/>
                <a:ea typeface="Calibri (MS)"/>
                <a:cs typeface="Calibri (MS)"/>
                <a:sym typeface="Calibri (MS)"/>
              </a:rPr>
              <a:t> </a:t>
            </a:r>
            <a:r>
              <a:rPr lang="en-US" sz="1080">
                <a:solidFill>
                  <a:srgbClr val="000000"/>
                </a:solidFill>
                <a:latin typeface="Calibri (MS)"/>
                <a:ea typeface="Calibri (MS)"/>
                <a:cs typeface="Calibri (MS)"/>
                <a:sym typeface="Calibri (MS)"/>
              </a:rPr>
              <a:t>information </a:t>
            </a:r>
            <a:r>
              <a:rPr lang="en-US" sz="1080">
                <a:solidFill>
                  <a:srgbClr val="000000"/>
                </a:solidFill>
                <a:latin typeface="Calibri (MS)"/>
                <a:ea typeface="Calibri (MS)"/>
                <a:cs typeface="Calibri (MS)"/>
                <a:sym typeface="Calibri (MS)"/>
              </a:rPr>
              <a:t> </a:t>
            </a:r>
            <a:r>
              <a:rPr lang="en-US" sz="1080">
                <a:solidFill>
                  <a:srgbClr val="000000"/>
                </a:solidFill>
                <a:latin typeface="Calibri (MS)"/>
                <a:ea typeface="Calibri (MS)"/>
                <a:cs typeface="Calibri (MS)"/>
                <a:sym typeface="Calibri (MS)"/>
              </a:rPr>
              <a:t>made </a:t>
            </a:r>
            <a:r>
              <a:rPr lang="en-US" sz="1080">
                <a:solidFill>
                  <a:srgbClr val="000000"/>
                </a:solidFill>
                <a:latin typeface="Calibri (MS)"/>
                <a:ea typeface="Calibri (MS)"/>
                <a:cs typeface="Calibri (MS)"/>
                <a:sym typeface="Calibri (MS)"/>
              </a:rPr>
              <a:t> </a:t>
            </a:r>
            <a:r>
              <a:rPr lang="en-US" sz="1080">
                <a:solidFill>
                  <a:srgbClr val="000000"/>
                </a:solidFill>
                <a:latin typeface="Calibri (MS)"/>
                <a:ea typeface="Calibri (MS)"/>
                <a:cs typeface="Calibri (MS)"/>
                <a:sym typeface="Calibri (MS)"/>
              </a:rPr>
              <a:t>available </a:t>
            </a:r>
            <a:r>
              <a:rPr lang="en-US" sz="1080">
                <a:solidFill>
                  <a:srgbClr val="000000"/>
                </a:solidFill>
                <a:latin typeface="Calibri (MS)"/>
                <a:ea typeface="Calibri (MS)"/>
                <a:cs typeface="Calibri (MS)"/>
                <a:sym typeface="Calibri (MS)"/>
              </a:rPr>
              <a:t> </a:t>
            </a:r>
            <a:r>
              <a:rPr lang="en-US" sz="1080">
                <a:solidFill>
                  <a:srgbClr val="000000"/>
                </a:solidFill>
                <a:latin typeface="Calibri (MS)"/>
                <a:ea typeface="Calibri (MS)"/>
                <a:cs typeface="Calibri (MS)"/>
                <a:sym typeface="Calibri (MS)"/>
              </a:rPr>
              <a:t>by </a:t>
            </a:r>
            <a:r>
              <a:rPr lang="en-US" sz="1080">
                <a:solidFill>
                  <a:srgbClr val="000000"/>
                </a:solidFill>
                <a:latin typeface="Calibri (MS)"/>
                <a:ea typeface="Calibri (MS)"/>
                <a:cs typeface="Calibri (MS)"/>
                <a:sym typeface="Calibri (MS)"/>
              </a:rPr>
              <a:t> </a:t>
            </a:r>
            <a:r>
              <a:rPr lang="en-US" sz="1080">
                <a:solidFill>
                  <a:srgbClr val="000000"/>
                </a:solidFill>
                <a:latin typeface="Calibri (MS)"/>
                <a:ea typeface="Calibri (MS)"/>
                <a:cs typeface="Calibri (MS)"/>
                <a:sym typeface="Calibri (MS)"/>
              </a:rPr>
              <a:t>each </a:t>
            </a:r>
            <a:r>
              <a:rPr lang="en-US" sz="1080">
                <a:solidFill>
                  <a:srgbClr val="000000"/>
                </a:solidFill>
                <a:latin typeface="Calibri (MS)"/>
                <a:ea typeface="Calibri (MS)"/>
                <a:cs typeface="Calibri (MS)"/>
                <a:sym typeface="Calibri (MS)"/>
              </a:rPr>
              <a:t> </a:t>
            </a:r>
            <a:r>
              <a:rPr lang="en-US" sz="1080">
                <a:solidFill>
                  <a:srgbClr val="000000"/>
                </a:solidFill>
                <a:latin typeface="Calibri (MS)"/>
                <a:ea typeface="Calibri (MS)"/>
                <a:cs typeface="Calibri (MS)"/>
                <a:sym typeface="Calibri (MS)"/>
              </a:rPr>
              <a:t>Party </a:t>
            </a:r>
            <a:r>
              <a:rPr lang="en-US" sz="1080">
                <a:solidFill>
                  <a:srgbClr val="000000"/>
                </a:solidFill>
                <a:latin typeface="Calibri (MS)"/>
                <a:ea typeface="Calibri (MS)"/>
                <a:cs typeface="Calibri (MS)"/>
                <a:sym typeface="Calibri (MS)"/>
              </a:rPr>
              <a:t> </a:t>
            </a:r>
            <a:r>
              <a:rPr lang="en-US" sz="1080">
                <a:solidFill>
                  <a:srgbClr val="000000"/>
                </a:solidFill>
                <a:latin typeface="Calibri (MS)"/>
                <a:ea typeface="Calibri (MS)"/>
                <a:cs typeface="Calibri (MS)"/>
                <a:sym typeface="Calibri (MS)"/>
              </a:rPr>
              <a:t>and </a:t>
            </a:r>
            <a:r>
              <a:rPr lang="en-US" sz="1080">
                <a:solidFill>
                  <a:srgbClr val="000000"/>
                </a:solidFill>
                <a:latin typeface="Calibri (MS)"/>
                <a:ea typeface="Calibri (MS)"/>
                <a:cs typeface="Calibri (MS)"/>
                <a:sym typeface="Calibri (MS)"/>
              </a:rPr>
              <a:t> </a:t>
            </a:r>
            <a:r>
              <a:rPr lang="en-US" sz="1080">
                <a:solidFill>
                  <a:srgbClr val="000000"/>
                </a:solidFill>
                <a:latin typeface="Calibri (MS)"/>
                <a:ea typeface="Calibri (MS)"/>
                <a:cs typeface="Calibri (MS)"/>
                <a:sym typeface="Calibri (MS)"/>
              </a:rPr>
              <a:t>other  stakeholders relevant to the implementation of the Nagoya Protocol. </a:t>
            </a:r>
          </a:p>
          <a:p>
            <a:pPr algn="l">
              <a:lnSpc>
                <a:spcPts val="2700"/>
              </a:lnSpc>
            </a:pPr>
            <a:r>
              <a:rPr lang="en-US" b="true" sz="1080">
                <a:solidFill>
                  <a:srgbClr val="000000"/>
                </a:solidFill>
                <a:latin typeface="Calibri (MS) Bold"/>
                <a:ea typeface="Calibri (MS) Bold"/>
                <a:cs typeface="Calibri (MS) Bold"/>
                <a:sym typeface="Calibri (MS) Bold"/>
              </a:rPr>
              <a:t> </a:t>
            </a:r>
          </a:p>
          <a:p>
            <a:pPr algn="l">
              <a:lnSpc>
                <a:spcPts val="540"/>
              </a:lnSpc>
            </a:pPr>
            <a:r>
              <a:rPr lang="en-US" b="true" sz="1080" spc="8">
                <a:solidFill>
                  <a:srgbClr val="000000"/>
                </a:solidFill>
                <a:latin typeface="Calibri (MS) Bold"/>
                <a:ea typeface="Calibri (MS) Bold"/>
                <a:cs typeface="Calibri (MS) Bold"/>
                <a:sym typeface="Calibri (MS) Bold"/>
              </a:rPr>
              <a:t>M</a:t>
            </a:r>
            <a:r>
              <a:rPr lang="en-US" b="true" sz="1080" spc="8">
                <a:solidFill>
                  <a:srgbClr val="000000"/>
                </a:solidFill>
                <a:latin typeface="Calibri (MS) Bold"/>
                <a:ea typeface="Calibri (MS) Bold"/>
                <a:cs typeface="Calibri (MS) Bold"/>
                <a:sym typeface="Calibri (MS) Bold"/>
              </a:rPr>
              <a:t> </a:t>
            </a:r>
            <a:r>
              <a:rPr lang="en-US" b="true" sz="1080" spc="8">
                <a:solidFill>
                  <a:srgbClr val="000000"/>
                </a:solidFill>
                <a:latin typeface="Calibri (MS) Bold"/>
                <a:ea typeface="Calibri (MS) Bold"/>
                <a:cs typeface="Calibri (MS) Bold"/>
                <a:sym typeface="Calibri (MS) Bold"/>
              </a:rPr>
              <a:t>inim</a:t>
            </a:r>
            <a:r>
              <a:rPr lang="en-US" b="true" sz="1080" spc="8">
                <a:solidFill>
                  <a:srgbClr val="000000"/>
                </a:solidFill>
                <a:latin typeface="Calibri (MS) Bold"/>
                <a:ea typeface="Calibri (MS) Bold"/>
                <a:cs typeface="Calibri (MS) Bold"/>
                <a:sym typeface="Calibri (MS) Bold"/>
              </a:rPr>
              <a:t> </a:t>
            </a:r>
            <a:r>
              <a:rPr lang="en-US" b="true" sz="1080" spc="8">
                <a:solidFill>
                  <a:srgbClr val="000000"/>
                </a:solidFill>
                <a:latin typeface="Calibri (MS) Bold"/>
                <a:ea typeface="Calibri (MS) Bold"/>
                <a:cs typeface="Calibri (MS) Bold"/>
                <a:sym typeface="Calibri (MS) Bold"/>
              </a:rPr>
              <a:t>um</a:t>
            </a:r>
            <a:r>
              <a:rPr lang="en-US" b="true" sz="1080" spc="8">
                <a:solidFill>
                  <a:srgbClr val="000000"/>
                </a:solidFill>
                <a:latin typeface="Calibri (MS) Bold"/>
                <a:ea typeface="Calibri (MS) Bold"/>
                <a:cs typeface="Calibri (MS) Bold"/>
                <a:sym typeface="Calibri (MS) Bold"/>
              </a:rPr>
              <a:t> </a:t>
            </a:r>
            <a:r>
              <a:rPr lang="en-US" b="true" sz="1080" spc="8">
                <a:solidFill>
                  <a:srgbClr val="000000"/>
                </a:solidFill>
                <a:latin typeface="Calibri (MS) Bold"/>
                <a:ea typeface="Calibri (MS) Bold"/>
                <a:cs typeface="Calibri (MS) Bold"/>
                <a:sym typeface="Calibri (MS) Bold"/>
              </a:rPr>
              <a:t> Requirem</a:t>
            </a:r>
            <a:r>
              <a:rPr lang="en-US" b="true" sz="1080" spc="8">
                <a:solidFill>
                  <a:srgbClr val="000000"/>
                </a:solidFill>
                <a:latin typeface="Calibri (MS) Bold"/>
                <a:ea typeface="Calibri (MS) Bold"/>
                <a:cs typeface="Calibri (MS) Bold"/>
                <a:sym typeface="Calibri (MS) Bold"/>
              </a:rPr>
              <a:t> </a:t>
            </a:r>
            <a:r>
              <a:rPr lang="en-US" b="true" sz="1080" spc="8">
                <a:solidFill>
                  <a:srgbClr val="000000"/>
                </a:solidFill>
                <a:latin typeface="Calibri (MS) Bold"/>
                <a:ea typeface="Calibri (MS) Bold"/>
                <a:cs typeface="Calibri (MS) Bold"/>
                <a:sym typeface="Calibri (MS) Bold"/>
              </a:rPr>
              <a:t>ents</a:t>
            </a:r>
            <a:r>
              <a:rPr lang="en-US" sz="1080" spc="8">
                <a:solidFill>
                  <a:srgbClr val="000000"/>
                </a:solidFill>
                <a:latin typeface="Calibri (MS)"/>
                <a:ea typeface="Calibri (MS)"/>
                <a:cs typeface="Calibri (MS)"/>
                <a:sym typeface="Calibri (MS)"/>
              </a:rPr>
              <a:t> </a:t>
            </a:r>
          </a:p>
          <a:p>
            <a:pPr algn="l">
              <a:lnSpc>
                <a:spcPts val="2148"/>
              </a:lnSpc>
            </a:pPr>
            <a:r>
              <a:rPr lang="en-US" sz="1080">
                <a:solidFill>
                  <a:srgbClr val="000000"/>
                </a:solidFill>
                <a:latin typeface="Calibri (MS)"/>
                <a:ea typeface="Calibri (MS)"/>
                <a:cs typeface="Calibri (MS)"/>
                <a:sym typeface="Calibri (MS)"/>
              </a:rPr>
              <a:t> </a:t>
            </a:r>
          </a:p>
          <a:p>
            <a:pPr algn="l">
              <a:lnSpc>
                <a:spcPts val="828"/>
              </a:lnSpc>
            </a:pPr>
            <a:r>
              <a:rPr lang="en-US" sz="1080" spc="7">
                <a:solidFill>
                  <a:srgbClr val="000000"/>
                </a:solidFill>
                <a:latin typeface="Calibri (MS)"/>
                <a:ea typeface="Calibri (MS)"/>
                <a:cs typeface="Calibri (MS)"/>
                <a:sym typeface="Calibri (MS)"/>
              </a:rPr>
              <a:t>• The ABSCH works best with the latest versions of popular internet browsers such as: Chrome, or </a:t>
            </a:r>
          </a:p>
        </p:txBody>
      </p:sp>
      <p:sp>
        <p:nvSpPr>
          <p:cNvPr name="TextBox 11" id="11"/>
          <p:cNvSpPr txBox="true"/>
          <p:nvPr/>
        </p:nvSpPr>
        <p:spPr>
          <a:xfrm rot="0">
            <a:off x="1034415" y="3865569"/>
            <a:ext cx="1738141" cy="241506"/>
          </a:xfrm>
          <a:prstGeom prst="rect">
            <a:avLst/>
          </a:prstGeom>
        </p:spPr>
        <p:txBody>
          <a:bodyPr anchor="t" rtlCol="false" tIns="0" lIns="0" bIns="0" rIns="0">
            <a:spAutoFit/>
          </a:bodyPr>
          <a:lstStyle/>
          <a:p>
            <a:pPr algn="l">
              <a:lnSpc>
                <a:spcPts val="1812"/>
              </a:lnSpc>
            </a:pPr>
            <a:r>
              <a:rPr lang="en-US" sz="1080" spc="7">
                <a:solidFill>
                  <a:srgbClr val="000000"/>
                </a:solidFill>
                <a:latin typeface="Calibri (MS)"/>
                <a:ea typeface="Calibri (MS)"/>
                <a:cs typeface="Calibri (MS)"/>
                <a:sym typeface="Calibri (MS)"/>
              </a:rPr>
              <a:t>Firefox and Internet Explorer. </a:t>
            </a:r>
          </a:p>
        </p:txBody>
      </p:sp>
      <p:sp>
        <p:nvSpPr>
          <p:cNvPr name="TextBox 12" id="12"/>
          <p:cNvSpPr txBox="true"/>
          <p:nvPr/>
        </p:nvSpPr>
        <p:spPr>
          <a:xfrm rot="0">
            <a:off x="914400" y="4114162"/>
            <a:ext cx="3392500" cy="367884"/>
          </a:xfrm>
          <a:prstGeom prst="rect">
            <a:avLst/>
          </a:prstGeom>
        </p:spPr>
        <p:txBody>
          <a:bodyPr anchor="t" rtlCol="false" tIns="0" lIns="0" bIns="0" rIns="0">
            <a:spAutoFit/>
          </a:bodyPr>
          <a:lstStyle/>
          <a:p>
            <a:pPr algn="l">
              <a:lnSpc>
                <a:spcPts val="1164"/>
              </a:lnSpc>
            </a:pPr>
            <a:r>
              <a:rPr lang="en-US" sz="1080" spc="7">
                <a:solidFill>
                  <a:srgbClr val="000000"/>
                </a:solidFill>
                <a:latin typeface="Calibri (MS)"/>
                <a:ea typeface="Calibri (MS)"/>
                <a:cs typeface="Calibri (MS)"/>
                <a:sym typeface="Calibri (MS)"/>
              </a:rPr>
              <a:t>• Access to a valid email is required to get a CBD Account. </a:t>
            </a:r>
          </a:p>
          <a:p>
            <a:pPr algn="l">
              <a:lnSpc>
                <a:spcPts val="1812"/>
              </a:lnSpc>
            </a:pPr>
            <a:r>
              <a:rPr lang="en-US" sz="1080" spc="7">
                <a:solidFill>
                  <a:srgbClr val="000000"/>
                </a:solidFill>
                <a:latin typeface="Calibri (MS)"/>
                <a:ea typeface="Calibri (MS)"/>
                <a:cs typeface="Calibri (MS)"/>
                <a:sym typeface="Calibri (MS)"/>
              </a:rPr>
              <a:t>• Please </a:t>
            </a:r>
          </a:p>
        </p:txBody>
      </p:sp>
      <p:sp>
        <p:nvSpPr>
          <p:cNvPr name="TextBox 13" id="13"/>
          <p:cNvSpPr txBox="true"/>
          <p:nvPr/>
        </p:nvSpPr>
        <p:spPr>
          <a:xfrm rot="0">
            <a:off x="1562367" y="4243521"/>
            <a:ext cx="428558" cy="241506"/>
          </a:xfrm>
          <a:prstGeom prst="rect">
            <a:avLst/>
          </a:prstGeom>
        </p:spPr>
        <p:txBody>
          <a:bodyPr anchor="t" rtlCol="false" tIns="0" lIns="0" bIns="0" rIns="0">
            <a:spAutoFit/>
          </a:bodyPr>
          <a:lstStyle/>
          <a:p>
            <a:pPr algn="l">
              <a:lnSpc>
                <a:spcPts val="1812"/>
              </a:lnSpc>
            </a:pPr>
            <a:r>
              <a:rPr lang="en-US" sz="1080" spc="7">
                <a:solidFill>
                  <a:srgbClr val="000000"/>
                </a:solidFill>
                <a:latin typeface="Calibri (MS)"/>
                <a:ea typeface="Calibri (MS)"/>
                <a:cs typeface="Calibri (MS)"/>
                <a:sym typeface="Calibri (MS)"/>
              </a:rPr>
              <a:t>ensure </a:t>
            </a:r>
          </a:p>
        </p:txBody>
      </p:sp>
      <p:sp>
        <p:nvSpPr>
          <p:cNvPr name="TextBox 14" id="14"/>
          <p:cNvSpPr txBox="true"/>
          <p:nvPr/>
        </p:nvSpPr>
        <p:spPr>
          <a:xfrm rot="0">
            <a:off x="2114674" y="4243521"/>
            <a:ext cx="246126" cy="241506"/>
          </a:xfrm>
          <a:prstGeom prst="rect">
            <a:avLst/>
          </a:prstGeom>
        </p:spPr>
        <p:txBody>
          <a:bodyPr anchor="t" rtlCol="false" tIns="0" lIns="0" bIns="0" rIns="0">
            <a:spAutoFit/>
          </a:bodyPr>
          <a:lstStyle/>
          <a:p>
            <a:pPr algn="l">
              <a:lnSpc>
                <a:spcPts val="1812"/>
              </a:lnSpc>
            </a:pPr>
            <a:r>
              <a:rPr lang="en-US" sz="1080" spc="7">
                <a:solidFill>
                  <a:srgbClr val="000000"/>
                </a:solidFill>
                <a:latin typeface="Calibri (MS)"/>
                <a:ea typeface="Calibri (MS)"/>
                <a:cs typeface="Calibri (MS)"/>
                <a:sym typeface="Calibri (MS)"/>
              </a:rPr>
              <a:t>you </a:t>
            </a:r>
          </a:p>
        </p:txBody>
      </p:sp>
      <p:sp>
        <p:nvSpPr>
          <p:cNvPr name="TextBox 15" id="15"/>
          <p:cNvSpPr txBox="true"/>
          <p:nvPr/>
        </p:nvSpPr>
        <p:spPr>
          <a:xfrm rot="0">
            <a:off x="2488130" y="4243521"/>
            <a:ext cx="220447" cy="241506"/>
          </a:xfrm>
          <a:prstGeom prst="rect">
            <a:avLst/>
          </a:prstGeom>
        </p:spPr>
        <p:txBody>
          <a:bodyPr anchor="t" rtlCol="false" tIns="0" lIns="0" bIns="0" rIns="0">
            <a:spAutoFit/>
          </a:bodyPr>
          <a:lstStyle/>
          <a:p>
            <a:pPr algn="l">
              <a:lnSpc>
                <a:spcPts val="1812"/>
              </a:lnSpc>
            </a:pPr>
            <a:r>
              <a:rPr lang="en-US" sz="1080" spc="7">
                <a:solidFill>
                  <a:srgbClr val="000000"/>
                </a:solidFill>
                <a:latin typeface="Calibri (MS)"/>
                <a:ea typeface="Calibri (MS)"/>
                <a:cs typeface="Calibri (MS)"/>
                <a:sym typeface="Calibri (MS)"/>
              </a:rPr>
              <a:t>are </a:t>
            </a:r>
          </a:p>
        </p:txBody>
      </p:sp>
      <p:sp>
        <p:nvSpPr>
          <p:cNvPr name="TextBox 16" id="16"/>
          <p:cNvSpPr txBox="true"/>
          <p:nvPr/>
        </p:nvSpPr>
        <p:spPr>
          <a:xfrm rot="0">
            <a:off x="2836412" y="4243521"/>
            <a:ext cx="567290" cy="241506"/>
          </a:xfrm>
          <a:prstGeom prst="rect">
            <a:avLst/>
          </a:prstGeom>
        </p:spPr>
        <p:txBody>
          <a:bodyPr anchor="t" rtlCol="false" tIns="0" lIns="0" bIns="0" rIns="0">
            <a:spAutoFit/>
          </a:bodyPr>
          <a:lstStyle/>
          <a:p>
            <a:pPr algn="l">
              <a:lnSpc>
                <a:spcPts val="1812"/>
              </a:lnSpc>
            </a:pPr>
            <a:r>
              <a:rPr lang="en-US" sz="1080" spc="7">
                <a:solidFill>
                  <a:srgbClr val="000000"/>
                </a:solidFill>
                <a:latin typeface="Calibri (MS)"/>
                <a:ea typeface="Calibri (MS)"/>
                <a:cs typeface="Calibri (MS)"/>
                <a:sym typeface="Calibri (MS)"/>
              </a:rPr>
              <a:t>following </a:t>
            </a:r>
          </a:p>
        </p:txBody>
      </p:sp>
      <p:sp>
        <p:nvSpPr>
          <p:cNvPr name="TextBox 17" id="17"/>
          <p:cNvSpPr txBox="true"/>
          <p:nvPr/>
        </p:nvSpPr>
        <p:spPr>
          <a:xfrm rot="0">
            <a:off x="3524736" y="4243521"/>
            <a:ext cx="225114" cy="241506"/>
          </a:xfrm>
          <a:prstGeom prst="rect">
            <a:avLst/>
          </a:prstGeom>
        </p:spPr>
        <p:txBody>
          <a:bodyPr anchor="t" rtlCol="false" tIns="0" lIns="0" bIns="0" rIns="0">
            <a:spAutoFit/>
          </a:bodyPr>
          <a:lstStyle/>
          <a:p>
            <a:pPr algn="l">
              <a:lnSpc>
                <a:spcPts val="1812"/>
              </a:lnSpc>
            </a:pPr>
            <a:r>
              <a:rPr lang="en-US" sz="1080" spc="7">
                <a:solidFill>
                  <a:srgbClr val="000000"/>
                </a:solidFill>
                <a:latin typeface="Calibri (MS)"/>
                <a:ea typeface="Calibri (MS)"/>
                <a:cs typeface="Calibri (MS)"/>
                <a:sym typeface="Calibri (MS)"/>
              </a:rPr>
              <a:t>the </a:t>
            </a:r>
          </a:p>
        </p:txBody>
      </p:sp>
      <p:sp>
        <p:nvSpPr>
          <p:cNvPr name="TextBox 18" id="18"/>
          <p:cNvSpPr txBox="true"/>
          <p:nvPr/>
        </p:nvSpPr>
        <p:spPr>
          <a:xfrm rot="0">
            <a:off x="3877589" y="4243521"/>
            <a:ext cx="354663" cy="241506"/>
          </a:xfrm>
          <a:prstGeom prst="rect">
            <a:avLst/>
          </a:prstGeom>
        </p:spPr>
        <p:txBody>
          <a:bodyPr anchor="t" rtlCol="false" tIns="0" lIns="0" bIns="0" rIns="0">
            <a:spAutoFit/>
          </a:bodyPr>
          <a:lstStyle/>
          <a:p>
            <a:pPr algn="l">
              <a:lnSpc>
                <a:spcPts val="1812"/>
              </a:lnSpc>
            </a:pPr>
            <a:r>
              <a:rPr lang="en-US" sz="1080" spc="7">
                <a:solidFill>
                  <a:srgbClr val="000000"/>
                </a:solidFill>
                <a:latin typeface="Calibri (MS)"/>
                <a:ea typeface="Calibri (MS)"/>
                <a:cs typeface="Calibri (MS)"/>
                <a:sym typeface="Calibri (MS)"/>
              </a:rPr>
              <a:t>latest </a:t>
            </a:r>
          </a:p>
        </p:txBody>
      </p:sp>
      <p:sp>
        <p:nvSpPr>
          <p:cNvPr name="TextBox 19" id="19"/>
          <p:cNvSpPr txBox="true"/>
          <p:nvPr/>
        </p:nvSpPr>
        <p:spPr>
          <a:xfrm rot="0">
            <a:off x="4357459" y="4243521"/>
            <a:ext cx="455000" cy="241506"/>
          </a:xfrm>
          <a:prstGeom prst="rect">
            <a:avLst/>
          </a:prstGeom>
        </p:spPr>
        <p:txBody>
          <a:bodyPr anchor="t" rtlCol="false" tIns="0" lIns="0" bIns="0" rIns="0">
            <a:spAutoFit/>
          </a:bodyPr>
          <a:lstStyle/>
          <a:p>
            <a:pPr algn="l">
              <a:lnSpc>
                <a:spcPts val="1812"/>
              </a:lnSpc>
            </a:pPr>
            <a:r>
              <a:rPr lang="en-US" sz="1080" spc="7">
                <a:solidFill>
                  <a:srgbClr val="000000"/>
                </a:solidFill>
                <a:latin typeface="Calibri (MS)"/>
                <a:ea typeface="Calibri (MS)"/>
                <a:cs typeface="Calibri (MS)"/>
                <a:sym typeface="Calibri (MS)"/>
              </a:rPr>
              <a:t>version </a:t>
            </a:r>
          </a:p>
        </p:txBody>
      </p:sp>
      <p:sp>
        <p:nvSpPr>
          <p:cNvPr name="TextBox 20" id="20"/>
          <p:cNvSpPr txBox="true"/>
          <p:nvPr/>
        </p:nvSpPr>
        <p:spPr>
          <a:xfrm rot="0">
            <a:off x="4935684" y="4243521"/>
            <a:ext cx="150247" cy="241506"/>
          </a:xfrm>
          <a:prstGeom prst="rect">
            <a:avLst/>
          </a:prstGeom>
        </p:spPr>
        <p:txBody>
          <a:bodyPr anchor="t" rtlCol="false" tIns="0" lIns="0" bIns="0" rIns="0">
            <a:spAutoFit/>
          </a:bodyPr>
          <a:lstStyle/>
          <a:p>
            <a:pPr algn="l">
              <a:lnSpc>
                <a:spcPts val="1812"/>
              </a:lnSpc>
            </a:pPr>
            <a:r>
              <a:rPr lang="en-US" sz="1080" spc="7">
                <a:solidFill>
                  <a:srgbClr val="000000"/>
                </a:solidFill>
                <a:latin typeface="Calibri (MS)"/>
                <a:ea typeface="Calibri (MS)"/>
                <a:cs typeface="Calibri (MS)"/>
                <a:sym typeface="Calibri (MS)"/>
              </a:rPr>
              <a:t>of </a:t>
            </a:r>
          </a:p>
        </p:txBody>
      </p:sp>
      <p:sp>
        <p:nvSpPr>
          <p:cNvPr name="TextBox 21" id="21"/>
          <p:cNvSpPr txBox="true"/>
          <p:nvPr/>
        </p:nvSpPr>
        <p:spPr>
          <a:xfrm rot="0">
            <a:off x="5215138" y="4243521"/>
            <a:ext cx="242649" cy="241506"/>
          </a:xfrm>
          <a:prstGeom prst="rect">
            <a:avLst/>
          </a:prstGeom>
        </p:spPr>
        <p:txBody>
          <a:bodyPr anchor="t" rtlCol="false" tIns="0" lIns="0" bIns="0" rIns="0">
            <a:spAutoFit/>
          </a:bodyPr>
          <a:lstStyle/>
          <a:p>
            <a:pPr algn="l">
              <a:lnSpc>
                <a:spcPts val="1812"/>
              </a:lnSpc>
            </a:pPr>
            <a:r>
              <a:rPr lang="en-US" sz="1080" spc="7">
                <a:solidFill>
                  <a:srgbClr val="000000"/>
                </a:solidFill>
                <a:latin typeface="Calibri (MS)"/>
                <a:ea typeface="Calibri (MS)"/>
                <a:cs typeface="Calibri (MS)"/>
                <a:sym typeface="Calibri (MS)"/>
              </a:rPr>
              <a:t>this </a:t>
            </a:r>
          </a:p>
        </p:txBody>
      </p:sp>
      <p:sp>
        <p:nvSpPr>
          <p:cNvPr name="TextBox 22" id="22"/>
          <p:cNvSpPr txBox="true"/>
          <p:nvPr/>
        </p:nvSpPr>
        <p:spPr>
          <a:xfrm rot="0">
            <a:off x="5585174" y="4243521"/>
            <a:ext cx="352025" cy="241506"/>
          </a:xfrm>
          <a:prstGeom prst="rect">
            <a:avLst/>
          </a:prstGeom>
        </p:spPr>
        <p:txBody>
          <a:bodyPr anchor="t" rtlCol="false" tIns="0" lIns="0" bIns="0" rIns="0">
            <a:spAutoFit/>
          </a:bodyPr>
          <a:lstStyle/>
          <a:p>
            <a:pPr algn="l">
              <a:lnSpc>
                <a:spcPts val="1812"/>
              </a:lnSpc>
            </a:pPr>
            <a:r>
              <a:rPr lang="en-US" sz="1080" spc="7">
                <a:solidFill>
                  <a:srgbClr val="000000"/>
                </a:solidFill>
                <a:latin typeface="Calibri (MS)"/>
                <a:ea typeface="Calibri (MS)"/>
                <a:cs typeface="Calibri (MS)"/>
                <a:sym typeface="Calibri (MS)"/>
              </a:rPr>
              <a:t>guide </a:t>
            </a:r>
          </a:p>
        </p:txBody>
      </p:sp>
      <p:sp>
        <p:nvSpPr>
          <p:cNvPr name="TextBox 23" id="23"/>
          <p:cNvSpPr txBox="true"/>
          <p:nvPr/>
        </p:nvSpPr>
        <p:spPr>
          <a:xfrm rot="0">
            <a:off x="6062453" y="4243521"/>
            <a:ext cx="170983" cy="241506"/>
          </a:xfrm>
          <a:prstGeom prst="rect">
            <a:avLst/>
          </a:prstGeom>
        </p:spPr>
        <p:txBody>
          <a:bodyPr anchor="t" rtlCol="false" tIns="0" lIns="0" bIns="0" rIns="0">
            <a:spAutoFit/>
          </a:bodyPr>
          <a:lstStyle/>
          <a:p>
            <a:pPr algn="l">
              <a:lnSpc>
                <a:spcPts val="1812"/>
              </a:lnSpc>
            </a:pPr>
            <a:r>
              <a:rPr lang="en-US" sz="1080" spc="7">
                <a:solidFill>
                  <a:srgbClr val="000000"/>
                </a:solidFill>
                <a:latin typeface="Calibri (MS)"/>
                <a:ea typeface="Calibri (MS)"/>
                <a:cs typeface="Calibri (MS)"/>
                <a:sym typeface="Calibri (MS)"/>
              </a:rPr>
              <a:t>by </a:t>
            </a:r>
          </a:p>
        </p:txBody>
      </p:sp>
      <p:sp>
        <p:nvSpPr>
          <p:cNvPr name="TextBox 24" id="24"/>
          <p:cNvSpPr txBox="true"/>
          <p:nvPr/>
        </p:nvSpPr>
        <p:spPr>
          <a:xfrm rot="0">
            <a:off x="6362233" y="4243521"/>
            <a:ext cx="537305" cy="241506"/>
          </a:xfrm>
          <a:prstGeom prst="rect">
            <a:avLst/>
          </a:prstGeom>
        </p:spPr>
        <p:txBody>
          <a:bodyPr anchor="t" rtlCol="false" tIns="0" lIns="0" bIns="0" rIns="0">
            <a:spAutoFit/>
          </a:bodyPr>
          <a:lstStyle/>
          <a:p>
            <a:pPr algn="l">
              <a:lnSpc>
                <a:spcPts val="1812"/>
              </a:lnSpc>
            </a:pPr>
            <a:r>
              <a:rPr lang="en-US" sz="1080" spc="7">
                <a:solidFill>
                  <a:srgbClr val="000000"/>
                </a:solidFill>
                <a:latin typeface="Calibri (MS)"/>
                <a:ea typeface="Calibri (MS)"/>
                <a:cs typeface="Calibri (MS)"/>
                <a:sym typeface="Calibri (MS)"/>
              </a:rPr>
              <a:t>checking </a:t>
            </a:r>
          </a:p>
        </p:txBody>
      </p:sp>
      <p:sp>
        <p:nvSpPr>
          <p:cNvPr name="TextBox 25" id="25"/>
          <p:cNvSpPr txBox="true"/>
          <p:nvPr/>
        </p:nvSpPr>
        <p:spPr>
          <a:xfrm rot="0">
            <a:off x="1034415" y="4506411"/>
            <a:ext cx="1683106" cy="146256"/>
          </a:xfrm>
          <a:prstGeom prst="rect">
            <a:avLst/>
          </a:prstGeom>
        </p:spPr>
        <p:txBody>
          <a:bodyPr anchor="t" rtlCol="false" tIns="0" lIns="0" bIns="0" rIns="0">
            <a:spAutoFit/>
          </a:bodyPr>
          <a:lstStyle/>
          <a:p>
            <a:pPr algn="l">
              <a:lnSpc>
                <a:spcPts val="828"/>
              </a:lnSpc>
            </a:pPr>
            <a:r>
              <a:rPr lang="en-US" sz="1080" spc="8">
                <a:solidFill>
                  <a:srgbClr val="000000"/>
                </a:solidFill>
                <a:latin typeface="Calibri (MS)"/>
                <a:ea typeface="Calibri (MS)"/>
                <a:cs typeface="Calibri (MS)"/>
                <a:sym typeface="Calibri (MS)"/>
              </a:rPr>
              <a:t>https://absch.cbd.int/guides </a:t>
            </a:r>
          </a:p>
        </p:txBody>
      </p:sp>
      <p:sp>
        <p:nvSpPr>
          <p:cNvPr name="TextBox 26" id="26"/>
          <p:cNvSpPr txBox="true"/>
          <p:nvPr/>
        </p:nvSpPr>
        <p:spPr>
          <a:xfrm rot="0">
            <a:off x="914400" y="4592812"/>
            <a:ext cx="6094085" cy="3616757"/>
          </a:xfrm>
          <a:prstGeom prst="rect">
            <a:avLst/>
          </a:prstGeom>
        </p:spPr>
        <p:txBody>
          <a:bodyPr anchor="t" rtlCol="false" tIns="0" lIns="0" bIns="0" rIns="0">
            <a:spAutoFit/>
          </a:bodyPr>
          <a:lstStyle/>
          <a:p>
            <a:pPr algn="l">
              <a:lnSpc>
                <a:spcPts val="1979"/>
              </a:lnSpc>
            </a:pPr>
            <a:r>
              <a:rPr lang="en-US" sz="1200">
                <a:solidFill>
                  <a:srgbClr val="000000"/>
                </a:solidFill>
                <a:latin typeface="Calibri (MS)"/>
                <a:ea typeface="Calibri (MS)"/>
                <a:cs typeface="Calibri (MS)"/>
                <a:sym typeface="Calibri (MS)"/>
              </a:rPr>
              <a:t> </a:t>
            </a:r>
          </a:p>
          <a:p>
            <a:pPr algn="l">
              <a:lnSpc>
                <a:spcPts val="828"/>
              </a:lnSpc>
            </a:pPr>
            <a:r>
              <a:rPr lang="en-US" sz="1080" spc="8">
                <a:solidFill>
                  <a:srgbClr val="000000"/>
                </a:solidFill>
                <a:latin typeface="Calibri (MS)"/>
                <a:ea typeface="Calibri (MS)"/>
                <a:cs typeface="Calibri (MS)"/>
                <a:sym typeface="Calibri (MS)"/>
              </a:rPr>
              <a:t>Records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can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be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published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in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one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or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more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of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the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official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UN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languages.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In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each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submission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form,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you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will </a:t>
            </a:r>
          </a:p>
          <a:p>
            <a:pPr algn="l">
              <a:lnSpc>
                <a:spcPts val="1859"/>
              </a:lnSpc>
            </a:pPr>
            <a:r>
              <a:rPr lang="en-US" sz="1080" spc="9">
                <a:solidFill>
                  <a:srgbClr val="000000"/>
                </a:solidFill>
                <a:latin typeface="Calibri (MS)"/>
                <a:ea typeface="Calibri (MS)"/>
                <a:cs typeface="Calibri (MS)"/>
                <a:sym typeface="Calibri (MS)"/>
              </a:rPr>
              <a:t>see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a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blue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language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selection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button,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with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which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you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can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add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or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change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the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language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of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your </a:t>
            </a:r>
          </a:p>
          <a:p>
            <a:pPr algn="l">
              <a:lnSpc>
                <a:spcPts val="828"/>
              </a:lnSpc>
            </a:pPr>
            <a:r>
              <a:rPr lang="en-US" sz="1080" spc="8">
                <a:solidFill>
                  <a:srgbClr val="000000"/>
                </a:solidFill>
                <a:latin typeface="Calibri (MS)"/>
                <a:ea typeface="Calibri (MS)"/>
                <a:cs typeface="Calibri (MS)"/>
                <a:sym typeface="Calibri (MS)"/>
              </a:rPr>
              <a:t>submission.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An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additional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text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box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for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each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selected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language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will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appear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for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each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field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in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the </a:t>
            </a:r>
          </a:p>
          <a:p>
            <a:pPr algn="l">
              <a:lnSpc>
                <a:spcPts val="1859"/>
              </a:lnSpc>
            </a:pPr>
            <a:r>
              <a:rPr lang="en-US" sz="1080" spc="6">
                <a:solidFill>
                  <a:srgbClr val="000000"/>
                </a:solidFill>
                <a:latin typeface="Calibri (MS)"/>
                <a:ea typeface="Calibri (MS)"/>
                <a:cs typeface="Calibri (MS)"/>
                <a:sym typeface="Calibri (MS)"/>
              </a:rPr>
              <a:t>su</a:t>
            </a:r>
            <a:r>
              <a:rPr lang="en-US" sz="1080" spc="6">
                <a:solidFill>
                  <a:srgbClr val="000000"/>
                </a:solidFill>
                <a:latin typeface="Calibri (MS)"/>
                <a:ea typeface="Calibri (MS)"/>
                <a:cs typeface="Calibri (MS)"/>
                <a:sym typeface="Calibri (MS)"/>
              </a:rPr>
              <a:t> </a:t>
            </a:r>
            <a:r>
              <a:rPr lang="en-US" sz="1080" spc="6">
                <a:solidFill>
                  <a:srgbClr val="000000"/>
                </a:solidFill>
                <a:latin typeface="Calibri (MS)"/>
                <a:ea typeface="Calibri (MS)"/>
                <a:cs typeface="Calibri (MS)"/>
                <a:sym typeface="Calibri (MS)"/>
              </a:rPr>
              <a:t>b</a:t>
            </a:r>
            <a:r>
              <a:rPr lang="en-US" sz="1080" spc="6">
                <a:solidFill>
                  <a:srgbClr val="000000"/>
                </a:solidFill>
                <a:latin typeface="Calibri (MS)"/>
                <a:ea typeface="Calibri (MS)"/>
                <a:cs typeface="Calibri (MS)"/>
                <a:sym typeface="Calibri (MS)"/>
              </a:rPr>
              <a:t> </a:t>
            </a:r>
            <a:r>
              <a:rPr lang="en-US" sz="1080" spc="6">
                <a:solidFill>
                  <a:srgbClr val="000000"/>
                </a:solidFill>
                <a:latin typeface="Calibri (MS)"/>
                <a:ea typeface="Calibri (MS)"/>
                <a:cs typeface="Calibri (MS)"/>
                <a:sym typeface="Calibri (MS)"/>
              </a:rPr>
              <a:t>m</a:t>
            </a:r>
            <a:r>
              <a:rPr lang="en-US" sz="1080" spc="6">
                <a:solidFill>
                  <a:srgbClr val="000000"/>
                </a:solidFill>
                <a:latin typeface="Calibri (MS)"/>
                <a:ea typeface="Calibri (MS)"/>
                <a:cs typeface="Calibri (MS)"/>
                <a:sym typeface="Calibri (MS)"/>
              </a:rPr>
              <a:t> </a:t>
            </a:r>
            <a:r>
              <a:rPr lang="en-US" sz="1080" spc="6">
                <a:solidFill>
                  <a:srgbClr val="000000"/>
                </a:solidFill>
                <a:latin typeface="Calibri (MS)"/>
                <a:ea typeface="Calibri (MS)"/>
                <a:cs typeface="Calibri (MS)"/>
                <a:sym typeface="Calibri (MS)"/>
              </a:rPr>
              <a:t>issio</a:t>
            </a:r>
            <a:r>
              <a:rPr lang="en-US" sz="1080" spc="6">
                <a:solidFill>
                  <a:srgbClr val="000000"/>
                </a:solidFill>
                <a:latin typeface="Calibri (MS)"/>
                <a:ea typeface="Calibri (MS)"/>
                <a:cs typeface="Calibri (MS)"/>
                <a:sym typeface="Calibri (MS)"/>
              </a:rPr>
              <a:t> </a:t>
            </a:r>
            <a:r>
              <a:rPr lang="en-US" sz="1080" spc="6">
                <a:solidFill>
                  <a:srgbClr val="000000"/>
                </a:solidFill>
                <a:latin typeface="Calibri (MS)"/>
                <a:ea typeface="Calibri (MS)"/>
                <a:cs typeface="Calibri (MS)"/>
                <a:sym typeface="Calibri (MS)"/>
              </a:rPr>
              <a:t>n</a:t>
            </a:r>
            <a:r>
              <a:rPr lang="en-US" sz="1080" spc="6">
                <a:solidFill>
                  <a:srgbClr val="000000"/>
                </a:solidFill>
                <a:latin typeface="Calibri (MS)"/>
                <a:ea typeface="Calibri (MS)"/>
                <a:cs typeface="Calibri (MS)"/>
                <a:sym typeface="Calibri (MS)"/>
              </a:rPr>
              <a:t> </a:t>
            </a:r>
            <a:r>
              <a:rPr lang="en-US" sz="1080" spc="6">
                <a:solidFill>
                  <a:srgbClr val="000000"/>
                </a:solidFill>
                <a:latin typeface="Calibri (MS)"/>
                <a:ea typeface="Calibri (MS)"/>
                <a:cs typeface="Calibri (MS)"/>
                <a:sym typeface="Calibri (MS)"/>
              </a:rPr>
              <a:t> fo</a:t>
            </a:r>
            <a:r>
              <a:rPr lang="en-US" sz="1080" spc="6">
                <a:solidFill>
                  <a:srgbClr val="000000"/>
                </a:solidFill>
                <a:latin typeface="Calibri (MS)"/>
                <a:ea typeface="Calibri (MS)"/>
                <a:cs typeface="Calibri (MS)"/>
                <a:sym typeface="Calibri (MS)"/>
              </a:rPr>
              <a:t> </a:t>
            </a:r>
            <a:r>
              <a:rPr lang="en-US" sz="1080" spc="6">
                <a:solidFill>
                  <a:srgbClr val="000000"/>
                </a:solidFill>
                <a:latin typeface="Calibri (MS)"/>
                <a:ea typeface="Calibri (MS)"/>
                <a:cs typeface="Calibri (MS)"/>
                <a:sym typeface="Calibri (MS)"/>
              </a:rPr>
              <a:t>rm</a:t>
            </a:r>
            <a:r>
              <a:rPr lang="en-US" sz="1080" spc="6">
                <a:solidFill>
                  <a:srgbClr val="000000"/>
                </a:solidFill>
                <a:latin typeface="Calibri (MS)"/>
                <a:ea typeface="Calibri (MS)"/>
                <a:cs typeface="Calibri (MS)"/>
                <a:sym typeface="Calibri (MS)"/>
              </a:rPr>
              <a:t> </a:t>
            </a:r>
            <a:r>
              <a:rPr lang="en-US" sz="1080" spc="6">
                <a:solidFill>
                  <a:srgbClr val="000000"/>
                </a:solidFill>
                <a:latin typeface="Calibri (MS)"/>
                <a:ea typeface="Calibri (MS)"/>
                <a:cs typeface="Calibri (MS)"/>
                <a:sym typeface="Calibri (MS)"/>
              </a:rPr>
              <a:t>.</a:t>
            </a:r>
            <a:r>
              <a:rPr lang="en-US" b="true" sz="1080" spc="6">
                <a:solidFill>
                  <a:srgbClr val="000000"/>
                </a:solidFill>
                <a:latin typeface="Calibri (MS) Bold"/>
                <a:ea typeface="Calibri (MS) Bold"/>
                <a:cs typeface="Calibri (MS) Bold"/>
                <a:sym typeface="Calibri (MS) Bold"/>
              </a:rPr>
              <a:t>  </a:t>
            </a:r>
          </a:p>
          <a:p>
            <a:pPr algn="l">
              <a:lnSpc>
                <a:spcPts val="1503"/>
              </a:lnSpc>
            </a:pPr>
            <a:r>
              <a:rPr lang="en-US" sz="1200">
                <a:solidFill>
                  <a:srgbClr val="000000"/>
                </a:solidFill>
                <a:latin typeface="Calibri (MS)"/>
                <a:ea typeface="Calibri (MS)"/>
                <a:cs typeface="Calibri (MS)"/>
                <a:sym typeface="Calibri (MS)"/>
              </a:rPr>
              <a:t> </a:t>
            </a:r>
          </a:p>
          <a:p>
            <a:pPr algn="l">
              <a:lnSpc>
                <a:spcPts val="1353"/>
              </a:lnSpc>
            </a:pPr>
            <a:r>
              <a:rPr lang="en-US" b="true" sz="1080">
                <a:solidFill>
                  <a:srgbClr val="000000"/>
                </a:solidFill>
                <a:latin typeface="Calibri (MS) Bold"/>
                <a:ea typeface="Calibri (MS) Bold"/>
                <a:cs typeface="Calibri (MS) Bold"/>
                <a:sym typeface="Calibri (MS) Bold"/>
              </a:rPr>
              <a:t> </a:t>
            </a:r>
          </a:p>
          <a:p>
            <a:pPr algn="l">
              <a:lnSpc>
                <a:spcPts val="1748"/>
              </a:lnSpc>
            </a:pPr>
            <a:r>
              <a:rPr lang="en-US" b="true" sz="1080" spc="8">
                <a:solidFill>
                  <a:srgbClr val="000000"/>
                </a:solidFill>
                <a:latin typeface="Calibri (MS) Bold"/>
                <a:ea typeface="Calibri (MS) Bold"/>
                <a:cs typeface="Calibri (MS) Bold"/>
                <a:sym typeface="Calibri (MS) Bold"/>
              </a:rPr>
              <a:t>Getting help  </a:t>
            </a:r>
          </a:p>
          <a:p>
            <a:pPr algn="l">
              <a:lnSpc>
                <a:spcPts val="1324"/>
              </a:lnSpc>
            </a:pPr>
            <a:r>
              <a:rPr lang="en-US" sz="1080">
                <a:solidFill>
                  <a:srgbClr val="000000"/>
                </a:solidFill>
                <a:latin typeface="Calibri (MS)"/>
                <a:ea typeface="Calibri (MS)"/>
                <a:cs typeface="Calibri (MS)"/>
                <a:sym typeface="Calibri (MS)"/>
              </a:rPr>
              <a:t> </a:t>
            </a:r>
          </a:p>
          <a:p>
            <a:pPr algn="l">
              <a:lnSpc>
                <a:spcPts val="1699"/>
              </a:lnSpc>
            </a:pPr>
            <a:r>
              <a:rPr lang="en-US" sz="1080" spc="8">
                <a:solidFill>
                  <a:srgbClr val="000000"/>
                </a:solidFill>
                <a:latin typeface="Calibri (MS)"/>
                <a:ea typeface="Calibri (MS)"/>
                <a:cs typeface="Calibri (MS)"/>
                <a:sym typeface="Calibri (MS)"/>
              </a:rPr>
              <a:t>Help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using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the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ABS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Clearing-House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is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always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available.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The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Secretariat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is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happy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to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help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if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you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experience </a:t>
            </a:r>
          </a:p>
          <a:p>
            <a:pPr algn="l">
              <a:lnSpc>
                <a:spcPts val="987"/>
              </a:lnSpc>
            </a:pPr>
            <a:r>
              <a:rPr lang="en-US" sz="1080" spc="7">
                <a:solidFill>
                  <a:srgbClr val="000000"/>
                </a:solidFill>
                <a:latin typeface="Calibri (MS)"/>
                <a:ea typeface="Calibri (MS)"/>
                <a:cs typeface="Calibri (MS)"/>
                <a:sym typeface="Calibri (MS)"/>
              </a:rPr>
              <a:t>any technical difficulties or if you have any questions or feedback on using the ABS Clearing-House.   </a:t>
            </a:r>
          </a:p>
          <a:p>
            <a:pPr algn="l">
              <a:lnSpc>
                <a:spcPts val="2700"/>
              </a:lnSpc>
            </a:pPr>
            <a:r>
              <a:rPr lang="en-US" sz="1080" spc="8">
                <a:solidFill>
                  <a:srgbClr val="000000"/>
                </a:solidFill>
                <a:latin typeface="Calibri (MS)"/>
                <a:ea typeface="Calibri (MS)"/>
                <a:cs typeface="Calibri (MS)"/>
                <a:sym typeface="Calibri (MS)"/>
              </a:rPr>
              <a:t>You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can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contact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us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via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Skype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(Skype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name: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abs-ch)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or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e-mail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at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hlinkClick r:id="rId2" tooltip="mailto:absch@cbd.int"/>
              </a:rPr>
              <a:t>absch@cbd.int</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In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order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to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receive </a:t>
            </a:r>
          </a:p>
          <a:p>
            <a:pPr algn="l">
              <a:lnSpc>
                <a:spcPts val="540"/>
              </a:lnSpc>
            </a:pPr>
            <a:r>
              <a:rPr lang="en-US" sz="1080" spc="8">
                <a:solidFill>
                  <a:srgbClr val="000000"/>
                </a:solidFill>
                <a:latin typeface="Calibri (MS)"/>
                <a:ea typeface="Calibri (MS)"/>
                <a:cs typeface="Calibri (MS)"/>
                <a:sym typeface="Calibri (MS)"/>
              </a:rPr>
              <a:t>immediate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technical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support,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a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live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chat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help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desk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has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been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installed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on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the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website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that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allows </a:t>
            </a:r>
          </a:p>
          <a:p>
            <a:pPr algn="l">
              <a:lnSpc>
                <a:spcPts val="2148"/>
              </a:lnSpc>
            </a:pPr>
            <a:r>
              <a:rPr lang="en-US" sz="1080" spc="8">
                <a:solidFill>
                  <a:srgbClr val="000000"/>
                </a:solidFill>
                <a:latin typeface="Calibri (MS)"/>
                <a:ea typeface="Calibri (MS)"/>
                <a:cs typeface="Calibri (MS)"/>
                <a:sym typeface="Calibri (MS)"/>
              </a:rPr>
              <a:t>interaction with Secretariat staff for technical support and guidance. Please note that live support is only </a:t>
            </a:r>
          </a:p>
          <a:p>
            <a:pPr algn="l">
              <a:lnSpc>
                <a:spcPts val="540"/>
              </a:lnSpc>
            </a:pPr>
            <a:r>
              <a:rPr lang="en-US" sz="1080" spc="9">
                <a:solidFill>
                  <a:srgbClr val="000000"/>
                </a:solidFill>
                <a:latin typeface="Calibri (MS)"/>
                <a:ea typeface="Calibri (MS)"/>
                <a:cs typeface="Calibri (MS)"/>
                <a:sym typeface="Calibri (MS)"/>
              </a:rPr>
              <a:t>provided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during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the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CBD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Secretariat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office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hours,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from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9am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to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5pm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ET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(Montreal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time),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Monday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to </a:t>
            </a:r>
          </a:p>
          <a:p>
            <a:pPr algn="l">
              <a:lnSpc>
                <a:spcPts val="2148"/>
              </a:lnSpc>
            </a:pPr>
            <a:r>
              <a:rPr lang="en-US" sz="1080" spc="7">
                <a:solidFill>
                  <a:srgbClr val="000000"/>
                </a:solidFill>
                <a:latin typeface="Calibri (MS)"/>
                <a:ea typeface="Calibri (MS)"/>
                <a:cs typeface="Calibri (MS)"/>
                <a:sym typeface="Calibri (MS)"/>
              </a:rPr>
              <a:t>Friday. </a:t>
            </a:r>
          </a:p>
          <a:p>
            <a:pPr algn="l">
              <a:lnSpc>
                <a:spcPts val="2507"/>
              </a:lnSpc>
            </a:pPr>
            <a:r>
              <a:rPr lang="en-US" sz="1080" spc="8">
                <a:solidFill>
                  <a:srgbClr val="000000"/>
                </a:solidFill>
                <a:latin typeface="Calibri (MS)"/>
                <a:ea typeface="Calibri (MS)"/>
                <a:cs typeface="Calibri (MS)"/>
                <a:sym typeface="Calibri (MS)"/>
              </a:rPr>
              <a:t>For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additional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information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y</a:t>
            </a:r>
            <a:r>
              <a:rPr lang="en-US" sz="1080" spc="8">
                <a:solidFill>
                  <a:srgbClr val="000000"/>
                </a:solidFill>
                <a:latin typeface="Calibri (MS)"/>
                <a:ea typeface="Calibri (MS)"/>
                <a:cs typeface="Calibri (MS)"/>
                <a:sym typeface="Calibri (MS)"/>
                <a:hlinkClick r:id="rId3" tooltip="https://absch.cbd.int/about/faq"/>
              </a:rPr>
              <a:t>ou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hlinkClick r:id="rId4" tooltip="https://absch.cbd.int/about/faq"/>
              </a:rPr>
              <a:t>are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hlinkClick r:id="rId5" tooltip="https://absch.cbd.int/about/faq"/>
              </a:rPr>
              <a:t>invited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hlinkClick r:id="rId6" tooltip="https://absch.cbd.int/about/faq"/>
              </a:rPr>
              <a:t>to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hlinkClick r:id="rId7" tooltip="https://absch.cbd.int/about/faq"/>
              </a:rPr>
              <a:t>read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hlinkClick r:id="rId8" tooltip="https://absch.cbd.int/about/faq"/>
              </a:rPr>
              <a:t>“</a:t>
            </a:r>
            <a:r>
              <a:rPr lang="en-US" sz="1080" spc="8">
                <a:solidFill>
                  <a:srgbClr val="000000"/>
                </a:solidFill>
                <a:latin typeface="Calibri (MS)"/>
                <a:ea typeface="Calibri (MS)"/>
                <a:cs typeface="Calibri (MS)"/>
                <a:sym typeface="Calibri (MS)"/>
              </a:rPr>
              <a:t>About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the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ABSCH”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hlinkClick r:id="rId9" tooltip="https://absch.cbd.int/about"/>
              </a:rPr>
              <a:t>(</a:t>
            </a:r>
            <a:r>
              <a:rPr lang="en-US" sz="1080" spc="8">
                <a:solidFill>
                  <a:srgbClr val="0000FF"/>
                </a:solidFill>
                <a:latin typeface="Calibri (MS)"/>
                <a:ea typeface="Calibri (MS)"/>
                <a:cs typeface="Calibri (MS)"/>
                <a:sym typeface="Calibri (MS)"/>
                <a:hlinkClick r:id="rId10" tooltip="https://absch.cbd.int/about"/>
              </a:rPr>
              <a:t>absch.cbd.int/about</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and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the </a:t>
            </a:r>
          </a:p>
          <a:p>
            <a:pPr algn="l">
              <a:lnSpc>
                <a:spcPts val="540"/>
              </a:lnSpc>
            </a:pPr>
            <a:r>
              <a:rPr lang="en-US" sz="1080" spc="8">
                <a:solidFill>
                  <a:srgbClr val="000000"/>
                </a:solidFill>
                <a:latin typeface="Calibri (MS)"/>
                <a:ea typeface="Calibri (MS)"/>
                <a:cs typeface="Calibri (MS)"/>
                <a:sym typeface="Calibri (MS)"/>
              </a:rPr>
              <a:t>Frequently Asked Questions </a:t>
            </a:r>
            <a:r>
              <a:rPr lang="en-US" sz="1080" spc="8">
                <a:solidFill>
                  <a:srgbClr val="000000"/>
                </a:solidFill>
                <a:latin typeface="Calibri (MS)"/>
                <a:ea typeface="Calibri (MS)"/>
                <a:cs typeface="Calibri (MS)"/>
                <a:sym typeface="Calibri (MS)"/>
                <a:hlinkClick r:id="rId11" tooltip="https://absch.cbd.int/about/faq"/>
              </a:rPr>
              <a:t>(</a:t>
            </a:r>
            <a:r>
              <a:rPr lang="en-US" sz="1080" spc="8">
                <a:solidFill>
                  <a:srgbClr val="0000FF"/>
                </a:solidFill>
                <a:latin typeface="Calibri (MS)"/>
                <a:ea typeface="Calibri (MS)"/>
                <a:cs typeface="Calibri (MS)"/>
                <a:sym typeface="Calibri (MS)"/>
                <a:hlinkClick r:id="rId12" tooltip="https://absch.cbd.int/about/faq"/>
              </a:rPr>
              <a:t>absch.cbd.int/about/faq</a:t>
            </a:r>
            <a:r>
              <a:rPr lang="en-US" sz="1080" spc="8">
                <a:solidFill>
                  <a:srgbClr val="000000"/>
                </a:solidFill>
                <a:latin typeface="Calibri (MS)"/>
                <a:ea typeface="Calibri (MS)"/>
                <a:cs typeface="Calibri (MS)"/>
                <a:sym typeface="Calibri (MS)"/>
              </a:rPr>
              <a:t>) sections on the ABSCH website. </a:t>
            </a:r>
          </a:p>
        </p:txBody>
      </p:sp>
      <p:sp>
        <p:nvSpPr>
          <p:cNvPr name="TextBox 27" id="27"/>
          <p:cNvSpPr txBox="true"/>
          <p:nvPr/>
        </p:nvSpPr>
        <p:spPr>
          <a:xfrm rot="0">
            <a:off x="914400" y="8184204"/>
            <a:ext cx="31613" cy="327231"/>
          </a:xfrm>
          <a:prstGeom prst="rect">
            <a:avLst/>
          </a:prstGeom>
        </p:spPr>
        <p:txBody>
          <a:bodyPr anchor="t" rtlCol="false" tIns="0" lIns="0" bIns="0" rIns="0">
            <a:spAutoFit/>
          </a:bodyPr>
          <a:lstStyle/>
          <a:p>
            <a:pPr algn="l">
              <a:lnSpc>
                <a:spcPts val="2700"/>
              </a:lnSpc>
            </a:pPr>
            <a:r>
              <a:rPr lang="en-US" sz="1080" spc="864">
                <a:solidFill>
                  <a:srgbClr val="000000"/>
                </a:solidFill>
                <a:latin typeface="Calibri (MS)"/>
                <a:ea typeface="Calibri (MS)"/>
                <a:cs typeface="Calibri (MS)"/>
                <a:sym typeface="Calibri (MS)"/>
              </a:rPr>
              <a:t> </a:t>
            </a:r>
          </a:p>
        </p:txBody>
      </p:sp>
      <p:sp>
        <p:nvSpPr>
          <p:cNvPr name="TextBox 28" id="28"/>
          <p:cNvSpPr txBox="true"/>
          <p:nvPr/>
        </p:nvSpPr>
        <p:spPr>
          <a:xfrm rot="0">
            <a:off x="2743200" y="8184204"/>
            <a:ext cx="31613" cy="327231"/>
          </a:xfrm>
          <a:prstGeom prst="rect">
            <a:avLst/>
          </a:prstGeom>
        </p:spPr>
        <p:txBody>
          <a:bodyPr anchor="t" rtlCol="false" tIns="0" lIns="0" bIns="0" rIns="0">
            <a:spAutoFit/>
          </a:bodyPr>
          <a:lstStyle/>
          <a:p>
            <a:pPr algn="l">
              <a:lnSpc>
                <a:spcPts val="2700"/>
              </a:lnSpc>
            </a:pPr>
            <a:r>
              <a:rPr lang="en-US" sz="1080" spc="864">
                <a:solidFill>
                  <a:srgbClr val="000000"/>
                </a:solidFill>
                <a:latin typeface="Calibri (MS)"/>
                <a:ea typeface="Calibri (MS)"/>
                <a:cs typeface="Calibri (MS)"/>
                <a:sym typeface="Calibri (MS)"/>
              </a:rPr>
              <a:t> </a:t>
            </a:r>
          </a:p>
        </p:txBody>
      </p:sp>
      <p:sp>
        <p:nvSpPr>
          <p:cNvPr name="TextBox 29" id="29"/>
          <p:cNvSpPr txBox="true"/>
          <p:nvPr/>
        </p:nvSpPr>
        <p:spPr>
          <a:xfrm rot="0">
            <a:off x="1830438" y="1192292"/>
            <a:ext cx="4250798" cy="278968"/>
          </a:xfrm>
          <a:prstGeom prst="rect">
            <a:avLst/>
          </a:prstGeom>
        </p:spPr>
        <p:txBody>
          <a:bodyPr anchor="t" rtlCol="false" tIns="0" lIns="0" bIns="0" rIns="0">
            <a:spAutoFit/>
          </a:bodyPr>
          <a:lstStyle/>
          <a:p>
            <a:pPr algn="l">
              <a:lnSpc>
                <a:spcPts val="2217"/>
              </a:lnSpc>
            </a:pPr>
            <a:r>
              <a:rPr lang="en-US" b="true" sz="1583" spc="9">
                <a:solidFill>
                  <a:srgbClr val="365F91"/>
                </a:solidFill>
                <a:latin typeface="Arimo Bold"/>
                <a:ea typeface="Arimo Bold"/>
                <a:cs typeface="Arimo Bold"/>
                <a:sym typeface="Arimo Bold"/>
              </a:rPr>
              <a:t>Creating and Managing your CBD Account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957072" y="8260080"/>
            <a:ext cx="1801368" cy="3048"/>
            <a:chOff x="0" y="0"/>
            <a:chExt cx="1801368" cy="3048"/>
          </a:xfrm>
        </p:grpSpPr>
        <p:sp>
          <p:nvSpPr>
            <p:cNvPr name="Freeform 3" id="3"/>
            <p:cNvSpPr/>
            <p:nvPr/>
          </p:nvSpPr>
          <p:spPr>
            <a:xfrm flipH="false" flipV="false" rot="0">
              <a:off x="0" y="0"/>
              <a:ext cx="1801368" cy="3048"/>
            </a:xfrm>
            <a:custGeom>
              <a:avLst/>
              <a:gdLst/>
              <a:ahLst/>
              <a:cxnLst/>
              <a:rect r="r" b="b" t="t" l="l"/>
              <a:pathLst>
                <a:path h="3048" w="1801368">
                  <a:moveTo>
                    <a:pt x="0" y="0"/>
                  </a:moveTo>
                  <a:lnTo>
                    <a:pt x="1801368" y="3048"/>
                  </a:lnTo>
                  <a:lnTo>
                    <a:pt x="0" y="3048"/>
                  </a:lnTo>
                  <a:close/>
                </a:path>
              </a:pathLst>
            </a:custGeom>
            <a:solidFill>
              <a:srgbClr val="000000"/>
            </a:solidFill>
          </p:spPr>
        </p:sp>
      </p:grpSp>
      <p:sp>
        <p:nvSpPr>
          <p:cNvPr name="Freeform 4" id="4"/>
          <p:cNvSpPr/>
          <p:nvPr/>
        </p:nvSpPr>
        <p:spPr>
          <a:xfrm flipH="false" flipV="false" rot="0">
            <a:off x="933450" y="5659593"/>
            <a:ext cx="5939790" cy="1709299"/>
          </a:xfrm>
          <a:custGeom>
            <a:avLst/>
            <a:gdLst/>
            <a:ahLst/>
            <a:cxnLst/>
            <a:rect r="r" b="b" t="t" l="l"/>
            <a:pathLst>
              <a:path h="1709299" w="5939790">
                <a:moveTo>
                  <a:pt x="0" y="0"/>
                </a:moveTo>
                <a:lnTo>
                  <a:pt x="5939790" y="0"/>
                </a:lnTo>
                <a:lnTo>
                  <a:pt x="5939790" y="1709299"/>
                </a:lnTo>
                <a:lnTo>
                  <a:pt x="0" y="1709299"/>
                </a:lnTo>
                <a:lnTo>
                  <a:pt x="0" y="0"/>
                </a:lnTo>
                <a:close/>
              </a:path>
            </a:pathLst>
          </a:custGeom>
          <a:blipFill>
            <a:blip r:embed="rId2"/>
            <a:stretch>
              <a:fillRect l="0" t="0" r="0" b="-177994"/>
            </a:stretch>
          </a:blipFill>
        </p:spPr>
      </p:sp>
      <p:sp>
        <p:nvSpPr>
          <p:cNvPr name="Freeform 5" id="5"/>
          <p:cNvSpPr/>
          <p:nvPr/>
        </p:nvSpPr>
        <p:spPr>
          <a:xfrm flipH="false" flipV="false" rot="0">
            <a:off x="860422" y="5586527"/>
            <a:ext cx="6085684" cy="1855394"/>
          </a:xfrm>
          <a:custGeom>
            <a:avLst/>
            <a:gdLst/>
            <a:ahLst/>
            <a:cxnLst/>
            <a:rect r="r" b="b" t="t" l="l"/>
            <a:pathLst>
              <a:path h="1855394" w="6085684">
                <a:moveTo>
                  <a:pt x="0" y="0"/>
                </a:moveTo>
                <a:lnTo>
                  <a:pt x="6085684" y="0"/>
                </a:lnTo>
                <a:lnTo>
                  <a:pt x="6085684" y="1855394"/>
                </a:lnTo>
                <a:lnTo>
                  <a:pt x="0" y="18553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4860798" y="6168266"/>
            <a:ext cx="963168" cy="353568"/>
          </a:xfrm>
          <a:custGeom>
            <a:avLst/>
            <a:gdLst/>
            <a:ahLst/>
            <a:cxnLst/>
            <a:rect r="r" b="b" t="t" l="l"/>
            <a:pathLst>
              <a:path h="353568" w="963168">
                <a:moveTo>
                  <a:pt x="0" y="0"/>
                </a:moveTo>
                <a:lnTo>
                  <a:pt x="963168" y="0"/>
                </a:lnTo>
                <a:lnTo>
                  <a:pt x="963168" y="353568"/>
                </a:lnTo>
                <a:lnTo>
                  <a:pt x="0" y="353568"/>
                </a:lnTo>
                <a:lnTo>
                  <a:pt x="0" y="0"/>
                </a:lnTo>
                <a:close/>
              </a:path>
            </a:pathLst>
          </a:custGeom>
          <a:blipFill>
            <a:blip r:embed="rId5"/>
            <a:stretch>
              <a:fillRect l="0" t="0" r="0" b="0"/>
            </a:stretch>
          </a:blipFill>
        </p:spPr>
      </p:sp>
      <p:sp>
        <p:nvSpPr>
          <p:cNvPr name="TextBox 7" id="7"/>
          <p:cNvSpPr txBox="true"/>
          <p:nvPr/>
        </p:nvSpPr>
        <p:spPr>
          <a:xfrm rot="0">
            <a:off x="5131051" y="9441113"/>
            <a:ext cx="1784680" cy="168850"/>
          </a:xfrm>
          <a:prstGeom prst="rect">
            <a:avLst/>
          </a:prstGeom>
        </p:spPr>
        <p:txBody>
          <a:bodyPr anchor="t" rtlCol="false" tIns="0" lIns="0" bIns="0" rIns="0">
            <a:spAutoFit/>
          </a:bodyPr>
          <a:lstStyle/>
          <a:p>
            <a:pPr algn="l">
              <a:lnSpc>
                <a:spcPts val="1108"/>
              </a:lnSpc>
            </a:pPr>
            <a:r>
              <a:rPr lang="en-US" sz="791" spc="3">
                <a:solidFill>
                  <a:srgbClr val="808080"/>
                </a:solidFill>
                <a:latin typeface="Calibri (MS)"/>
                <a:ea typeface="Calibri (MS)"/>
                <a:cs typeface="Calibri (MS)"/>
                <a:sym typeface="Calibri (MS)"/>
              </a:rPr>
              <a:t>Creating and Managing your CBD Account </a:t>
            </a:r>
          </a:p>
        </p:txBody>
      </p:sp>
      <p:sp>
        <p:nvSpPr>
          <p:cNvPr name="TextBox 8" id="8"/>
          <p:cNvSpPr txBox="true"/>
          <p:nvPr/>
        </p:nvSpPr>
        <p:spPr>
          <a:xfrm rot="0">
            <a:off x="4988814" y="6130490"/>
            <a:ext cx="752808" cy="408003"/>
          </a:xfrm>
          <a:prstGeom prst="rect">
            <a:avLst/>
          </a:prstGeom>
        </p:spPr>
        <p:txBody>
          <a:bodyPr anchor="t" rtlCol="false" tIns="0" lIns="0" bIns="0" rIns="0">
            <a:spAutoFit/>
          </a:bodyPr>
          <a:lstStyle/>
          <a:p>
            <a:pPr algn="ctr">
              <a:lnSpc>
                <a:spcPts val="1535"/>
              </a:lnSpc>
            </a:pPr>
            <a:r>
              <a:rPr lang="en-US" sz="1080" spc="8">
                <a:solidFill>
                  <a:srgbClr val="000000"/>
                </a:solidFill>
                <a:latin typeface="Calibri (MS)"/>
                <a:ea typeface="Calibri (MS)"/>
                <a:cs typeface="Calibri (MS)"/>
                <a:sym typeface="Calibri (MS)"/>
              </a:rPr>
              <a:t>Click here to  sign in </a:t>
            </a:r>
          </a:p>
        </p:txBody>
      </p:sp>
      <p:sp>
        <p:nvSpPr>
          <p:cNvPr name="TextBox 9" id="9"/>
          <p:cNvSpPr txBox="true"/>
          <p:nvPr/>
        </p:nvSpPr>
        <p:spPr>
          <a:xfrm rot="0">
            <a:off x="914400" y="4887792"/>
            <a:ext cx="5886117" cy="606123"/>
          </a:xfrm>
          <a:prstGeom prst="rect">
            <a:avLst/>
          </a:prstGeom>
        </p:spPr>
        <p:txBody>
          <a:bodyPr anchor="t" rtlCol="false" tIns="0" lIns="0" bIns="0" rIns="0">
            <a:spAutoFit/>
          </a:bodyPr>
          <a:lstStyle/>
          <a:p>
            <a:pPr algn="l">
              <a:lnSpc>
                <a:spcPts val="1551"/>
              </a:lnSpc>
            </a:pPr>
            <a:r>
              <a:rPr lang="en-US" sz="1080" spc="8">
                <a:solidFill>
                  <a:srgbClr val="000000"/>
                </a:solidFill>
                <a:latin typeface="Calibri (MS)"/>
                <a:ea typeface="Calibri (MS)"/>
                <a:cs typeface="Calibri (MS)"/>
                <a:sym typeface="Calibri (MS)"/>
              </a:rPr>
              <a:t>In your web browser, go to</a:t>
            </a:r>
            <a:r>
              <a:rPr lang="en-US" sz="1080" spc="8">
                <a:solidFill>
                  <a:srgbClr val="000000"/>
                </a:solidFill>
                <a:latin typeface="Calibri (MS)"/>
                <a:ea typeface="Calibri (MS)"/>
                <a:cs typeface="Calibri (MS)"/>
                <a:sym typeface="Calibri (MS)"/>
                <a:hlinkClick r:id="rId6" tooltip="http://absch.cbd.int"/>
              </a:rPr>
              <a:t> </a:t>
            </a:r>
            <a:r>
              <a:rPr lang="en-US" sz="1080" spc="8">
                <a:solidFill>
                  <a:srgbClr val="0432FF"/>
                </a:solidFill>
                <a:latin typeface="Calibri (MS)"/>
                <a:ea typeface="Calibri (MS)"/>
                <a:cs typeface="Calibri (MS)"/>
                <a:sym typeface="Calibri (MS)"/>
                <a:hlinkClick r:id="rId7" tooltip="http://absch.cbd.int"/>
              </a:rPr>
              <a:t>http://absch.cbd.int</a:t>
            </a:r>
            <a:r>
              <a:rPr lang="en-US" sz="1080" spc="8">
                <a:solidFill>
                  <a:srgbClr val="0432FF"/>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to access the ABS Clearing-House. In order to submit  information you must be signed in. To sign in, click the “SIGN IN” link located at the very the top right  corner of any page.  </a:t>
            </a:r>
          </a:p>
        </p:txBody>
      </p:sp>
      <p:sp>
        <p:nvSpPr>
          <p:cNvPr name="TextBox 10" id="10"/>
          <p:cNvSpPr txBox="true"/>
          <p:nvPr/>
        </p:nvSpPr>
        <p:spPr>
          <a:xfrm rot="0">
            <a:off x="914400" y="781241"/>
            <a:ext cx="6094085" cy="3984003"/>
          </a:xfrm>
          <a:prstGeom prst="rect">
            <a:avLst/>
          </a:prstGeom>
        </p:spPr>
        <p:txBody>
          <a:bodyPr anchor="t" rtlCol="false" tIns="0" lIns="0" bIns="0" rIns="0">
            <a:spAutoFit/>
          </a:bodyPr>
          <a:lstStyle/>
          <a:p>
            <a:pPr algn="just">
              <a:lnSpc>
                <a:spcPts val="2519"/>
              </a:lnSpc>
            </a:pPr>
            <a:r>
              <a:rPr lang="en-US" b="true" sz="1080" spc="8">
                <a:solidFill>
                  <a:srgbClr val="000000"/>
                </a:solidFill>
                <a:latin typeface="Calibri (MS) Bold"/>
                <a:ea typeface="Calibri (MS) Bold"/>
                <a:cs typeface="Calibri (MS) Bold"/>
                <a:sym typeface="Calibri (MS) Bold"/>
              </a:rPr>
              <a:t>Introduction to CBD accounts   </a:t>
            </a:r>
            <a:r>
              <a:rPr lang="en-US" sz="1080" spc="8">
                <a:solidFill>
                  <a:srgbClr val="000000"/>
                </a:solidFill>
                <a:latin typeface="Calibri (MS)"/>
                <a:ea typeface="Calibri (MS)"/>
                <a:cs typeface="Calibri (MS)"/>
                <a:sym typeface="Calibri (MS)"/>
              </a:rPr>
              <a:t>The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success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of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the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ABS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Clearing-House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as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a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tool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for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the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im</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plem</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entation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of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the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Nagoya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Protocol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depends </a:t>
            </a:r>
          </a:p>
          <a:p>
            <a:pPr algn="just">
              <a:lnSpc>
                <a:spcPts val="540"/>
              </a:lnSpc>
            </a:pPr>
            <a:r>
              <a:rPr lang="en-US" sz="1080" spc="8">
                <a:solidFill>
                  <a:srgbClr val="000000"/>
                </a:solidFill>
                <a:latin typeface="Calibri (MS)"/>
                <a:ea typeface="Calibri (MS)"/>
                <a:cs typeface="Calibri (MS)"/>
                <a:sym typeface="Calibri (MS)"/>
              </a:rPr>
              <a:t>on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the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collective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effort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and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participation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of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Parties,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non-Parties,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indigenous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and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local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communities </a:t>
            </a:r>
          </a:p>
          <a:p>
            <a:pPr algn="just">
              <a:lnSpc>
                <a:spcPts val="2148"/>
              </a:lnSpc>
            </a:pPr>
            <a:r>
              <a:rPr lang="en-US" sz="1080" spc="8">
                <a:solidFill>
                  <a:srgbClr val="000000"/>
                </a:solidFill>
                <a:latin typeface="Calibri (MS)"/>
                <a:ea typeface="Calibri (MS)"/>
                <a:cs typeface="Calibri (MS)"/>
                <a:sym typeface="Calibri (MS)"/>
              </a:rPr>
              <a:t>(ILCs), international and non-governmental organizations, research institutions and businesses in sharing </a:t>
            </a:r>
          </a:p>
          <a:p>
            <a:pPr algn="just">
              <a:lnSpc>
                <a:spcPts val="587"/>
              </a:lnSpc>
            </a:pPr>
            <a:r>
              <a:rPr lang="en-US" sz="1080" spc="8">
                <a:solidFill>
                  <a:srgbClr val="000000"/>
                </a:solidFill>
                <a:latin typeface="Calibri (MS)"/>
                <a:ea typeface="Calibri (MS)"/>
                <a:cs typeface="Calibri (MS)"/>
                <a:sym typeface="Calibri (MS)"/>
              </a:rPr>
              <a:t>information related to access and benefit-sharing through the ABS Clearing-House.  </a:t>
            </a:r>
          </a:p>
          <a:p>
            <a:pPr algn="just">
              <a:lnSpc>
                <a:spcPts val="2700"/>
              </a:lnSpc>
            </a:pPr>
            <a:r>
              <a:rPr lang="en-US" sz="1080" spc="8">
                <a:solidFill>
                  <a:srgbClr val="000000"/>
                </a:solidFill>
                <a:latin typeface="Calibri (MS)"/>
                <a:ea typeface="Calibri (MS)"/>
                <a:cs typeface="Calibri (MS)"/>
                <a:sym typeface="Calibri (MS)"/>
              </a:rPr>
              <a:t>While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the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information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published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in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the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ABS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Clearing-House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can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be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seen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by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anyone,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in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order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to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publish </a:t>
            </a:r>
          </a:p>
          <a:p>
            <a:pPr algn="just">
              <a:lnSpc>
                <a:spcPts val="540"/>
              </a:lnSpc>
            </a:pPr>
            <a:r>
              <a:rPr lang="en-US" sz="1080" spc="19">
                <a:solidFill>
                  <a:srgbClr val="000000"/>
                </a:solidFill>
                <a:latin typeface="Calibri (MS)"/>
                <a:ea typeface="Calibri (MS)"/>
                <a:cs typeface="Calibri (MS)"/>
                <a:sym typeface="Calibri (MS)"/>
              </a:rPr>
              <a:t>records it is necessary to create a CBD account. You can also use one single CBD account to access and </a:t>
            </a:r>
          </a:p>
          <a:p>
            <a:pPr algn="just">
              <a:lnSpc>
                <a:spcPts val="2148"/>
              </a:lnSpc>
            </a:pPr>
            <a:r>
              <a:rPr lang="en-US" sz="1080" spc="8">
                <a:solidFill>
                  <a:srgbClr val="000000"/>
                </a:solidFill>
                <a:latin typeface="Calibri (MS)"/>
                <a:ea typeface="Calibri (MS)"/>
                <a:cs typeface="Calibri (MS)"/>
                <a:sym typeface="Calibri (MS)"/>
              </a:rPr>
              <a:t>manage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your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information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registered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under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the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CBD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Website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and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all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the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Clearing-Houses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(Biosafety </a:t>
            </a:r>
          </a:p>
          <a:p>
            <a:pPr algn="just">
              <a:lnSpc>
                <a:spcPts val="540"/>
              </a:lnSpc>
            </a:pPr>
            <a:r>
              <a:rPr lang="en-US" sz="1080" spc="10">
                <a:solidFill>
                  <a:srgbClr val="000000"/>
                </a:solidFill>
                <a:latin typeface="Calibri (MS)"/>
                <a:ea typeface="Calibri (MS)"/>
                <a:cs typeface="Calibri (MS)"/>
                <a:sym typeface="Calibri (MS)"/>
              </a:rPr>
              <a:t>Clearing-House and CBD Clearing-House). Using the CBD account, and depending on your role in the ABS </a:t>
            </a:r>
          </a:p>
          <a:p>
            <a:pPr algn="just">
              <a:lnSpc>
                <a:spcPts val="2148"/>
              </a:lnSpc>
            </a:pPr>
            <a:r>
              <a:rPr lang="en-US" sz="1080" spc="8">
                <a:solidFill>
                  <a:srgbClr val="000000"/>
                </a:solidFill>
                <a:latin typeface="Calibri (MS)"/>
                <a:ea typeface="Calibri (MS)"/>
                <a:cs typeface="Calibri (MS)"/>
                <a:sym typeface="Calibri (MS)"/>
              </a:rPr>
              <a:t>Clearing-House,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you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can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draft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and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publish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records,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and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edit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your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published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records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in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the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ABS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Clearing-</a:t>
            </a:r>
          </a:p>
          <a:p>
            <a:pPr algn="just">
              <a:lnSpc>
                <a:spcPts val="587"/>
              </a:lnSpc>
            </a:pPr>
            <a:r>
              <a:rPr lang="en-US" sz="1080" spc="9">
                <a:solidFill>
                  <a:srgbClr val="000000"/>
                </a:solidFill>
                <a:latin typeface="Calibri (MS)"/>
                <a:ea typeface="Calibri (MS)"/>
                <a:cs typeface="Calibri (MS)"/>
                <a:sym typeface="Calibri (MS)"/>
              </a:rPr>
              <a:t>House. </a:t>
            </a:r>
          </a:p>
          <a:p>
            <a:pPr algn="just">
              <a:lnSpc>
                <a:spcPts val="2700"/>
              </a:lnSpc>
            </a:pPr>
            <a:r>
              <a:rPr lang="en-US" sz="1080" spc="8">
                <a:solidFill>
                  <a:srgbClr val="000000"/>
                </a:solidFill>
                <a:latin typeface="Calibri (MS)"/>
                <a:ea typeface="Calibri (MS)"/>
                <a:cs typeface="Calibri (MS)"/>
                <a:sym typeface="Calibri (MS)"/>
              </a:rPr>
              <a:t>Anyone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with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a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CBD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account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can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submit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reference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records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for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final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publication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by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the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Secretariat.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For </a:t>
            </a:r>
          </a:p>
          <a:p>
            <a:pPr algn="just">
              <a:lnSpc>
                <a:spcPts val="540"/>
              </a:lnSpc>
            </a:pPr>
            <a:r>
              <a:rPr lang="en-US" sz="1080" spc="8">
                <a:solidFill>
                  <a:srgbClr val="000000"/>
                </a:solidFill>
                <a:latin typeface="Calibri (MS)"/>
                <a:ea typeface="Calibri (MS)"/>
                <a:cs typeface="Calibri (MS)"/>
                <a:sym typeface="Calibri (MS)"/>
              </a:rPr>
              <a:t>national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records,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you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would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need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to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have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been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designated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as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publishing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authority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(PA)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or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national </a:t>
            </a:r>
          </a:p>
          <a:p>
            <a:pPr algn="just">
              <a:lnSpc>
                <a:spcPts val="2148"/>
              </a:lnSpc>
            </a:pPr>
            <a:r>
              <a:rPr lang="en-US" sz="1080" spc="8">
                <a:solidFill>
                  <a:srgbClr val="000000"/>
                </a:solidFill>
                <a:latin typeface="Calibri (MS)"/>
                <a:ea typeface="Calibri (MS)"/>
                <a:cs typeface="Calibri (MS)"/>
                <a:sym typeface="Calibri (MS)"/>
              </a:rPr>
              <a:t>authorized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user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(NAU).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If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you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need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assistance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in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assigning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PA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or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NAU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roles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through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the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ABS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Clearing-</a:t>
            </a:r>
          </a:p>
          <a:p>
            <a:pPr algn="just">
              <a:lnSpc>
                <a:spcPts val="660"/>
              </a:lnSpc>
            </a:pPr>
            <a:r>
              <a:rPr lang="en-US" sz="1200" spc="4">
                <a:solidFill>
                  <a:srgbClr val="000000"/>
                </a:solidFill>
                <a:latin typeface="Calibri (MS)"/>
                <a:ea typeface="Calibri (MS)"/>
                <a:cs typeface="Calibri (MS)"/>
                <a:sym typeface="Calibri (MS)"/>
              </a:rPr>
              <a:t>House, </a:t>
            </a:r>
            <a:r>
              <a:rPr lang="en-US" sz="1200" spc="4">
                <a:solidFill>
                  <a:srgbClr val="000000"/>
                </a:solidFill>
                <a:latin typeface="Calibri (MS)"/>
                <a:ea typeface="Calibri (MS)"/>
                <a:cs typeface="Calibri (MS)"/>
                <a:sym typeface="Calibri (MS)"/>
              </a:rPr>
              <a:t> </a:t>
            </a:r>
            <a:r>
              <a:rPr lang="en-US" sz="1200" spc="4">
                <a:solidFill>
                  <a:srgbClr val="000000"/>
                </a:solidFill>
                <a:latin typeface="Calibri (MS)"/>
                <a:ea typeface="Calibri (MS)"/>
                <a:cs typeface="Calibri (MS)"/>
                <a:sym typeface="Calibri (MS)"/>
              </a:rPr>
              <a:t>please </a:t>
            </a:r>
            <a:r>
              <a:rPr lang="en-US" sz="1200" spc="4">
                <a:solidFill>
                  <a:srgbClr val="000000"/>
                </a:solidFill>
                <a:latin typeface="Calibri (MS)"/>
                <a:ea typeface="Calibri (MS)"/>
                <a:cs typeface="Calibri (MS)"/>
                <a:sym typeface="Calibri (MS)"/>
              </a:rPr>
              <a:t> </a:t>
            </a:r>
            <a:r>
              <a:rPr lang="en-US" sz="1200" spc="4">
                <a:solidFill>
                  <a:srgbClr val="000000"/>
                </a:solidFill>
                <a:latin typeface="Calibri (MS)"/>
                <a:ea typeface="Calibri (MS)"/>
                <a:cs typeface="Calibri (MS)"/>
                <a:sym typeface="Calibri (MS)"/>
              </a:rPr>
              <a:t>refer </a:t>
            </a:r>
            <a:r>
              <a:rPr lang="en-US" sz="1200" spc="4">
                <a:solidFill>
                  <a:srgbClr val="000000"/>
                </a:solidFill>
                <a:latin typeface="Calibri (MS)"/>
                <a:ea typeface="Calibri (MS)"/>
                <a:cs typeface="Calibri (MS)"/>
                <a:sym typeface="Calibri (MS)"/>
              </a:rPr>
              <a:t> </a:t>
            </a:r>
            <a:r>
              <a:rPr lang="en-US" sz="1200" spc="4">
                <a:solidFill>
                  <a:srgbClr val="000000"/>
                </a:solidFill>
                <a:latin typeface="Calibri (MS)"/>
                <a:ea typeface="Calibri (MS)"/>
                <a:cs typeface="Calibri (MS)"/>
                <a:sym typeface="Calibri (MS)"/>
              </a:rPr>
              <a:t>to </a:t>
            </a:r>
            <a:r>
              <a:rPr lang="en-US" sz="1200" spc="4">
                <a:solidFill>
                  <a:srgbClr val="000000"/>
                </a:solidFill>
                <a:latin typeface="Calibri (MS)"/>
                <a:ea typeface="Calibri (MS)"/>
                <a:cs typeface="Calibri (MS)"/>
                <a:sym typeface="Calibri (MS)"/>
              </a:rPr>
              <a:t> </a:t>
            </a:r>
            <a:r>
              <a:rPr lang="en-US" sz="1200" spc="4">
                <a:solidFill>
                  <a:srgbClr val="000000"/>
                </a:solidFill>
                <a:latin typeface="Calibri (MS)"/>
                <a:ea typeface="Calibri (MS)"/>
                <a:cs typeface="Calibri (MS)"/>
                <a:sym typeface="Calibri (MS)"/>
              </a:rPr>
              <a:t>the </a:t>
            </a:r>
            <a:r>
              <a:rPr lang="en-US" sz="1200" spc="4">
                <a:solidFill>
                  <a:srgbClr val="000000"/>
                </a:solidFill>
                <a:latin typeface="Calibri (MS)"/>
                <a:ea typeface="Calibri (MS)"/>
                <a:cs typeface="Calibri (MS)"/>
                <a:sym typeface="Calibri (MS)"/>
              </a:rPr>
              <a:t> </a:t>
            </a:r>
            <a:r>
              <a:rPr lang="en-US" sz="1200" spc="4">
                <a:solidFill>
                  <a:srgbClr val="000000"/>
                </a:solidFill>
                <a:latin typeface="Calibri (MS)"/>
                <a:ea typeface="Calibri (MS)"/>
                <a:cs typeface="Calibri (MS)"/>
                <a:sym typeface="Calibri (MS)"/>
              </a:rPr>
              <a:t>step-by-step </a:t>
            </a:r>
            <a:r>
              <a:rPr lang="en-US" sz="1200" spc="4">
                <a:solidFill>
                  <a:srgbClr val="000000"/>
                </a:solidFill>
                <a:latin typeface="Calibri (MS)"/>
                <a:ea typeface="Calibri (MS)"/>
                <a:cs typeface="Calibri (MS)"/>
                <a:sym typeface="Calibri (MS)"/>
              </a:rPr>
              <a:t> </a:t>
            </a:r>
            <a:r>
              <a:rPr lang="en-US" sz="1200" spc="4">
                <a:solidFill>
                  <a:srgbClr val="000000"/>
                </a:solidFill>
                <a:latin typeface="Calibri (MS)"/>
                <a:ea typeface="Calibri (MS)"/>
                <a:cs typeface="Calibri (MS)"/>
                <a:sym typeface="Calibri (MS)"/>
              </a:rPr>
              <a:t>guide </a:t>
            </a:r>
            <a:r>
              <a:rPr lang="en-US" sz="1200" spc="4">
                <a:solidFill>
                  <a:srgbClr val="000000"/>
                </a:solidFill>
                <a:latin typeface="Calibri (MS)"/>
                <a:ea typeface="Calibri (MS)"/>
                <a:cs typeface="Calibri (MS)"/>
                <a:sym typeface="Calibri (MS)"/>
              </a:rPr>
              <a:t> </a:t>
            </a:r>
            <a:r>
              <a:rPr lang="en-US" sz="1200" spc="4">
                <a:solidFill>
                  <a:srgbClr val="000000"/>
                </a:solidFill>
                <a:latin typeface="Calibri (MS)"/>
                <a:ea typeface="Calibri (MS)"/>
                <a:cs typeface="Calibri (MS)"/>
                <a:sym typeface="Calibri (MS)"/>
              </a:rPr>
              <a:t>on </a:t>
            </a:r>
            <a:r>
              <a:rPr lang="en-US" b="true" sz="1200" i="true" spc="4">
                <a:solidFill>
                  <a:srgbClr val="000000"/>
                </a:solidFill>
                <a:latin typeface="Calibri (MS) Bold Italics"/>
                <a:ea typeface="Calibri (MS) Bold Italics"/>
                <a:cs typeface="Calibri (MS) Bold Italics"/>
                <a:sym typeface="Calibri (MS) Bold Italics"/>
              </a:rPr>
              <a:t> </a:t>
            </a:r>
            <a:r>
              <a:rPr lang="en-US" b="true" sz="1200" i="true" spc="4">
                <a:solidFill>
                  <a:srgbClr val="3F6797"/>
                </a:solidFill>
                <a:latin typeface="Calibri (MS) Bold Italics"/>
                <a:ea typeface="Calibri (MS) Bold Italics"/>
                <a:cs typeface="Calibri (MS) Bold Italics"/>
                <a:sym typeface="Calibri (MS) Bold Italics"/>
              </a:rPr>
              <a:t>User </a:t>
            </a:r>
            <a:r>
              <a:rPr lang="en-US" b="true" sz="1200" i="true" spc="4">
                <a:solidFill>
                  <a:srgbClr val="000000"/>
                </a:solidFill>
                <a:latin typeface="Calibri (MS) Bold Italics"/>
                <a:ea typeface="Calibri (MS) Bold Italics"/>
                <a:cs typeface="Calibri (MS) Bold Italics"/>
                <a:sym typeface="Calibri (MS) Bold Italics"/>
              </a:rPr>
              <a:t> </a:t>
            </a:r>
            <a:r>
              <a:rPr lang="en-US" b="true" sz="1200" i="true" spc="4">
                <a:solidFill>
                  <a:srgbClr val="3F6797"/>
                </a:solidFill>
                <a:latin typeface="Calibri (MS) Bold Italics"/>
                <a:ea typeface="Calibri (MS) Bold Italics"/>
                <a:cs typeface="Calibri (MS) Bold Italics"/>
                <a:sym typeface="Calibri (MS) Bold Italics"/>
              </a:rPr>
              <a:t>Management </a:t>
            </a:r>
            <a:r>
              <a:rPr lang="en-US" b="true" sz="1200" i="true" spc="4">
                <a:solidFill>
                  <a:srgbClr val="000000"/>
                </a:solidFill>
                <a:latin typeface="Calibri (MS) Bold Italics"/>
                <a:ea typeface="Calibri (MS) Bold Italics"/>
                <a:cs typeface="Calibri (MS) Bold Italics"/>
                <a:sym typeface="Calibri (MS) Bold Italics"/>
              </a:rPr>
              <a:t> </a:t>
            </a:r>
            <a:r>
              <a:rPr lang="en-US" b="true" sz="1200" i="true" spc="4">
                <a:solidFill>
                  <a:srgbClr val="3F6797"/>
                </a:solidFill>
                <a:latin typeface="Calibri (MS) Bold Italics"/>
                <a:ea typeface="Calibri (MS) Bold Italics"/>
                <a:cs typeface="Calibri (MS) Bold Italics"/>
                <a:sym typeface="Calibri (MS) Bold Italics"/>
              </a:rPr>
              <a:t>in </a:t>
            </a:r>
            <a:r>
              <a:rPr lang="en-US" b="true" sz="1200" i="true" spc="4">
                <a:solidFill>
                  <a:srgbClr val="000000"/>
                </a:solidFill>
                <a:latin typeface="Calibri (MS) Bold Italics"/>
                <a:ea typeface="Calibri (MS) Bold Italics"/>
                <a:cs typeface="Calibri (MS) Bold Italics"/>
                <a:sym typeface="Calibri (MS) Bold Italics"/>
              </a:rPr>
              <a:t> </a:t>
            </a:r>
            <a:r>
              <a:rPr lang="en-US" b="true" sz="1200" i="true" spc="4">
                <a:solidFill>
                  <a:srgbClr val="3F6797"/>
                </a:solidFill>
                <a:latin typeface="Calibri (MS) Bold Italics"/>
                <a:ea typeface="Calibri (MS) Bold Italics"/>
                <a:cs typeface="Calibri (MS) Bold Italics"/>
                <a:sym typeface="Calibri (MS) Bold Italics"/>
              </a:rPr>
              <a:t>the </a:t>
            </a:r>
            <a:r>
              <a:rPr lang="en-US" b="true" sz="1200" i="true" spc="4">
                <a:solidFill>
                  <a:srgbClr val="000000"/>
                </a:solidFill>
                <a:latin typeface="Calibri (MS) Bold Italics"/>
                <a:ea typeface="Calibri (MS) Bold Italics"/>
                <a:cs typeface="Calibri (MS) Bold Italics"/>
                <a:sym typeface="Calibri (MS) Bold Italics"/>
              </a:rPr>
              <a:t> </a:t>
            </a:r>
            <a:r>
              <a:rPr lang="en-US" b="true" sz="1200" i="true" spc="4">
                <a:solidFill>
                  <a:srgbClr val="3F6797"/>
                </a:solidFill>
                <a:latin typeface="Calibri (MS) Bold Italics"/>
                <a:ea typeface="Calibri (MS) Bold Italics"/>
                <a:cs typeface="Calibri (MS) Bold Italics"/>
                <a:sym typeface="Calibri (MS) Bold Italics"/>
              </a:rPr>
              <a:t>Access </a:t>
            </a:r>
            <a:r>
              <a:rPr lang="en-US" b="true" sz="1200" i="true" spc="4">
                <a:solidFill>
                  <a:srgbClr val="000000"/>
                </a:solidFill>
                <a:latin typeface="Calibri (MS) Bold Italics"/>
                <a:ea typeface="Calibri (MS) Bold Italics"/>
                <a:cs typeface="Calibri (MS) Bold Italics"/>
                <a:sym typeface="Calibri (MS) Bold Italics"/>
              </a:rPr>
              <a:t> </a:t>
            </a:r>
            <a:r>
              <a:rPr lang="en-US" b="true" sz="1200" i="true" spc="4">
                <a:solidFill>
                  <a:srgbClr val="3F6797"/>
                </a:solidFill>
                <a:latin typeface="Calibri (MS) Bold Italics"/>
                <a:ea typeface="Calibri (MS) Bold Italics"/>
                <a:cs typeface="Calibri (MS) Bold Italics"/>
                <a:sym typeface="Calibri (MS) Bold Italics"/>
              </a:rPr>
              <a:t>and </a:t>
            </a:r>
            <a:r>
              <a:rPr lang="en-US" b="true" sz="1200" i="true" spc="4">
                <a:solidFill>
                  <a:srgbClr val="000000"/>
                </a:solidFill>
                <a:latin typeface="Calibri (MS) Bold Italics"/>
                <a:ea typeface="Calibri (MS) Bold Italics"/>
                <a:cs typeface="Calibri (MS) Bold Italics"/>
                <a:sym typeface="Calibri (MS) Bold Italics"/>
              </a:rPr>
              <a:t> </a:t>
            </a:r>
            <a:r>
              <a:rPr lang="en-US" b="true" sz="1200" i="true" spc="4">
                <a:solidFill>
                  <a:srgbClr val="3F6797"/>
                </a:solidFill>
                <a:latin typeface="Calibri (MS) Bold Italics"/>
                <a:ea typeface="Calibri (MS) Bold Italics"/>
                <a:cs typeface="Calibri (MS) Bold Italics"/>
                <a:sym typeface="Calibri (MS) Bold Italics"/>
              </a:rPr>
              <a:t>Benefit-</a:t>
            </a:r>
          </a:p>
          <a:p>
            <a:pPr algn="just">
              <a:lnSpc>
                <a:spcPts val="2260"/>
              </a:lnSpc>
            </a:pPr>
            <a:r>
              <a:rPr lang="en-US" b="true" sz="1200" i="true">
                <a:solidFill>
                  <a:srgbClr val="3F6797"/>
                </a:solidFill>
                <a:latin typeface="Calibri (MS) Bold Italics"/>
                <a:ea typeface="Calibri (MS) Bold Italics"/>
                <a:cs typeface="Calibri (MS) Bold Italics"/>
                <a:sym typeface="Calibri (MS) Bold Italics"/>
              </a:rPr>
              <a:t>Sharing Clearing-House</a:t>
            </a:r>
            <a:r>
              <a:rPr lang="en-US" sz="1200">
                <a:solidFill>
                  <a:srgbClr val="000000"/>
                </a:solidFill>
                <a:latin typeface="Calibri (MS)"/>
                <a:ea typeface="Calibri (MS)"/>
                <a:cs typeface="Calibri (MS)"/>
                <a:sym typeface="Calibri (MS)"/>
              </a:rPr>
              <a:t>.  </a:t>
            </a:r>
          </a:p>
          <a:p>
            <a:pPr algn="just">
              <a:lnSpc>
                <a:spcPts val="2034"/>
              </a:lnSpc>
            </a:pPr>
            <a:r>
              <a:rPr lang="en-US" sz="1080" spc="8">
                <a:solidFill>
                  <a:srgbClr val="000000"/>
                </a:solidFill>
                <a:latin typeface="Calibri (MS)"/>
                <a:ea typeface="Calibri (MS)"/>
                <a:cs typeface="Calibri (MS)"/>
                <a:sym typeface="Calibri (MS)"/>
              </a:rPr>
              <a:t>If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you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do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not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already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have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a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CBD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account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the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Secretariat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would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like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to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invite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you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take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the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simple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steps </a:t>
            </a:r>
          </a:p>
          <a:p>
            <a:pPr algn="just">
              <a:lnSpc>
                <a:spcPts val="708"/>
              </a:lnSpc>
            </a:pPr>
            <a:r>
              <a:rPr lang="en-US" sz="1080" spc="8">
                <a:solidFill>
                  <a:srgbClr val="000000"/>
                </a:solidFill>
                <a:latin typeface="Calibri (MS)"/>
                <a:ea typeface="Calibri (MS)"/>
                <a:cs typeface="Calibri (MS)"/>
                <a:sym typeface="Calibri (MS)"/>
              </a:rPr>
              <a:t>to create a CBD account. </a:t>
            </a:r>
          </a:p>
          <a:p>
            <a:pPr algn="just">
              <a:lnSpc>
                <a:spcPts val="1948"/>
              </a:lnSpc>
            </a:pPr>
            <a:r>
              <a:rPr lang="en-US" b="true" sz="1392" spc="2">
                <a:solidFill>
                  <a:srgbClr val="3F6797"/>
                </a:solidFill>
                <a:latin typeface="Calibri (MS) Bold"/>
                <a:ea typeface="Calibri (MS) Bold"/>
                <a:cs typeface="Calibri (MS) Bold"/>
                <a:sym typeface="Calibri (MS) Bold"/>
              </a:rPr>
              <a:t>Step 1: Click on sign in </a:t>
            </a:r>
          </a:p>
        </p:txBody>
      </p:sp>
      <p:sp>
        <p:nvSpPr>
          <p:cNvPr name="TextBox 11" id="11"/>
          <p:cNvSpPr txBox="true"/>
          <p:nvPr/>
        </p:nvSpPr>
        <p:spPr>
          <a:xfrm rot="0">
            <a:off x="914400" y="7871784"/>
            <a:ext cx="6094085" cy="606123"/>
          </a:xfrm>
          <a:prstGeom prst="rect">
            <a:avLst/>
          </a:prstGeom>
        </p:spPr>
        <p:txBody>
          <a:bodyPr anchor="t" rtlCol="false" tIns="0" lIns="0" bIns="0" rIns="0">
            <a:spAutoFit/>
          </a:bodyPr>
          <a:lstStyle/>
          <a:p>
            <a:pPr algn="just">
              <a:lnSpc>
                <a:spcPts val="1551"/>
              </a:lnSpc>
            </a:pPr>
            <a:r>
              <a:rPr lang="en-US" sz="1080" spc="9">
                <a:solidFill>
                  <a:srgbClr val="000000"/>
                </a:solidFill>
                <a:latin typeface="Calibri (MS)"/>
                <a:ea typeface="Calibri (MS)"/>
                <a:cs typeface="Calibri (MS)"/>
                <a:sym typeface="Calibri (MS)"/>
              </a:rPr>
              <a:t>If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you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do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not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have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a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CBD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account,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click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on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“Create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an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account”.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This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will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open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a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new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webpage  </a:t>
            </a:r>
            <a:r>
              <a:rPr lang="en-US" sz="1080" spc="9">
                <a:solidFill>
                  <a:srgbClr val="000000"/>
                </a:solidFill>
                <a:latin typeface="Calibri (MS)"/>
                <a:ea typeface="Calibri (MS)"/>
                <a:cs typeface="Calibri (MS)"/>
                <a:sym typeface="Calibri (MS)"/>
                <a:hlinkClick r:id="rId8" tooltip="https://accounts.cbd.int/signup"/>
              </a:rPr>
              <a:t>(https://accounts.cbd.int/signup</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where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you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will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see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the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instructions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for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setting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up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your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account.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If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you  already have a CBD account, go to step 5.     </a:t>
            </a:r>
          </a:p>
        </p:txBody>
      </p:sp>
      <p:sp>
        <p:nvSpPr>
          <p:cNvPr name="TextBox 12" id="12"/>
          <p:cNvSpPr txBox="true"/>
          <p:nvPr/>
        </p:nvSpPr>
        <p:spPr>
          <a:xfrm rot="0">
            <a:off x="6895481" y="7222560"/>
            <a:ext cx="31613" cy="212931"/>
          </a:xfrm>
          <a:prstGeom prst="rect">
            <a:avLst/>
          </a:prstGeom>
        </p:spPr>
        <p:txBody>
          <a:bodyPr anchor="t" rtlCol="false" tIns="0" lIns="0" bIns="0" rIns="0">
            <a:spAutoFit/>
          </a:bodyPr>
          <a:lstStyle/>
          <a:p>
            <a:pPr algn="l">
              <a:lnSpc>
                <a:spcPts val="1512"/>
              </a:lnSpc>
            </a:pPr>
            <a:r>
              <a:rPr lang="en-US" sz="1080">
                <a:solidFill>
                  <a:srgbClr val="000000"/>
                </a:solidFill>
                <a:latin typeface="Calibri (MS)"/>
                <a:ea typeface="Calibri (MS)"/>
                <a:cs typeface="Calibri (MS)"/>
                <a:sym typeface="Calibri (MS)"/>
              </a:rPr>
              <a:t> </a:t>
            </a:r>
          </a:p>
        </p:txBody>
      </p:sp>
      <p:sp>
        <p:nvSpPr>
          <p:cNvPr name="TextBox 13" id="13"/>
          <p:cNvSpPr txBox="true"/>
          <p:nvPr/>
        </p:nvSpPr>
        <p:spPr>
          <a:xfrm rot="0">
            <a:off x="914400" y="7522750"/>
            <a:ext cx="1323242" cy="239001"/>
          </a:xfrm>
          <a:prstGeom prst="rect">
            <a:avLst/>
          </a:prstGeom>
        </p:spPr>
        <p:txBody>
          <a:bodyPr anchor="t" rtlCol="false" tIns="0" lIns="0" bIns="0" rIns="0">
            <a:spAutoFit/>
          </a:bodyPr>
          <a:lstStyle/>
          <a:p>
            <a:pPr algn="l">
              <a:lnSpc>
                <a:spcPts val="1948"/>
              </a:lnSpc>
            </a:pPr>
            <a:r>
              <a:rPr lang="en-US" b="true" sz="1392" spc="4">
                <a:solidFill>
                  <a:srgbClr val="3F6797"/>
                </a:solidFill>
                <a:latin typeface="Trebuchet MS Bold"/>
                <a:ea typeface="Trebuchet MS Bold"/>
                <a:cs typeface="Trebuchet MS Bold"/>
                <a:sym typeface="Trebuchet MS Bold"/>
              </a:rPr>
              <a:t>Step 2: Sign up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914400" y="4066032"/>
            <a:ext cx="1127760" cy="3048"/>
            <a:chOff x="0" y="0"/>
            <a:chExt cx="1127760" cy="3048"/>
          </a:xfrm>
        </p:grpSpPr>
        <p:sp>
          <p:nvSpPr>
            <p:cNvPr name="Freeform 3" id="3"/>
            <p:cNvSpPr/>
            <p:nvPr/>
          </p:nvSpPr>
          <p:spPr>
            <a:xfrm flipH="false" flipV="false" rot="0">
              <a:off x="0" y="0"/>
              <a:ext cx="1127760" cy="3048"/>
            </a:xfrm>
            <a:custGeom>
              <a:avLst/>
              <a:gdLst/>
              <a:ahLst/>
              <a:cxnLst/>
              <a:rect r="r" b="b" t="t" l="l"/>
              <a:pathLst>
                <a:path h="3048" w="1127760">
                  <a:moveTo>
                    <a:pt x="0" y="0"/>
                  </a:moveTo>
                  <a:lnTo>
                    <a:pt x="1127760" y="0"/>
                  </a:lnTo>
                  <a:lnTo>
                    <a:pt x="1127760" y="3048"/>
                  </a:lnTo>
                  <a:lnTo>
                    <a:pt x="0" y="3048"/>
                  </a:lnTo>
                  <a:close/>
                </a:path>
              </a:pathLst>
            </a:custGeom>
            <a:solidFill>
              <a:srgbClr val="000000"/>
            </a:solidFill>
          </p:spPr>
        </p:sp>
      </p:grpSp>
      <p:grpSp>
        <p:nvGrpSpPr>
          <p:cNvPr name="Group 4" id="4"/>
          <p:cNvGrpSpPr>
            <a:grpSpLocks noChangeAspect="true"/>
          </p:cNvGrpSpPr>
          <p:nvPr/>
        </p:nvGrpSpPr>
        <p:grpSpPr>
          <a:xfrm rot="0">
            <a:off x="923925" y="923925"/>
            <a:ext cx="5957888" cy="1672038"/>
            <a:chOff x="0" y="0"/>
            <a:chExt cx="5957888" cy="1672031"/>
          </a:xfrm>
        </p:grpSpPr>
        <p:sp>
          <p:nvSpPr>
            <p:cNvPr name="Freeform 5" id="5"/>
            <p:cNvSpPr/>
            <p:nvPr/>
          </p:nvSpPr>
          <p:spPr>
            <a:xfrm flipH="false" flipV="false" rot="0">
              <a:off x="0" y="0"/>
              <a:ext cx="5957951" cy="1672082"/>
            </a:xfrm>
            <a:custGeom>
              <a:avLst/>
              <a:gdLst/>
              <a:ahLst/>
              <a:cxnLst/>
              <a:rect r="r" b="b" t="t" l="l"/>
              <a:pathLst>
                <a:path h="1672082" w="5957951">
                  <a:moveTo>
                    <a:pt x="4826" y="0"/>
                  </a:moveTo>
                  <a:lnTo>
                    <a:pt x="5953125" y="0"/>
                  </a:lnTo>
                  <a:cubicBezTo>
                    <a:pt x="5955792" y="0"/>
                    <a:pt x="5957951" y="2159"/>
                    <a:pt x="5957951" y="4826"/>
                  </a:cubicBezTo>
                  <a:lnTo>
                    <a:pt x="5957951" y="1667256"/>
                  </a:lnTo>
                  <a:cubicBezTo>
                    <a:pt x="5957951" y="1669923"/>
                    <a:pt x="5955792" y="1672082"/>
                    <a:pt x="5953125" y="1672082"/>
                  </a:cubicBezTo>
                  <a:lnTo>
                    <a:pt x="4826" y="1672082"/>
                  </a:lnTo>
                  <a:cubicBezTo>
                    <a:pt x="2159" y="1672082"/>
                    <a:pt x="0" y="1669923"/>
                    <a:pt x="0" y="1667256"/>
                  </a:cubicBezTo>
                  <a:lnTo>
                    <a:pt x="0" y="4826"/>
                  </a:lnTo>
                  <a:cubicBezTo>
                    <a:pt x="0" y="2159"/>
                    <a:pt x="2159" y="0"/>
                    <a:pt x="4826" y="0"/>
                  </a:cubicBezTo>
                  <a:moveTo>
                    <a:pt x="4826" y="9525"/>
                  </a:moveTo>
                  <a:lnTo>
                    <a:pt x="4826" y="4826"/>
                  </a:lnTo>
                  <a:lnTo>
                    <a:pt x="9525" y="4826"/>
                  </a:lnTo>
                  <a:lnTo>
                    <a:pt x="9525" y="1667256"/>
                  </a:lnTo>
                  <a:lnTo>
                    <a:pt x="4826" y="1667256"/>
                  </a:lnTo>
                  <a:lnTo>
                    <a:pt x="4826" y="1662430"/>
                  </a:lnTo>
                  <a:lnTo>
                    <a:pt x="5948426" y="1667256"/>
                  </a:lnTo>
                  <a:lnTo>
                    <a:pt x="5948426" y="4826"/>
                  </a:lnTo>
                  <a:lnTo>
                    <a:pt x="5953252" y="4826"/>
                  </a:lnTo>
                  <a:lnTo>
                    <a:pt x="5953252" y="9525"/>
                  </a:lnTo>
                  <a:lnTo>
                    <a:pt x="4826" y="9525"/>
                  </a:lnTo>
                  <a:close/>
                </a:path>
              </a:pathLst>
            </a:custGeom>
            <a:solidFill>
              <a:srgbClr val="6095C9"/>
            </a:solidFill>
          </p:spPr>
        </p:sp>
      </p:grpSp>
      <p:sp>
        <p:nvSpPr>
          <p:cNvPr name="Freeform 6" id="6"/>
          <p:cNvSpPr/>
          <p:nvPr/>
        </p:nvSpPr>
        <p:spPr>
          <a:xfrm flipH="false" flipV="false" rot="0">
            <a:off x="933507" y="933450"/>
            <a:ext cx="5938695" cy="1652902"/>
          </a:xfrm>
          <a:custGeom>
            <a:avLst/>
            <a:gdLst/>
            <a:ahLst/>
            <a:cxnLst/>
            <a:rect r="r" b="b" t="t" l="l"/>
            <a:pathLst>
              <a:path h="1652902" w="5938695">
                <a:moveTo>
                  <a:pt x="0" y="0"/>
                </a:moveTo>
                <a:lnTo>
                  <a:pt x="5938695" y="0"/>
                </a:lnTo>
                <a:lnTo>
                  <a:pt x="5938695" y="1652902"/>
                </a:lnTo>
                <a:lnTo>
                  <a:pt x="0" y="1652902"/>
                </a:lnTo>
                <a:lnTo>
                  <a:pt x="0" y="0"/>
                </a:lnTo>
                <a:close/>
              </a:path>
            </a:pathLst>
          </a:custGeom>
          <a:blipFill>
            <a:blip r:embed="rId2"/>
            <a:stretch>
              <a:fillRect l="0" t="-18586" r="-123" b="-169209"/>
            </a:stretch>
          </a:blipFill>
        </p:spPr>
      </p:sp>
      <p:sp>
        <p:nvSpPr>
          <p:cNvPr name="Freeform 7" id="7"/>
          <p:cNvSpPr/>
          <p:nvPr/>
        </p:nvSpPr>
        <p:spPr>
          <a:xfrm flipH="false" flipV="false" rot="0">
            <a:off x="933450" y="4253132"/>
            <a:ext cx="5475322" cy="1982467"/>
          </a:xfrm>
          <a:custGeom>
            <a:avLst/>
            <a:gdLst/>
            <a:ahLst/>
            <a:cxnLst/>
            <a:rect r="r" b="b" t="t" l="l"/>
            <a:pathLst>
              <a:path h="1982467" w="5475322">
                <a:moveTo>
                  <a:pt x="0" y="0"/>
                </a:moveTo>
                <a:lnTo>
                  <a:pt x="5475322" y="0"/>
                </a:lnTo>
                <a:lnTo>
                  <a:pt x="5475322" y="1982466"/>
                </a:lnTo>
                <a:lnTo>
                  <a:pt x="0" y="1982466"/>
                </a:lnTo>
                <a:lnTo>
                  <a:pt x="0" y="0"/>
                </a:lnTo>
                <a:close/>
              </a:path>
            </a:pathLst>
          </a:custGeom>
          <a:blipFill>
            <a:blip r:embed="rId3"/>
            <a:stretch>
              <a:fillRect l="0" t="-97734" r="-2555" b="-28874"/>
            </a:stretch>
          </a:blipFill>
        </p:spPr>
      </p:sp>
      <p:sp>
        <p:nvSpPr>
          <p:cNvPr name="Freeform 8" id="8"/>
          <p:cNvSpPr/>
          <p:nvPr/>
        </p:nvSpPr>
        <p:spPr>
          <a:xfrm flipH="false" flipV="false" rot="0">
            <a:off x="860422" y="4180103"/>
            <a:ext cx="5621341" cy="2128437"/>
          </a:xfrm>
          <a:custGeom>
            <a:avLst/>
            <a:gdLst/>
            <a:ahLst/>
            <a:cxnLst/>
            <a:rect r="r" b="b" t="t" l="l"/>
            <a:pathLst>
              <a:path h="2128437" w="5621341">
                <a:moveTo>
                  <a:pt x="0" y="0"/>
                </a:moveTo>
                <a:lnTo>
                  <a:pt x="5621341" y="0"/>
                </a:lnTo>
                <a:lnTo>
                  <a:pt x="5621341" y="2128438"/>
                </a:lnTo>
                <a:lnTo>
                  <a:pt x="0" y="21284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4656982" y="1942462"/>
            <a:ext cx="1541250" cy="572138"/>
          </a:xfrm>
          <a:custGeom>
            <a:avLst/>
            <a:gdLst/>
            <a:ahLst/>
            <a:cxnLst/>
            <a:rect r="r" b="b" t="t" l="l"/>
            <a:pathLst>
              <a:path h="572138" w="1541250">
                <a:moveTo>
                  <a:pt x="0" y="0"/>
                </a:moveTo>
                <a:lnTo>
                  <a:pt x="1541250" y="0"/>
                </a:lnTo>
                <a:lnTo>
                  <a:pt x="1541250" y="572138"/>
                </a:lnTo>
                <a:lnTo>
                  <a:pt x="0" y="57213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519428" y="5284851"/>
            <a:ext cx="929640" cy="682752"/>
          </a:xfrm>
          <a:custGeom>
            <a:avLst/>
            <a:gdLst/>
            <a:ahLst/>
            <a:cxnLst/>
            <a:rect r="r" b="b" t="t" l="l"/>
            <a:pathLst>
              <a:path h="682752" w="929640">
                <a:moveTo>
                  <a:pt x="0" y="0"/>
                </a:moveTo>
                <a:lnTo>
                  <a:pt x="929640" y="0"/>
                </a:lnTo>
                <a:lnTo>
                  <a:pt x="929640" y="682752"/>
                </a:lnTo>
                <a:lnTo>
                  <a:pt x="0" y="682752"/>
                </a:lnTo>
                <a:lnTo>
                  <a:pt x="0" y="0"/>
                </a:lnTo>
                <a:close/>
              </a:path>
            </a:pathLst>
          </a:custGeom>
          <a:blipFill>
            <a:blip r:embed="rId8"/>
            <a:stretch>
              <a:fillRect l="0" t="0" r="0" b="0"/>
            </a:stretch>
          </a:blipFill>
        </p:spPr>
      </p:sp>
      <p:sp>
        <p:nvSpPr>
          <p:cNvPr name="TextBox 11" id="11"/>
          <p:cNvSpPr txBox="true"/>
          <p:nvPr/>
        </p:nvSpPr>
        <p:spPr>
          <a:xfrm rot="0">
            <a:off x="5131051" y="9441113"/>
            <a:ext cx="1784680" cy="168850"/>
          </a:xfrm>
          <a:prstGeom prst="rect">
            <a:avLst/>
          </a:prstGeom>
        </p:spPr>
        <p:txBody>
          <a:bodyPr anchor="t" rtlCol="false" tIns="0" lIns="0" bIns="0" rIns="0">
            <a:spAutoFit/>
          </a:bodyPr>
          <a:lstStyle/>
          <a:p>
            <a:pPr algn="l">
              <a:lnSpc>
                <a:spcPts val="1108"/>
              </a:lnSpc>
            </a:pPr>
            <a:r>
              <a:rPr lang="en-US" sz="791" spc="3">
                <a:solidFill>
                  <a:srgbClr val="808080"/>
                </a:solidFill>
                <a:latin typeface="Calibri (MS)"/>
                <a:ea typeface="Calibri (MS)"/>
                <a:cs typeface="Calibri (MS)"/>
                <a:sym typeface="Calibri (MS)"/>
              </a:rPr>
              <a:t>Creating and Managing your CBD Account </a:t>
            </a:r>
          </a:p>
        </p:txBody>
      </p:sp>
      <p:sp>
        <p:nvSpPr>
          <p:cNvPr name="TextBox 12" id="12"/>
          <p:cNvSpPr txBox="true"/>
          <p:nvPr/>
        </p:nvSpPr>
        <p:spPr>
          <a:xfrm rot="0">
            <a:off x="1589532" y="5247075"/>
            <a:ext cx="833628" cy="408003"/>
          </a:xfrm>
          <a:prstGeom prst="rect">
            <a:avLst/>
          </a:prstGeom>
        </p:spPr>
        <p:txBody>
          <a:bodyPr anchor="t" rtlCol="false" tIns="0" lIns="0" bIns="0" rIns="0">
            <a:spAutoFit/>
          </a:bodyPr>
          <a:lstStyle/>
          <a:p>
            <a:pPr algn="l">
              <a:lnSpc>
                <a:spcPts val="1535"/>
              </a:lnSpc>
            </a:pPr>
            <a:r>
              <a:rPr lang="en-US" sz="1080" spc="8">
                <a:solidFill>
                  <a:srgbClr val="000000"/>
                </a:solidFill>
                <a:latin typeface="Calibri (MS)"/>
                <a:ea typeface="Calibri (MS)"/>
                <a:cs typeface="Calibri (MS)"/>
                <a:sym typeface="Calibri (MS)"/>
              </a:rPr>
              <a:t>Click ‘Submit’  after entering </a:t>
            </a:r>
          </a:p>
        </p:txBody>
      </p:sp>
      <p:sp>
        <p:nvSpPr>
          <p:cNvPr name="TextBox 13" id="13"/>
          <p:cNvSpPr txBox="true"/>
          <p:nvPr/>
        </p:nvSpPr>
        <p:spPr>
          <a:xfrm rot="0">
            <a:off x="1644396" y="5637219"/>
            <a:ext cx="752894" cy="212931"/>
          </a:xfrm>
          <a:prstGeom prst="rect">
            <a:avLst/>
          </a:prstGeom>
        </p:spPr>
        <p:txBody>
          <a:bodyPr anchor="t" rtlCol="false" tIns="0" lIns="0" bIns="0" rIns="0">
            <a:spAutoFit/>
          </a:bodyPr>
          <a:lstStyle/>
          <a:p>
            <a:pPr algn="l">
              <a:lnSpc>
                <a:spcPts val="1535"/>
              </a:lnSpc>
            </a:pPr>
            <a:r>
              <a:rPr lang="en-US" sz="1080" spc="5">
                <a:solidFill>
                  <a:srgbClr val="000000"/>
                </a:solidFill>
                <a:latin typeface="Calibri (MS)"/>
                <a:ea typeface="Calibri (MS)"/>
                <a:cs typeface="Calibri (MS)"/>
                <a:sym typeface="Calibri (MS)"/>
              </a:rPr>
              <a:t>i</a:t>
            </a:r>
            <a:r>
              <a:rPr lang="en-US" sz="1080" spc="5">
                <a:solidFill>
                  <a:srgbClr val="000000"/>
                </a:solidFill>
                <a:latin typeface="Calibri (MS)"/>
                <a:ea typeface="Calibri (MS)"/>
                <a:cs typeface="Calibri (MS)"/>
                <a:sym typeface="Calibri (MS)"/>
              </a:rPr>
              <a:t> </a:t>
            </a:r>
            <a:r>
              <a:rPr lang="en-US" sz="1080" spc="5">
                <a:solidFill>
                  <a:srgbClr val="000000"/>
                </a:solidFill>
                <a:latin typeface="Calibri (MS)"/>
                <a:ea typeface="Calibri (MS)"/>
                <a:cs typeface="Calibri (MS)"/>
                <a:sym typeface="Calibri (MS)"/>
              </a:rPr>
              <a:t>nformat</a:t>
            </a:r>
            <a:r>
              <a:rPr lang="en-US" sz="1080" spc="5">
                <a:solidFill>
                  <a:srgbClr val="000000"/>
                </a:solidFill>
                <a:latin typeface="Calibri (MS)"/>
                <a:ea typeface="Calibri (MS)"/>
                <a:cs typeface="Calibri (MS)"/>
                <a:sym typeface="Calibri (MS)"/>
              </a:rPr>
              <a:t> </a:t>
            </a:r>
            <a:r>
              <a:rPr lang="en-US" sz="1080" spc="5">
                <a:solidFill>
                  <a:srgbClr val="000000"/>
                </a:solidFill>
                <a:latin typeface="Calibri (MS)"/>
                <a:ea typeface="Calibri (MS)"/>
                <a:cs typeface="Calibri (MS)"/>
                <a:sym typeface="Calibri (MS)"/>
              </a:rPr>
              <a:t>ion </a:t>
            </a:r>
            <a:r>
              <a:rPr lang="en-US" sz="1080" spc="5">
                <a:solidFill>
                  <a:srgbClr val="000000"/>
                </a:solidFill>
                <a:latin typeface="Calibri (MS)"/>
                <a:ea typeface="Calibri (MS)"/>
                <a:cs typeface="Calibri (MS)"/>
                <a:sym typeface="Calibri (MS)"/>
              </a:rPr>
              <a:t> </a:t>
            </a:r>
            <a:r>
              <a:rPr lang="en-US" sz="1080" spc="5">
                <a:solidFill>
                  <a:srgbClr val="000000"/>
                </a:solidFill>
                <a:latin typeface="Calibri (MS)"/>
                <a:ea typeface="Calibri (MS)"/>
                <a:cs typeface="Calibri (MS)"/>
                <a:sym typeface="Calibri (MS)"/>
              </a:rPr>
              <a:t> </a:t>
            </a:r>
          </a:p>
        </p:txBody>
      </p:sp>
      <p:sp>
        <p:nvSpPr>
          <p:cNvPr name="TextBox 14" id="14"/>
          <p:cNvSpPr txBox="true"/>
          <p:nvPr/>
        </p:nvSpPr>
        <p:spPr>
          <a:xfrm rot="0">
            <a:off x="5333495" y="2014423"/>
            <a:ext cx="591331" cy="408003"/>
          </a:xfrm>
          <a:prstGeom prst="rect">
            <a:avLst/>
          </a:prstGeom>
        </p:spPr>
        <p:txBody>
          <a:bodyPr anchor="t" rtlCol="false" tIns="0" lIns="0" bIns="0" rIns="0">
            <a:spAutoFit/>
          </a:bodyPr>
          <a:lstStyle/>
          <a:p>
            <a:pPr algn="ctr">
              <a:lnSpc>
                <a:spcPts val="1535"/>
              </a:lnSpc>
            </a:pPr>
            <a:r>
              <a:rPr lang="en-US" sz="1080" spc="9">
                <a:solidFill>
                  <a:srgbClr val="000000"/>
                </a:solidFill>
                <a:latin typeface="Calibri (MS)"/>
                <a:ea typeface="Calibri (MS)"/>
                <a:cs typeface="Calibri (MS)"/>
                <a:sym typeface="Calibri (MS)"/>
              </a:rPr>
              <a:t>Create an  account </a:t>
            </a:r>
          </a:p>
        </p:txBody>
      </p:sp>
      <p:sp>
        <p:nvSpPr>
          <p:cNvPr name="TextBox 15" id="15"/>
          <p:cNvSpPr txBox="true"/>
          <p:nvPr/>
        </p:nvSpPr>
        <p:spPr>
          <a:xfrm rot="0">
            <a:off x="914400" y="3089472"/>
            <a:ext cx="6094085" cy="996267"/>
          </a:xfrm>
          <a:prstGeom prst="rect">
            <a:avLst/>
          </a:prstGeom>
        </p:spPr>
        <p:txBody>
          <a:bodyPr anchor="t" rtlCol="false" tIns="0" lIns="0" bIns="0" rIns="0">
            <a:spAutoFit/>
          </a:bodyPr>
          <a:lstStyle/>
          <a:p>
            <a:pPr algn="just">
              <a:lnSpc>
                <a:spcPts val="1535"/>
              </a:lnSpc>
            </a:pPr>
            <a:r>
              <a:rPr lang="en-US" sz="1080" spc="8">
                <a:solidFill>
                  <a:srgbClr val="000000"/>
                </a:solidFill>
                <a:latin typeface="Calibri (MS)"/>
                <a:ea typeface="Calibri (MS)"/>
                <a:cs typeface="Calibri (MS)"/>
                <a:sym typeface="Calibri (MS)"/>
              </a:rPr>
              <a:t>Follow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the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instructions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for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creating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a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new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account;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remember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to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fill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out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the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mandatory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fields.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Your  password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must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be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at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least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10 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digits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long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and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include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at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least: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one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uppercase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letter,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a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lowercase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letter,  and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a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digit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or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special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character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(!@#$%^&amp;*()_+-&lt;&gt;?/~|[]\).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You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may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wish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to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use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a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personalized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email  (e.g.,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stephanie.chan@gotmail.org)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to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create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a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CBD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account,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rather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than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a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generic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email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(e.g.,  </a:t>
            </a:r>
            <a:r>
              <a:rPr lang="en-US" sz="1080" spc="8">
                <a:solidFill>
                  <a:srgbClr val="000000"/>
                </a:solidFill>
                <a:latin typeface="Calibri (MS)"/>
                <a:ea typeface="Calibri (MS)"/>
                <a:cs typeface="Calibri (MS)"/>
                <a:sym typeface="Calibri (MS)"/>
                <a:hlinkClick r:id="rId9" tooltip="mailto:secretariat@cbd.int"/>
              </a:rPr>
              <a:t>secretariat@cbd.int</a:t>
            </a:r>
            <a:r>
              <a:rPr lang="en-US" sz="1080" spc="8">
                <a:solidFill>
                  <a:srgbClr val="000000"/>
                </a:solidFill>
                <a:latin typeface="Calibri (MS)"/>
                <a:ea typeface="Calibri (MS)"/>
                <a:cs typeface="Calibri (MS)"/>
                <a:sym typeface="Calibri (MS)"/>
              </a:rPr>
              <a:t>). </a:t>
            </a:r>
          </a:p>
        </p:txBody>
      </p:sp>
      <p:sp>
        <p:nvSpPr>
          <p:cNvPr name="TextBox 16" id="16"/>
          <p:cNvSpPr txBox="true"/>
          <p:nvPr/>
        </p:nvSpPr>
        <p:spPr>
          <a:xfrm rot="0">
            <a:off x="914400" y="6737928"/>
            <a:ext cx="6094085" cy="1389459"/>
          </a:xfrm>
          <a:prstGeom prst="rect">
            <a:avLst/>
          </a:prstGeom>
        </p:spPr>
        <p:txBody>
          <a:bodyPr anchor="t" rtlCol="false" tIns="0" lIns="0" bIns="0" rIns="0">
            <a:spAutoFit/>
          </a:bodyPr>
          <a:lstStyle/>
          <a:p>
            <a:pPr algn="just">
              <a:lnSpc>
                <a:spcPts val="1543"/>
              </a:lnSpc>
            </a:pPr>
            <a:r>
              <a:rPr lang="en-US" sz="1080" spc="9">
                <a:solidFill>
                  <a:srgbClr val="000000"/>
                </a:solidFill>
                <a:latin typeface="Calibri (MS)"/>
                <a:ea typeface="Calibri (MS)"/>
                <a:cs typeface="Calibri (MS)"/>
                <a:sym typeface="Calibri (MS)"/>
              </a:rPr>
              <a:t>Check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your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email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inbox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for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the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automated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welcome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message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from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the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Secretariat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of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the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Convention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on  Biological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Diversity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(cbd-accounts@cbd.int)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with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the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subject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“Welcome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to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the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CBD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online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network!”  When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you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click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on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the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activation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link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provided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in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the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email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it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will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validate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your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email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address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and  complete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the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registration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process.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It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can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take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up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to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an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hour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upon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signing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up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for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you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to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receive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your  welcome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email.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If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you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are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unable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to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locate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the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welcome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email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in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your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inbox,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check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your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spam/junk  folder.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If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you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still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can’t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locate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the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welcome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email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in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your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inbox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or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spam/junk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folders,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click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on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the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button  ‘resend the welcome email’. </a:t>
            </a:r>
          </a:p>
        </p:txBody>
      </p:sp>
      <p:sp>
        <p:nvSpPr>
          <p:cNvPr name="TextBox 17" id="17"/>
          <p:cNvSpPr txBox="true"/>
          <p:nvPr/>
        </p:nvSpPr>
        <p:spPr>
          <a:xfrm rot="0">
            <a:off x="6895948" y="2437200"/>
            <a:ext cx="31613" cy="212931"/>
          </a:xfrm>
          <a:prstGeom prst="rect">
            <a:avLst/>
          </a:prstGeom>
        </p:spPr>
        <p:txBody>
          <a:bodyPr anchor="t" rtlCol="false" tIns="0" lIns="0" bIns="0" rIns="0">
            <a:spAutoFit/>
          </a:bodyPr>
          <a:lstStyle/>
          <a:p>
            <a:pPr algn="l">
              <a:lnSpc>
                <a:spcPts val="1512"/>
              </a:lnSpc>
            </a:pPr>
            <a:r>
              <a:rPr lang="en-US" sz="1080">
                <a:solidFill>
                  <a:srgbClr val="000000"/>
                </a:solidFill>
                <a:latin typeface="Calibri (MS)"/>
                <a:ea typeface="Calibri (MS)"/>
                <a:cs typeface="Calibri (MS)"/>
                <a:sym typeface="Calibri (MS)"/>
              </a:rPr>
              <a:t> </a:t>
            </a:r>
          </a:p>
        </p:txBody>
      </p:sp>
      <p:sp>
        <p:nvSpPr>
          <p:cNvPr name="TextBox 18" id="18"/>
          <p:cNvSpPr txBox="true"/>
          <p:nvPr/>
        </p:nvSpPr>
        <p:spPr>
          <a:xfrm rot="0">
            <a:off x="914400" y="2737390"/>
            <a:ext cx="2001907" cy="239001"/>
          </a:xfrm>
          <a:prstGeom prst="rect">
            <a:avLst/>
          </a:prstGeom>
        </p:spPr>
        <p:txBody>
          <a:bodyPr anchor="t" rtlCol="false" tIns="0" lIns="0" bIns="0" rIns="0">
            <a:spAutoFit/>
          </a:bodyPr>
          <a:lstStyle/>
          <a:p>
            <a:pPr algn="l">
              <a:lnSpc>
                <a:spcPts val="1948"/>
              </a:lnSpc>
            </a:pPr>
            <a:r>
              <a:rPr lang="en-US" b="true" sz="1392" spc="4">
                <a:solidFill>
                  <a:srgbClr val="3F6797"/>
                </a:solidFill>
                <a:latin typeface="Trebuchet MS Bold"/>
                <a:ea typeface="Trebuchet MS Bold"/>
                <a:cs typeface="Trebuchet MS Bold"/>
                <a:sym typeface="Trebuchet MS Bold"/>
              </a:rPr>
              <a:t>Step 3: Create account </a:t>
            </a:r>
          </a:p>
        </p:txBody>
      </p:sp>
      <p:sp>
        <p:nvSpPr>
          <p:cNvPr name="TextBox 19" id="19"/>
          <p:cNvSpPr txBox="true"/>
          <p:nvPr/>
        </p:nvSpPr>
        <p:spPr>
          <a:xfrm rot="0">
            <a:off x="914400" y="6381683"/>
            <a:ext cx="2125018" cy="249526"/>
          </a:xfrm>
          <a:prstGeom prst="rect">
            <a:avLst/>
          </a:prstGeom>
        </p:spPr>
        <p:txBody>
          <a:bodyPr anchor="t" rtlCol="false" tIns="0" lIns="0" bIns="0" rIns="0">
            <a:spAutoFit/>
          </a:bodyPr>
          <a:lstStyle/>
          <a:p>
            <a:pPr algn="l">
              <a:lnSpc>
                <a:spcPts val="1948"/>
              </a:lnSpc>
            </a:pPr>
            <a:r>
              <a:rPr lang="en-US" b="true" sz="1392" spc="4">
                <a:solidFill>
                  <a:srgbClr val="3F6797"/>
                </a:solidFill>
                <a:latin typeface="Trebuchet MS Bold"/>
                <a:ea typeface="Trebuchet MS Bold"/>
                <a:cs typeface="Trebuchet MS Bold"/>
                <a:sym typeface="Trebuchet MS Bold"/>
              </a:rPr>
              <a:t>Step 4: Activate account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923925" y="923925"/>
            <a:ext cx="6004722" cy="2533650"/>
            <a:chOff x="0" y="0"/>
            <a:chExt cx="6004725" cy="2533650"/>
          </a:xfrm>
        </p:grpSpPr>
        <p:sp>
          <p:nvSpPr>
            <p:cNvPr name="Freeform 3" id="3"/>
            <p:cNvSpPr/>
            <p:nvPr/>
          </p:nvSpPr>
          <p:spPr>
            <a:xfrm flipH="false" flipV="false" rot="0">
              <a:off x="0" y="0"/>
              <a:ext cx="6004814" cy="2533650"/>
            </a:xfrm>
            <a:custGeom>
              <a:avLst/>
              <a:gdLst/>
              <a:ahLst/>
              <a:cxnLst/>
              <a:rect r="r" b="b" t="t" l="l"/>
              <a:pathLst>
                <a:path h="2533650" w="6004814">
                  <a:moveTo>
                    <a:pt x="4826" y="0"/>
                  </a:moveTo>
                  <a:lnTo>
                    <a:pt x="5999988" y="0"/>
                  </a:lnTo>
                  <a:cubicBezTo>
                    <a:pt x="6002655" y="0"/>
                    <a:pt x="6004814" y="2159"/>
                    <a:pt x="6004814" y="4826"/>
                  </a:cubicBezTo>
                  <a:lnTo>
                    <a:pt x="6004814" y="2528824"/>
                  </a:lnTo>
                  <a:cubicBezTo>
                    <a:pt x="6004814" y="2531491"/>
                    <a:pt x="6002655" y="2533650"/>
                    <a:pt x="5999988" y="2533650"/>
                  </a:cubicBezTo>
                  <a:lnTo>
                    <a:pt x="4826" y="2533650"/>
                  </a:lnTo>
                  <a:cubicBezTo>
                    <a:pt x="2159" y="2533650"/>
                    <a:pt x="0" y="2531491"/>
                    <a:pt x="0" y="2528824"/>
                  </a:cubicBezTo>
                  <a:lnTo>
                    <a:pt x="0" y="4826"/>
                  </a:lnTo>
                  <a:cubicBezTo>
                    <a:pt x="0" y="2159"/>
                    <a:pt x="2159" y="0"/>
                    <a:pt x="4826" y="0"/>
                  </a:cubicBezTo>
                  <a:moveTo>
                    <a:pt x="4826" y="9525"/>
                  </a:moveTo>
                  <a:lnTo>
                    <a:pt x="4826" y="4826"/>
                  </a:lnTo>
                  <a:lnTo>
                    <a:pt x="9525" y="4826"/>
                  </a:lnTo>
                  <a:lnTo>
                    <a:pt x="9525" y="2528824"/>
                  </a:lnTo>
                  <a:lnTo>
                    <a:pt x="4826" y="2528824"/>
                  </a:lnTo>
                  <a:lnTo>
                    <a:pt x="4826" y="2523998"/>
                  </a:lnTo>
                  <a:lnTo>
                    <a:pt x="5995289" y="2528824"/>
                  </a:lnTo>
                  <a:lnTo>
                    <a:pt x="5995289" y="4826"/>
                  </a:lnTo>
                  <a:lnTo>
                    <a:pt x="6000115" y="4826"/>
                  </a:lnTo>
                  <a:lnTo>
                    <a:pt x="6000115" y="9525"/>
                  </a:lnTo>
                  <a:lnTo>
                    <a:pt x="4826" y="9525"/>
                  </a:lnTo>
                  <a:close/>
                </a:path>
              </a:pathLst>
            </a:custGeom>
            <a:solidFill>
              <a:srgbClr val="6095C9"/>
            </a:solidFill>
          </p:spPr>
        </p:sp>
      </p:grpSp>
      <p:sp>
        <p:nvSpPr>
          <p:cNvPr name="Freeform 4" id="4"/>
          <p:cNvSpPr/>
          <p:nvPr/>
        </p:nvSpPr>
        <p:spPr>
          <a:xfrm flipH="false" flipV="false" rot="0">
            <a:off x="933450" y="933450"/>
            <a:ext cx="5985510" cy="2514533"/>
          </a:xfrm>
          <a:custGeom>
            <a:avLst/>
            <a:gdLst/>
            <a:ahLst/>
            <a:cxnLst/>
            <a:rect r="r" b="b" t="t" l="l"/>
            <a:pathLst>
              <a:path h="2514533" w="5985510">
                <a:moveTo>
                  <a:pt x="0" y="0"/>
                </a:moveTo>
                <a:lnTo>
                  <a:pt x="5985510" y="0"/>
                </a:lnTo>
                <a:lnTo>
                  <a:pt x="5985510" y="2514533"/>
                </a:lnTo>
                <a:lnTo>
                  <a:pt x="0" y="2514533"/>
                </a:lnTo>
                <a:lnTo>
                  <a:pt x="0" y="0"/>
                </a:lnTo>
                <a:close/>
              </a:path>
            </a:pathLst>
          </a:custGeom>
          <a:blipFill>
            <a:blip r:embed="rId2"/>
            <a:stretch>
              <a:fillRect l="0" t="-20461" r="0" b="-69967"/>
            </a:stretch>
          </a:blipFill>
        </p:spPr>
      </p:sp>
      <p:sp>
        <p:nvSpPr>
          <p:cNvPr name="Freeform 5" id="5"/>
          <p:cNvSpPr/>
          <p:nvPr/>
        </p:nvSpPr>
        <p:spPr>
          <a:xfrm flipH="false" flipV="false" rot="0">
            <a:off x="933450" y="5049936"/>
            <a:ext cx="5932742" cy="2412368"/>
          </a:xfrm>
          <a:custGeom>
            <a:avLst/>
            <a:gdLst/>
            <a:ahLst/>
            <a:cxnLst/>
            <a:rect r="r" b="b" t="t" l="l"/>
            <a:pathLst>
              <a:path h="2412368" w="5932742">
                <a:moveTo>
                  <a:pt x="0" y="0"/>
                </a:moveTo>
                <a:lnTo>
                  <a:pt x="5932742" y="0"/>
                </a:lnTo>
                <a:lnTo>
                  <a:pt x="5932742" y="2412368"/>
                </a:lnTo>
                <a:lnTo>
                  <a:pt x="0" y="2412368"/>
                </a:lnTo>
                <a:lnTo>
                  <a:pt x="0" y="0"/>
                </a:lnTo>
                <a:close/>
              </a:path>
            </a:pathLst>
          </a:custGeom>
          <a:blipFill>
            <a:blip r:embed="rId3"/>
            <a:stretch>
              <a:fillRect l="0" t="-22243" r="0" b="-74498"/>
            </a:stretch>
          </a:blipFill>
        </p:spPr>
      </p:sp>
      <p:grpSp>
        <p:nvGrpSpPr>
          <p:cNvPr name="Group 6" id="6"/>
          <p:cNvGrpSpPr>
            <a:grpSpLocks noChangeAspect="true"/>
          </p:cNvGrpSpPr>
          <p:nvPr/>
        </p:nvGrpSpPr>
        <p:grpSpPr>
          <a:xfrm rot="0">
            <a:off x="923925" y="5040411"/>
            <a:ext cx="5951934" cy="2431256"/>
            <a:chOff x="0" y="0"/>
            <a:chExt cx="5951931" cy="2431263"/>
          </a:xfrm>
        </p:grpSpPr>
        <p:sp>
          <p:nvSpPr>
            <p:cNvPr name="Freeform 7" id="7"/>
            <p:cNvSpPr/>
            <p:nvPr/>
          </p:nvSpPr>
          <p:spPr>
            <a:xfrm flipH="false" flipV="false" rot="0">
              <a:off x="0" y="0"/>
              <a:ext cx="5951982" cy="2431288"/>
            </a:xfrm>
            <a:custGeom>
              <a:avLst/>
              <a:gdLst/>
              <a:ahLst/>
              <a:cxnLst/>
              <a:rect r="r" b="b" t="t" l="l"/>
              <a:pathLst>
                <a:path h="2431288" w="5951982">
                  <a:moveTo>
                    <a:pt x="4826" y="0"/>
                  </a:moveTo>
                  <a:lnTo>
                    <a:pt x="5947156" y="0"/>
                  </a:lnTo>
                  <a:cubicBezTo>
                    <a:pt x="5949823" y="0"/>
                    <a:pt x="5951982" y="2159"/>
                    <a:pt x="5951982" y="4826"/>
                  </a:cubicBezTo>
                  <a:lnTo>
                    <a:pt x="5951982" y="2426462"/>
                  </a:lnTo>
                  <a:cubicBezTo>
                    <a:pt x="5951982" y="2429129"/>
                    <a:pt x="5949823" y="2431288"/>
                    <a:pt x="5947156" y="2431288"/>
                  </a:cubicBezTo>
                  <a:lnTo>
                    <a:pt x="4826" y="2431288"/>
                  </a:lnTo>
                  <a:cubicBezTo>
                    <a:pt x="2159" y="2431288"/>
                    <a:pt x="0" y="2429129"/>
                    <a:pt x="0" y="2426462"/>
                  </a:cubicBezTo>
                  <a:lnTo>
                    <a:pt x="0" y="4826"/>
                  </a:lnTo>
                  <a:cubicBezTo>
                    <a:pt x="0" y="2159"/>
                    <a:pt x="2159" y="0"/>
                    <a:pt x="4826" y="0"/>
                  </a:cubicBezTo>
                  <a:moveTo>
                    <a:pt x="4826" y="9525"/>
                  </a:moveTo>
                  <a:lnTo>
                    <a:pt x="4826" y="4826"/>
                  </a:lnTo>
                  <a:lnTo>
                    <a:pt x="9525" y="4826"/>
                  </a:lnTo>
                  <a:lnTo>
                    <a:pt x="9525" y="2426462"/>
                  </a:lnTo>
                  <a:lnTo>
                    <a:pt x="4826" y="2426462"/>
                  </a:lnTo>
                  <a:lnTo>
                    <a:pt x="4826" y="2421636"/>
                  </a:lnTo>
                  <a:lnTo>
                    <a:pt x="5942457" y="2426462"/>
                  </a:lnTo>
                  <a:lnTo>
                    <a:pt x="5942457" y="4826"/>
                  </a:lnTo>
                  <a:lnTo>
                    <a:pt x="5947283" y="4826"/>
                  </a:lnTo>
                  <a:lnTo>
                    <a:pt x="5947283" y="9525"/>
                  </a:lnTo>
                  <a:lnTo>
                    <a:pt x="4826" y="9525"/>
                  </a:lnTo>
                  <a:close/>
                </a:path>
              </a:pathLst>
            </a:custGeom>
            <a:solidFill>
              <a:srgbClr val="6095C9"/>
            </a:solidFill>
          </p:spPr>
        </p:sp>
      </p:grpSp>
      <p:sp>
        <p:nvSpPr>
          <p:cNvPr name="Freeform 8" id="8"/>
          <p:cNvSpPr/>
          <p:nvPr/>
        </p:nvSpPr>
        <p:spPr>
          <a:xfrm flipH="false" flipV="false" rot="0">
            <a:off x="2515848" y="2499360"/>
            <a:ext cx="1558309" cy="892807"/>
          </a:xfrm>
          <a:custGeom>
            <a:avLst/>
            <a:gdLst/>
            <a:ahLst/>
            <a:cxnLst/>
            <a:rect r="r" b="b" t="t" l="l"/>
            <a:pathLst>
              <a:path h="892807" w="1558309">
                <a:moveTo>
                  <a:pt x="0" y="0"/>
                </a:moveTo>
                <a:lnTo>
                  <a:pt x="1558309" y="0"/>
                </a:lnTo>
                <a:lnTo>
                  <a:pt x="1558309" y="892807"/>
                </a:lnTo>
                <a:lnTo>
                  <a:pt x="0" y="8928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3017396" y="2624328"/>
            <a:ext cx="932688" cy="643128"/>
          </a:xfrm>
          <a:custGeom>
            <a:avLst/>
            <a:gdLst/>
            <a:ahLst/>
            <a:cxnLst/>
            <a:rect r="r" b="b" t="t" l="l"/>
            <a:pathLst>
              <a:path h="643128" w="932688">
                <a:moveTo>
                  <a:pt x="0" y="0"/>
                </a:moveTo>
                <a:lnTo>
                  <a:pt x="932688" y="0"/>
                </a:lnTo>
                <a:lnTo>
                  <a:pt x="932688" y="643128"/>
                </a:lnTo>
                <a:lnTo>
                  <a:pt x="0" y="643128"/>
                </a:lnTo>
                <a:lnTo>
                  <a:pt x="0" y="0"/>
                </a:lnTo>
                <a:close/>
              </a:path>
            </a:pathLst>
          </a:custGeom>
          <a:blipFill>
            <a:blip r:embed="rId6"/>
            <a:stretch>
              <a:fillRect l="0" t="0" r="0" b="0"/>
            </a:stretch>
          </a:blipFill>
        </p:spPr>
      </p:sp>
      <p:sp>
        <p:nvSpPr>
          <p:cNvPr name="Freeform 10" id="10"/>
          <p:cNvSpPr/>
          <p:nvPr/>
        </p:nvSpPr>
        <p:spPr>
          <a:xfrm flipH="false" flipV="false" rot="0">
            <a:off x="3352800" y="5006978"/>
            <a:ext cx="2511028" cy="589912"/>
          </a:xfrm>
          <a:custGeom>
            <a:avLst/>
            <a:gdLst/>
            <a:ahLst/>
            <a:cxnLst/>
            <a:rect r="r" b="b" t="t" l="l"/>
            <a:pathLst>
              <a:path h="589912" w="2511028">
                <a:moveTo>
                  <a:pt x="0" y="0"/>
                </a:moveTo>
                <a:lnTo>
                  <a:pt x="2511028" y="0"/>
                </a:lnTo>
                <a:lnTo>
                  <a:pt x="2511028" y="589912"/>
                </a:lnTo>
                <a:lnTo>
                  <a:pt x="0" y="58991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0">
            <a:off x="3462528" y="5116706"/>
            <a:ext cx="1801368" cy="368808"/>
          </a:xfrm>
          <a:custGeom>
            <a:avLst/>
            <a:gdLst/>
            <a:ahLst/>
            <a:cxnLst/>
            <a:rect r="r" b="b" t="t" l="l"/>
            <a:pathLst>
              <a:path h="368808" w="1801368">
                <a:moveTo>
                  <a:pt x="0" y="0"/>
                </a:moveTo>
                <a:lnTo>
                  <a:pt x="1801368" y="0"/>
                </a:lnTo>
                <a:lnTo>
                  <a:pt x="1801368" y="368808"/>
                </a:lnTo>
                <a:lnTo>
                  <a:pt x="0" y="368808"/>
                </a:lnTo>
                <a:lnTo>
                  <a:pt x="0" y="0"/>
                </a:lnTo>
                <a:close/>
              </a:path>
            </a:pathLst>
          </a:custGeom>
          <a:blipFill>
            <a:blip r:embed="rId9"/>
            <a:stretch>
              <a:fillRect l="0" t="0" r="0" b="0"/>
            </a:stretch>
          </a:blipFill>
        </p:spPr>
      </p:sp>
      <p:sp>
        <p:nvSpPr>
          <p:cNvPr name="Freeform 12" id="12"/>
          <p:cNvSpPr/>
          <p:nvPr/>
        </p:nvSpPr>
        <p:spPr>
          <a:xfrm flipH="false" flipV="false" rot="0">
            <a:off x="3244853" y="6126480"/>
            <a:ext cx="2093595" cy="264795"/>
          </a:xfrm>
          <a:custGeom>
            <a:avLst/>
            <a:gdLst/>
            <a:ahLst/>
            <a:cxnLst/>
            <a:rect r="r" b="b" t="t" l="l"/>
            <a:pathLst>
              <a:path h="264795" w="2093595">
                <a:moveTo>
                  <a:pt x="0" y="0"/>
                </a:moveTo>
                <a:lnTo>
                  <a:pt x="2093595" y="0"/>
                </a:lnTo>
                <a:lnTo>
                  <a:pt x="2093595" y="264795"/>
                </a:lnTo>
                <a:lnTo>
                  <a:pt x="0" y="264795"/>
                </a:lnTo>
                <a:lnTo>
                  <a:pt x="0" y="0"/>
                </a:lnTo>
                <a:close/>
              </a:path>
            </a:pathLst>
          </a:custGeom>
          <a:blipFill>
            <a:blip r:embed="rId3"/>
            <a:stretch>
              <a:fillRect l="-141944" t="-625589" r="-41944" b="-1096899"/>
            </a:stretch>
          </a:blipFill>
        </p:spPr>
      </p:sp>
      <p:grpSp>
        <p:nvGrpSpPr>
          <p:cNvPr name="Group 13" id="13"/>
          <p:cNvGrpSpPr>
            <a:grpSpLocks noChangeAspect="true"/>
          </p:cNvGrpSpPr>
          <p:nvPr/>
        </p:nvGrpSpPr>
        <p:grpSpPr>
          <a:xfrm rot="0">
            <a:off x="3235328" y="6116955"/>
            <a:ext cx="2112569" cy="283769"/>
            <a:chOff x="0" y="0"/>
            <a:chExt cx="2112569" cy="283769"/>
          </a:xfrm>
        </p:grpSpPr>
        <p:sp>
          <p:nvSpPr>
            <p:cNvPr name="Freeform 14" id="14"/>
            <p:cNvSpPr/>
            <p:nvPr/>
          </p:nvSpPr>
          <p:spPr>
            <a:xfrm flipH="false" flipV="false" rot="0">
              <a:off x="0" y="0"/>
              <a:ext cx="2112645" cy="283845"/>
            </a:xfrm>
            <a:custGeom>
              <a:avLst/>
              <a:gdLst/>
              <a:ahLst/>
              <a:cxnLst/>
              <a:rect r="r" b="b" t="t" l="l"/>
              <a:pathLst>
                <a:path h="283845" w="2112645">
                  <a:moveTo>
                    <a:pt x="4826" y="0"/>
                  </a:moveTo>
                  <a:lnTo>
                    <a:pt x="2107819" y="0"/>
                  </a:lnTo>
                  <a:cubicBezTo>
                    <a:pt x="2110486" y="0"/>
                    <a:pt x="2112645" y="2159"/>
                    <a:pt x="2112645" y="4826"/>
                  </a:cubicBezTo>
                  <a:lnTo>
                    <a:pt x="2112645" y="279019"/>
                  </a:lnTo>
                  <a:cubicBezTo>
                    <a:pt x="2112645" y="281686"/>
                    <a:pt x="2110486" y="283845"/>
                    <a:pt x="2107819" y="283845"/>
                  </a:cubicBezTo>
                  <a:lnTo>
                    <a:pt x="4826" y="283845"/>
                  </a:lnTo>
                  <a:cubicBezTo>
                    <a:pt x="2159" y="283845"/>
                    <a:pt x="0" y="281686"/>
                    <a:pt x="0" y="279019"/>
                  </a:cubicBezTo>
                  <a:lnTo>
                    <a:pt x="0" y="4826"/>
                  </a:lnTo>
                  <a:cubicBezTo>
                    <a:pt x="0" y="2159"/>
                    <a:pt x="2159" y="0"/>
                    <a:pt x="4826" y="0"/>
                  </a:cubicBezTo>
                  <a:moveTo>
                    <a:pt x="4826" y="9525"/>
                  </a:moveTo>
                  <a:lnTo>
                    <a:pt x="4826" y="4826"/>
                  </a:lnTo>
                  <a:lnTo>
                    <a:pt x="9525" y="4826"/>
                  </a:lnTo>
                  <a:lnTo>
                    <a:pt x="9525" y="279019"/>
                  </a:lnTo>
                  <a:lnTo>
                    <a:pt x="4826" y="279019"/>
                  </a:lnTo>
                  <a:lnTo>
                    <a:pt x="4826" y="274193"/>
                  </a:lnTo>
                  <a:lnTo>
                    <a:pt x="2107819" y="274193"/>
                  </a:lnTo>
                  <a:lnTo>
                    <a:pt x="2107819" y="279019"/>
                  </a:lnTo>
                  <a:lnTo>
                    <a:pt x="2102993" y="279019"/>
                  </a:lnTo>
                  <a:lnTo>
                    <a:pt x="2102993" y="4826"/>
                  </a:lnTo>
                  <a:lnTo>
                    <a:pt x="2107819" y="4826"/>
                  </a:lnTo>
                  <a:lnTo>
                    <a:pt x="2107819" y="9525"/>
                  </a:lnTo>
                  <a:lnTo>
                    <a:pt x="4826" y="9525"/>
                  </a:lnTo>
                  <a:close/>
                </a:path>
              </a:pathLst>
            </a:custGeom>
            <a:solidFill>
              <a:srgbClr val="6095C9"/>
            </a:solidFill>
          </p:spPr>
        </p:sp>
      </p:grpSp>
      <p:sp>
        <p:nvSpPr>
          <p:cNvPr name="TextBox 15" id="15"/>
          <p:cNvSpPr txBox="true"/>
          <p:nvPr/>
        </p:nvSpPr>
        <p:spPr>
          <a:xfrm rot="0">
            <a:off x="5131051" y="9441113"/>
            <a:ext cx="1784680" cy="168850"/>
          </a:xfrm>
          <a:prstGeom prst="rect">
            <a:avLst/>
          </a:prstGeom>
        </p:spPr>
        <p:txBody>
          <a:bodyPr anchor="t" rtlCol="false" tIns="0" lIns="0" bIns="0" rIns="0">
            <a:spAutoFit/>
          </a:bodyPr>
          <a:lstStyle/>
          <a:p>
            <a:pPr algn="l">
              <a:lnSpc>
                <a:spcPts val="1108"/>
              </a:lnSpc>
            </a:pPr>
            <a:r>
              <a:rPr lang="en-US" sz="791" spc="3">
                <a:solidFill>
                  <a:srgbClr val="808080"/>
                </a:solidFill>
                <a:latin typeface="Calibri (MS)"/>
                <a:ea typeface="Calibri (MS)"/>
                <a:cs typeface="Calibri (MS)"/>
                <a:sym typeface="Calibri (MS)"/>
              </a:rPr>
              <a:t>Creating and Managing your CBD Account </a:t>
            </a:r>
          </a:p>
        </p:txBody>
      </p:sp>
      <p:sp>
        <p:nvSpPr>
          <p:cNvPr name="TextBox 16" id="16"/>
          <p:cNvSpPr txBox="true"/>
          <p:nvPr/>
        </p:nvSpPr>
        <p:spPr>
          <a:xfrm rot="0">
            <a:off x="3035684" y="2586552"/>
            <a:ext cx="942546" cy="408003"/>
          </a:xfrm>
          <a:prstGeom prst="rect">
            <a:avLst/>
          </a:prstGeom>
        </p:spPr>
        <p:txBody>
          <a:bodyPr anchor="t" rtlCol="false" tIns="0" lIns="0" bIns="0" rIns="0">
            <a:spAutoFit/>
          </a:bodyPr>
          <a:lstStyle/>
          <a:p>
            <a:pPr algn="ctr">
              <a:lnSpc>
                <a:spcPts val="1551"/>
              </a:lnSpc>
            </a:pPr>
            <a:r>
              <a:rPr lang="en-US" sz="1080" spc="1">
                <a:solidFill>
                  <a:srgbClr val="000000"/>
                </a:solidFill>
                <a:latin typeface="Calibri (MS)"/>
                <a:ea typeface="Calibri (MS)"/>
                <a:cs typeface="Calibri (MS)"/>
                <a:sym typeface="Calibri (MS)"/>
              </a:rPr>
              <a:t>Cl</a:t>
            </a:r>
            <a:r>
              <a:rPr lang="en-US" sz="1080" spc="1">
                <a:solidFill>
                  <a:srgbClr val="000000"/>
                </a:solidFill>
                <a:latin typeface="Calibri (MS)"/>
                <a:ea typeface="Calibri (MS)"/>
                <a:cs typeface="Calibri (MS)"/>
                <a:sym typeface="Calibri (MS)"/>
              </a:rPr>
              <a:t> </a:t>
            </a:r>
            <a:r>
              <a:rPr lang="en-US" sz="1080" spc="1">
                <a:solidFill>
                  <a:srgbClr val="000000"/>
                </a:solidFill>
                <a:latin typeface="Calibri (MS)"/>
                <a:ea typeface="Calibri (MS)"/>
                <a:cs typeface="Calibri (MS)"/>
                <a:sym typeface="Calibri (MS)"/>
              </a:rPr>
              <a:t>ic</a:t>
            </a:r>
            <a:r>
              <a:rPr lang="en-US" sz="1080" spc="1">
                <a:solidFill>
                  <a:srgbClr val="000000"/>
                </a:solidFill>
                <a:latin typeface="Calibri (MS)"/>
                <a:ea typeface="Calibri (MS)"/>
                <a:cs typeface="Calibri (MS)"/>
                <a:sym typeface="Calibri (MS)"/>
              </a:rPr>
              <a:t> </a:t>
            </a:r>
            <a:r>
              <a:rPr lang="en-US" sz="1080" spc="1">
                <a:solidFill>
                  <a:srgbClr val="000000"/>
                </a:solidFill>
                <a:latin typeface="Calibri (MS)"/>
                <a:ea typeface="Calibri (MS)"/>
                <a:cs typeface="Calibri (MS)"/>
                <a:sym typeface="Calibri (MS)"/>
              </a:rPr>
              <a:t>k</a:t>
            </a:r>
            <a:r>
              <a:rPr lang="en-US" sz="1080" spc="1">
                <a:solidFill>
                  <a:srgbClr val="000000"/>
                </a:solidFill>
                <a:latin typeface="Calibri (MS)"/>
                <a:ea typeface="Calibri (MS)"/>
                <a:cs typeface="Calibri (MS)"/>
                <a:sym typeface="Calibri (MS)"/>
              </a:rPr>
              <a:t> </a:t>
            </a:r>
            <a:r>
              <a:rPr lang="en-US" sz="1080" spc="1">
                <a:solidFill>
                  <a:srgbClr val="000000"/>
                </a:solidFill>
                <a:latin typeface="Calibri (MS)"/>
                <a:ea typeface="Calibri (MS)"/>
                <a:cs typeface="Calibri (MS)"/>
                <a:sym typeface="Calibri (MS)"/>
              </a:rPr>
              <a:t> “P</a:t>
            </a:r>
            <a:r>
              <a:rPr lang="en-US" sz="1080" spc="1">
                <a:solidFill>
                  <a:srgbClr val="000000"/>
                </a:solidFill>
                <a:latin typeface="Calibri (MS)"/>
                <a:ea typeface="Calibri (MS)"/>
                <a:cs typeface="Calibri (MS)"/>
                <a:sym typeface="Calibri (MS)"/>
              </a:rPr>
              <a:t> </a:t>
            </a:r>
            <a:r>
              <a:rPr lang="en-US" sz="1080" spc="1">
                <a:solidFill>
                  <a:srgbClr val="000000"/>
                </a:solidFill>
                <a:latin typeface="Calibri (MS)"/>
                <a:ea typeface="Calibri (MS)"/>
                <a:cs typeface="Calibri (MS)"/>
                <a:sym typeface="Calibri (MS)"/>
              </a:rPr>
              <a:t>roce</a:t>
            </a:r>
            <a:r>
              <a:rPr lang="en-US" sz="1080" spc="1">
                <a:solidFill>
                  <a:srgbClr val="000000"/>
                </a:solidFill>
                <a:latin typeface="Calibri (MS)"/>
                <a:ea typeface="Calibri (MS)"/>
                <a:cs typeface="Calibri (MS)"/>
                <a:sym typeface="Calibri (MS)"/>
              </a:rPr>
              <a:t> </a:t>
            </a:r>
            <a:r>
              <a:rPr lang="en-US" sz="1080" spc="1">
                <a:solidFill>
                  <a:srgbClr val="000000"/>
                </a:solidFill>
                <a:latin typeface="Calibri (MS)"/>
                <a:ea typeface="Calibri (MS)"/>
                <a:cs typeface="Calibri (MS)"/>
                <a:sym typeface="Calibri (MS)"/>
              </a:rPr>
              <a:t>e</a:t>
            </a:r>
            <a:r>
              <a:rPr lang="en-US" sz="1080" spc="1">
                <a:solidFill>
                  <a:srgbClr val="000000"/>
                </a:solidFill>
                <a:latin typeface="Calibri (MS)"/>
                <a:ea typeface="Calibri (MS)"/>
                <a:cs typeface="Calibri (MS)"/>
                <a:sym typeface="Calibri (MS)"/>
              </a:rPr>
              <a:t> </a:t>
            </a:r>
            <a:r>
              <a:rPr lang="en-US" sz="1080" spc="1">
                <a:solidFill>
                  <a:srgbClr val="000000"/>
                </a:solidFill>
                <a:latin typeface="Calibri (MS)"/>
                <a:ea typeface="Calibri (MS)"/>
                <a:cs typeface="Calibri (MS)"/>
                <a:sym typeface="Calibri (MS)"/>
              </a:rPr>
              <a:t>d</a:t>
            </a:r>
            <a:r>
              <a:rPr lang="en-US" sz="1080" spc="1">
                <a:solidFill>
                  <a:srgbClr val="000000"/>
                </a:solidFill>
                <a:latin typeface="Calibri (MS)"/>
                <a:ea typeface="Calibri (MS)"/>
                <a:cs typeface="Calibri (MS)"/>
                <a:sym typeface="Calibri (MS)"/>
              </a:rPr>
              <a:t> </a:t>
            </a:r>
            <a:r>
              <a:rPr lang="en-US" sz="1080" spc="1">
                <a:solidFill>
                  <a:srgbClr val="000000"/>
                </a:solidFill>
                <a:latin typeface="Calibri (MS)"/>
                <a:ea typeface="Calibri (MS)"/>
                <a:cs typeface="Calibri (MS)"/>
                <a:sym typeface="Calibri (MS)"/>
              </a:rPr>
              <a:t>”  to</a:t>
            </a:r>
            <a:r>
              <a:rPr lang="en-US" sz="1080" spc="1">
                <a:solidFill>
                  <a:srgbClr val="000000"/>
                </a:solidFill>
                <a:latin typeface="Calibri (MS)"/>
                <a:ea typeface="Calibri (MS)"/>
                <a:cs typeface="Calibri (MS)"/>
                <a:sym typeface="Calibri (MS)"/>
              </a:rPr>
              <a:t> </a:t>
            </a:r>
            <a:r>
              <a:rPr lang="en-US" sz="1080" spc="1">
                <a:solidFill>
                  <a:srgbClr val="000000"/>
                </a:solidFill>
                <a:latin typeface="Calibri (MS)"/>
                <a:ea typeface="Calibri (MS)"/>
                <a:cs typeface="Calibri (MS)"/>
                <a:sym typeface="Calibri (MS)"/>
              </a:rPr>
              <a:t> act</a:t>
            </a:r>
            <a:r>
              <a:rPr lang="en-US" sz="1080" spc="1">
                <a:solidFill>
                  <a:srgbClr val="000000"/>
                </a:solidFill>
                <a:latin typeface="Calibri (MS)"/>
                <a:ea typeface="Calibri (MS)"/>
                <a:cs typeface="Calibri (MS)"/>
                <a:sym typeface="Calibri (MS)"/>
              </a:rPr>
              <a:t> </a:t>
            </a:r>
            <a:r>
              <a:rPr lang="en-US" sz="1080" spc="1">
                <a:solidFill>
                  <a:srgbClr val="000000"/>
                </a:solidFill>
                <a:latin typeface="Calibri (MS)"/>
                <a:ea typeface="Calibri (MS)"/>
                <a:cs typeface="Calibri (MS)"/>
                <a:sym typeface="Calibri (MS)"/>
              </a:rPr>
              <a:t>iv</a:t>
            </a:r>
            <a:r>
              <a:rPr lang="en-US" sz="1080" spc="1">
                <a:solidFill>
                  <a:srgbClr val="000000"/>
                </a:solidFill>
                <a:latin typeface="Calibri (MS)"/>
                <a:ea typeface="Calibri (MS)"/>
                <a:cs typeface="Calibri (MS)"/>
                <a:sym typeface="Calibri (MS)"/>
              </a:rPr>
              <a:t> </a:t>
            </a:r>
            <a:r>
              <a:rPr lang="en-US" sz="1080" spc="1">
                <a:solidFill>
                  <a:srgbClr val="000000"/>
                </a:solidFill>
                <a:latin typeface="Calibri (MS)"/>
                <a:ea typeface="Calibri (MS)"/>
                <a:cs typeface="Calibri (MS)"/>
                <a:sym typeface="Calibri (MS)"/>
              </a:rPr>
              <a:t>ate</a:t>
            </a:r>
            <a:r>
              <a:rPr lang="en-US" sz="1080" spc="1">
                <a:solidFill>
                  <a:srgbClr val="000000"/>
                </a:solidFill>
                <a:latin typeface="Calibri (MS)"/>
                <a:ea typeface="Calibri (MS)"/>
                <a:cs typeface="Calibri (MS)"/>
                <a:sym typeface="Calibri (MS)"/>
              </a:rPr>
              <a:t> </a:t>
            </a:r>
            <a:r>
              <a:rPr lang="en-US" sz="1080" spc="1">
                <a:solidFill>
                  <a:srgbClr val="000000"/>
                </a:solidFill>
                <a:latin typeface="Calibri (MS)"/>
                <a:ea typeface="Calibri (MS)"/>
                <a:cs typeface="Calibri (MS)"/>
                <a:sym typeface="Calibri (MS)"/>
              </a:rPr>
              <a:t> y</a:t>
            </a:r>
            <a:r>
              <a:rPr lang="en-US" sz="1080" spc="1">
                <a:solidFill>
                  <a:srgbClr val="000000"/>
                </a:solidFill>
                <a:latin typeface="Calibri (MS)"/>
                <a:ea typeface="Calibri (MS)"/>
                <a:cs typeface="Calibri (MS)"/>
                <a:sym typeface="Calibri (MS)"/>
              </a:rPr>
              <a:t> </a:t>
            </a:r>
            <a:r>
              <a:rPr lang="en-US" sz="1080" spc="1">
                <a:solidFill>
                  <a:srgbClr val="000000"/>
                </a:solidFill>
                <a:latin typeface="Calibri (MS)"/>
                <a:ea typeface="Calibri (MS)"/>
                <a:cs typeface="Calibri (MS)"/>
                <a:sym typeface="Calibri (MS)"/>
              </a:rPr>
              <a:t>our </a:t>
            </a:r>
          </a:p>
        </p:txBody>
      </p:sp>
      <p:sp>
        <p:nvSpPr>
          <p:cNvPr name="TextBox 17" id="17"/>
          <p:cNvSpPr txBox="true"/>
          <p:nvPr/>
        </p:nvSpPr>
        <p:spPr>
          <a:xfrm rot="0">
            <a:off x="3258188" y="2979744"/>
            <a:ext cx="522837" cy="212931"/>
          </a:xfrm>
          <a:prstGeom prst="rect">
            <a:avLst/>
          </a:prstGeom>
        </p:spPr>
        <p:txBody>
          <a:bodyPr anchor="t" rtlCol="false" tIns="0" lIns="0" bIns="0" rIns="0">
            <a:spAutoFit/>
          </a:bodyPr>
          <a:lstStyle/>
          <a:p>
            <a:pPr algn="l">
              <a:lnSpc>
                <a:spcPts val="1551"/>
              </a:lnSpc>
            </a:pPr>
            <a:r>
              <a:rPr lang="en-US" sz="1080" spc="6">
                <a:solidFill>
                  <a:srgbClr val="000000"/>
                </a:solidFill>
                <a:latin typeface="Calibri (MS)"/>
                <a:ea typeface="Calibri (MS)"/>
                <a:cs typeface="Calibri (MS)"/>
                <a:sym typeface="Calibri (MS)"/>
              </a:rPr>
              <a:t>account  </a:t>
            </a:r>
          </a:p>
        </p:txBody>
      </p:sp>
      <p:sp>
        <p:nvSpPr>
          <p:cNvPr name="TextBox 18" id="18"/>
          <p:cNvSpPr txBox="true"/>
          <p:nvPr/>
        </p:nvSpPr>
        <p:spPr>
          <a:xfrm rot="0">
            <a:off x="3526536" y="5078930"/>
            <a:ext cx="1738055" cy="408003"/>
          </a:xfrm>
          <a:prstGeom prst="rect">
            <a:avLst/>
          </a:prstGeom>
        </p:spPr>
        <p:txBody>
          <a:bodyPr anchor="t" rtlCol="false" tIns="0" lIns="0" bIns="0" rIns="0">
            <a:spAutoFit/>
          </a:bodyPr>
          <a:lstStyle/>
          <a:p>
            <a:pPr algn="ctr">
              <a:lnSpc>
                <a:spcPts val="1535"/>
              </a:lnSpc>
            </a:pPr>
            <a:r>
              <a:rPr lang="en-US" sz="1080" spc="6">
                <a:solidFill>
                  <a:srgbClr val="000000"/>
                </a:solidFill>
                <a:latin typeface="Calibri (MS)"/>
                <a:ea typeface="Calibri (MS)"/>
                <a:cs typeface="Calibri (MS)"/>
                <a:sym typeface="Calibri (MS)"/>
              </a:rPr>
              <a:t>Yo</a:t>
            </a:r>
            <a:r>
              <a:rPr lang="en-US" sz="1080" spc="6">
                <a:solidFill>
                  <a:srgbClr val="000000"/>
                </a:solidFill>
                <a:latin typeface="Calibri (MS)"/>
                <a:ea typeface="Calibri (MS)"/>
                <a:cs typeface="Calibri (MS)"/>
                <a:sym typeface="Calibri (MS)"/>
              </a:rPr>
              <a:t> </a:t>
            </a:r>
            <a:r>
              <a:rPr lang="en-US" sz="1080" spc="6">
                <a:solidFill>
                  <a:srgbClr val="000000"/>
                </a:solidFill>
                <a:latin typeface="Calibri (MS)"/>
                <a:ea typeface="Calibri (MS)"/>
                <a:cs typeface="Calibri (MS)"/>
                <a:sym typeface="Calibri (MS)"/>
              </a:rPr>
              <a:t>ur nam</a:t>
            </a:r>
            <a:r>
              <a:rPr lang="en-US" sz="1080" spc="6">
                <a:solidFill>
                  <a:srgbClr val="000000"/>
                </a:solidFill>
                <a:latin typeface="Calibri (MS)"/>
                <a:ea typeface="Calibri (MS)"/>
                <a:cs typeface="Calibri (MS)"/>
                <a:sym typeface="Calibri (MS)"/>
              </a:rPr>
              <a:t> </a:t>
            </a:r>
            <a:r>
              <a:rPr lang="en-US" sz="1080" spc="6">
                <a:solidFill>
                  <a:srgbClr val="000000"/>
                </a:solidFill>
                <a:latin typeface="Calibri (MS)"/>
                <a:ea typeface="Calibri (MS)"/>
                <a:cs typeface="Calibri (MS)"/>
                <a:sym typeface="Calibri (MS)"/>
              </a:rPr>
              <a:t>e </a:t>
            </a:r>
            <a:r>
              <a:rPr lang="en-US" sz="1080" spc="6">
                <a:solidFill>
                  <a:srgbClr val="000000"/>
                </a:solidFill>
                <a:latin typeface="Calibri (MS)"/>
                <a:ea typeface="Calibri (MS)"/>
                <a:cs typeface="Calibri (MS)"/>
                <a:sym typeface="Calibri (MS)"/>
              </a:rPr>
              <a:t> </a:t>
            </a:r>
            <a:r>
              <a:rPr lang="en-US" sz="1080" spc="6">
                <a:solidFill>
                  <a:srgbClr val="000000"/>
                </a:solidFill>
                <a:latin typeface="Calibri (MS)"/>
                <a:ea typeface="Calibri (MS)"/>
                <a:cs typeface="Calibri (MS)"/>
                <a:sym typeface="Calibri (MS)"/>
              </a:rPr>
              <a:t>appears here; you  are signed in </a:t>
            </a:r>
          </a:p>
        </p:txBody>
      </p:sp>
      <p:sp>
        <p:nvSpPr>
          <p:cNvPr name="TextBox 19" id="19"/>
          <p:cNvSpPr txBox="true"/>
          <p:nvPr/>
        </p:nvSpPr>
        <p:spPr>
          <a:xfrm rot="0">
            <a:off x="3608575" y="7894511"/>
            <a:ext cx="63837" cy="327231"/>
          </a:xfrm>
          <a:prstGeom prst="rect">
            <a:avLst/>
          </a:prstGeom>
        </p:spPr>
        <p:txBody>
          <a:bodyPr anchor="t" rtlCol="false" tIns="0" lIns="0" bIns="0" rIns="0">
            <a:spAutoFit/>
          </a:bodyPr>
          <a:lstStyle/>
          <a:p>
            <a:pPr algn="l">
              <a:lnSpc>
                <a:spcPts val="2700"/>
              </a:lnSpc>
            </a:pPr>
            <a:r>
              <a:rPr lang="en-US" b="true" sz="1080" spc="4">
                <a:solidFill>
                  <a:srgbClr val="0432FF"/>
                </a:solidFill>
                <a:latin typeface="Calibri (MS) Bold"/>
                <a:ea typeface="Calibri (MS) Bold"/>
                <a:cs typeface="Calibri (MS) Bold"/>
                <a:sym typeface="Calibri (MS) Bold"/>
              </a:rPr>
              <a:t>  </a:t>
            </a:r>
          </a:p>
        </p:txBody>
      </p:sp>
      <p:sp>
        <p:nvSpPr>
          <p:cNvPr name="TextBox 20" id="20"/>
          <p:cNvSpPr txBox="true"/>
          <p:nvPr/>
        </p:nvSpPr>
        <p:spPr>
          <a:xfrm rot="0">
            <a:off x="914400" y="8242116"/>
            <a:ext cx="6067158" cy="522303"/>
          </a:xfrm>
          <a:prstGeom prst="rect">
            <a:avLst/>
          </a:prstGeom>
        </p:spPr>
        <p:txBody>
          <a:bodyPr anchor="t" rtlCol="false" tIns="0" lIns="0" bIns="0" rIns="0">
            <a:spAutoFit/>
          </a:bodyPr>
          <a:lstStyle/>
          <a:p>
            <a:pPr algn="l">
              <a:lnSpc>
                <a:spcPts val="2700"/>
              </a:lnSpc>
            </a:pPr>
            <a:r>
              <a:rPr lang="en-US" sz="1080" spc="8">
                <a:solidFill>
                  <a:srgbClr val="000000"/>
                </a:solidFill>
                <a:latin typeface="Calibri (MS)"/>
                <a:ea typeface="Calibri (MS)"/>
                <a:cs typeface="Calibri (MS)"/>
                <a:sym typeface="Calibri (MS)"/>
              </a:rPr>
              <a:t>When you are signed in, click on your name located in the top right corner of the screen and a menu will </a:t>
            </a:r>
          </a:p>
          <a:p>
            <a:pPr algn="l">
              <a:lnSpc>
                <a:spcPts val="540"/>
              </a:lnSpc>
            </a:pPr>
            <a:r>
              <a:rPr lang="en-US" sz="1080" spc="8">
                <a:solidFill>
                  <a:srgbClr val="000000"/>
                </a:solidFill>
                <a:latin typeface="Calibri (MS)"/>
                <a:ea typeface="Calibri (MS)"/>
                <a:cs typeface="Calibri (MS)"/>
                <a:sym typeface="Calibri (MS)"/>
              </a:rPr>
              <a:t>appear with the following options: Profile, Password, and Sign-out. These links will take you to pages </a:t>
            </a:r>
          </a:p>
        </p:txBody>
      </p:sp>
      <p:sp>
        <p:nvSpPr>
          <p:cNvPr name="TextBox 21" id="21"/>
          <p:cNvSpPr txBox="true"/>
          <p:nvPr/>
        </p:nvSpPr>
        <p:spPr>
          <a:xfrm rot="0">
            <a:off x="1991439" y="3816287"/>
            <a:ext cx="31613" cy="327231"/>
          </a:xfrm>
          <a:prstGeom prst="rect">
            <a:avLst/>
          </a:prstGeom>
        </p:spPr>
        <p:txBody>
          <a:bodyPr anchor="t" rtlCol="false" tIns="0" lIns="0" bIns="0" rIns="0">
            <a:spAutoFit/>
          </a:bodyPr>
          <a:lstStyle/>
          <a:p>
            <a:pPr algn="l">
              <a:lnSpc>
                <a:spcPts val="2700"/>
              </a:lnSpc>
            </a:pPr>
            <a:r>
              <a:rPr lang="en-US" b="true" sz="1080">
                <a:solidFill>
                  <a:srgbClr val="3F6797"/>
                </a:solidFill>
                <a:latin typeface="Calibri (MS) Bold"/>
                <a:ea typeface="Calibri (MS) Bold"/>
                <a:cs typeface="Calibri (MS) Bold"/>
                <a:sym typeface="Calibri (MS) Bold"/>
              </a:rPr>
              <a:t> </a:t>
            </a:r>
          </a:p>
        </p:txBody>
      </p:sp>
      <p:sp>
        <p:nvSpPr>
          <p:cNvPr name="TextBox 22" id="22"/>
          <p:cNvSpPr txBox="true"/>
          <p:nvPr/>
        </p:nvSpPr>
        <p:spPr>
          <a:xfrm rot="0">
            <a:off x="914400" y="4163892"/>
            <a:ext cx="6094085" cy="720423"/>
          </a:xfrm>
          <a:prstGeom prst="rect">
            <a:avLst/>
          </a:prstGeom>
        </p:spPr>
        <p:txBody>
          <a:bodyPr anchor="t" rtlCol="false" tIns="0" lIns="0" bIns="0" rIns="0">
            <a:spAutoFit/>
          </a:bodyPr>
          <a:lstStyle/>
          <a:p>
            <a:pPr algn="just">
              <a:lnSpc>
                <a:spcPts val="2700"/>
              </a:lnSpc>
            </a:pPr>
            <a:r>
              <a:rPr lang="en-US" sz="1080" spc="9">
                <a:solidFill>
                  <a:srgbClr val="000000"/>
                </a:solidFill>
                <a:latin typeface="Calibri (MS)"/>
                <a:ea typeface="Calibri (MS)"/>
                <a:cs typeface="Calibri (MS)"/>
                <a:sym typeface="Calibri (MS)"/>
              </a:rPr>
              <a:t>You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will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now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be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able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to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sign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in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to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the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ABSCH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with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your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CBD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account.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To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sign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in,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go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to </a:t>
            </a:r>
          </a:p>
          <a:p>
            <a:pPr algn="just">
              <a:lnSpc>
                <a:spcPts val="540"/>
              </a:lnSpc>
            </a:pPr>
            <a:r>
              <a:rPr lang="en-US" sz="1080" spc="8">
                <a:solidFill>
                  <a:srgbClr val="000000"/>
                </a:solidFill>
                <a:latin typeface="Calibri (MS)"/>
                <a:ea typeface="Calibri (MS)"/>
                <a:cs typeface="Calibri (MS)"/>
                <a:sym typeface="Calibri (MS)"/>
              </a:rPr>
              <a:t>http://absch.cbd.int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and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click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on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sign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in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at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the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top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right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of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the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screen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and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enter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your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email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and </a:t>
            </a:r>
          </a:p>
          <a:p>
            <a:pPr algn="just">
              <a:lnSpc>
                <a:spcPts val="2580"/>
              </a:lnSpc>
            </a:pPr>
            <a:r>
              <a:rPr lang="en-US" sz="1080" spc="8">
                <a:solidFill>
                  <a:srgbClr val="000000"/>
                </a:solidFill>
                <a:latin typeface="Calibri (MS)"/>
                <a:ea typeface="Calibri (MS)"/>
                <a:cs typeface="Calibri (MS)"/>
                <a:sym typeface="Calibri (MS)"/>
              </a:rPr>
              <a:t>password. You know you are signed in when your name appears at the top right corner of the screen. </a:t>
            </a:r>
          </a:p>
        </p:txBody>
      </p:sp>
      <p:sp>
        <p:nvSpPr>
          <p:cNvPr name="TextBox 23" id="23"/>
          <p:cNvSpPr txBox="true"/>
          <p:nvPr/>
        </p:nvSpPr>
        <p:spPr>
          <a:xfrm rot="0">
            <a:off x="6876831" y="7317048"/>
            <a:ext cx="31613" cy="212931"/>
          </a:xfrm>
          <a:prstGeom prst="rect">
            <a:avLst/>
          </a:prstGeom>
        </p:spPr>
        <p:txBody>
          <a:bodyPr anchor="t" rtlCol="false" tIns="0" lIns="0" bIns="0" rIns="0">
            <a:spAutoFit/>
          </a:bodyPr>
          <a:lstStyle/>
          <a:p>
            <a:pPr algn="l">
              <a:lnSpc>
                <a:spcPts val="1512"/>
              </a:lnSpc>
            </a:pPr>
            <a:r>
              <a:rPr lang="en-US" sz="1080">
                <a:solidFill>
                  <a:srgbClr val="000000"/>
                </a:solidFill>
                <a:latin typeface="Calibri (MS)"/>
                <a:ea typeface="Calibri (MS)"/>
                <a:cs typeface="Calibri (MS)"/>
                <a:sym typeface="Calibri (MS)"/>
              </a:rPr>
              <a:t> </a:t>
            </a:r>
          </a:p>
        </p:txBody>
      </p:sp>
      <p:sp>
        <p:nvSpPr>
          <p:cNvPr name="TextBox 24" id="24"/>
          <p:cNvSpPr txBox="true"/>
          <p:nvPr/>
        </p:nvSpPr>
        <p:spPr>
          <a:xfrm rot="0">
            <a:off x="6934048" y="3293688"/>
            <a:ext cx="31613" cy="212931"/>
          </a:xfrm>
          <a:prstGeom prst="rect">
            <a:avLst/>
          </a:prstGeom>
        </p:spPr>
        <p:txBody>
          <a:bodyPr anchor="t" rtlCol="false" tIns="0" lIns="0" bIns="0" rIns="0">
            <a:spAutoFit/>
          </a:bodyPr>
          <a:lstStyle/>
          <a:p>
            <a:pPr algn="l">
              <a:lnSpc>
                <a:spcPts val="1512"/>
              </a:lnSpc>
            </a:pPr>
            <a:r>
              <a:rPr lang="en-US" sz="1080">
                <a:solidFill>
                  <a:srgbClr val="000000"/>
                </a:solidFill>
                <a:latin typeface="Calibri (MS)"/>
                <a:ea typeface="Calibri (MS)"/>
                <a:cs typeface="Calibri (MS)"/>
                <a:sym typeface="Calibri (MS)"/>
              </a:rPr>
              <a:t> </a:t>
            </a:r>
          </a:p>
        </p:txBody>
      </p:sp>
      <p:sp>
        <p:nvSpPr>
          <p:cNvPr name="TextBox 25" id="25"/>
          <p:cNvSpPr txBox="true"/>
          <p:nvPr/>
        </p:nvSpPr>
        <p:spPr>
          <a:xfrm rot="0">
            <a:off x="914400" y="3414970"/>
            <a:ext cx="1098337" cy="740359"/>
          </a:xfrm>
          <a:prstGeom prst="rect">
            <a:avLst/>
          </a:prstGeom>
        </p:spPr>
        <p:txBody>
          <a:bodyPr anchor="t" rtlCol="false" tIns="0" lIns="0" bIns="0" rIns="0">
            <a:spAutoFit/>
          </a:bodyPr>
          <a:lstStyle/>
          <a:p>
            <a:pPr algn="l">
              <a:lnSpc>
                <a:spcPts val="2952"/>
              </a:lnSpc>
            </a:pPr>
            <a:r>
              <a:rPr lang="en-US" b="true" sz="1392">
                <a:solidFill>
                  <a:srgbClr val="3F6797"/>
                </a:solidFill>
                <a:latin typeface="Calibri (MS) Bold"/>
                <a:ea typeface="Calibri (MS) Bold"/>
                <a:cs typeface="Calibri (MS) Bold"/>
                <a:sym typeface="Calibri (MS) Bold"/>
              </a:rPr>
              <a:t>  Step 5: Sign in </a:t>
            </a:r>
          </a:p>
        </p:txBody>
      </p:sp>
      <p:sp>
        <p:nvSpPr>
          <p:cNvPr name="TextBox 26" id="26"/>
          <p:cNvSpPr txBox="true"/>
          <p:nvPr/>
        </p:nvSpPr>
        <p:spPr>
          <a:xfrm rot="0">
            <a:off x="914400" y="7493194"/>
            <a:ext cx="2747505" cy="740359"/>
          </a:xfrm>
          <a:prstGeom prst="rect">
            <a:avLst/>
          </a:prstGeom>
        </p:spPr>
        <p:txBody>
          <a:bodyPr anchor="t" rtlCol="false" tIns="0" lIns="0" bIns="0" rIns="0">
            <a:spAutoFit/>
          </a:bodyPr>
          <a:lstStyle/>
          <a:p>
            <a:pPr algn="l">
              <a:lnSpc>
                <a:spcPts val="2952"/>
              </a:lnSpc>
            </a:pPr>
            <a:r>
              <a:rPr lang="en-US" b="true" sz="1392">
                <a:solidFill>
                  <a:srgbClr val="3F6797"/>
                </a:solidFill>
                <a:latin typeface="Calibri (MS) Bold"/>
                <a:ea typeface="Calibri (MS) Bold"/>
                <a:cs typeface="Calibri (MS) Bold"/>
                <a:sym typeface="Calibri (MS) Bold"/>
              </a:rPr>
              <a:t>  Step 6: Update profile and password</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923925" y="1443152"/>
            <a:ext cx="5951934" cy="2431256"/>
            <a:chOff x="0" y="0"/>
            <a:chExt cx="5951931" cy="2431263"/>
          </a:xfrm>
        </p:grpSpPr>
        <p:sp>
          <p:nvSpPr>
            <p:cNvPr name="Freeform 3" id="3"/>
            <p:cNvSpPr/>
            <p:nvPr/>
          </p:nvSpPr>
          <p:spPr>
            <a:xfrm flipH="false" flipV="false" rot="0">
              <a:off x="0" y="0"/>
              <a:ext cx="5951982" cy="2431288"/>
            </a:xfrm>
            <a:custGeom>
              <a:avLst/>
              <a:gdLst/>
              <a:ahLst/>
              <a:cxnLst/>
              <a:rect r="r" b="b" t="t" l="l"/>
              <a:pathLst>
                <a:path h="2431288" w="5951982">
                  <a:moveTo>
                    <a:pt x="4826" y="0"/>
                  </a:moveTo>
                  <a:lnTo>
                    <a:pt x="5947156" y="0"/>
                  </a:lnTo>
                  <a:cubicBezTo>
                    <a:pt x="5949823" y="0"/>
                    <a:pt x="5951982" y="2159"/>
                    <a:pt x="5951982" y="4826"/>
                  </a:cubicBezTo>
                  <a:lnTo>
                    <a:pt x="5951982" y="2426462"/>
                  </a:lnTo>
                  <a:cubicBezTo>
                    <a:pt x="5951982" y="2429129"/>
                    <a:pt x="5949823" y="2431288"/>
                    <a:pt x="5947156" y="2431288"/>
                  </a:cubicBezTo>
                  <a:lnTo>
                    <a:pt x="4826" y="2431288"/>
                  </a:lnTo>
                  <a:cubicBezTo>
                    <a:pt x="2159" y="2431288"/>
                    <a:pt x="0" y="2429129"/>
                    <a:pt x="0" y="2426462"/>
                  </a:cubicBezTo>
                  <a:lnTo>
                    <a:pt x="0" y="4826"/>
                  </a:lnTo>
                  <a:cubicBezTo>
                    <a:pt x="0" y="2159"/>
                    <a:pt x="2159" y="0"/>
                    <a:pt x="4826" y="0"/>
                  </a:cubicBezTo>
                  <a:moveTo>
                    <a:pt x="4826" y="9525"/>
                  </a:moveTo>
                  <a:lnTo>
                    <a:pt x="4826" y="4826"/>
                  </a:lnTo>
                  <a:lnTo>
                    <a:pt x="9525" y="4826"/>
                  </a:lnTo>
                  <a:lnTo>
                    <a:pt x="9525" y="2426462"/>
                  </a:lnTo>
                  <a:lnTo>
                    <a:pt x="4826" y="2426462"/>
                  </a:lnTo>
                  <a:lnTo>
                    <a:pt x="4826" y="2421636"/>
                  </a:lnTo>
                  <a:lnTo>
                    <a:pt x="5942457" y="2426462"/>
                  </a:lnTo>
                  <a:lnTo>
                    <a:pt x="5942457" y="4826"/>
                  </a:lnTo>
                  <a:lnTo>
                    <a:pt x="5947283" y="4826"/>
                  </a:lnTo>
                  <a:lnTo>
                    <a:pt x="5947283" y="9525"/>
                  </a:lnTo>
                  <a:lnTo>
                    <a:pt x="4826" y="9525"/>
                  </a:lnTo>
                  <a:close/>
                </a:path>
              </a:pathLst>
            </a:custGeom>
            <a:solidFill>
              <a:srgbClr val="6095C9"/>
            </a:solidFill>
          </p:spPr>
        </p:sp>
      </p:grpSp>
      <p:sp>
        <p:nvSpPr>
          <p:cNvPr name="Freeform 4" id="4"/>
          <p:cNvSpPr/>
          <p:nvPr/>
        </p:nvSpPr>
        <p:spPr>
          <a:xfrm flipH="false" flipV="false" rot="0">
            <a:off x="933450" y="1452677"/>
            <a:ext cx="5932742" cy="2412368"/>
          </a:xfrm>
          <a:custGeom>
            <a:avLst/>
            <a:gdLst/>
            <a:ahLst/>
            <a:cxnLst/>
            <a:rect r="r" b="b" t="t" l="l"/>
            <a:pathLst>
              <a:path h="2412368" w="5932742">
                <a:moveTo>
                  <a:pt x="0" y="0"/>
                </a:moveTo>
                <a:lnTo>
                  <a:pt x="5932742" y="0"/>
                </a:lnTo>
                <a:lnTo>
                  <a:pt x="5932742" y="2412368"/>
                </a:lnTo>
                <a:lnTo>
                  <a:pt x="0" y="2412368"/>
                </a:lnTo>
                <a:lnTo>
                  <a:pt x="0" y="0"/>
                </a:lnTo>
                <a:close/>
              </a:path>
            </a:pathLst>
          </a:custGeom>
          <a:blipFill>
            <a:blip r:embed="rId2"/>
            <a:stretch>
              <a:fillRect l="0" t="-22243" r="0" b="-74498"/>
            </a:stretch>
          </a:blipFill>
        </p:spPr>
      </p:sp>
      <p:sp>
        <p:nvSpPr>
          <p:cNvPr name="Freeform 5" id="5"/>
          <p:cNvSpPr/>
          <p:nvPr/>
        </p:nvSpPr>
        <p:spPr>
          <a:xfrm flipH="false" flipV="false" rot="0">
            <a:off x="933450" y="5341725"/>
            <a:ext cx="5932132" cy="1609725"/>
          </a:xfrm>
          <a:custGeom>
            <a:avLst/>
            <a:gdLst/>
            <a:ahLst/>
            <a:cxnLst/>
            <a:rect r="r" b="b" t="t" l="l"/>
            <a:pathLst>
              <a:path h="1609725" w="5932132">
                <a:moveTo>
                  <a:pt x="0" y="0"/>
                </a:moveTo>
                <a:lnTo>
                  <a:pt x="5932132" y="0"/>
                </a:lnTo>
                <a:lnTo>
                  <a:pt x="5932132" y="1609725"/>
                </a:lnTo>
                <a:lnTo>
                  <a:pt x="0" y="1609725"/>
                </a:lnTo>
                <a:lnTo>
                  <a:pt x="0" y="0"/>
                </a:lnTo>
                <a:close/>
              </a:path>
            </a:pathLst>
          </a:custGeom>
          <a:blipFill>
            <a:blip r:embed="rId3"/>
            <a:stretch>
              <a:fillRect l="0" t="-31457" r="0" b="-163362"/>
            </a:stretch>
          </a:blipFill>
        </p:spPr>
      </p:sp>
      <p:sp>
        <p:nvSpPr>
          <p:cNvPr name="Freeform 6" id="6"/>
          <p:cNvSpPr/>
          <p:nvPr/>
        </p:nvSpPr>
        <p:spPr>
          <a:xfrm flipH="false" flipV="false" rot="0">
            <a:off x="2567302" y="3077213"/>
            <a:ext cx="1534439" cy="608333"/>
          </a:xfrm>
          <a:custGeom>
            <a:avLst/>
            <a:gdLst/>
            <a:ahLst/>
            <a:cxnLst/>
            <a:rect r="r" b="b" t="t" l="l"/>
            <a:pathLst>
              <a:path h="608333" w="1534439">
                <a:moveTo>
                  <a:pt x="0" y="0"/>
                </a:moveTo>
                <a:lnTo>
                  <a:pt x="1534439" y="0"/>
                </a:lnTo>
                <a:lnTo>
                  <a:pt x="1534439" y="608333"/>
                </a:lnTo>
                <a:lnTo>
                  <a:pt x="0" y="6083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860422" y="5268697"/>
            <a:ext cx="6078141" cy="1755772"/>
          </a:xfrm>
          <a:custGeom>
            <a:avLst/>
            <a:gdLst/>
            <a:ahLst/>
            <a:cxnLst/>
            <a:rect r="r" b="b" t="t" l="l"/>
            <a:pathLst>
              <a:path h="1755772" w="6078141">
                <a:moveTo>
                  <a:pt x="0" y="0"/>
                </a:moveTo>
                <a:lnTo>
                  <a:pt x="6078140" y="0"/>
                </a:lnTo>
                <a:lnTo>
                  <a:pt x="6078140" y="1755771"/>
                </a:lnTo>
                <a:lnTo>
                  <a:pt x="0" y="175577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4824098" y="1556385"/>
            <a:ext cx="1300915" cy="407613"/>
          </a:xfrm>
          <a:custGeom>
            <a:avLst/>
            <a:gdLst/>
            <a:ahLst/>
            <a:cxnLst/>
            <a:rect r="r" b="b" t="t" l="l"/>
            <a:pathLst>
              <a:path h="407613" w="1300915">
                <a:moveTo>
                  <a:pt x="0" y="0"/>
                </a:moveTo>
                <a:lnTo>
                  <a:pt x="1300915" y="0"/>
                </a:lnTo>
                <a:lnTo>
                  <a:pt x="1300915" y="407613"/>
                </a:lnTo>
                <a:lnTo>
                  <a:pt x="0" y="40761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5427545" y="2917822"/>
            <a:ext cx="1347264" cy="893207"/>
          </a:xfrm>
          <a:custGeom>
            <a:avLst/>
            <a:gdLst/>
            <a:ahLst/>
            <a:cxnLst/>
            <a:rect r="r" b="b" t="t" l="l"/>
            <a:pathLst>
              <a:path h="893207" w="1347264">
                <a:moveTo>
                  <a:pt x="0" y="0"/>
                </a:moveTo>
                <a:lnTo>
                  <a:pt x="1347264" y="0"/>
                </a:lnTo>
                <a:lnTo>
                  <a:pt x="1347264" y="893207"/>
                </a:lnTo>
                <a:lnTo>
                  <a:pt x="0" y="89320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3225803" y="2562225"/>
            <a:ext cx="2093595" cy="264795"/>
          </a:xfrm>
          <a:custGeom>
            <a:avLst/>
            <a:gdLst/>
            <a:ahLst/>
            <a:cxnLst/>
            <a:rect r="r" b="b" t="t" l="l"/>
            <a:pathLst>
              <a:path h="264795" w="2093595">
                <a:moveTo>
                  <a:pt x="0" y="0"/>
                </a:moveTo>
                <a:lnTo>
                  <a:pt x="2093595" y="0"/>
                </a:lnTo>
                <a:lnTo>
                  <a:pt x="2093595" y="264795"/>
                </a:lnTo>
                <a:lnTo>
                  <a:pt x="0" y="264795"/>
                </a:lnTo>
                <a:lnTo>
                  <a:pt x="0" y="0"/>
                </a:lnTo>
                <a:close/>
              </a:path>
            </a:pathLst>
          </a:custGeom>
          <a:blipFill>
            <a:blip r:embed="rId2"/>
            <a:stretch>
              <a:fillRect l="-141944" t="-625589" r="-41944" b="-1096899"/>
            </a:stretch>
          </a:blipFill>
        </p:spPr>
      </p:sp>
      <p:sp>
        <p:nvSpPr>
          <p:cNvPr name="TextBox 11" id="11"/>
          <p:cNvSpPr txBox="true"/>
          <p:nvPr/>
        </p:nvSpPr>
        <p:spPr>
          <a:xfrm rot="0">
            <a:off x="5131051" y="9441113"/>
            <a:ext cx="1784680" cy="168850"/>
          </a:xfrm>
          <a:prstGeom prst="rect">
            <a:avLst/>
          </a:prstGeom>
        </p:spPr>
        <p:txBody>
          <a:bodyPr anchor="t" rtlCol="false" tIns="0" lIns="0" bIns="0" rIns="0">
            <a:spAutoFit/>
          </a:bodyPr>
          <a:lstStyle/>
          <a:p>
            <a:pPr algn="l">
              <a:lnSpc>
                <a:spcPts val="1108"/>
              </a:lnSpc>
            </a:pPr>
            <a:r>
              <a:rPr lang="en-US" sz="791" spc="3">
                <a:solidFill>
                  <a:srgbClr val="808080"/>
                </a:solidFill>
                <a:latin typeface="Calibri (MS)"/>
                <a:ea typeface="Calibri (MS)"/>
                <a:cs typeface="Calibri (MS)"/>
                <a:sym typeface="Calibri (MS)"/>
              </a:rPr>
              <a:t>Creating and Managing your CBD Account </a:t>
            </a:r>
          </a:p>
        </p:txBody>
      </p:sp>
      <p:sp>
        <p:nvSpPr>
          <p:cNvPr name="TextBox 12" id="12"/>
          <p:cNvSpPr txBox="true"/>
          <p:nvPr/>
        </p:nvSpPr>
        <p:spPr>
          <a:xfrm rot="0">
            <a:off x="1647825" y="5901004"/>
            <a:ext cx="622316" cy="408003"/>
          </a:xfrm>
          <a:prstGeom prst="rect">
            <a:avLst/>
          </a:prstGeom>
        </p:spPr>
        <p:txBody>
          <a:bodyPr anchor="t" rtlCol="false" tIns="0" lIns="0" bIns="0" rIns="0">
            <a:spAutoFit/>
          </a:bodyPr>
          <a:lstStyle/>
          <a:p>
            <a:pPr algn="ctr">
              <a:lnSpc>
                <a:spcPts val="1535"/>
              </a:lnSpc>
            </a:pPr>
            <a:r>
              <a:rPr lang="en-US" sz="1080" spc="2">
                <a:solidFill>
                  <a:srgbClr val="000000"/>
                </a:solidFill>
                <a:latin typeface="Calibri (MS)"/>
                <a:ea typeface="Calibri (MS)"/>
                <a:cs typeface="Calibri (MS)"/>
                <a:sym typeface="Calibri (MS)"/>
              </a:rPr>
              <a:t>‘Fo</a:t>
            </a:r>
            <a:r>
              <a:rPr lang="en-US" sz="1080" spc="2">
                <a:solidFill>
                  <a:srgbClr val="000000"/>
                </a:solidFill>
                <a:latin typeface="Calibri (MS)"/>
                <a:ea typeface="Calibri (MS)"/>
                <a:cs typeface="Calibri (MS)"/>
                <a:sym typeface="Calibri (MS)"/>
              </a:rPr>
              <a:t> </a:t>
            </a:r>
            <a:r>
              <a:rPr lang="en-US" sz="1080" spc="2">
                <a:solidFill>
                  <a:srgbClr val="000000"/>
                </a:solidFill>
                <a:latin typeface="Calibri (MS)"/>
                <a:ea typeface="Calibri (MS)"/>
                <a:cs typeface="Calibri (MS)"/>
                <a:sym typeface="Calibri (MS)"/>
              </a:rPr>
              <a:t>rgot</a:t>
            </a:r>
            <a:r>
              <a:rPr lang="en-US" sz="1080" spc="2">
                <a:solidFill>
                  <a:srgbClr val="000000"/>
                </a:solidFill>
                <a:latin typeface="Calibri (MS)"/>
                <a:ea typeface="Calibri (MS)"/>
                <a:cs typeface="Calibri (MS)"/>
                <a:sym typeface="Calibri (MS)"/>
              </a:rPr>
              <a:t> </a:t>
            </a:r>
            <a:r>
              <a:rPr lang="en-US" sz="1080" spc="2">
                <a:solidFill>
                  <a:srgbClr val="000000"/>
                </a:solidFill>
                <a:latin typeface="Calibri (MS)"/>
                <a:ea typeface="Calibri (MS)"/>
                <a:cs typeface="Calibri (MS)"/>
                <a:sym typeface="Calibri (MS)"/>
              </a:rPr>
              <a:t>  password’ </a:t>
            </a:r>
          </a:p>
        </p:txBody>
      </p:sp>
      <p:sp>
        <p:nvSpPr>
          <p:cNvPr name="TextBox 13" id="13"/>
          <p:cNvSpPr txBox="true"/>
          <p:nvPr/>
        </p:nvSpPr>
        <p:spPr>
          <a:xfrm rot="0">
            <a:off x="2811142" y="3152213"/>
            <a:ext cx="460619" cy="408003"/>
          </a:xfrm>
          <a:prstGeom prst="rect">
            <a:avLst/>
          </a:prstGeom>
        </p:spPr>
        <p:txBody>
          <a:bodyPr anchor="t" rtlCol="false" tIns="0" lIns="0" bIns="0" rIns="0">
            <a:spAutoFit/>
          </a:bodyPr>
          <a:lstStyle/>
          <a:p>
            <a:pPr algn="ctr">
              <a:lnSpc>
                <a:spcPts val="1535"/>
              </a:lnSpc>
            </a:pPr>
            <a:r>
              <a:rPr lang="en-US" sz="1080" spc="6">
                <a:solidFill>
                  <a:srgbClr val="000000"/>
                </a:solidFill>
                <a:latin typeface="Calibri (MS)"/>
                <a:ea typeface="Calibri (MS)"/>
                <a:cs typeface="Calibri (MS)"/>
                <a:sym typeface="Calibri (MS)"/>
              </a:rPr>
              <a:t>Upd</a:t>
            </a:r>
            <a:r>
              <a:rPr lang="en-US" sz="1080" spc="6">
                <a:solidFill>
                  <a:srgbClr val="000000"/>
                </a:solidFill>
                <a:latin typeface="Calibri (MS)"/>
                <a:ea typeface="Calibri (MS)"/>
                <a:cs typeface="Calibri (MS)"/>
                <a:sym typeface="Calibri (MS)"/>
              </a:rPr>
              <a:t> </a:t>
            </a:r>
            <a:r>
              <a:rPr lang="en-US" sz="1080" spc="6">
                <a:solidFill>
                  <a:srgbClr val="000000"/>
                </a:solidFill>
                <a:latin typeface="Calibri (MS)"/>
                <a:ea typeface="Calibri (MS)"/>
                <a:cs typeface="Calibri (MS)"/>
                <a:sym typeface="Calibri (MS)"/>
              </a:rPr>
              <a:t>ate  profi</a:t>
            </a:r>
            <a:r>
              <a:rPr lang="en-US" sz="1080" spc="6">
                <a:solidFill>
                  <a:srgbClr val="000000"/>
                </a:solidFill>
                <a:latin typeface="Calibri (MS)"/>
                <a:ea typeface="Calibri (MS)"/>
                <a:cs typeface="Calibri (MS)"/>
                <a:sym typeface="Calibri (MS)"/>
              </a:rPr>
              <a:t> </a:t>
            </a:r>
            <a:r>
              <a:rPr lang="en-US" sz="1080" spc="6">
                <a:solidFill>
                  <a:srgbClr val="000000"/>
                </a:solidFill>
                <a:latin typeface="Calibri (MS)"/>
                <a:ea typeface="Calibri (MS)"/>
                <a:cs typeface="Calibri (MS)"/>
                <a:sym typeface="Calibri (MS)"/>
              </a:rPr>
              <a:t>le</a:t>
            </a:r>
            <a:r>
              <a:rPr lang="en-US" sz="1080" spc="6">
                <a:solidFill>
                  <a:srgbClr val="000000"/>
                </a:solidFill>
                <a:latin typeface="Calibri (MS)"/>
                <a:ea typeface="Calibri (MS)"/>
                <a:cs typeface="Calibri (MS)"/>
                <a:sym typeface="Calibri (MS)"/>
              </a:rPr>
              <a:t> </a:t>
            </a:r>
            <a:r>
              <a:rPr lang="en-US" sz="1080" spc="6">
                <a:solidFill>
                  <a:srgbClr val="000000"/>
                </a:solidFill>
                <a:latin typeface="Calibri (MS)"/>
                <a:ea typeface="Calibri (MS)"/>
                <a:cs typeface="Calibri (MS)"/>
                <a:sym typeface="Calibri (MS)"/>
              </a:rPr>
              <a:t> </a:t>
            </a:r>
          </a:p>
        </p:txBody>
      </p:sp>
      <p:sp>
        <p:nvSpPr>
          <p:cNvPr name="TextBox 14" id="14"/>
          <p:cNvSpPr txBox="true"/>
          <p:nvPr/>
        </p:nvSpPr>
        <p:spPr>
          <a:xfrm rot="0">
            <a:off x="5025266" y="1619202"/>
            <a:ext cx="501072" cy="212931"/>
          </a:xfrm>
          <a:prstGeom prst="rect">
            <a:avLst/>
          </a:prstGeom>
        </p:spPr>
        <p:txBody>
          <a:bodyPr anchor="t" rtlCol="false" tIns="0" lIns="0" bIns="0" rIns="0">
            <a:spAutoFit/>
          </a:bodyPr>
          <a:lstStyle/>
          <a:p>
            <a:pPr algn="l">
              <a:lnSpc>
                <a:spcPts val="1512"/>
              </a:lnSpc>
            </a:pPr>
            <a:r>
              <a:rPr lang="en-US" sz="1080" spc="4">
                <a:solidFill>
                  <a:srgbClr val="000000"/>
                </a:solidFill>
                <a:latin typeface="Calibri (MS)"/>
                <a:ea typeface="Calibri (MS)"/>
                <a:cs typeface="Calibri (MS)"/>
                <a:sym typeface="Calibri (MS)"/>
              </a:rPr>
              <a:t>Si</a:t>
            </a:r>
            <a:r>
              <a:rPr lang="en-US" sz="1080" spc="4">
                <a:solidFill>
                  <a:srgbClr val="000000"/>
                </a:solidFill>
                <a:latin typeface="Calibri (MS)"/>
                <a:ea typeface="Calibri (MS)"/>
                <a:cs typeface="Calibri (MS)"/>
                <a:sym typeface="Calibri (MS)"/>
              </a:rPr>
              <a:t> </a:t>
            </a:r>
            <a:r>
              <a:rPr lang="en-US" sz="1080" spc="4">
                <a:solidFill>
                  <a:srgbClr val="000000"/>
                </a:solidFill>
                <a:latin typeface="Calibri (MS)"/>
                <a:ea typeface="Calibri (MS)"/>
                <a:cs typeface="Calibri (MS)"/>
                <a:sym typeface="Calibri (MS)"/>
              </a:rPr>
              <a:t>gn </a:t>
            </a:r>
            <a:r>
              <a:rPr lang="en-US" sz="1080" spc="4">
                <a:solidFill>
                  <a:srgbClr val="000000"/>
                </a:solidFill>
                <a:latin typeface="Calibri (MS)"/>
                <a:ea typeface="Calibri (MS)"/>
                <a:cs typeface="Calibri (MS)"/>
                <a:sym typeface="Calibri (MS)"/>
              </a:rPr>
              <a:t> </a:t>
            </a:r>
            <a:r>
              <a:rPr lang="en-US" sz="1080" spc="4">
                <a:solidFill>
                  <a:srgbClr val="000000"/>
                </a:solidFill>
                <a:latin typeface="Calibri (MS)"/>
                <a:ea typeface="Calibri (MS)"/>
                <a:cs typeface="Calibri (MS)"/>
                <a:sym typeface="Calibri (MS)"/>
              </a:rPr>
              <a:t>out </a:t>
            </a:r>
          </a:p>
        </p:txBody>
      </p:sp>
      <p:sp>
        <p:nvSpPr>
          <p:cNvPr name="TextBox 15" id="15"/>
          <p:cNvSpPr txBox="true"/>
          <p:nvPr/>
        </p:nvSpPr>
        <p:spPr>
          <a:xfrm rot="0">
            <a:off x="6057776" y="2989783"/>
            <a:ext cx="588121" cy="411042"/>
          </a:xfrm>
          <a:prstGeom prst="rect">
            <a:avLst/>
          </a:prstGeom>
        </p:spPr>
        <p:txBody>
          <a:bodyPr anchor="t" rtlCol="false" tIns="0" lIns="0" bIns="0" rIns="0">
            <a:spAutoFit/>
          </a:bodyPr>
          <a:lstStyle/>
          <a:p>
            <a:pPr algn="ctr">
              <a:lnSpc>
                <a:spcPts val="1559"/>
              </a:lnSpc>
            </a:pPr>
            <a:r>
              <a:rPr lang="en-US" sz="1080" spc="6">
                <a:solidFill>
                  <a:srgbClr val="000000"/>
                </a:solidFill>
                <a:latin typeface="Calibri (MS)"/>
                <a:ea typeface="Calibri (MS)"/>
                <a:cs typeface="Calibri (MS)"/>
                <a:sym typeface="Calibri (MS)"/>
              </a:rPr>
              <a:t>Upd</a:t>
            </a:r>
            <a:r>
              <a:rPr lang="en-US" sz="1080" spc="6">
                <a:solidFill>
                  <a:srgbClr val="000000"/>
                </a:solidFill>
                <a:latin typeface="Calibri (MS)"/>
                <a:ea typeface="Calibri (MS)"/>
                <a:cs typeface="Calibri (MS)"/>
                <a:sym typeface="Calibri (MS)"/>
              </a:rPr>
              <a:t> </a:t>
            </a:r>
            <a:r>
              <a:rPr lang="en-US" sz="1080" spc="6">
                <a:solidFill>
                  <a:srgbClr val="000000"/>
                </a:solidFill>
                <a:latin typeface="Calibri (MS)"/>
                <a:ea typeface="Calibri (MS)"/>
                <a:cs typeface="Calibri (MS)"/>
                <a:sym typeface="Calibri (MS)"/>
              </a:rPr>
              <a:t>ate  passw</a:t>
            </a:r>
            <a:r>
              <a:rPr lang="en-US" sz="1080" spc="6">
                <a:solidFill>
                  <a:srgbClr val="000000"/>
                </a:solidFill>
                <a:latin typeface="Calibri (MS)"/>
                <a:ea typeface="Calibri (MS)"/>
                <a:cs typeface="Calibri (MS)"/>
                <a:sym typeface="Calibri (MS)"/>
              </a:rPr>
              <a:t> </a:t>
            </a:r>
            <a:r>
              <a:rPr lang="en-US" sz="1080" spc="6">
                <a:solidFill>
                  <a:srgbClr val="000000"/>
                </a:solidFill>
                <a:latin typeface="Calibri (MS)"/>
                <a:ea typeface="Calibri (MS)"/>
                <a:cs typeface="Calibri (MS)"/>
                <a:sym typeface="Calibri (MS)"/>
              </a:rPr>
              <a:t>ord </a:t>
            </a:r>
          </a:p>
        </p:txBody>
      </p:sp>
      <p:sp>
        <p:nvSpPr>
          <p:cNvPr name="TextBox 16" id="16"/>
          <p:cNvSpPr txBox="true"/>
          <p:nvPr/>
        </p:nvSpPr>
        <p:spPr>
          <a:xfrm rot="0">
            <a:off x="914400" y="876624"/>
            <a:ext cx="5949572" cy="408003"/>
          </a:xfrm>
          <a:prstGeom prst="rect">
            <a:avLst/>
          </a:prstGeom>
        </p:spPr>
        <p:txBody>
          <a:bodyPr anchor="t" rtlCol="false" tIns="0" lIns="0" bIns="0" rIns="0">
            <a:spAutoFit/>
          </a:bodyPr>
          <a:lstStyle/>
          <a:p>
            <a:pPr algn="l">
              <a:lnSpc>
                <a:spcPts val="1535"/>
              </a:lnSpc>
            </a:pPr>
            <a:r>
              <a:rPr lang="en-US" sz="1080" spc="8">
                <a:solidFill>
                  <a:srgbClr val="000000"/>
                </a:solidFill>
                <a:latin typeface="Calibri (MS)"/>
                <a:ea typeface="Calibri (MS)"/>
                <a:cs typeface="Calibri (MS)"/>
                <a:sym typeface="Calibri (MS)"/>
              </a:rPr>
              <a:t>where you can update your profile or password information or simply sign out of the system. The links  are also available in your Dashboard. </a:t>
            </a:r>
          </a:p>
        </p:txBody>
      </p:sp>
      <p:sp>
        <p:nvSpPr>
          <p:cNvPr name="TextBox 17" id="17"/>
          <p:cNvSpPr txBox="true"/>
          <p:nvPr/>
        </p:nvSpPr>
        <p:spPr>
          <a:xfrm rot="0">
            <a:off x="914400" y="4765739"/>
            <a:ext cx="6094085" cy="408137"/>
          </a:xfrm>
          <a:prstGeom prst="rect">
            <a:avLst/>
          </a:prstGeom>
        </p:spPr>
        <p:txBody>
          <a:bodyPr anchor="t" rtlCol="false" tIns="0" lIns="0" bIns="0" rIns="0">
            <a:spAutoFit/>
          </a:bodyPr>
          <a:lstStyle/>
          <a:p>
            <a:pPr algn="l">
              <a:lnSpc>
                <a:spcPts val="1535"/>
              </a:lnSpc>
            </a:pPr>
            <a:r>
              <a:rPr lang="en-US" sz="1080" spc="8">
                <a:solidFill>
                  <a:srgbClr val="000000"/>
                </a:solidFill>
                <a:latin typeface="Calibri (MS)"/>
                <a:ea typeface="Calibri (MS)"/>
                <a:cs typeface="Calibri (MS)"/>
                <a:sym typeface="Calibri (MS)"/>
              </a:rPr>
              <a:t>When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you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click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on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the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link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to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sign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in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(Step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1),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you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will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see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a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link</a:t>
            </a:r>
            <a:r>
              <a:rPr lang="en-US" b="true" sz="1080" spc="8">
                <a:solidFill>
                  <a:srgbClr val="000000"/>
                </a:solidFill>
                <a:latin typeface="Calibri (MS) Bold"/>
                <a:ea typeface="Calibri (MS) Bold"/>
                <a:cs typeface="Calibri (MS) Bold"/>
                <a:sym typeface="Calibri (MS) Bold"/>
              </a:rPr>
              <a:t> </a:t>
            </a:r>
            <a:r>
              <a:rPr lang="en-US" b="true" sz="1080" spc="8">
                <a:solidFill>
                  <a:srgbClr val="000000"/>
                </a:solidFill>
                <a:latin typeface="Calibri (MS) Bold"/>
                <a:ea typeface="Calibri (MS) Bold"/>
                <a:cs typeface="Calibri (MS) Bold"/>
                <a:sym typeface="Calibri (MS) Bold"/>
              </a:rPr>
              <a:t> </a:t>
            </a:r>
            <a:r>
              <a:rPr lang="en-US" b="true" sz="1080" spc="8">
                <a:solidFill>
                  <a:srgbClr val="000000"/>
                </a:solidFill>
                <a:latin typeface="Calibri (MS) Bold"/>
                <a:ea typeface="Calibri (MS) Bold"/>
                <a:cs typeface="Calibri (MS) Bold"/>
                <a:sym typeface="Calibri (MS) Bold"/>
              </a:rPr>
              <a:t>“</a:t>
            </a:r>
            <a:r>
              <a:rPr lang="en-US" sz="1080" spc="8">
                <a:solidFill>
                  <a:srgbClr val="000000"/>
                </a:solidFill>
                <a:latin typeface="Calibri (MS)"/>
                <a:ea typeface="Calibri (MS)"/>
                <a:cs typeface="Calibri (MS)"/>
                <a:sym typeface="Calibri (MS)"/>
              </a:rPr>
              <a:t>Forgot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password?”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When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you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click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the  link, you will be asked to enter the email address with which you created you CBD account.  </a:t>
            </a:r>
          </a:p>
        </p:txBody>
      </p:sp>
      <p:sp>
        <p:nvSpPr>
          <p:cNvPr name="TextBox 18" id="18"/>
          <p:cNvSpPr txBox="true"/>
          <p:nvPr/>
        </p:nvSpPr>
        <p:spPr>
          <a:xfrm rot="0">
            <a:off x="6876831" y="6738309"/>
            <a:ext cx="31613" cy="279606"/>
          </a:xfrm>
          <a:prstGeom prst="rect">
            <a:avLst/>
          </a:prstGeom>
        </p:spPr>
        <p:txBody>
          <a:bodyPr anchor="t" rtlCol="false" tIns="0" lIns="0" bIns="0" rIns="0">
            <a:spAutoFit/>
          </a:bodyPr>
          <a:lstStyle/>
          <a:p>
            <a:pPr algn="l">
              <a:lnSpc>
                <a:spcPts val="2279"/>
              </a:lnSpc>
            </a:pPr>
            <a:r>
              <a:rPr lang="en-US" sz="1080">
                <a:solidFill>
                  <a:srgbClr val="000000"/>
                </a:solidFill>
                <a:latin typeface="Calibri (MS)"/>
                <a:ea typeface="Calibri (MS)"/>
                <a:cs typeface="Calibri (MS)"/>
                <a:sym typeface="Calibri (MS)"/>
              </a:rPr>
              <a:t> </a:t>
            </a:r>
          </a:p>
        </p:txBody>
      </p:sp>
      <p:sp>
        <p:nvSpPr>
          <p:cNvPr name="TextBox 19" id="19"/>
          <p:cNvSpPr txBox="true"/>
          <p:nvPr/>
        </p:nvSpPr>
        <p:spPr>
          <a:xfrm rot="0">
            <a:off x="914400" y="7027869"/>
            <a:ext cx="6094228" cy="474678"/>
          </a:xfrm>
          <a:prstGeom prst="rect">
            <a:avLst/>
          </a:prstGeom>
        </p:spPr>
        <p:txBody>
          <a:bodyPr anchor="t" rtlCol="false" tIns="0" lIns="0" bIns="0" rIns="0">
            <a:spAutoFit/>
          </a:bodyPr>
          <a:lstStyle/>
          <a:p>
            <a:pPr algn="l">
              <a:lnSpc>
                <a:spcPts val="2279"/>
              </a:lnSpc>
            </a:pPr>
            <a:r>
              <a:rPr lang="en-US" sz="1080" spc="8">
                <a:solidFill>
                  <a:srgbClr val="000000"/>
                </a:solidFill>
                <a:latin typeface="Calibri (MS)"/>
                <a:ea typeface="Calibri (MS)"/>
                <a:cs typeface="Calibri (MS)"/>
                <a:sym typeface="Calibri (MS)"/>
              </a:rPr>
              <a:t> After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filling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the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form,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check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your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email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inbox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for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an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automated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message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with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the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subject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“Your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CBD </a:t>
            </a:r>
          </a:p>
          <a:p>
            <a:pPr algn="l">
              <a:lnSpc>
                <a:spcPts val="791"/>
              </a:lnSpc>
            </a:pPr>
            <a:r>
              <a:rPr lang="en-US" sz="1080" spc="8">
                <a:solidFill>
                  <a:srgbClr val="000000"/>
                </a:solidFill>
                <a:latin typeface="Calibri (MS)"/>
                <a:ea typeface="Calibri (MS)"/>
                <a:cs typeface="Calibri (MS)"/>
                <a:sym typeface="Calibri (MS)"/>
              </a:rPr>
              <a:t>account password reset request”.  </a:t>
            </a:r>
          </a:p>
        </p:txBody>
      </p:sp>
      <p:sp>
        <p:nvSpPr>
          <p:cNvPr name="TextBox 20" id="20"/>
          <p:cNvSpPr txBox="true"/>
          <p:nvPr/>
        </p:nvSpPr>
        <p:spPr>
          <a:xfrm rot="0">
            <a:off x="914400" y="3902650"/>
            <a:ext cx="2677497" cy="740359"/>
          </a:xfrm>
          <a:prstGeom prst="rect">
            <a:avLst/>
          </a:prstGeom>
        </p:spPr>
        <p:txBody>
          <a:bodyPr anchor="t" rtlCol="false" tIns="0" lIns="0" bIns="0" rIns="0">
            <a:spAutoFit/>
          </a:bodyPr>
          <a:lstStyle/>
          <a:p>
            <a:pPr algn="l">
              <a:lnSpc>
                <a:spcPts val="2952"/>
              </a:lnSpc>
            </a:pPr>
            <a:r>
              <a:rPr lang="en-US" b="true" sz="1392">
                <a:solidFill>
                  <a:srgbClr val="3F6797"/>
                </a:solidFill>
                <a:latin typeface="Calibri (MS) Bold"/>
                <a:ea typeface="Calibri (MS) Bold"/>
                <a:cs typeface="Calibri (MS) Bold"/>
                <a:sym typeface="Calibri (MS) Bold"/>
              </a:rPr>
              <a:t>  Step 7: Reset a forgotten password </a:t>
            </a:r>
          </a:p>
        </p:txBody>
      </p:sp>
      <p:sp>
        <p:nvSpPr>
          <p:cNvPr name="TextBox 21" id="21"/>
          <p:cNvSpPr txBox="true"/>
          <p:nvPr/>
        </p:nvSpPr>
        <p:spPr>
          <a:xfrm rot="0">
            <a:off x="6876831" y="3668897"/>
            <a:ext cx="40748" cy="270205"/>
          </a:xfrm>
          <a:prstGeom prst="rect">
            <a:avLst/>
          </a:prstGeom>
        </p:spPr>
        <p:txBody>
          <a:bodyPr anchor="t" rtlCol="false" tIns="0" lIns="0" bIns="0" rIns="0">
            <a:spAutoFit/>
          </a:bodyPr>
          <a:lstStyle/>
          <a:p>
            <a:pPr algn="l">
              <a:lnSpc>
                <a:spcPts val="1948"/>
              </a:lnSpc>
            </a:pPr>
            <a:r>
              <a:rPr lang="en-US" sz="1392">
                <a:solidFill>
                  <a:srgbClr val="000000"/>
                </a:solidFill>
                <a:latin typeface="Calibri (MS)"/>
                <a:ea typeface="Calibri (MS)"/>
                <a:cs typeface="Calibri (MS)"/>
                <a:sym typeface="Calibri (MS)"/>
              </a:rPr>
              <a:t>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914400" y="6537960"/>
            <a:ext cx="2965704" cy="3048"/>
            <a:chOff x="0" y="0"/>
            <a:chExt cx="2965704" cy="3048"/>
          </a:xfrm>
        </p:grpSpPr>
        <p:sp>
          <p:nvSpPr>
            <p:cNvPr name="Freeform 3" id="3"/>
            <p:cNvSpPr/>
            <p:nvPr/>
          </p:nvSpPr>
          <p:spPr>
            <a:xfrm flipH="false" flipV="false" rot="0">
              <a:off x="0" y="0"/>
              <a:ext cx="2965704" cy="3048"/>
            </a:xfrm>
            <a:custGeom>
              <a:avLst/>
              <a:gdLst/>
              <a:ahLst/>
              <a:cxnLst/>
              <a:rect r="r" b="b" t="t" l="l"/>
              <a:pathLst>
                <a:path h="3048" w="2965704">
                  <a:moveTo>
                    <a:pt x="0" y="0"/>
                  </a:moveTo>
                  <a:lnTo>
                    <a:pt x="2965704" y="3048"/>
                  </a:lnTo>
                  <a:lnTo>
                    <a:pt x="0" y="3048"/>
                  </a:lnTo>
                  <a:close/>
                </a:path>
              </a:pathLst>
            </a:custGeom>
            <a:solidFill>
              <a:srgbClr val="000000"/>
            </a:solidFill>
          </p:spPr>
        </p:sp>
      </p:grpSp>
      <p:grpSp>
        <p:nvGrpSpPr>
          <p:cNvPr name="Group 4" id="4"/>
          <p:cNvGrpSpPr>
            <a:grpSpLocks noChangeAspect="true"/>
          </p:cNvGrpSpPr>
          <p:nvPr/>
        </p:nvGrpSpPr>
        <p:grpSpPr>
          <a:xfrm rot="0">
            <a:off x="2499360" y="8122920"/>
            <a:ext cx="3572256" cy="3048"/>
            <a:chOff x="0" y="0"/>
            <a:chExt cx="3572256" cy="3048"/>
          </a:xfrm>
        </p:grpSpPr>
        <p:sp>
          <p:nvSpPr>
            <p:cNvPr name="Freeform 5" id="5"/>
            <p:cNvSpPr/>
            <p:nvPr/>
          </p:nvSpPr>
          <p:spPr>
            <a:xfrm flipH="false" flipV="false" rot="0">
              <a:off x="0" y="0"/>
              <a:ext cx="3572256" cy="3048"/>
            </a:xfrm>
            <a:custGeom>
              <a:avLst/>
              <a:gdLst/>
              <a:ahLst/>
              <a:cxnLst/>
              <a:rect r="r" b="b" t="t" l="l"/>
              <a:pathLst>
                <a:path h="3048" w="3572256">
                  <a:moveTo>
                    <a:pt x="0" y="0"/>
                  </a:moveTo>
                  <a:lnTo>
                    <a:pt x="3572256" y="3048"/>
                  </a:lnTo>
                  <a:lnTo>
                    <a:pt x="0" y="3048"/>
                  </a:lnTo>
                  <a:close/>
                </a:path>
              </a:pathLst>
            </a:custGeom>
            <a:solidFill>
              <a:srgbClr val="000000"/>
            </a:solidFill>
          </p:spPr>
        </p:sp>
      </p:grpSp>
      <p:sp>
        <p:nvSpPr>
          <p:cNvPr name="Freeform 6" id="6"/>
          <p:cNvSpPr/>
          <p:nvPr/>
        </p:nvSpPr>
        <p:spPr>
          <a:xfrm flipH="false" flipV="false" rot="0">
            <a:off x="2533964" y="933450"/>
            <a:ext cx="2713987" cy="1609344"/>
          </a:xfrm>
          <a:custGeom>
            <a:avLst/>
            <a:gdLst/>
            <a:ahLst/>
            <a:cxnLst/>
            <a:rect r="r" b="b" t="t" l="l"/>
            <a:pathLst>
              <a:path h="1609344" w="2713987">
                <a:moveTo>
                  <a:pt x="0" y="0"/>
                </a:moveTo>
                <a:lnTo>
                  <a:pt x="2713987" y="0"/>
                </a:lnTo>
                <a:lnTo>
                  <a:pt x="2713987" y="1609344"/>
                </a:lnTo>
                <a:lnTo>
                  <a:pt x="0" y="1609344"/>
                </a:lnTo>
                <a:lnTo>
                  <a:pt x="0" y="0"/>
                </a:lnTo>
                <a:close/>
              </a:path>
            </a:pathLst>
          </a:custGeom>
          <a:blipFill>
            <a:blip r:embed="rId2"/>
            <a:stretch>
              <a:fillRect l="0" t="-44375" r="-118861" b="-150888"/>
            </a:stretch>
          </a:blipFill>
        </p:spPr>
      </p:sp>
      <p:sp>
        <p:nvSpPr>
          <p:cNvPr name="Freeform 7" id="7"/>
          <p:cNvSpPr/>
          <p:nvPr/>
        </p:nvSpPr>
        <p:spPr>
          <a:xfrm flipH="false" flipV="false" rot="0">
            <a:off x="2460946" y="836933"/>
            <a:ext cx="2859881" cy="1778870"/>
          </a:xfrm>
          <a:custGeom>
            <a:avLst/>
            <a:gdLst/>
            <a:ahLst/>
            <a:cxnLst/>
            <a:rect r="r" b="b" t="t" l="l"/>
            <a:pathLst>
              <a:path h="1778870" w="2859881">
                <a:moveTo>
                  <a:pt x="0" y="0"/>
                </a:moveTo>
                <a:lnTo>
                  <a:pt x="2859881" y="0"/>
                </a:lnTo>
                <a:lnTo>
                  <a:pt x="2859881" y="1778870"/>
                </a:lnTo>
                <a:lnTo>
                  <a:pt x="0" y="17788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4156710" y="958853"/>
            <a:ext cx="1039368" cy="615696"/>
          </a:xfrm>
          <a:custGeom>
            <a:avLst/>
            <a:gdLst/>
            <a:ahLst/>
            <a:cxnLst/>
            <a:rect r="r" b="b" t="t" l="l"/>
            <a:pathLst>
              <a:path h="615696" w="1039368">
                <a:moveTo>
                  <a:pt x="0" y="0"/>
                </a:moveTo>
                <a:lnTo>
                  <a:pt x="1039368" y="0"/>
                </a:lnTo>
                <a:lnTo>
                  <a:pt x="1039368" y="615696"/>
                </a:lnTo>
                <a:lnTo>
                  <a:pt x="0" y="615696"/>
                </a:lnTo>
                <a:lnTo>
                  <a:pt x="0" y="0"/>
                </a:lnTo>
                <a:close/>
              </a:path>
            </a:pathLst>
          </a:custGeom>
          <a:blipFill>
            <a:blip r:embed="rId5"/>
            <a:stretch>
              <a:fillRect l="0" t="0" r="0" b="0"/>
            </a:stretch>
          </a:blipFill>
        </p:spPr>
      </p:sp>
      <p:sp>
        <p:nvSpPr>
          <p:cNvPr name="TextBox 9" id="9"/>
          <p:cNvSpPr txBox="true"/>
          <p:nvPr/>
        </p:nvSpPr>
        <p:spPr>
          <a:xfrm rot="0">
            <a:off x="5131051" y="9441113"/>
            <a:ext cx="1784680" cy="168850"/>
          </a:xfrm>
          <a:prstGeom prst="rect">
            <a:avLst/>
          </a:prstGeom>
        </p:spPr>
        <p:txBody>
          <a:bodyPr anchor="t" rtlCol="false" tIns="0" lIns="0" bIns="0" rIns="0">
            <a:spAutoFit/>
          </a:bodyPr>
          <a:lstStyle/>
          <a:p>
            <a:pPr algn="l">
              <a:lnSpc>
                <a:spcPts val="1108"/>
              </a:lnSpc>
            </a:pPr>
            <a:r>
              <a:rPr lang="en-US" sz="791" spc="3">
                <a:solidFill>
                  <a:srgbClr val="808080"/>
                </a:solidFill>
                <a:latin typeface="Calibri (MS)"/>
                <a:ea typeface="Calibri (MS)"/>
                <a:cs typeface="Calibri (MS)"/>
                <a:sym typeface="Calibri (MS)"/>
              </a:rPr>
              <a:t>Creating and Managing your CBD Account </a:t>
            </a:r>
          </a:p>
        </p:txBody>
      </p:sp>
      <p:sp>
        <p:nvSpPr>
          <p:cNvPr name="TextBox 10" id="10"/>
          <p:cNvSpPr txBox="true"/>
          <p:nvPr/>
        </p:nvSpPr>
        <p:spPr>
          <a:xfrm rot="0">
            <a:off x="4193286" y="921077"/>
            <a:ext cx="1013784" cy="606123"/>
          </a:xfrm>
          <a:prstGeom prst="rect">
            <a:avLst/>
          </a:prstGeom>
        </p:spPr>
        <p:txBody>
          <a:bodyPr anchor="t" rtlCol="false" tIns="0" lIns="0" bIns="0" rIns="0">
            <a:spAutoFit/>
          </a:bodyPr>
          <a:lstStyle/>
          <a:p>
            <a:pPr algn="ctr">
              <a:lnSpc>
                <a:spcPts val="1544"/>
              </a:lnSpc>
            </a:pPr>
            <a:r>
              <a:rPr lang="en-US" sz="1080" spc="2">
                <a:solidFill>
                  <a:srgbClr val="000000"/>
                </a:solidFill>
                <a:latin typeface="Calibri (MS)"/>
                <a:ea typeface="Calibri (MS)"/>
                <a:cs typeface="Calibri (MS)"/>
                <a:sym typeface="Calibri (MS)"/>
              </a:rPr>
              <a:t>Ent</a:t>
            </a:r>
            <a:r>
              <a:rPr lang="en-US" sz="1080" spc="2">
                <a:solidFill>
                  <a:srgbClr val="000000"/>
                </a:solidFill>
                <a:latin typeface="Calibri (MS)"/>
                <a:ea typeface="Calibri (MS)"/>
                <a:cs typeface="Calibri (MS)"/>
                <a:sym typeface="Calibri (MS)"/>
              </a:rPr>
              <a:t> </a:t>
            </a:r>
            <a:r>
              <a:rPr lang="en-US" sz="1080" spc="2">
                <a:solidFill>
                  <a:srgbClr val="000000"/>
                </a:solidFill>
                <a:latin typeface="Calibri (MS)"/>
                <a:ea typeface="Calibri (MS)"/>
                <a:cs typeface="Calibri (MS)"/>
                <a:sym typeface="Calibri (MS)"/>
              </a:rPr>
              <a:t>e</a:t>
            </a:r>
            <a:r>
              <a:rPr lang="en-US" sz="1080" spc="2">
                <a:solidFill>
                  <a:srgbClr val="000000"/>
                </a:solidFill>
                <a:latin typeface="Calibri (MS)"/>
                <a:ea typeface="Calibri (MS)"/>
                <a:cs typeface="Calibri (MS)"/>
                <a:sym typeface="Calibri (MS)"/>
              </a:rPr>
              <a:t> </a:t>
            </a:r>
            <a:r>
              <a:rPr lang="en-US" sz="1080" spc="2">
                <a:solidFill>
                  <a:srgbClr val="000000"/>
                </a:solidFill>
                <a:latin typeface="Calibri (MS)"/>
                <a:ea typeface="Calibri (MS)"/>
                <a:cs typeface="Calibri (MS)"/>
                <a:sym typeface="Calibri (MS)"/>
              </a:rPr>
              <a:t>r y</a:t>
            </a:r>
            <a:r>
              <a:rPr lang="en-US" sz="1080" spc="2">
                <a:solidFill>
                  <a:srgbClr val="000000"/>
                </a:solidFill>
                <a:latin typeface="Calibri (MS)"/>
                <a:ea typeface="Calibri (MS)"/>
                <a:cs typeface="Calibri (MS)"/>
                <a:sym typeface="Calibri (MS)"/>
              </a:rPr>
              <a:t> </a:t>
            </a:r>
            <a:r>
              <a:rPr lang="en-US" sz="1080" spc="2">
                <a:solidFill>
                  <a:srgbClr val="000000"/>
                </a:solidFill>
                <a:latin typeface="Calibri (MS)"/>
                <a:ea typeface="Calibri (MS)"/>
                <a:cs typeface="Calibri (MS)"/>
                <a:sym typeface="Calibri (MS)"/>
              </a:rPr>
              <a:t>our e</a:t>
            </a:r>
            <a:r>
              <a:rPr lang="en-US" sz="1080" spc="2">
                <a:solidFill>
                  <a:srgbClr val="000000"/>
                </a:solidFill>
                <a:latin typeface="Calibri (MS)"/>
                <a:ea typeface="Calibri (MS)"/>
                <a:cs typeface="Calibri (MS)"/>
                <a:sym typeface="Calibri (MS)"/>
              </a:rPr>
              <a:t> </a:t>
            </a:r>
            <a:r>
              <a:rPr lang="en-US" sz="1080" spc="2">
                <a:solidFill>
                  <a:srgbClr val="000000"/>
                </a:solidFill>
                <a:latin typeface="Calibri (MS)"/>
                <a:ea typeface="Calibri (MS)"/>
                <a:cs typeface="Calibri (MS)"/>
                <a:sym typeface="Calibri (MS)"/>
              </a:rPr>
              <a:t>m</a:t>
            </a:r>
            <a:r>
              <a:rPr lang="en-US" sz="1080" spc="2">
                <a:solidFill>
                  <a:srgbClr val="000000"/>
                </a:solidFill>
                <a:latin typeface="Calibri (MS)"/>
                <a:ea typeface="Calibri (MS)"/>
                <a:cs typeface="Calibri (MS)"/>
                <a:sym typeface="Calibri (MS)"/>
              </a:rPr>
              <a:t> </a:t>
            </a:r>
            <a:r>
              <a:rPr lang="en-US" sz="1080" spc="2">
                <a:solidFill>
                  <a:srgbClr val="000000"/>
                </a:solidFill>
                <a:latin typeface="Calibri (MS)"/>
                <a:ea typeface="Calibri (MS)"/>
                <a:cs typeface="Calibri (MS)"/>
                <a:sym typeface="Calibri (MS)"/>
              </a:rPr>
              <a:t>a</a:t>
            </a:r>
            <a:r>
              <a:rPr lang="en-US" sz="1080" spc="2">
                <a:solidFill>
                  <a:srgbClr val="000000"/>
                </a:solidFill>
                <a:latin typeface="Calibri (MS)"/>
                <a:ea typeface="Calibri (MS)"/>
                <a:cs typeface="Calibri (MS)"/>
                <a:sym typeface="Calibri (MS)"/>
              </a:rPr>
              <a:t> </a:t>
            </a:r>
            <a:r>
              <a:rPr lang="en-US" sz="1080" spc="2">
                <a:solidFill>
                  <a:srgbClr val="000000"/>
                </a:solidFill>
                <a:latin typeface="Calibri (MS)"/>
                <a:ea typeface="Calibri (MS)"/>
                <a:cs typeface="Calibri (MS)"/>
                <a:sym typeface="Calibri (MS)"/>
              </a:rPr>
              <a:t>il</a:t>
            </a:r>
            <a:r>
              <a:rPr lang="en-US" sz="1080" spc="2">
                <a:solidFill>
                  <a:srgbClr val="000000"/>
                </a:solidFill>
                <a:latin typeface="Calibri (MS)"/>
                <a:ea typeface="Calibri (MS)"/>
                <a:cs typeface="Calibri (MS)"/>
                <a:sym typeface="Calibri (MS)"/>
              </a:rPr>
              <a:t> </a:t>
            </a:r>
            <a:r>
              <a:rPr lang="en-US" sz="1080" spc="2">
                <a:solidFill>
                  <a:srgbClr val="000000"/>
                </a:solidFill>
                <a:latin typeface="Calibri (MS)"/>
                <a:ea typeface="Calibri (MS)"/>
                <a:cs typeface="Calibri (MS)"/>
                <a:sym typeface="Calibri (MS)"/>
              </a:rPr>
              <a:t>  address and click  ‘Submit’ </a:t>
            </a:r>
          </a:p>
        </p:txBody>
      </p:sp>
      <p:sp>
        <p:nvSpPr>
          <p:cNvPr name="TextBox 11" id="11"/>
          <p:cNvSpPr txBox="true"/>
          <p:nvPr/>
        </p:nvSpPr>
        <p:spPr>
          <a:xfrm rot="0">
            <a:off x="914400" y="7929696"/>
            <a:ext cx="5354755" cy="212931"/>
          </a:xfrm>
          <a:prstGeom prst="rect">
            <a:avLst/>
          </a:prstGeom>
        </p:spPr>
        <p:txBody>
          <a:bodyPr anchor="t" rtlCol="false" tIns="0" lIns="0" bIns="0" rIns="0">
            <a:spAutoFit/>
          </a:bodyPr>
          <a:lstStyle/>
          <a:p>
            <a:pPr algn="l">
              <a:lnSpc>
                <a:spcPts val="1512"/>
              </a:lnSpc>
            </a:pPr>
            <a:r>
              <a:rPr lang="en-US" sz="1080" spc="9">
                <a:solidFill>
                  <a:srgbClr val="000000"/>
                </a:solidFill>
                <a:latin typeface="Calibri (MS)"/>
                <a:ea typeface="Calibri (MS)"/>
                <a:cs typeface="Calibri (MS)"/>
                <a:sym typeface="Calibri (MS)"/>
              </a:rPr>
              <a:t>ABS NFP Designation Form:</a:t>
            </a:r>
            <a:r>
              <a:rPr lang="en-US" sz="1080" spc="9">
                <a:solidFill>
                  <a:srgbClr val="000000"/>
                </a:solidFill>
                <a:latin typeface="Calibri (MS)"/>
                <a:ea typeface="Calibri (MS)"/>
                <a:cs typeface="Calibri (MS)"/>
                <a:sym typeface="Calibri (MS)"/>
                <a:hlinkClick r:id="rId6" tooltip="http://www.cbd.int/abs/doc/commonformats/ABSCH-NFP.doc"/>
              </a:rPr>
              <a:t> http://www.cbd.int/abs/doc/commonformats/ABSCH-NFP.doc</a:t>
            </a:r>
            <a:r>
              <a:rPr lang="en-US" sz="1080" spc="9">
                <a:solidFill>
                  <a:srgbClr val="000000"/>
                </a:solidFill>
                <a:latin typeface="Calibri (MS)"/>
                <a:ea typeface="Calibri (MS)"/>
                <a:cs typeface="Calibri (MS)"/>
                <a:sym typeface="Calibri (MS)"/>
              </a:rPr>
              <a:t>   </a:t>
            </a:r>
          </a:p>
        </p:txBody>
      </p:sp>
      <p:sp>
        <p:nvSpPr>
          <p:cNvPr name="TextBox 12" id="12"/>
          <p:cNvSpPr txBox="true"/>
          <p:nvPr/>
        </p:nvSpPr>
        <p:spPr>
          <a:xfrm rot="0">
            <a:off x="914400" y="5936304"/>
            <a:ext cx="5790467" cy="621363"/>
          </a:xfrm>
          <a:prstGeom prst="rect">
            <a:avLst/>
          </a:prstGeom>
        </p:spPr>
        <p:txBody>
          <a:bodyPr anchor="t" rtlCol="false" tIns="0" lIns="0" bIns="0" rIns="0">
            <a:spAutoFit/>
          </a:bodyPr>
          <a:lstStyle/>
          <a:p>
            <a:pPr algn="l">
              <a:lnSpc>
                <a:spcPts val="1599"/>
              </a:lnSpc>
            </a:pPr>
            <a:r>
              <a:rPr lang="en-US" sz="1080" spc="8">
                <a:solidFill>
                  <a:srgbClr val="000000"/>
                </a:solidFill>
                <a:latin typeface="Calibri (MS)"/>
                <a:ea typeface="Calibri (MS)"/>
                <a:cs typeface="Calibri (MS)"/>
                <a:sym typeface="Calibri (MS)"/>
              </a:rPr>
              <a:t>The NFP or the PA can designate PA or NAUs roles online.  For more information on how to manage  national user roles online please see the quick guide:  </a:t>
            </a:r>
            <a:r>
              <a:rPr lang="en-US" sz="1080" spc="8">
                <a:solidFill>
                  <a:srgbClr val="000000"/>
                </a:solidFill>
                <a:latin typeface="Calibri (MS)"/>
                <a:ea typeface="Calibri (MS)"/>
                <a:cs typeface="Calibri (MS)"/>
                <a:sym typeface="Calibri (MS)"/>
                <a:hlinkClick r:id="rId7" tooltip="http://www.cbd.int/abs/doc/guides/UserManagement.pdf"/>
              </a:rPr>
              <a:t>www.cbd.int/abs/doc/guides/UserManagement.pdf</a:t>
            </a:r>
            <a:r>
              <a:rPr lang="en-US" sz="1080" spc="8">
                <a:solidFill>
                  <a:srgbClr val="000000"/>
                </a:solidFill>
                <a:latin typeface="Calibri (MS)"/>
                <a:ea typeface="Calibri (MS)"/>
                <a:cs typeface="Calibri (MS)"/>
                <a:sym typeface="Calibri (MS)"/>
              </a:rPr>
              <a:t> </a:t>
            </a:r>
          </a:p>
        </p:txBody>
      </p:sp>
      <p:sp>
        <p:nvSpPr>
          <p:cNvPr name="TextBox 13" id="13"/>
          <p:cNvSpPr txBox="true"/>
          <p:nvPr/>
        </p:nvSpPr>
        <p:spPr>
          <a:xfrm rot="0">
            <a:off x="914400" y="6719259"/>
            <a:ext cx="6007027" cy="1039320"/>
          </a:xfrm>
          <a:prstGeom prst="rect">
            <a:avLst/>
          </a:prstGeom>
        </p:spPr>
        <p:txBody>
          <a:bodyPr anchor="t" rtlCol="false" tIns="0" lIns="0" bIns="0" rIns="0">
            <a:spAutoFit/>
          </a:bodyPr>
          <a:lstStyle/>
          <a:p>
            <a:pPr algn="just">
              <a:lnSpc>
                <a:spcPts val="1602"/>
              </a:lnSpc>
            </a:pPr>
            <a:r>
              <a:rPr lang="en-US" sz="1080" spc="8">
                <a:solidFill>
                  <a:srgbClr val="000000"/>
                </a:solidFill>
                <a:latin typeface="Calibri (MS)"/>
                <a:ea typeface="Calibri (MS)"/>
                <a:cs typeface="Calibri (MS)"/>
                <a:sym typeface="Calibri (MS)"/>
              </a:rPr>
              <a:t>The registration of information on the ABS NFP is done by the Secretariat upon receipt of an official  written communications addressed to the Executive Secretary and endorsed by the national focal point  for the Convention on Biological Diversity (CBD NFP) or by a direct expression of the Government (i.e. a  Minister of State). A designation form may be downloaded online and sent to the Secretariat by post,  fax or e-mail. </a:t>
            </a:r>
          </a:p>
        </p:txBody>
      </p:sp>
      <p:sp>
        <p:nvSpPr>
          <p:cNvPr name="TextBox 14" id="14"/>
          <p:cNvSpPr txBox="true"/>
          <p:nvPr/>
        </p:nvSpPr>
        <p:spPr>
          <a:xfrm rot="0">
            <a:off x="914400" y="4317435"/>
            <a:ext cx="6090409" cy="1450800"/>
          </a:xfrm>
          <a:prstGeom prst="rect">
            <a:avLst/>
          </a:prstGeom>
        </p:spPr>
        <p:txBody>
          <a:bodyPr anchor="t" rtlCol="false" tIns="0" lIns="0" bIns="0" rIns="0">
            <a:spAutoFit/>
          </a:bodyPr>
          <a:lstStyle/>
          <a:p>
            <a:pPr algn="just">
              <a:lnSpc>
                <a:spcPts val="1604"/>
              </a:lnSpc>
            </a:pPr>
            <a:r>
              <a:rPr lang="en-US" sz="1080" spc="8">
                <a:solidFill>
                  <a:srgbClr val="000000"/>
                </a:solidFill>
                <a:latin typeface="Calibri (MS)"/>
                <a:ea typeface="Calibri (MS)"/>
                <a:cs typeface="Calibri (MS)"/>
                <a:sym typeface="Calibri (MS)"/>
              </a:rPr>
              <a:t>In order to ensure that the national records published in the ABS Clearing-House are reliable and  provide legal certainty for users, Parties (and Non-parties who wish to use the ABSCH) are to designate a  single person responsible for publishing all national records. This role is referred to as the publishing  authority (PA). The duties of the ABS National Focal Point (NFP) could also be expanded to incorporate  the role of the publishing authority. The publishing authority can prepare draft records and publish them  directly, or can designate one or more national authorized users (NAUs) to assist them in preparing draft  records for their publication in the ABS Clearing-House on behalf of their country. </a:t>
            </a:r>
          </a:p>
        </p:txBody>
      </p:sp>
      <p:sp>
        <p:nvSpPr>
          <p:cNvPr name="TextBox 15" id="15"/>
          <p:cNvSpPr txBox="true"/>
          <p:nvPr/>
        </p:nvSpPr>
        <p:spPr>
          <a:xfrm rot="0">
            <a:off x="5257486" y="2312613"/>
            <a:ext cx="31613" cy="279606"/>
          </a:xfrm>
          <a:prstGeom prst="rect">
            <a:avLst/>
          </a:prstGeom>
        </p:spPr>
        <p:txBody>
          <a:bodyPr anchor="t" rtlCol="false" tIns="0" lIns="0" bIns="0" rIns="0">
            <a:spAutoFit/>
          </a:bodyPr>
          <a:lstStyle/>
          <a:p>
            <a:pPr algn="l">
              <a:lnSpc>
                <a:spcPts val="2279"/>
              </a:lnSpc>
            </a:pPr>
            <a:r>
              <a:rPr lang="en-US" sz="1080">
                <a:solidFill>
                  <a:srgbClr val="000000"/>
                </a:solidFill>
                <a:latin typeface="Calibri (MS)"/>
                <a:ea typeface="Calibri (MS)"/>
                <a:cs typeface="Calibri (MS)"/>
                <a:sym typeface="Calibri (MS)"/>
              </a:rPr>
              <a:t> </a:t>
            </a:r>
          </a:p>
        </p:txBody>
      </p:sp>
      <p:sp>
        <p:nvSpPr>
          <p:cNvPr name="TextBox 16" id="16"/>
          <p:cNvSpPr txBox="true"/>
          <p:nvPr/>
        </p:nvSpPr>
        <p:spPr>
          <a:xfrm rot="0">
            <a:off x="914400" y="2602173"/>
            <a:ext cx="6094867" cy="1556509"/>
          </a:xfrm>
          <a:prstGeom prst="rect">
            <a:avLst/>
          </a:prstGeom>
        </p:spPr>
        <p:txBody>
          <a:bodyPr anchor="t" rtlCol="false" tIns="0" lIns="0" bIns="0" rIns="0">
            <a:spAutoFit/>
          </a:bodyPr>
          <a:lstStyle/>
          <a:p>
            <a:pPr algn="just">
              <a:lnSpc>
                <a:spcPts val="2279"/>
              </a:lnSpc>
            </a:pPr>
            <a:r>
              <a:rPr lang="en-US" sz="1080" spc="9">
                <a:solidFill>
                  <a:srgbClr val="000000"/>
                </a:solidFill>
                <a:latin typeface="Calibri (MS)"/>
                <a:ea typeface="Calibri (MS)"/>
                <a:cs typeface="Calibri (MS)"/>
                <a:sym typeface="Calibri (MS)"/>
              </a:rPr>
              <a:t>When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you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click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on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the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link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provided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in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the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email,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a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new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browser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window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will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open,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where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you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will </a:t>
            </a:r>
            <a:r>
              <a:rPr lang="en-US" sz="1080" spc="9">
                <a:solidFill>
                  <a:srgbClr val="000000"/>
                </a:solidFill>
                <a:latin typeface="Calibri (MS)"/>
                <a:ea typeface="Calibri (MS)"/>
                <a:cs typeface="Calibri (MS)"/>
                <a:sym typeface="Calibri (MS)"/>
              </a:rPr>
              <a:t> </a:t>
            </a:r>
            <a:r>
              <a:rPr lang="en-US" sz="1080" spc="9">
                <a:solidFill>
                  <a:srgbClr val="000000"/>
                </a:solidFill>
                <a:latin typeface="Calibri (MS)"/>
                <a:ea typeface="Calibri (MS)"/>
                <a:cs typeface="Calibri (MS)"/>
                <a:sym typeface="Calibri (MS)"/>
              </a:rPr>
              <a:t>be </a:t>
            </a:r>
          </a:p>
          <a:p>
            <a:pPr algn="just">
              <a:lnSpc>
                <a:spcPts val="791"/>
              </a:lnSpc>
            </a:pPr>
            <a:r>
              <a:rPr lang="en-US" sz="1080" spc="8">
                <a:solidFill>
                  <a:srgbClr val="000000"/>
                </a:solidFill>
                <a:latin typeface="Calibri (MS)"/>
                <a:ea typeface="Calibri (MS)"/>
                <a:cs typeface="Calibri (MS)"/>
                <a:sym typeface="Calibri (MS)"/>
              </a:rPr>
              <a:t>asked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to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create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a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new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password.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Your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password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must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be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at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least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10 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digits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long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and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include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at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least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one: </a:t>
            </a:r>
          </a:p>
          <a:p>
            <a:pPr algn="just">
              <a:lnSpc>
                <a:spcPts val="2279"/>
              </a:lnSpc>
            </a:pPr>
            <a:r>
              <a:rPr lang="en-US" sz="1080" spc="8">
                <a:solidFill>
                  <a:srgbClr val="000000"/>
                </a:solidFill>
                <a:latin typeface="Calibri (MS)"/>
                <a:ea typeface="Calibri (MS)"/>
                <a:cs typeface="Calibri (MS)"/>
                <a:sym typeface="Calibri (MS)"/>
              </a:rPr>
              <a:t>uppercase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letter,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a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lowercase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letter,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and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a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digit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or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special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character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(!@#$%^&amp;*()_+-&lt;&gt;?/~|[]\). </a:t>
            </a:r>
            <a:r>
              <a:rPr lang="en-US" sz="1080" spc="8">
                <a:solidFill>
                  <a:srgbClr val="000000"/>
                </a:solidFill>
                <a:latin typeface="Calibri (MS)"/>
                <a:ea typeface="Calibri (MS)"/>
                <a:cs typeface="Calibri (MS)"/>
                <a:sym typeface="Calibri (MS)"/>
              </a:rPr>
              <a:t> </a:t>
            </a:r>
            <a:r>
              <a:rPr lang="en-US" sz="1080" spc="8">
                <a:solidFill>
                  <a:srgbClr val="000000"/>
                </a:solidFill>
                <a:latin typeface="Calibri (MS)"/>
                <a:ea typeface="Calibri (MS)"/>
                <a:cs typeface="Calibri (MS)"/>
                <a:sym typeface="Calibri (MS)"/>
              </a:rPr>
              <a:t>On </a:t>
            </a:r>
          </a:p>
          <a:p>
            <a:pPr algn="just">
              <a:lnSpc>
                <a:spcPts val="840"/>
              </a:lnSpc>
            </a:pPr>
            <a:r>
              <a:rPr lang="en-US" sz="1080" spc="7">
                <a:solidFill>
                  <a:srgbClr val="000000"/>
                </a:solidFill>
                <a:latin typeface="Calibri (MS)"/>
                <a:ea typeface="Calibri (MS)"/>
                <a:cs typeface="Calibri (MS)"/>
                <a:sym typeface="Calibri (MS)"/>
              </a:rPr>
              <a:t>finishing this step, you will be able to access your CBD account again. </a:t>
            </a:r>
          </a:p>
          <a:p>
            <a:pPr algn="just">
              <a:lnSpc>
                <a:spcPts val="2700"/>
              </a:lnSpc>
            </a:pPr>
            <a:r>
              <a:rPr lang="en-US" sz="1080">
                <a:solidFill>
                  <a:srgbClr val="000000"/>
                </a:solidFill>
                <a:latin typeface="Calibri (MS)"/>
                <a:ea typeface="Calibri (MS)"/>
                <a:cs typeface="Calibri (MS)"/>
                <a:sym typeface="Calibri (MS)"/>
              </a:rPr>
              <a:t> </a:t>
            </a:r>
          </a:p>
          <a:p>
            <a:pPr algn="just">
              <a:lnSpc>
                <a:spcPts val="1948"/>
              </a:lnSpc>
            </a:pPr>
            <a:r>
              <a:rPr lang="en-US" b="true" sz="1392" spc="2">
                <a:solidFill>
                  <a:srgbClr val="3F6797"/>
                </a:solidFill>
                <a:latin typeface="Calibri (MS) Bold"/>
                <a:ea typeface="Calibri (MS) Bold"/>
                <a:cs typeface="Calibri (MS) Bold"/>
                <a:sym typeface="Calibri (MS) Bold"/>
              </a:rPr>
              <a:t>Step 8: Setting up your account to publish national records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DAGQLHZjTfs</dc:identifier>
  <dcterms:modified xsi:type="dcterms:W3CDTF">2011-08-01T06:04:30Z</dcterms:modified>
  <cp:revision>1</cp:revision>
  <dc:title>Accounts.pdf</dc:title>
</cp:coreProperties>
</file>