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2" r:id="rId1"/>
  </p:sldMasterIdLst>
  <p:notesMasterIdLst>
    <p:notesMasterId r:id="rId15"/>
  </p:notesMasterIdLst>
  <p:sldIdLst>
    <p:sldId id="256" r:id="rId2"/>
    <p:sldId id="266" r:id="rId3"/>
    <p:sldId id="273" r:id="rId4"/>
    <p:sldId id="276" r:id="rId5"/>
    <p:sldId id="277" r:id="rId6"/>
    <p:sldId id="278" r:id="rId7"/>
    <p:sldId id="279" r:id="rId8"/>
    <p:sldId id="280" r:id="rId9"/>
    <p:sldId id="281" r:id="rId10"/>
    <p:sldId id="282" r:id="rId11"/>
    <p:sldId id="283" r:id="rId12"/>
    <p:sldId id="284" r:id="rId13"/>
    <p:sldId id="274" r:id="rId14"/>
  </p:sldIdLst>
  <p:sldSz cx="9144000" cy="5143500" type="screen16x9"/>
  <p:notesSz cx="6858000" cy="9144000"/>
  <p:embeddedFontLst>
    <p:embeddedFont>
      <p:font typeface="Algerian" panose="04020705040A02060702" pitchFamily="82" charset="0"/>
      <p:regular r:id="rId16"/>
    </p:embeddedFont>
    <p:embeddedFont>
      <p:font typeface="Bodoni MT" panose="02070603080606020203" pitchFamily="18"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Cambria Math" panose="02040503050406030204" pitchFamily="18" charset="0"/>
      <p:regular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A6AA"/>
    <a:srgbClr val="71F35F"/>
    <a:srgbClr val="EDBB9B"/>
    <a:srgbClr val="8CF2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717" autoAdjust="0"/>
  </p:normalViewPr>
  <p:slideViewPr>
    <p:cSldViewPr snapToGrid="0">
      <p:cViewPr varScale="1">
        <p:scale>
          <a:sx n="125" d="100"/>
          <a:sy n="125" d="100"/>
        </p:scale>
        <p:origin x="84" y="42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613674681\Desktop\Capstone%20analysis(my-cop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Projected Growth for 5 years</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spPr>
            <a:ln w="22225" cap="rnd">
              <a:solidFill>
                <a:schemeClr val="accent6"/>
              </a:solidFill>
            </a:ln>
            <a:effectLst>
              <a:glow rad="139700">
                <a:schemeClr val="accent6">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trendline>
            <c:spPr>
              <a:ln w="25400" cap="rnd">
                <a:solidFill>
                  <a:schemeClr val="accent6">
                    <a:alpha val="50000"/>
                  </a:schemeClr>
                </a:solidFill>
              </a:ln>
              <a:effectLst/>
            </c:spPr>
            <c:trendlineType val="linear"/>
            <c:dispRSqr val="0"/>
            <c:dispEq val="0"/>
          </c:trendline>
          <c:cat>
            <c:strRef>
              <c:f>'Projected Growth'!$C$5:$C$9</c:f>
              <c:strCache>
                <c:ptCount val="5"/>
                <c:pt idx="0">
                  <c:v>2023-24</c:v>
                </c:pt>
                <c:pt idx="1">
                  <c:v>2024-25</c:v>
                </c:pt>
                <c:pt idx="2">
                  <c:v>2025-26</c:v>
                </c:pt>
                <c:pt idx="3">
                  <c:v>2026-27</c:v>
                </c:pt>
                <c:pt idx="4">
                  <c:v>2027-28</c:v>
                </c:pt>
              </c:strCache>
            </c:strRef>
          </c:cat>
          <c:val>
            <c:numRef>
              <c:f>'Projected Growth'!$D$5:$D$9</c:f>
              <c:numCache>
                <c:formatCode>"₹"\ #,##0;[Red]"₹"\ \-#,##0</c:formatCode>
                <c:ptCount val="5"/>
                <c:pt idx="0">
                  <c:v>2245645000</c:v>
                </c:pt>
                <c:pt idx="1">
                  <c:v>2807056250</c:v>
                </c:pt>
                <c:pt idx="2">
                  <c:v>3508820312.5</c:v>
                </c:pt>
                <c:pt idx="3">
                  <c:v>4386025390.625</c:v>
                </c:pt>
                <c:pt idx="4">
                  <c:v>5482531738.28125</c:v>
                </c:pt>
              </c:numCache>
            </c:numRef>
          </c:val>
          <c:smooth val="0"/>
          <c:extLst>
            <c:ext xmlns:c16="http://schemas.microsoft.com/office/drawing/2014/chart" uri="{C3380CC4-5D6E-409C-BE32-E72D297353CC}">
              <c16:uniqueId val="{00000001-AD88-478C-B94D-37246170B3D0}"/>
            </c:ext>
          </c:extLst>
        </c:ser>
        <c:dLbls>
          <c:dLblPos val="t"/>
          <c:showLegendKey val="0"/>
          <c:showVal val="1"/>
          <c:showCatName val="0"/>
          <c:showSerName val="0"/>
          <c:showPercent val="0"/>
          <c:showBubbleSize val="0"/>
        </c:dLbls>
        <c:smooth val="0"/>
        <c:axId val="1980950047"/>
        <c:axId val="1981723567"/>
      </c:lineChart>
      <c:dateAx>
        <c:axId val="198095004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81723567"/>
        <c:crosses val="autoZero"/>
        <c:auto val="0"/>
        <c:lblOffset val="100"/>
        <c:baseTimeUnit val="days"/>
      </c:dateAx>
      <c:valAx>
        <c:axId val="1981723567"/>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Revenue (INR)</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0,,\ &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80950047"/>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900" b="0" i="0" u="none" strike="noStrike" kern="1200" baseline="0">
                <a:solidFill>
                  <a:schemeClr val="lt1">
                    <a:lumMod val="7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a5a55406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3a5a55406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91822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2489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822210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5737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323433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1874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94360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78539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668157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5/7/2023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25731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48A87A34-81AB-432B-8DAE-1953F412C126}" type="datetimeFigureOut">
              <a:rPr lang="en-US" smtClean="0"/>
              <a:t>5/7/2023</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93902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06564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48A87A34-81AB-432B-8DAE-1953F412C126}" type="datetimeFigureOut">
              <a:rPr lang="en-US" smtClean="0"/>
              <a:pPr/>
              <a:t>5/7/2023</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1620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79555" y="631930"/>
            <a:ext cx="8520600" cy="183827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i="1" dirty="0">
                <a:solidFill>
                  <a:schemeClr val="tx1"/>
                </a:solidFill>
                <a:effectLst>
                  <a:outerShdw blurRad="38100" dist="38100" dir="2700000" algn="tl">
                    <a:srgbClr val="000000">
                      <a:alpha val="43137"/>
                    </a:srgbClr>
                  </a:outerShdw>
                </a:effectLst>
                <a:latin typeface="Algerian" panose="04020705040A02060702" pitchFamily="82" charset="0"/>
                <a:ea typeface="PMingLiU-ExtB" panose="02020500000000000000" pitchFamily="18" charset="-120"/>
              </a:rPr>
              <a:t>Drone  delivery  Implementation Proposal</a:t>
            </a:r>
            <a:br>
              <a:rPr lang="en-IN" sz="4400" b="1" i="1" dirty="0">
                <a:solidFill>
                  <a:schemeClr val="tx1"/>
                </a:solidFill>
                <a:effectLst>
                  <a:outerShdw blurRad="38100" dist="38100" dir="2700000" algn="tl">
                    <a:srgbClr val="000000">
                      <a:alpha val="43137"/>
                    </a:srgbClr>
                  </a:outerShdw>
                </a:effectLst>
                <a:latin typeface="Algerian" panose="04020705040A02060702" pitchFamily="82" charset="0"/>
                <a:ea typeface="PMingLiU-ExtB" panose="02020500000000000000" pitchFamily="18" charset="-120"/>
              </a:rPr>
            </a:br>
            <a:r>
              <a:rPr lang="en-IN" sz="4400" b="1" i="1" dirty="0">
                <a:solidFill>
                  <a:schemeClr val="tx1"/>
                </a:solidFill>
                <a:effectLst>
                  <a:outerShdw blurRad="38100" dist="38100" dir="2700000" algn="tl">
                    <a:srgbClr val="000000">
                      <a:alpha val="43137"/>
                    </a:srgbClr>
                  </a:outerShdw>
                </a:effectLst>
                <a:latin typeface="Algerian" panose="04020705040A02060702" pitchFamily="82" charset="0"/>
                <a:ea typeface="PMingLiU-ExtB" panose="02020500000000000000" pitchFamily="18" charset="-120"/>
              </a:rPr>
              <a:t>COST ANALYSIS</a:t>
            </a:r>
          </a:p>
        </p:txBody>
      </p:sp>
      <p:sp>
        <p:nvSpPr>
          <p:cNvPr id="55" name="Google Shape;55;p13"/>
          <p:cNvSpPr txBox="1">
            <a:spLocks noGrp="1"/>
          </p:cNvSpPr>
          <p:nvPr>
            <p:ph type="subTitle" idx="1"/>
          </p:nvPr>
        </p:nvSpPr>
        <p:spPr>
          <a:xfrm>
            <a:off x="343845" y="3288513"/>
            <a:ext cx="8456310" cy="11897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i="1" u="sng" cap="none" spc="300" dirty="0">
                <a:solidFill>
                  <a:schemeClr val="tx1"/>
                </a:solidFill>
                <a:latin typeface="Times New Roman" panose="02020603050405020304" pitchFamily="18" charset="0"/>
                <a:ea typeface="PMingLiU-ExtB" panose="02020500000000000000" pitchFamily="18" charset="-120"/>
                <a:cs typeface="Times New Roman" panose="02020603050405020304" pitchFamily="18" charset="0"/>
              </a:rPr>
              <a:t>Anjali Gupta</a:t>
            </a:r>
            <a:r>
              <a:rPr lang="en-IN" i="1" cap="none" spc="300" dirty="0">
                <a:solidFill>
                  <a:schemeClr val="tx1"/>
                </a:solidFill>
                <a:latin typeface="Times New Roman" panose="02020603050405020304" pitchFamily="18" charset="0"/>
                <a:ea typeface="PMingLiU-ExtB" panose="02020500000000000000" pitchFamily="18" charset="-120"/>
                <a:cs typeface="Times New Roman" panose="02020603050405020304" pitchFamily="18" charset="0"/>
              </a:rPr>
              <a:t>, Ravi Ronit, Nitish Sharma, </a:t>
            </a:r>
            <a:r>
              <a:rPr lang="en-IN" i="1" cap="none" spc="300" dirty="0" err="1">
                <a:solidFill>
                  <a:schemeClr val="tx1"/>
                </a:solidFill>
                <a:latin typeface="Times New Roman" panose="02020603050405020304" pitchFamily="18" charset="0"/>
                <a:ea typeface="PMingLiU-ExtB" panose="02020500000000000000" pitchFamily="18" charset="-120"/>
                <a:cs typeface="Times New Roman" panose="02020603050405020304" pitchFamily="18" charset="0"/>
              </a:rPr>
              <a:t>Rutika</a:t>
            </a:r>
            <a:r>
              <a:rPr lang="en-IN" i="1" cap="none" spc="300" dirty="0">
                <a:solidFill>
                  <a:schemeClr val="tx1"/>
                </a:solidFill>
                <a:latin typeface="Times New Roman" panose="02020603050405020304" pitchFamily="18" charset="0"/>
                <a:ea typeface="PMingLiU-ExtB" panose="02020500000000000000" pitchFamily="18" charset="-120"/>
                <a:cs typeface="Times New Roman" panose="02020603050405020304" pitchFamily="18" charset="0"/>
              </a:rPr>
              <a:t> Kadam, Sachin Kulkarni, Tanmay </a:t>
            </a:r>
            <a:r>
              <a:rPr lang="en-IN" i="1" cap="none" spc="300" dirty="0" err="1">
                <a:solidFill>
                  <a:schemeClr val="tx1"/>
                </a:solidFill>
                <a:latin typeface="Times New Roman" panose="02020603050405020304" pitchFamily="18" charset="0"/>
                <a:ea typeface="PMingLiU-ExtB" panose="02020500000000000000" pitchFamily="18" charset="-120"/>
                <a:cs typeface="Times New Roman" panose="02020603050405020304" pitchFamily="18" charset="0"/>
              </a:rPr>
              <a:t>Umathe</a:t>
            </a:r>
            <a:r>
              <a:rPr lang="en-IN" i="1" cap="none" spc="300" dirty="0">
                <a:solidFill>
                  <a:schemeClr val="tx1"/>
                </a:solidFill>
                <a:latin typeface="Times New Roman" panose="02020603050405020304" pitchFamily="18" charset="0"/>
                <a:ea typeface="PMingLiU-ExtB" panose="02020500000000000000" pitchFamily="18" charset="-120"/>
                <a:cs typeface="Times New Roman" panose="02020603050405020304" pitchFamily="18" charset="0"/>
              </a:rPr>
              <a:t>, </a:t>
            </a:r>
            <a:r>
              <a:rPr lang="en-IN" i="1" cap="none" spc="300" dirty="0" err="1">
                <a:solidFill>
                  <a:schemeClr val="tx1"/>
                </a:solidFill>
                <a:latin typeface="Times New Roman" panose="02020603050405020304" pitchFamily="18" charset="0"/>
                <a:ea typeface="PMingLiU-ExtB" panose="02020500000000000000" pitchFamily="18" charset="-120"/>
                <a:cs typeface="Times New Roman" panose="02020603050405020304" pitchFamily="18" charset="0"/>
              </a:rPr>
              <a:t>Rahamthulla</a:t>
            </a:r>
            <a:r>
              <a:rPr lang="en-IN" i="1" cap="none" spc="300" dirty="0">
                <a:solidFill>
                  <a:schemeClr val="tx1"/>
                </a:solidFill>
                <a:latin typeface="Times New Roman" panose="02020603050405020304" pitchFamily="18" charset="0"/>
                <a:ea typeface="PMingLiU-ExtB" panose="02020500000000000000" pitchFamily="18" charset="-120"/>
                <a:cs typeface="Times New Roman" panose="02020603050405020304" pitchFamily="18" charset="0"/>
              </a:rPr>
              <a:t> Shaik, Hiten Kapoor, Sanjana S, Aayush Panwar, Santhosh Kumar Sridhar, </a:t>
            </a:r>
            <a:r>
              <a:rPr lang="en-IN" i="1" cap="none" spc="300" dirty="0" err="1">
                <a:solidFill>
                  <a:schemeClr val="tx1"/>
                </a:solidFill>
                <a:latin typeface="Times New Roman" panose="02020603050405020304" pitchFamily="18" charset="0"/>
                <a:ea typeface="PMingLiU-ExtB" panose="02020500000000000000" pitchFamily="18" charset="-120"/>
                <a:cs typeface="Times New Roman" panose="02020603050405020304" pitchFamily="18" charset="0"/>
              </a:rPr>
              <a:t>Prakki</a:t>
            </a:r>
            <a:r>
              <a:rPr lang="en-IN" i="1" cap="none" spc="300" dirty="0">
                <a:solidFill>
                  <a:schemeClr val="tx1"/>
                </a:solidFill>
                <a:latin typeface="Times New Roman" panose="02020603050405020304" pitchFamily="18" charset="0"/>
                <a:ea typeface="PMingLiU-ExtB" panose="02020500000000000000" pitchFamily="18" charset="-120"/>
                <a:cs typeface="Times New Roman" panose="02020603050405020304" pitchFamily="18" charset="0"/>
              </a:rPr>
              <a:t> </a:t>
            </a:r>
            <a:r>
              <a:rPr lang="en-IN" i="1" cap="none" spc="300" dirty="0" err="1">
                <a:solidFill>
                  <a:schemeClr val="tx1"/>
                </a:solidFill>
                <a:latin typeface="Times New Roman" panose="02020603050405020304" pitchFamily="18" charset="0"/>
                <a:ea typeface="PMingLiU-ExtB" panose="02020500000000000000" pitchFamily="18" charset="-120"/>
                <a:cs typeface="Times New Roman" panose="02020603050405020304" pitchFamily="18" charset="0"/>
              </a:rPr>
              <a:t>Jerusha</a:t>
            </a:r>
            <a:r>
              <a:rPr lang="en-IN" i="1" cap="none" spc="300" dirty="0">
                <a:solidFill>
                  <a:schemeClr val="tx1"/>
                </a:solidFill>
                <a:latin typeface="Times New Roman" panose="02020603050405020304" pitchFamily="18" charset="0"/>
                <a:ea typeface="PMingLiU-ExtB" panose="02020500000000000000" pitchFamily="18" charset="-120"/>
                <a:cs typeface="Times New Roman" panose="02020603050405020304" pitchFamily="18" charset="0"/>
              </a:rPr>
              <a:t>, Sanjeev Patel, </a:t>
            </a:r>
            <a:r>
              <a:rPr lang="en-IN" i="1" cap="none" spc="300" dirty="0" err="1">
                <a:solidFill>
                  <a:schemeClr val="tx1"/>
                </a:solidFill>
                <a:latin typeface="Times New Roman" panose="02020603050405020304" pitchFamily="18" charset="0"/>
                <a:ea typeface="PMingLiU-ExtB" panose="02020500000000000000" pitchFamily="18" charset="-120"/>
                <a:cs typeface="Times New Roman" panose="02020603050405020304" pitchFamily="18" charset="0"/>
              </a:rPr>
              <a:t>Naveenkumar</a:t>
            </a:r>
            <a:r>
              <a:rPr lang="en-IN" i="1" cap="none" spc="300" dirty="0">
                <a:solidFill>
                  <a:schemeClr val="tx1"/>
                </a:solidFill>
                <a:latin typeface="Times New Roman" panose="02020603050405020304" pitchFamily="18" charset="0"/>
                <a:ea typeface="PMingLiU-ExtB" panose="02020500000000000000" pitchFamily="18" charset="-120"/>
                <a:cs typeface="Times New Roman" panose="02020603050405020304" pitchFamily="18" charset="0"/>
              </a:rPr>
              <a:t> Rajendran, Mukul Yadav</a:t>
            </a:r>
          </a:p>
        </p:txBody>
      </p:sp>
      <p:sp>
        <p:nvSpPr>
          <p:cNvPr id="2" name="TextBox 1"/>
          <p:cNvSpPr txBox="1"/>
          <p:nvPr/>
        </p:nvSpPr>
        <p:spPr>
          <a:xfrm>
            <a:off x="2891960" y="2556192"/>
            <a:ext cx="3216847" cy="646331"/>
          </a:xfrm>
          <a:prstGeom prst="rect">
            <a:avLst/>
          </a:prstGeom>
          <a:noFill/>
        </p:spPr>
        <p:txBody>
          <a:bodyPr wrap="square" rtlCol="0">
            <a:spAutoFit/>
          </a:bodyPr>
          <a:lstStyle/>
          <a:p>
            <a:pPr algn="ctr"/>
            <a:r>
              <a:rPr lang="en-IN" b="1" i="1" dirty="0">
                <a:solidFill>
                  <a:schemeClr val="accent5">
                    <a:lumMod val="50000"/>
                  </a:schemeClr>
                </a:solidFill>
                <a:latin typeface="Algerian" panose="04020705040A02060702" pitchFamily="82" charset="0"/>
                <a:cs typeface="Arial" panose="020B0604020202020204" pitchFamily="34" charset="0"/>
              </a:rPr>
              <a:t>CAPSTONE PROJECT</a:t>
            </a:r>
          </a:p>
          <a:p>
            <a:pPr algn="ctr"/>
            <a:r>
              <a:rPr lang="en-IN" b="1" i="1" dirty="0">
                <a:solidFill>
                  <a:schemeClr val="accent5">
                    <a:lumMod val="50000"/>
                  </a:schemeClr>
                </a:solidFill>
                <a:latin typeface="Algerian" panose="04020705040A02060702" pitchFamily="82" charset="0"/>
                <a:cs typeface="Arial" panose="020B0604020202020204" pitchFamily="34" charset="0"/>
              </a:rPr>
              <a:t>  GROUP--A </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2A44-BC5C-4979-9269-BA7F01884977}"/>
              </a:ext>
            </a:extLst>
          </p:cNvPr>
          <p:cNvSpPr>
            <a:spLocks noGrp="1"/>
          </p:cNvSpPr>
          <p:nvPr>
            <p:ph type="title"/>
          </p:nvPr>
        </p:nvSpPr>
        <p:spPr>
          <a:xfrm>
            <a:off x="21234" y="132791"/>
            <a:ext cx="8520600" cy="572700"/>
          </a:xfrm>
        </p:spPr>
        <p:txBody>
          <a:bodyPr>
            <a:normAutofit fontScale="90000"/>
          </a:bodyPr>
          <a:lstStyle/>
          <a:p>
            <a:r>
              <a:rPr lang="en-US" sz="3200" b="1" i="1" dirty="0">
                <a:solidFill>
                  <a:schemeClr val="tx1"/>
                </a:solidFill>
                <a:latin typeface="Bodoni MT" panose="02070603080606020203" pitchFamily="18" charset="0"/>
                <a:cs typeface="Arial"/>
              </a:rPr>
              <a:t>Orders and Revenue from all the Hubs</a:t>
            </a:r>
            <a:endParaRPr lang="en-IN" sz="3200" b="1" i="1" dirty="0">
              <a:solidFill>
                <a:schemeClr val="tx1"/>
              </a:solidFill>
              <a:latin typeface="Bodoni MT" panose="02070603080606020203" pitchFamily="18" charset="0"/>
              <a:cs typeface="Arial"/>
            </a:endParaRPr>
          </a:p>
        </p:txBody>
      </p:sp>
      <p:graphicFrame>
        <p:nvGraphicFramePr>
          <p:cNvPr id="6" name="Table 5">
            <a:extLst>
              <a:ext uri="{FF2B5EF4-FFF2-40B4-BE49-F238E27FC236}">
                <a16:creationId xmlns:a16="http://schemas.microsoft.com/office/drawing/2014/main" id="{14A4AE7C-CBE4-4BCA-B1F1-37D6477212E7}"/>
              </a:ext>
            </a:extLst>
          </p:cNvPr>
          <p:cNvGraphicFramePr>
            <a:graphicFrameLocks noGrp="1"/>
          </p:cNvGraphicFramePr>
          <p:nvPr>
            <p:extLst>
              <p:ext uri="{D42A27DB-BD31-4B8C-83A1-F6EECF244321}">
                <p14:modId xmlns:p14="http://schemas.microsoft.com/office/powerpoint/2010/main" val="3463071211"/>
              </p:ext>
            </p:extLst>
          </p:nvPr>
        </p:nvGraphicFramePr>
        <p:xfrm>
          <a:off x="800098" y="681812"/>
          <a:ext cx="7741735" cy="3653965"/>
        </p:xfrm>
        <a:graphic>
          <a:graphicData uri="http://schemas.openxmlformats.org/drawingml/2006/table">
            <a:tbl>
              <a:tblPr>
                <a:tableStyleId>{35758FB7-9AC5-4552-8A53-C91805E547FA}</a:tableStyleId>
              </a:tblPr>
              <a:tblGrid>
                <a:gridCol w="2604865">
                  <a:extLst>
                    <a:ext uri="{9D8B030D-6E8A-4147-A177-3AD203B41FA5}">
                      <a16:colId xmlns:a16="http://schemas.microsoft.com/office/drawing/2014/main" val="3582776337"/>
                    </a:ext>
                  </a:extLst>
                </a:gridCol>
                <a:gridCol w="856145">
                  <a:extLst>
                    <a:ext uri="{9D8B030D-6E8A-4147-A177-3AD203B41FA5}">
                      <a16:colId xmlns:a16="http://schemas.microsoft.com/office/drawing/2014/main" val="933134052"/>
                    </a:ext>
                  </a:extLst>
                </a:gridCol>
                <a:gridCol w="856145">
                  <a:extLst>
                    <a:ext uri="{9D8B030D-6E8A-4147-A177-3AD203B41FA5}">
                      <a16:colId xmlns:a16="http://schemas.microsoft.com/office/drawing/2014/main" val="334746435"/>
                    </a:ext>
                  </a:extLst>
                </a:gridCol>
                <a:gridCol w="856145">
                  <a:extLst>
                    <a:ext uri="{9D8B030D-6E8A-4147-A177-3AD203B41FA5}">
                      <a16:colId xmlns:a16="http://schemas.microsoft.com/office/drawing/2014/main" val="1239534411"/>
                    </a:ext>
                  </a:extLst>
                </a:gridCol>
                <a:gridCol w="856145">
                  <a:extLst>
                    <a:ext uri="{9D8B030D-6E8A-4147-A177-3AD203B41FA5}">
                      <a16:colId xmlns:a16="http://schemas.microsoft.com/office/drawing/2014/main" val="1935365424"/>
                    </a:ext>
                  </a:extLst>
                </a:gridCol>
                <a:gridCol w="856145">
                  <a:extLst>
                    <a:ext uri="{9D8B030D-6E8A-4147-A177-3AD203B41FA5}">
                      <a16:colId xmlns:a16="http://schemas.microsoft.com/office/drawing/2014/main" val="3249275967"/>
                    </a:ext>
                  </a:extLst>
                </a:gridCol>
                <a:gridCol w="856145">
                  <a:extLst>
                    <a:ext uri="{9D8B030D-6E8A-4147-A177-3AD203B41FA5}">
                      <a16:colId xmlns:a16="http://schemas.microsoft.com/office/drawing/2014/main" val="153060910"/>
                    </a:ext>
                  </a:extLst>
                </a:gridCol>
              </a:tblGrid>
              <a:tr h="235391">
                <a:tc gridSpan="7">
                  <a:txBody>
                    <a:bodyPr/>
                    <a:lstStyle/>
                    <a:p>
                      <a:pPr marL="0" algn="ctr" defTabSz="685800" rtl="0" eaLnBrk="1" fontAlgn="b" latinLnBrk="0" hangingPunct="1"/>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Orders And Revenue For Total Hubs(10)</a:t>
                      </a:r>
                    </a:p>
                  </a:txBody>
                  <a:tcPr marL="7061" marR="7061" marT="7061"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56426554"/>
                  </a:ext>
                </a:extLst>
              </a:tr>
              <a:tr h="235391">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Number of hubs</a:t>
                      </a:r>
                    </a:p>
                  </a:txBody>
                  <a:tcPr marL="7061" marR="7061" marT="7061" marB="0" anchor="b"/>
                </a:tc>
                <a:tc gridSpan="6">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10</a:t>
                      </a:r>
                    </a:p>
                  </a:txBody>
                  <a:tcPr marL="7061" marR="7061" marT="7061"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60234820"/>
                  </a:ext>
                </a:extLst>
              </a:tr>
              <a:tr h="461267">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Number of orders received</a:t>
                      </a:r>
                    </a:p>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by each cx to rest.</a:t>
                      </a:r>
                    </a:p>
                  </a:txBody>
                  <a:tcPr marL="7061" marR="7061" marT="7061" marB="0" anchor="b"/>
                </a:tc>
                <a:tc gridSpan="3">
                  <a:txBody>
                    <a:bodyPr/>
                    <a:lstStyle/>
                    <a:p>
                      <a:pPr marL="0" algn="ct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40%</a:t>
                      </a:r>
                    </a:p>
                  </a:txBody>
                  <a:tcPr marL="7061" marR="7061" marT="7061" marB="0" anchor="b"/>
                </a:tc>
                <a:tc hMerge="1">
                  <a:txBody>
                    <a:bodyPr/>
                    <a:lstStyle/>
                    <a:p>
                      <a:endParaRPr lang="en-IN"/>
                    </a:p>
                  </a:txBody>
                  <a:tcPr/>
                </a:tc>
                <a:tc hMerge="1">
                  <a:txBody>
                    <a:bodyPr/>
                    <a:lstStyle/>
                    <a:p>
                      <a:endParaRPr lang="en-IN"/>
                    </a:p>
                  </a:txBody>
                  <a:tcPr/>
                </a:tc>
                <a:tc>
                  <a:txBody>
                    <a:bodyPr/>
                    <a:lstStyle/>
                    <a:p>
                      <a:pPr marL="0" algn="ct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35%</a:t>
                      </a:r>
                    </a:p>
                  </a:txBody>
                  <a:tcPr marL="7061" marR="7061" marT="7061" marB="0" anchor="b"/>
                </a:tc>
                <a:tc>
                  <a:txBody>
                    <a:bodyPr/>
                    <a:lstStyle/>
                    <a:p>
                      <a:pPr marL="0" algn="ct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20%</a:t>
                      </a:r>
                    </a:p>
                  </a:txBody>
                  <a:tcPr marL="7061" marR="7061" marT="7061" marB="0" anchor="b"/>
                </a:tc>
                <a:tc>
                  <a:txBody>
                    <a:bodyPr/>
                    <a:lstStyle/>
                    <a:p>
                      <a:pPr marL="0" algn="ct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5%</a:t>
                      </a:r>
                    </a:p>
                  </a:txBody>
                  <a:tcPr marL="7061" marR="7061" marT="7061" marB="0" anchor="b"/>
                </a:tc>
                <a:extLst>
                  <a:ext uri="{0D108BD9-81ED-4DB2-BD59-A6C34878D82A}">
                    <a16:rowId xmlns:a16="http://schemas.microsoft.com/office/drawing/2014/main" val="3308824639"/>
                  </a:ext>
                </a:extLst>
              </a:tr>
              <a:tr h="461267">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Distance from restaurant to customer home</a:t>
                      </a:r>
                    </a:p>
                  </a:txBody>
                  <a:tcPr marL="7061" marR="7061" marT="7061" marB="0" anchor="b"/>
                </a:tc>
                <a:tc>
                  <a:txBody>
                    <a:bodyPr/>
                    <a:lstStyle/>
                    <a:p>
                      <a:pPr marL="0" algn="r" defTabSz="685800" rtl="0" eaLnBrk="1" fontAlgn="b" latinLnBrk="0" hangingPunct="1"/>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1</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2</a:t>
                      </a:r>
                    </a:p>
                  </a:txBody>
                  <a:tcPr marL="7061" marR="7061" marT="7061" marB="0" anchor="b"/>
                </a:tc>
                <a:tc>
                  <a:txBody>
                    <a:bodyPr/>
                    <a:lstStyle/>
                    <a:p>
                      <a:pPr marL="0" algn="r" defTabSz="685800" rtl="0" eaLnBrk="1" fontAlgn="b" latinLnBrk="0" hangingPunct="1"/>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3</a:t>
                      </a:r>
                    </a:p>
                  </a:txBody>
                  <a:tcPr marL="7061" marR="7061" marT="7061" marB="0" anchor="b"/>
                </a:tc>
                <a:tc>
                  <a:txBody>
                    <a:bodyPr/>
                    <a:lstStyle/>
                    <a:p>
                      <a:pPr marL="0" algn="r" defTabSz="685800" rtl="0" eaLnBrk="1" fontAlgn="b" latinLnBrk="0" hangingPunct="1"/>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4</a:t>
                      </a:r>
                    </a:p>
                  </a:txBody>
                  <a:tcPr marL="7061" marR="7061" marT="7061" marB="0" anchor="b"/>
                </a:tc>
                <a:tc>
                  <a:txBody>
                    <a:bodyPr/>
                    <a:lstStyle/>
                    <a:p>
                      <a:pPr marL="0" algn="r" defTabSz="685800" rtl="0" eaLnBrk="1" fontAlgn="b" latinLnBrk="0" hangingPunct="1"/>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5</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6</a:t>
                      </a:r>
                    </a:p>
                  </a:txBody>
                  <a:tcPr marL="7061" marR="7061" marT="7061" marB="0" anchor="b"/>
                </a:tc>
                <a:extLst>
                  <a:ext uri="{0D108BD9-81ED-4DB2-BD59-A6C34878D82A}">
                    <a16:rowId xmlns:a16="http://schemas.microsoft.com/office/drawing/2014/main" val="2704957126"/>
                  </a:ext>
                </a:extLst>
              </a:tr>
              <a:tr h="461267">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No. of deliveries per Day  </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2,880 </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1,920 </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1,920 </a:t>
                      </a:r>
                    </a:p>
                  </a:txBody>
                  <a:tcPr marL="7061" marR="7061" marT="7061" marB="0" anchor="b"/>
                </a:tc>
                <a:tc>
                  <a:txBody>
                    <a:bodyPr/>
                    <a:lstStyle/>
                    <a:p>
                      <a:pPr marL="0" algn="r" defTabSz="685800" rtl="0" eaLnBrk="1" fontAlgn="b" latinLnBrk="0" hangingPunct="1"/>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1,920 </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960 </a:t>
                      </a:r>
                    </a:p>
                  </a:txBody>
                  <a:tcPr marL="7061" marR="7061" marT="7061" marB="0" anchor="b"/>
                </a:tc>
                <a:tc>
                  <a:txBody>
                    <a:bodyPr/>
                    <a:lstStyle/>
                    <a:p>
                      <a:pPr marL="0" algn="r" defTabSz="685800" rtl="0" eaLnBrk="1" fontAlgn="b" latinLnBrk="0" hangingPunct="1"/>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960 </a:t>
                      </a:r>
                    </a:p>
                  </a:txBody>
                  <a:tcPr marL="7061" marR="7061" marT="7061" marB="0" anchor="b"/>
                </a:tc>
                <a:extLst>
                  <a:ext uri="{0D108BD9-81ED-4DB2-BD59-A6C34878D82A}">
                    <a16:rowId xmlns:a16="http://schemas.microsoft.com/office/drawing/2014/main" val="1642699181"/>
                  </a:ext>
                </a:extLst>
              </a:tr>
              <a:tr h="461267">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No. of deliveries per Month </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80,640 </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53,760 </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53,760 </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53,760 </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26,880 </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26,880 </a:t>
                      </a:r>
                    </a:p>
                  </a:txBody>
                  <a:tcPr marL="7061" marR="7061" marT="7061" marB="0" anchor="b"/>
                </a:tc>
                <a:extLst>
                  <a:ext uri="{0D108BD9-81ED-4DB2-BD59-A6C34878D82A}">
                    <a16:rowId xmlns:a16="http://schemas.microsoft.com/office/drawing/2014/main" val="2292434285"/>
                  </a:ext>
                </a:extLst>
              </a:tr>
              <a:tr h="461267">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No. of deliveries per Year </a:t>
                      </a:r>
                    </a:p>
                  </a:txBody>
                  <a:tcPr marL="7061" marR="7061" marT="7061" marB="0" anchor="b"/>
                </a:tc>
                <a:tc>
                  <a:txBody>
                    <a:bodyPr/>
                    <a:lstStyle/>
                    <a:p>
                      <a:pPr marL="0" algn="r" defTabSz="685800" rtl="0" eaLnBrk="1" fontAlgn="b" latinLnBrk="0" hangingPunct="1"/>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9,67,680 </a:t>
                      </a:r>
                    </a:p>
                  </a:txBody>
                  <a:tcPr marL="7061" marR="7061" marT="7061" marB="0" anchor="b"/>
                </a:tc>
                <a:tc>
                  <a:txBody>
                    <a:bodyPr/>
                    <a:lstStyle/>
                    <a:p>
                      <a:pPr marL="0" algn="r" defTabSz="685800" rtl="0" eaLnBrk="1" fontAlgn="b" latinLnBrk="0" hangingPunct="1"/>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6,45,120 </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6,45,120 </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6,45,120 </a:t>
                      </a:r>
                    </a:p>
                  </a:txBody>
                  <a:tcPr marL="7061" marR="7061" marT="7061" marB="0" anchor="b"/>
                </a:tc>
                <a:tc>
                  <a:txBody>
                    <a:bodyPr/>
                    <a:lstStyle/>
                    <a:p>
                      <a:pPr marL="0" algn="r" defTabSz="685800" rtl="0" eaLnBrk="1" fontAlgn="b" latinLnBrk="0" hangingPunct="1"/>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3,22,560 </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3,22,560 </a:t>
                      </a:r>
                    </a:p>
                  </a:txBody>
                  <a:tcPr marL="7061" marR="7061" marT="7061" marB="0" anchor="b"/>
                </a:tc>
                <a:extLst>
                  <a:ext uri="{0D108BD9-81ED-4DB2-BD59-A6C34878D82A}">
                    <a16:rowId xmlns:a16="http://schemas.microsoft.com/office/drawing/2014/main" val="2263698490"/>
                  </a:ext>
                </a:extLst>
              </a:tr>
              <a:tr h="461267">
                <a:tc>
                  <a:txBody>
                    <a:bodyPr/>
                    <a:lstStyle/>
                    <a:p>
                      <a:pPr marL="0" algn="l"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Revenue per Month </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80,64,000 </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53,76,000 </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53,76,000 </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53,76,000 </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26,88,000 </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26,88,000 </a:t>
                      </a:r>
                    </a:p>
                  </a:txBody>
                  <a:tcPr marL="7061" marR="7061" marT="7061" marB="0" anchor="b"/>
                </a:tc>
                <a:extLst>
                  <a:ext uri="{0D108BD9-81ED-4DB2-BD59-A6C34878D82A}">
                    <a16:rowId xmlns:a16="http://schemas.microsoft.com/office/drawing/2014/main" val="1462340506"/>
                  </a:ext>
                </a:extLst>
              </a:tr>
              <a:tr h="415581">
                <a:tc>
                  <a:txBody>
                    <a:bodyPr/>
                    <a:lstStyle/>
                    <a:p>
                      <a:pPr marL="0" algn="l"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Revenue per Year</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9,67,68,000</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6,45,12,000</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6,45,12,000</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6,45,12,000</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3,22,56,000</a:t>
                      </a:r>
                    </a:p>
                  </a:txBody>
                  <a:tcPr marL="7061" marR="7061" marT="7061" marB="0" anchor="b"/>
                </a:tc>
                <a:tc>
                  <a:txBody>
                    <a:bodyPr/>
                    <a:lstStyle/>
                    <a:p>
                      <a:pPr marL="0" algn="r" defTabSz="685800" rtl="0" eaLnBrk="1" fontAlgn="b" latinLnBrk="0" hangingPunct="1"/>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3,22,56,000</a:t>
                      </a:r>
                    </a:p>
                  </a:txBody>
                  <a:tcPr marL="7061" marR="7061" marT="7061" marB="0" anchor="b"/>
                </a:tc>
                <a:extLst>
                  <a:ext uri="{0D108BD9-81ED-4DB2-BD59-A6C34878D82A}">
                    <a16:rowId xmlns:a16="http://schemas.microsoft.com/office/drawing/2014/main" val="1059682023"/>
                  </a:ext>
                </a:extLst>
              </a:tr>
            </a:tbl>
          </a:graphicData>
        </a:graphic>
      </p:graphicFrame>
    </p:spTree>
    <p:extLst>
      <p:ext uri="{BB962C8B-B14F-4D97-AF65-F5344CB8AC3E}">
        <p14:creationId xmlns:p14="http://schemas.microsoft.com/office/powerpoint/2010/main" val="3461011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D47D-4C30-46BB-9082-BE118A90A879}"/>
              </a:ext>
            </a:extLst>
          </p:cNvPr>
          <p:cNvSpPr>
            <a:spLocks noGrp="1"/>
          </p:cNvSpPr>
          <p:nvPr>
            <p:ph type="title"/>
          </p:nvPr>
        </p:nvSpPr>
        <p:spPr>
          <a:xfrm>
            <a:off x="311700" y="223224"/>
            <a:ext cx="8520600" cy="714035"/>
          </a:xfrm>
        </p:spPr>
        <p:txBody>
          <a:bodyPr>
            <a:normAutofit/>
          </a:bodyPr>
          <a:lstStyle/>
          <a:p>
            <a:r>
              <a:rPr lang="en-US" sz="2900" b="1" i="1" dirty="0">
                <a:solidFill>
                  <a:schemeClr val="tx1"/>
                </a:solidFill>
                <a:latin typeface="Bodoni MT" panose="02070603080606020203" pitchFamily="18" charset="0"/>
                <a:cs typeface="Arial"/>
              </a:rPr>
              <a:t>Comparison of Operation cost for both the system</a:t>
            </a:r>
            <a:endParaRPr lang="en-IN" sz="2900" b="1" i="1" dirty="0">
              <a:solidFill>
                <a:schemeClr val="tx1"/>
              </a:solidFill>
              <a:latin typeface="Bodoni MT" panose="02070603080606020203" pitchFamily="18" charset="0"/>
              <a:cs typeface="Arial"/>
            </a:endParaRPr>
          </a:p>
        </p:txBody>
      </p:sp>
      <p:graphicFrame>
        <p:nvGraphicFramePr>
          <p:cNvPr id="5" name="Table 4">
            <a:extLst>
              <a:ext uri="{FF2B5EF4-FFF2-40B4-BE49-F238E27FC236}">
                <a16:creationId xmlns:a16="http://schemas.microsoft.com/office/drawing/2014/main" id="{C4727AE0-DD32-472E-A258-56FA76471537}"/>
              </a:ext>
            </a:extLst>
          </p:cNvPr>
          <p:cNvGraphicFramePr>
            <a:graphicFrameLocks noGrp="1"/>
          </p:cNvGraphicFramePr>
          <p:nvPr>
            <p:extLst>
              <p:ext uri="{D42A27DB-BD31-4B8C-83A1-F6EECF244321}">
                <p14:modId xmlns:p14="http://schemas.microsoft.com/office/powerpoint/2010/main" val="2140145016"/>
              </p:ext>
            </p:extLst>
          </p:nvPr>
        </p:nvGraphicFramePr>
        <p:xfrm>
          <a:off x="196483" y="846572"/>
          <a:ext cx="3755842" cy="3914358"/>
        </p:xfrm>
        <a:graphic>
          <a:graphicData uri="http://schemas.openxmlformats.org/drawingml/2006/table">
            <a:tbl>
              <a:tblPr>
                <a:tableStyleId>{69C7853C-536D-4A76-A0AE-DD22124D55A5}</a:tableStyleId>
              </a:tblPr>
              <a:tblGrid>
                <a:gridCol w="2433953">
                  <a:extLst>
                    <a:ext uri="{9D8B030D-6E8A-4147-A177-3AD203B41FA5}">
                      <a16:colId xmlns:a16="http://schemas.microsoft.com/office/drawing/2014/main" val="1540797787"/>
                    </a:ext>
                  </a:extLst>
                </a:gridCol>
                <a:gridCol w="1321889">
                  <a:extLst>
                    <a:ext uri="{9D8B030D-6E8A-4147-A177-3AD203B41FA5}">
                      <a16:colId xmlns:a16="http://schemas.microsoft.com/office/drawing/2014/main" val="511209617"/>
                    </a:ext>
                  </a:extLst>
                </a:gridCol>
              </a:tblGrid>
              <a:tr h="310683">
                <a:tc gridSpan="2">
                  <a:txBody>
                    <a:bodyPr/>
                    <a:lstStyle/>
                    <a:p>
                      <a:pPr algn="ctr"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a:t>
                      </a:r>
                      <a:r>
                        <a:rPr lang="en-US" sz="1100" b="1" i="1" kern="1200" dirty="0">
                          <a:solidFill>
                            <a:srgbClr val="FF0000"/>
                          </a:solidFill>
                          <a:latin typeface="Arial" panose="020B0604020202020204" pitchFamily="34" charset="0"/>
                          <a:ea typeface="+mn-ea"/>
                          <a:cs typeface="Arial" panose="020B0604020202020204" pitchFamily="34" charset="0"/>
                        </a:rPr>
                        <a:t>Operational Cost for Current System </a:t>
                      </a:r>
                    </a:p>
                  </a:txBody>
                  <a:tcPr marL="7620" marR="7620" marT="7620" marB="0" anchor="b"/>
                </a:tc>
                <a:tc hMerge="1">
                  <a:txBody>
                    <a:bodyPr/>
                    <a:lstStyle/>
                    <a:p>
                      <a:endParaRPr lang="en-IN"/>
                    </a:p>
                  </a:txBody>
                  <a:tcPr/>
                </a:tc>
                <a:extLst>
                  <a:ext uri="{0D108BD9-81ED-4DB2-BD59-A6C34878D82A}">
                    <a16:rowId xmlns:a16="http://schemas.microsoft.com/office/drawing/2014/main" val="3294800170"/>
                  </a:ext>
                </a:extLst>
              </a:tr>
              <a:tr h="310683">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a:t>
                      </a:r>
                      <a:r>
                        <a:rPr lang="en-IN" sz="1100" b="1" i="1" kern="1200" dirty="0" err="1">
                          <a:solidFill>
                            <a:schemeClr val="dk1">
                              <a:hueOff val="0"/>
                              <a:satOff val="0"/>
                              <a:lumOff val="0"/>
                              <a:alphaOff val="0"/>
                            </a:schemeClr>
                          </a:solidFill>
                          <a:latin typeface="Arial" panose="020B0604020202020204" pitchFamily="34" charset="0"/>
                          <a:ea typeface="+mn-ea"/>
                          <a:cs typeface="Arial" panose="020B0604020202020204" pitchFamily="34" charset="0"/>
                        </a:rPr>
                        <a:t>Avg</a:t>
                      </a:r>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Orders (per month) </a:t>
                      </a:r>
                    </a:p>
                  </a:txBody>
                  <a:tcPr marL="7620" marR="7620" marT="7620"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425 </a:t>
                      </a:r>
                    </a:p>
                  </a:txBody>
                  <a:tcPr marL="7620" marR="7620" marT="7620" marB="0" anchor="b"/>
                </a:tc>
                <a:extLst>
                  <a:ext uri="{0D108BD9-81ED-4DB2-BD59-A6C34878D82A}">
                    <a16:rowId xmlns:a16="http://schemas.microsoft.com/office/drawing/2014/main" val="2492488142"/>
                  </a:ext>
                </a:extLst>
              </a:tr>
              <a:tr h="310683">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a:t>
                      </a:r>
                      <a:r>
                        <a:rPr lang="en-IN" sz="1100" b="1" i="1" kern="1200" dirty="0" err="1">
                          <a:solidFill>
                            <a:schemeClr val="dk1">
                              <a:hueOff val="0"/>
                              <a:satOff val="0"/>
                              <a:lumOff val="0"/>
                              <a:alphaOff val="0"/>
                            </a:schemeClr>
                          </a:solidFill>
                          <a:latin typeface="Arial" panose="020B0604020202020204" pitchFamily="34" charset="0"/>
                          <a:ea typeface="+mn-ea"/>
                          <a:cs typeface="Arial" panose="020B0604020202020204" pitchFamily="34" charset="0"/>
                        </a:rPr>
                        <a:t>Avg</a:t>
                      </a:r>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orders per day </a:t>
                      </a:r>
                    </a:p>
                  </a:txBody>
                  <a:tcPr marL="7620" marR="7620" marT="7620"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15 </a:t>
                      </a:r>
                    </a:p>
                  </a:txBody>
                  <a:tcPr marL="7620" marR="7620" marT="7620" marB="0" anchor="b"/>
                </a:tc>
                <a:extLst>
                  <a:ext uri="{0D108BD9-81ED-4DB2-BD59-A6C34878D82A}">
                    <a16:rowId xmlns:a16="http://schemas.microsoft.com/office/drawing/2014/main" val="1705913059"/>
                  </a:ext>
                </a:extLst>
              </a:tr>
              <a:tr h="310683">
                <a:tc>
                  <a:txBody>
                    <a:bodyPr/>
                    <a:lstStyle/>
                    <a:p>
                      <a:pPr algn="l" fontAlgn="b"/>
                      <a:r>
                        <a:rPr lang="en-US"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Number of orders during peak hrs </a:t>
                      </a:r>
                    </a:p>
                  </a:txBody>
                  <a:tcPr marL="7620" marR="7620" marT="7620"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11 </a:t>
                      </a:r>
                    </a:p>
                  </a:txBody>
                  <a:tcPr marL="7620" marR="7620" marT="7620" marB="0" anchor="b"/>
                </a:tc>
                <a:extLst>
                  <a:ext uri="{0D108BD9-81ED-4DB2-BD59-A6C34878D82A}">
                    <a16:rowId xmlns:a16="http://schemas.microsoft.com/office/drawing/2014/main" val="1009037288"/>
                  </a:ext>
                </a:extLst>
              </a:tr>
              <a:tr h="310683">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Fixed Salary(per month) </a:t>
                      </a:r>
                    </a:p>
                  </a:txBody>
                  <a:tcPr marL="7620" marR="7620" marT="7620"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4,000 </a:t>
                      </a:r>
                    </a:p>
                  </a:txBody>
                  <a:tcPr marL="7620" marR="7620" marT="7620" marB="0" anchor="b"/>
                </a:tc>
                <a:extLst>
                  <a:ext uri="{0D108BD9-81ED-4DB2-BD59-A6C34878D82A}">
                    <a16:rowId xmlns:a16="http://schemas.microsoft.com/office/drawing/2014/main" val="3031364666"/>
                  </a:ext>
                </a:extLst>
              </a:tr>
              <a:tr h="310683">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Bonus(Per Order) </a:t>
                      </a:r>
                    </a:p>
                  </a:txBody>
                  <a:tcPr marL="7620" marR="7620" marT="7620"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55 </a:t>
                      </a:r>
                    </a:p>
                  </a:txBody>
                  <a:tcPr marL="7620" marR="7620" marT="7620" marB="0" anchor="b"/>
                </a:tc>
                <a:extLst>
                  <a:ext uri="{0D108BD9-81ED-4DB2-BD59-A6C34878D82A}">
                    <a16:rowId xmlns:a16="http://schemas.microsoft.com/office/drawing/2014/main" val="1093389118"/>
                  </a:ext>
                </a:extLst>
              </a:tr>
              <a:tr h="403764">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total bonus per month(during peak </a:t>
                      </a:r>
                      <a:r>
                        <a:rPr lang="en-US" sz="1100" b="1" i="1" kern="1200" dirty="0" err="1">
                          <a:solidFill>
                            <a:schemeClr val="dk1">
                              <a:hueOff val="0"/>
                              <a:satOff val="0"/>
                              <a:lumOff val="0"/>
                              <a:alphaOff val="0"/>
                            </a:schemeClr>
                          </a:solidFill>
                          <a:latin typeface="Arial" panose="020B0604020202020204" pitchFamily="34" charset="0"/>
                          <a:ea typeface="+mn-ea"/>
                          <a:cs typeface="Arial" panose="020B0604020202020204" pitchFamily="34" charset="0"/>
                        </a:rPr>
                        <a:t>hrs</a:t>
                      </a:r>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a:t>
                      </a:r>
                    </a:p>
                  </a:txBody>
                  <a:tcPr marL="7620" marR="7620" marT="7620"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605 </a:t>
                      </a:r>
                    </a:p>
                  </a:txBody>
                  <a:tcPr marL="7620" marR="7620" marT="7620" marB="0" anchor="b"/>
                </a:tc>
                <a:extLst>
                  <a:ext uri="{0D108BD9-81ED-4DB2-BD59-A6C34878D82A}">
                    <a16:rowId xmlns:a16="http://schemas.microsoft.com/office/drawing/2014/main" val="921646812"/>
                  </a:ext>
                </a:extLst>
              </a:tr>
              <a:tr h="310683">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Monthly Total Salary( Inc Bonus) </a:t>
                      </a:r>
                    </a:p>
                  </a:txBody>
                  <a:tcPr marL="7620" marR="7620" marT="7620"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4,605 </a:t>
                      </a:r>
                    </a:p>
                  </a:txBody>
                  <a:tcPr marL="7620" marR="7620" marT="7620" marB="0" anchor="b"/>
                </a:tc>
                <a:extLst>
                  <a:ext uri="{0D108BD9-81ED-4DB2-BD59-A6C34878D82A}">
                    <a16:rowId xmlns:a16="http://schemas.microsoft.com/office/drawing/2014/main" val="559689883"/>
                  </a:ext>
                </a:extLst>
              </a:tr>
              <a:tr h="310683">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Yearly Total Salary(per executive) </a:t>
                      </a:r>
                    </a:p>
                  </a:txBody>
                  <a:tcPr marL="7620" marR="7620" marT="7620"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55,260 </a:t>
                      </a:r>
                    </a:p>
                  </a:txBody>
                  <a:tcPr marL="7620" marR="7620" marT="7620" marB="0" anchor="b"/>
                </a:tc>
                <a:extLst>
                  <a:ext uri="{0D108BD9-81ED-4DB2-BD59-A6C34878D82A}">
                    <a16:rowId xmlns:a16="http://schemas.microsoft.com/office/drawing/2014/main" val="12190633"/>
                  </a:ext>
                </a:extLst>
              </a:tr>
              <a:tr h="403764">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For total executives(during peak </a:t>
                      </a:r>
                      <a:r>
                        <a:rPr lang="en-US" sz="1100" b="1" i="1" kern="1200" dirty="0" err="1">
                          <a:solidFill>
                            <a:schemeClr val="dk1">
                              <a:hueOff val="0"/>
                              <a:satOff val="0"/>
                              <a:lumOff val="0"/>
                              <a:alphaOff val="0"/>
                            </a:schemeClr>
                          </a:solidFill>
                          <a:latin typeface="Arial" panose="020B0604020202020204" pitchFamily="34" charset="0"/>
                          <a:ea typeface="+mn-ea"/>
                          <a:cs typeface="Arial" panose="020B0604020202020204" pitchFamily="34" charset="0"/>
                        </a:rPr>
                        <a:t>hrs</a:t>
                      </a:r>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a:t>
                      </a:r>
                    </a:p>
                  </a:txBody>
                  <a:tcPr marL="7620" marR="7620" marT="7620"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23,15,39,400 </a:t>
                      </a:r>
                    </a:p>
                  </a:txBody>
                  <a:tcPr marL="7620" marR="7620" marT="7620" marB="0" anchor="b"/>
                </a:tc>
                <a:extLst>
                  <a:ext uri="{0D108BD9-81ED-4DB2-BD59-A6C34878D82A}">
                    <a16:rowId xmlns:a16="http://schemas.microsoft.com/office/drawing/2014/main" val="389737070"/>
                  </a:ext>
                </a:extLst>
              </a:tr>
              <a:tr h="310683">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Profit </a:t>
                      </a:r>
                    </a:p>
                  </a:txBody>
                  <a:tcPr marL="7620" marR="7620" marT="7620" marB="0" anchor="b">
                    <a:solidFill>
                      <a:srgbClr val="71F35F"/>
                    </a:solidFill>
                  </a:tcPr>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1,03,01,19,600 </a:t>
                      </a:r>
                    </a:p>
                  </a:txBody>
                  <a:tcPr marL="7620" marR="7620" marT="7620" marB="0" anchor="b">
                    <a:solidFill>
                      <a:srgbClr val="71F35F"/>
                    </a:solidFill>
                  </a:tcPr>
                </a:tc>
                <a:extLst>
                  <a:ext uri="{0D108BD9-81ED-4DB2-BD59-A6C34878D82A}">
                    <a16:rowId xmlns:a16="http://schemas.microsoft.com/office/drawing/2014/main" val="2711320756"/>
                  </a:ext>
                </a:extLst>
              </a:tr>
              <a:tr h="310683">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Profit per month </a:t>
                      </a:r>
                    </a:p>
                  </a:txBody>
                  <a:tcPr marL="7620" marR="7620" marT="7620" marB="0" anchor="b">
                    <a:solidFill>
                      <a:srgbClr val="71F35F"/>
                    </a:solidFill>
                  </a:tcPr>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3,43,37,320 </a:t>
                      </a:r>
                    </a:p>
                  </a:txBody>
                  <a:tcPr marL="7620" marR="7620" marT="7620" marB="0" anchor="b">
                    <a:solidFill>
                      <a:srgbClr val="71F35F"/>
                    </a:solidFill>
                  </a:tcPr>
                </a:tc>
                <a:extLst>
                  <a:ext uri="{0D108BD9-81ED-4DB2-BD59-A6C34878D82A}">
                    <a16:rowId xmlns:a16="http://schemas.microsoft.com/office/drawing/2014/main" val="2002106358"/>
                  </a:ext>
                </a:extLst>
              </a:tr>
            </a:tbl>
          </a:graphicData>
        </a:graphic>
      </p:graphicFrame>
      <p:graphicFrame>
        <p:nvGraphicFramePr>
          <p:cNvPr id="6" name="Table 5">
            <a:extLst>
              <a:ext uri="{FF2B5EF4-FFF2-40B4-BE49-F238E27FC236}">
                <a16:creationId xmlns:a16="http://schemas.microsoft.com/office/drawing/2014/main" id="{F014EA04-EAD9-4750-A5D5-AEBB9BDD2D49}"/>
              </a:ext>
            </a:extLst>
          </p:cNvPr>
          <p:cNvGraphicFramePr>
            <a:graphicFrameLocks noGrp="1"/>
          </p:cNvGraphicFramePr>
          <p:nvPr>
            <p:extLst>
              <p:ext uri="{D42A27DB-BD31-4B8C-83A1-F6EECF244321}">
                <p14:modId xmlns:p14="http://schemas.microsoft.com/office/powerpoint/2010/main" val="335431177"/>
              </p:ext>
            </p:extLst>
          </p:nvPr>
        </p:nvGraphicFramePr>
        <p:xfrm>
          <a:off x="4141250" y="831648"/>
          <a:ext cx="4806267" cy="3914353"/>
        </p:xfrm>
        <a:graphic>
          <a:graphicData uri="http://schemas.openxmlformats.org/drawingml/2006/table">
            <a:tbl>
              <a:tblPr>
                <a:tableStyleId>{284E427A-3D55-4303-BF80-6455036E1DE7}</a:tableStyleId>
              </a:tblPr>
              <a:tblGrid>
                <a:gridCol w="2911367">
                  <a:extLst>
                    <a:ext uri="{9D8B030D-6E8A-4147-A177-3AD203B41FA5}">
                      <a16:colId xmlns:a16="http://schemas.microsoft.com/office/drawing/2014/main" val="1211878466"/>
                    </a:ext>
                  </a:extLst>
                </a:gridCol>
                <a:gridCol w="1894900">
                  <a:extLst>
                    <a:ext uri="{9D8B030D-6E8A-4147-A177-3AD203B41FA5}">
                      <a16:colId xmlns:a16="http://schemas.microsoft.com/office/drawing/2014/main" val="636879023"/>
                    </a:ext>
                  </a:extLst>
                </a:gridCol>
              </a:tblGrid>
              <a:tr h="182240">
                <a:tc gridSpan="2">
                  <a:txBody>
                    <a:bodyPr/>
                    <a:lstStyle/>
                    <a:p>
                      <a:pPr algn="ctr"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a:t>
                      </a:r>
                      <a:r>
                        <a:rPr lang="en-US" sz="1100" b="1" i="1" kern="1200" dirty="0">
                          <a:solidFill>
                            <a:srgbClr val="0070C0"/>
                          </a:solidFill>
                          <a:latin typeface="Arial" panose="020B0604020202020204" pitchFamily="34" charset="0"/>
                          <a:ea typeface="+mn-ea"/>
                          <a:cs typeface="Arial" panose="020B0604020202020204" pitchFamily="34" charset="0"/>
                        </a:rPr>
                        <a:t>Operational Cost for Drone Delivery System </a:t>
                      </a:r>
                    </a:p>
                  </a:txBody>
                  <a:tcPr marL="188223" marR="6274" marT="6274" marB="0" anchor="b"/>
                </a:tc>
                <a:tc hMerge="1">
                  <a:txBody>
                    <a:bodyPr/>
                    <a:lstStyle/>
                    <a:p>
                      <a:endParaRPr lang="en-IN"/>
                    </a:p>
                  </a:txBody>
                  <a:tcPr/>
                </a:tc>
                <a:extLst>
                  <a:ext uri="{0D108BD9-81ED-4DB2-BD59-A6C34878D82A}">
                    <a16:rowId xmlns:a16="http://schemas.microsoft.com/office/drawing/2014/main" val="852679146"/>
                  </a:ext>
                </a:extLst>
              </a:tr>
              <a:tr h="182240">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Total Number of drones required </a:t>
                      </a:r>
                    </a:p>
                  </a:txBody>
                  <a:tcPr marL="188223" marR="6274" marT="6274"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80 </a:t>
                      </a:r>
                    </a:p>
                  </a:txBody>
                  <a:tcPr marL="188223" marR="6274" marT="6274" marB="0" anchor="b"/>
                </a:tc>
                <a:extLst>
                  <a:ext uri="{0D108BD9-81ED-4DB2-BD59-A6C34878D82A}">
                    <a16:rowId xmlns:a16="http://schemas.microsoft.com/office/drawing/2014/main" val="2850295317"/>
                  </a:ext>
                </a:extLst>
              </a:tr>
              <a:tr h="182240">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Total Number of batteries required </a:t>
                      </a:r>
                    </a:p>
                  </a:txBody>
                  <a:tcPr marL="188223" marR="6274" marT="6274"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320 </a:t>
                      </a:r>
                    </a:p>
                  </a:txBody>
                  <a:tcPr marL="188223" marR="6274" marT="6274" marB="0" anchor="b"/>
                </a:tc>
                <a:extLst>
                  <a:ext uri="{0D108BD9-81ED-4DB2-BD59-A6C34878D82A}">
                    <a16:rowId xmlns:a16="http://schemas.microsoft.com/office/drawing/2014/main" val="1161830988"/>
                  </a:ext>
                </a:extLst>
              </a:tr>
              <a:tr h="182240">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Hub setup(10 hubs) </a:t>
                      </a:r>
                    </a:p>
                  </a:txBody>
                  <a:tcPr marL="188223" marR="6274" marT="6274"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30,00,000 </a:t>
                      </a:r>
                    </a:p>
                  </a:txBody>
                  <a:tcPr marL="188223" marR="6274" marT="6274" marB="0" anchor="b"/>
                </a:tc>
                <a:extLst>
                  <a:ext uri="{0D108BD9-81ED-4DB2-BD59-A6C34878D82A}">
                    <a16:rowId xmlns:a16="http://schemas.microsoft.com/office/drawing/2014/main" val="3792070387"/>
                  </a:ext>
                </a:extLst>
              </a:tr>
              <a:tr h="182240">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Master control </a:t>
                      </a:r>
                      <a:r>
                        <a:rPr lang="en-IN" sz="1100" b="1" i="1" kern="1200" dirty="0" err="1">
                          <a:solidFill>
                            <a:schemeClr val="dk1">
                              <a:hueOff val="0"/>
                              <a:satOff val="0"/>
                              <a:lumOff val="0"/>
                              <a:alphaOff val="0"/>
                            </a:schemeClr>
                          </a:solidFill>
                          <a:latin typeface="Arial" panose="020B0604020202020204" pitchFamily="34" charset="0"/>
                          <a:ea typeface="+mn-ea"/>
                          <a:cs typeface="Arial" panose="020B0604020202020204" pitchFamily="34" charset="0"/>
                        </a:rPr>
                        <a:t>center</a:t>
                      </a:r>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a:t>
                      </a:r>
                    </a:p>
                  </a:txBody>
                  <a:tcPr marL="188223" marR="6274" marT="6274"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5,00,000 </a:t>
                      </a:r>
                    </a:p>
                  </a:txBody>
                  <a:tcPr marL="188223" marR="6274" marT="6274" marB="0" anchor="b"/>
                </a:tc>
                <a:extLst>
                  <a:ext uri="{0D108BD9-81ED-4DB2-BD59-A6C34878D82A}">
                    <a16:rowId xmlns:a16="http://schemas.microsoft.com/office/drawing/2014/main" val="3272286411"/>
                  </a:ext>
                </a:extLst>
              </a:tr>
              <a:tr h="182240">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Drone License per master pilot </a:t>
                      </a:r>
                    </a:p>
                  </a:txBody>
                  <a:tcPr marL="188223" marR="6274" marT="6274"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1,000 </a:t>
                      </a:r>
                    </a:p>
                  </a:txBody>
                  <a:tcPr marL="188223" marR="6274" marT="6274" marB="0" anchor="b"/>
                </a:tc>
                <a:extLst>
                  <a:ext uri="{0D108BD9-81ED-4DB2-BD59-A6C34878D82A}">
                    <a16:rowId xmlns:a16="http://schemas.microsoft.com/office/drawing/2014/main" val="37455570"/>
                  </a:ext>
                </a:extLst>
              </a:tr>
              <a:tr h="182240">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for 80 drones </a:t>
                      </a:r>
                    </a:p>
                  </a:txBody>
                  <a:tcPr marL="188223" marR="6274" marT="6274"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80,000 </a:t>
                      </a:r>
                    </a:p>
                  </a:txBody>
                  <a:tcPr marL="188223" marR="6274" marT="6274" marB="0" anchor="b"/>
                </a:tc>
                <a:extLst>
                  <a:ext uri="{0D108BD9-81ED-4DB2-BD59-A6C34878D82A}">
                    <a16:rowId xmlns:a16="http://schemas.microsoft.com/office/drawing/2014/main" val="92792308"/>
                  </a:ext>
                </a:extLst>
              </a:tr>
              <a:tr h="182240">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Cost of total drones </a:t>
                      </a:r>
                    </a:p>
                  </a:txBody>
                  <a:tcPr marL="188223" marR="6274" marT="6274"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1,04,00,000 </a:t>
                      </a:r>
                    </a:p>
                  </a:txBody>
                  <a:tcPr marL="188223" marR="6274" marT="6274" marB="0" anchor="b"/>
                </a:tc>
                <a:extLst>
                  <a:ext uri="{0D108BD9-81ED-4DB2-BD59-A6C34878D82A}">
                    <a16:rowId xmlns:a16="http://schemas.microsoft.com/office/drawing/2014/main" val="780853730"/>
                  </a:ext>
                </a:extLst>
              </a:tr>
              <a:tr h="182240">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Drone maintenance cost </a:t>
                      </a:r>
                    </a:p>
                  </a:txBody>
                  <a:tcPr marL="188223" marR="6274" marT="6274"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5,20,000 </a:t>
                      </a:r>
                    </a:p>
                  </a:txBody>
                  <a:tcPr marL="188223" marR="6274" marT="6274" marB="0" anchor="b"/>
                </a:tc>
                <a:extLst>
                  <a:ext uri="{0D108BD9-81ED-4DB2-BD59-A6C34878D82A}">
                    <a16:rowId xmlns:a16="http://schemas.microsoft.com/office/drawing/2014/main" val="4209452788"/>
                  </a:ext>
                </a:extLst>
              </a:tr>
              <a:tr h="182240">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Drone maintenance cost(per year) </a:t>
                      </a:r>
                    </a:p>
                  </a:txBody>
                  <a:tcPr marL="188223" marR="6274" marT="6274"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62,40,000 </a:t>
                      </a:r>
                    </a:p>
                  </a:txBody>
                  <a:tcPr marL="188223" marR="6274" marT="6274" marB="0" anchor="b"/>
                </a:tc>
                <a:extLst>
                  <a:ext uri="{0D108BD9-81ED-4DB2-BD59-A6C34878D82A}">
                    <a16:rowId xmlns:a16="http://schemas.microsoft.com/office/drawing/2014/main" val="232966804"/>
                  </a:ext>
                </a:extLst>
              </a:tr>
              <a:tr h="182240">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Total batteries cost </a:t>
                      </a:r>
                    </a:p>
                  </a:txBody>
                  <a:tcPr marL="188223" marR="6274" marT="6274"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1,66,40,000 </a:t>
                      </a:r>
                    </a:p>
                  </a:txBody>
                  <a:tcPr marL="188223" marR="6274" marT="6274" marB="0" anchor="b"/>
                </a:tc>
                <a:extLst>
                  <a:ext uri="{0D108BD9-81ED-4DB2-BD59-A6C34878D82A}">
                    <a16:rowId xmlns:a16="http://schemas.microsoft.com/office/drawing/2014/main" val="1942299266"/>
                  </a:ext>
                </a:extLst>
              </a:tr>
              <a:tr h="182240">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Salary of per pilot per month </a:t>
                      </a:r>
                    </a:p>
                  </a:txBody>
                  <a:tcPr marL="188223" marR="6274" marT="6274"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35,000 </a:t>
                      </a:r>
                    </a:p>
                  </a:txBody>
                  <a:tcPr marL="188223" marR="6274" marT="6274" marB="0" anchor="b"/>
                </a:tc>
                <a:extLst>
                  <a:ext uri="{0D108BD9-81ED-4DB2-BD59-A6C34878D82A}">
                    <a16:rowId xmlns:a16="http://schemas.microsoft.com/office/drawing/2014/main" val="183774430"/>
                  </a:ext>
                </a:extLst>
              </a:tr>
              <a:tr h="182240">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Pilots required </a:t>
                      </a:r>
                    </a:p>
                  </a:txBody>
                  <a:tcPr marL="188223" marR="6274" marT="6274"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20 </a:t>
                      </a:r>
                    </a:p>
                  </a:txBody>
                  <a:tcPr marL="188223" marR="6274" marT="6274" marB="0" anchor="b"/>
                </a:tc>
                <a:extLst>
                  <a:ext uri="{0D108BD9-81ED-4DB2-BD59-A6C34878D82A}">
                    <a16:rowId xmlns:a16="http://schemas.microsoft.com/office/drawing/2014/main" val="485917481"/>
                  </a:ext>
                </a:extLst>
              </a:tr>
              <a:tr h="182240">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Salaries for 20 pilots(per month) </a:t>
                      </a:r>
                    </a:p>
                  </a:txBody>
                  <a:tcPr marL="188223" marR="6274" marT="6274"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7,00,000 </a:t>
                      </a:r>
                    </a:p>
                  </a:txBody>
                  <a:tcPr marL="188223" marR="6274" marT="6274" marB="0" anchor="b"/>
                </a:tc>
                <a:extLst>
                  <a:ext uri="{0D108BD9-81ED-4DB2-BD59-A6C34878D82A}">
                    <a16:rowId xmlns:a16="http://schemas.microsoft.com/office/drawing/2014/main" val="1713794107"/>
                  </a:ext>
                </a:extLst>
              </a:tr>
              <a:tr h="182240">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Salaries for 20 pilots(per year) </a:t>
                      </a:r>
                    </a:p>
                  </a:txBody>
                  <a:tcPr marL="188223" marR="6274" marT="6274"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84,00,000 </a:t>
                      </a:r>
                    </a:p>
                  </a:txBody>
                  <a:tcPr marL="188223" marR="6274" marT="6274" marB="0" anchor="b"/>
                </a:tc>
                <a:extLst>
                  <a:ext uri="{0D108BD9-81ED-4DB2-BD59-A6C34878D82A}">
                    <a16:rowId xmlns:a16="http://schemas.microsoft.com/office/drawing/2014/main" val="668877570"/>
                  </a:ext>
                </a:extLst>
              </a:tr>
              <a:tr h="182240">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Hub maintenance per month </a:t>
                      </a:r>
                    </a:p>
                  </a:txBody>
                  <a:tcPr marL="188223" marR="6274" marT="6274"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50,000 </a:t>
                      </a:r>
                    </a:p>
                  </a:txBody>
                  <a:tcPr marL="188223" marR="6274" marT="6274" marB="0" anchor="b"/>
                </a:tc>
                <a:extLst>
                  <a:ext uri="{0D108BD9-81ED-4DB2-BD59-A6C34878D82A}">
                    <a16:rowId xmlns:a16="http://schemas.microsoft.com/office/drawing/2014/main" val="2559426889"/>
                  </a:ext>
                </a:extLst>
              </a:tr>
              <a:tr h="269553">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Hub maintenance per month(10 hubs) </a:t>
                      </a:r>
                    </a:p>
                  </a:txBody>
                  <a:tcPr marL="188223" marR="6274" marT="6274"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5,00,000 </a:t>
                      </a:r>
                    </a:p>
                  </a:txBody>
                  <a:tcPr marL="188223" marR="6274" marT="6274" marB="0" anchor="b"/>
                </a:tc>
                <a:extLst>
                  <a:ext uri="{0D108BD9-81ED-4DB2-BD59-A6C34878D82A}">
                    <a16:rowId xmlns:a16="http://schemas.microsoft.com/office/drawing/2014/main" val="317227044"/>
                  </a:ext>
                </a:extLst>
              </a:tr>
              <a:tr h="182240">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Hub maintenance per year </a:t>
                      </a:r>
                    </a:p>
                  </a:txBody>
                  <a:tcPr marL="188223" marR="6274" marT="6274"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60,00,000 </a:t>
                      </a:r>
                    </a:p>
                  </a:txBody>
                  <a:tcPr marL="188223" marR="6274" marT="6274" marB="0" anchor="b"/>
                </a:tc>
                <a:extLst>
                  <a:ext uri="{0D108BD9-81ED-4DB2-BD59-A6C34878D82A}">
                    <a16:rowId xmlns:a16="http://schemas.microsoft.com/office/drawing/2014/main" val="1788162290"/>
                  </a:ext>
                </a:extLst>
              </a:tr>
              <a:tr h="182240">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operational cost </a:t>
                      </a:r>
                    </a:p>
                  </a:txBody>
                  <a:tcPr marL="188223" marR="6274" marT="6274"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5,12,60,000 </a:t>
                      </a:r>
                    </a:p>
                  </a:txBody>
                  <a:tcPr marL="188223" marR="6274" marT="6274" marB="0" anchor="b"/>
                </a:tc>
                <a:extLst>
                  <a:ext uri="{0D108BD9-81ED-4DB2-BD59-A6C34878D82A}">
                    <a16:rowId xmlns:a16="http://schemas.microsoft.com/office/drawing/2014/main" val="3292210346"/>
                  </a:ext>
                </a:extLst>
              </a:tr>
              <a:tr h="182240">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Profit </a:t>
                      </a:r>
                    </a:p>
                  </a:txBody>
                  <a:tcPr marL="188223" marR="6274" marT="6274" marB="0" anchor="b">
                    <a:solidFill>
                      <a:srgbClr val="71F35F"/>
                    </a:solidFill>
                  </a:tcPr>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1,79,65,16,000 </a:t>
                      </a:r>
                    </a:p>
                  </a:txBody>
                  <a:tcPr marL="188223" marR="6274" marT="6274" marB="0" anchor="b">
                    <a:solidFill>
                      <a:srgbClr val="71F35F"/>
                    </a:solidFill>
                  </a:tcPr>
                </a:tc>
                <a:extLst>
                  <a:ext uri="{0D108BD9-81ED-4DB2-BD59-A6C34878D82A}">
                    <a16:rowId xmlns:a16="http://schemas.microsoft.com/office/drawing/2014/main" val="186432349"/>
                  </a:ext>
                </a:extLst>
              </a:tr>
              <a:tr h="182240">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Profit per month </a:t>
                      </a:r>
                    </a:p>
                  </a:txBody>
                  <a:tcPr marL="188223" marR="6274" marT="6274" marB="0" anchor="b">
                    <a:solidFill>
                      <a:srgbClr val="71F35F"/>
                    </a:solidFill>
                  </a:tcPr>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5,98,83,867 </a:t>
                      </a:r>
                    </a:p>
                  </a:txBody>
                  <a:tcPr marL="188223" marR="6274" marT="6274" marB="0" anchor="b">
                    <a:solidFill>
                      <a:srgbClr val="71F35F"/>
                    </a:solidFill>
                  </a:tcPr>
                </a:tc>
                <a:extLst>
                  <a:ext uri="{0D108BD9-81ED-4DB2-BD59-A6C34878D82A}">
                    <a16:rowId xmlns:a16="http://schemas.microsoft.com/office/drawing/2014/main" val="1435149818"/>
                  </a:ext>
                </a:extLst>
              </a:tr>
            </a:tbl>
          </a:graphicData>
        </a:graphic>
      </p:graphicFrame>
    </p:spTree>
    <p:extLst>
      <p:ext uri="{BB962C8B-B14F-4D97-AF65-F5344CB8AC3E}">
        <p14:creationId xmlns:p14="http://schemas.microsoft.com/office/powerpoint/2010/main" val="91355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D47D-4C30-46BB-9082-BE118A90A879}"/>
              </a:ext>
            </a:extLst>
          </p:cNvPr>
          <p:cNvSpPr>
            <a:spLocks noGrp="1"/>
          </p:cNvSpPr>
          <p:nvPr>
            <p:ph type="title"/>
          </p:nvPr>
        </p:nvSpPr>
        <p:spPr>
          <a:xfrm>
            <a:off x="311700" y="223224"/>
            <a:ext cx="8520600" cy="714035"/>
          </a:xfrm>
        </p:spPr>
        <p:txBody>
          <a:bodyPr>
            <a:normAutofit/>
          </a:bodyPr>
          <a:lstStyle/>
          <a:p>
            <a:r>
              <a:rPr lang="en-US" sz="2900" b="1" i="1" dirty="0">
                <a:solidFill>
                  <a:schemeClr val="tx1"/>
                </a:solidFill>
                <a:latin typeface="Bodoni MT" panose="02070603080606020203" pitchFamily="18" charset="0"/>
                <a:cs typeface="Arial"/>
              </a:rPr>
              <a:t>Projected growth for Drone Delivery System</a:t>
            </a:r>
            <a:endParaRPr lang="en-IN" sz="2900" b="1" i="1" dirty="0">
              <a:solidFill>
                <a:schemeClr val="tx1"/>
              </a:solidFill>
              <a:latin typeface="Bodoni MT" panose="02070603080606020203" pitchFamily="18" charset="0"/>
              <a:cs typeface="Arial"/>
            </a:endParaRPr>
          </a:p>
        </p:txBody>
      </p:sp>
      <p:sp>
        <p:nvSpPr>
          <p:cNvPr id="3" name="Rectangle 2">
            <a:extLst>
              <a:ext uri="{FF2B5EF4-FFF2-40B4-BE49-F238E27FC236}">
                <a16:creationId xmlns:a16="http://schemas.microsoft.com/office/drawing/2014/main" id="{05FB726A-5722-46E6-BA67-A2FBC7A9045F}"/>
              </a:ext>
            </a:extLst>
          </p:cNvPr>
          <p:cNvSpPr/>
          <p:nvPr/>
        </p:nvSpPr>
        <p:spPr>
          <a:xfrm>
            <a:off x="2610899" y="4723792"/>
            <a:ext cx="4310291" cy="230832"/>
          </a:xfrm>
          <a:prstGeom prst="rect">
            <a:avLst/>
          </a:prstGeom>
        </p:spPr>
        <p:txBody>
          <a:bodyPr wrap="square">
            <a:spAutoFit/>
          </a:bodyPr>
          <a:lstStyle/>
          <a:p>
            <a:r>
              <a:rPr lang="en-IN" sz="900" b="1" dirty="0">
                <a:solidFill>
                  <a:schemeClr val="bg1"/>
                </a:solidFill>
                <a:latin typeface="Arial" panose="020B0604020202020204" pitchFamily="34" charset="0"/>
                <a:cs typeface="Arial" panose="020B0604020202020204" pitchFamily="34" charset="0"/>
              </a:rPr>
              <a:t>Considering rate of growth  25% annual growth rate(source </a:t>
            </a:r>
            <a:r>
              <a:rPr lang="en-IN" sz="900" b="1" dirty="0" err="1">
                <a:solidFill>
                  <a:schemeClr val="bg1"/>
                </a:solidFill>
                <a:latin typeface="Arial" panose="020B0604020202020204" pitchFamily="34" charset="0"/>
                <a:cs typeface="Arial" panose="020B0604020202020204" pitchFamily="34" charset="0"/>
              </a:rPr>
              <a:t>Skillovilla</a:t>
            </a:r>
            <a:r>
              <a:rPr lang="en-IN" sz="900" b="1" dirty="0">
                <a:solidFill>
                  <a:schemeClr val="bg1"/>
                </a:solidFill>
                <a:latin typeface="Arial" panose="020B0604020202020204" pitchFamily="34" charset="0"/>
                <a:cs typeface="Arial" panose="020B0604020202020204" pitchFamily="34" charset="0"/>
              </a:rPr>
              <a:t> pdf)</a:t>
            </a:r>
          </a:p>
        </p:txBody>
      </p:sp>
      <p:graphicFrame>
        <p:nvGraphicFramePr>
          <p:cNvPr id="4" name="Chart 3">
            <a:extLst>
              <a:ext uri="{FF2B5EF4-FFF2-40B4-BE49-F238E27FC236}">
                <a16:creationId xmlns:a16="http://schemas.microsoft.com/office/drawing/2014/main" id="{A21497F7-1BFA-4A3D-923F-F2A22E1A6E6D}"/>
              </a:ext>
            </a:extLst>
          </p:cNvPr>
          <p:cNvGraphicFramePr>
            <a:graphicFrameLocks/>
          </p:cNvGraphicFramePr>
          <p:nvPr>
            <p:extLst>
              <p:ext uri="{D42A27DB-BD31-4B8C-83A1-F6EECF244321}">
                <p14:modId xmlns:p14="http://schemas.microsoft.com/office/powerpoint/2010/main" val="2189944064"/>
              </p:ext>
            </p:extLst>
          </p:nvPr>
        </p:nvGraphicFramePr>
        <p:xfrm>
          <a:off x="1133722" y="716280"/>
          <a:ext cx="6876556" cy="40535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2822309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BB554E-3BF6-45CB-84CC-356B6189768A}"/>
              </a:ext>
            </a:extLst>
          </p:cNvPr>
          <p:cNvSpPr>
            <a:spLocks noGrp="1"/>
          </p:cNvSpPr>
          <p:nvPr>
            <p:ph type="body" idx="1"/>
          </p:nvPr>
        </p:nvSpPr>
        <p:spPr>
          <a:xfrm>
            <a:off x="470398" y="1315329"/>
            <a:ext cx="8520600" cy="3080825"/>
          </a:xfrm>
        </p:spPr>
        <p:txBody>
          <a:bodyPr>
            <a:normAutofit fontScale="85000" lnSpcReduction="20000"/>
          </a:bodyPr>
          <a:lstStyle/>
          <a:p>
            <a:pPr marL="114300" indent="0" algn="ctr">
              <a:buNone/>
            </a:pPr>
            <a:r>
              <a:rPr lang="en-IN" sz="15400" dirty="0">
                <a:solidFill>
                  <a:schemeClr val="tx1"/>
                </a:solidFill>
                <a:latin typeface="Algerian" panose="04020705040A02060702" pitchFamily="82" charset="0"/>
              </a:rPr>
              <a:t>THANK YOU</a:t>
            </a:r>
          </a:p>
        </p:txBody>
      </p:sp>
    </p:spTree>
    <p:extLst>
      <p:ext uri="{BB962C8B-B14F-4D97-AF65-F5344CB8AC3E}">
        <p14:creationId xmlns:p14="http://schemas.microsoft.com/office/powerpoint/2010/main" val="2018512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2696332" y="434895"/>
            <a:ext cx="6371942" cy="572700"/>
          </a:xfrm>
          <a:prstGeom prst="rect">
            <a:avLst/>
          </a:prstGeom>
        </p:spPr>
        <p:txBody>
          <a:bodyPr spcFirstLastPara="1" wrap="square" lIns="91425" tIns="91425" rIns="91425" bIns="91425" anchor="t" anchorCtr="0">
            <a:noAutofit/>
          </a:bodyPr>
          <a:lstStyle/>
          <a:p>
            <a:pPr lvl="0">
              <a:lnSpc>
                <a:spcPct val="115000"/>
              </a:lnSpc>
            </a:pPr>
            <a:r>
              <a:rPr lang="en-IN" sz="3200" b="1" i="1" dirty="0">
                <a:solidFill>
                  <a:schemeClr val="tx1"/>
                </a:solidFill>
                <a:latin typeface="Bodoni MT" panose="02070603080606020203" pitchFamily="18" charset="0"/>
                <a:ea typeface="Arial"/>
                <a:cs typeface="Arial"/>
                <a:sym typeface="Arial"/>
              </a:rPr>
              <a:t>Proposed Drone Delivery System</a:t>
            </a:r>
          </a:p>
        </p:txBody>
      </p:sp>
      <p:sp>
        <p:nvSpPr>
          <p:cNvPr id="2" name="Rounded Rectangle 1"/>
          <p:cNvSpPr/>
          <p:nvPr/>
        </p:nvSpPr>
        <p:spPr>
          <a:xfrm>
            <a:off x="535366" y="1274603"/>
            <a:ext cx="1440000" cy="1015705"/>
          </a:xfrm>
          <a:prstGeom prst="roundRect">
            <a:avLst>
              <a:gd name="adj" fmla="val 7788"/>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5" name="Rounded Rectangle 4"/>
          <p:cNvSpPr/>
          <p:nvPr/>
        </p:nvSpPr>
        <p:spPr>
          <a:xfrm>
            <a:off x="148265" y="3713055"/>
            <a:ext cx="1800000" cy="1015705"/>
          </a:xfrm>
          <a:prstGeom prst="roundRect">
            <a:avLst>
              <a:gd name="adj" fmla="val 7788"/>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6" name="Rounded Rectangle 5"/>
          <p:cNvSpPr/>
          <p:nvPr/>
        </p:nvSpPr>
        <p:spPr>
          <a:xfrm>
            <a:off x="3031041" y="1274603"/>
            <a:ext cx="1440000" cy="1015705"/>
          </a:xfrm>
          <a:prstGeom prst="roundRect">
            <a:avLst>
              <a:gd name="adj" fmla="val 7788"/>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7" name="Rounded Rectangle 6"/>
          <p:cNvSpPr/>
          <p:nvPr/>
        </p:nvSpPr>
        <p:spPr>
          <a:xfrm>
            <a:off x="5403854" y="1274603"/>
            <a:ext cx="1440000" cy="1015705"/>
          </a:xfrm>
          <a:prstGeom prst="roundRect">
            <a:avLst>
              <a:gd name="adj" fmla="val 7788"/>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8" name="Rounded Rectangle 7"/>
          <p:cNvSpPr/>
          <p:nvPr/>
        </p:nvSpPr>
        <p:spPr>
          <a:xfrm>
            <a:off x="7154802" y="1991010"/>
            <a:ext cx="1506154" cy="677136"/>
          </a:xfrm>
          <a:prstGeom prst="roundRect">
            <a:avLst>
              <a:gd name="adj" fmla="val 7788"/>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9" name="Rounded Rectangle 8"/>
          <p:cNvSpPr/>
          <p:nvPr/>
        </p:nvSpPr>
        <p:spPr>
          <a:xfrm>
            <a:off x="2995801" y="3699111"/>
            <a:ext cx="1440000" cy="1015705"/>
          </a:xfrm>
          <a:prstGeom prst="roundRect">
            <a:avLst>
              <a:gd name="adj" fmla="val 7788"/>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0" name="Rounded Rectangle 9"/>
          <p:cNvSpPr/>
          <p:nvPr/>
        </p:nvSpPr>
        <p:spPr>
          <a:xfrm>
            <a:off x="5403854" y="3695809"/>
            <a:ext cx="1440000" cy="1015705"/>
          </a:xfrm>
          <a:prstGeom prst="roundRect">
            <a:avLst>
              <a:gd name="adj" fmla="val 7788"/>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11" name="Rounded Rectangle 10"/>
          <p:cNvSpPr/>
          <p:nvPr/>
        </p:nvSpPr>
        <p:spPr>
          <a:xfrm>
            <a:off x="7151162" y="3354455"/>
            <a:ext cx="1800000" cy="677136"/>
          </a:xfrm>
          <a:prstGeom prst="roundRect">
            <a:avLst>
              <a:gd name="adj" fmla="val 7788"/>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3" name="Notched Right Arrow 2"/>
          <p:cNvSpPr/>
          <p:nvPr/>
        </p:nvSpPr>
        <p:spPr>
          <a:xfrm>
            <a:off x="2230578" y="1465203"/>
            <a:ext cx="668113" cy="559406"/>
          </a:xfrm>
          <a:prstGeom prst="notchedRightArrow">
            <a:avLst>
              <a:gd name="adj1" fmla="val 54555"/>
              <a:gd name="adj2" fmla="val 54555"/>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30" name="Notched Right Arrow 29"/>
          <p:cNvSpPr/>
          <p:nvPr/>
        </p:nvSpPr>
        <p:spPr>
          <a:xfrm flipH="1">
            <a:off x="4575572" y="4022689"/>
            <a:ext cx="736029" cy="539789"/>
          </a:xfrm>
          <a:prstGeom prst="notchedRightArrow">
            <a:avLst>
              <a:gd name="adj1" fmla="val 54555"/>
              <a:gd name="adj2" fmla="val 54555"/>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31" name="Notched Right Arrow 30"/>
          <p:cNvSpPr/>
          <p:nvPr/>
        </p:nvSpPr>
        <p:spPr>
          <a:xfrm>
            <a:off x="4627809" y="1480039"/>
            <a:ext cx="668113" cy="559406"/>
          </a:xfrm>
          <a:prstGeom prst="notchedRightArrow">
            <a:avLst>
              <a:gd name="adj1" fmla="val 54555"/>
              <a:gd name="adj2" fmla="val 54555"/>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32" name="Notched Right Arrow 31"/>
          <p:cNvSpPr/>
          <p:nvPr/>
        </p:nvSpPr>
        <p:spPr>
          <a:xfrm flipH="1">
            <a:off x="2097713" y="4031591"/>
            <a:ext cx="758318" cy="521985"/>
          </a:xfrm>
          <a:prstGeom prst="notchedRightArrow">
            <a:avLst>
              <a:gd name="adj1" fmla="val 54555"/>
              <a:gd name="adj2" fmla="val 54555"/>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4" name="Notched Right Arrow 3"/>
          <p:cNvSpPr/>
          <p:nvPr/>
        </p:nvSpPr>
        <p:spPr>
          <a:xfrm rot="5400000">
            <a:off x="7622081" y="2774527"/>
            <a:ext cx="510706" cy="492106"/>
          </a:xfrm>
          <a:prstGeom prst="notchedRigh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3" name="Notched Right Arrow 32"/>
          <p:cNvSpPr/>
          <p:nvPr/>
        </p:nvSpPr>
        <p:spPr>
          <a:xfrm rot="20110003" flipH="1">
            <a:off x="7124650" y="4123780"/>
            <a:ext cx="670560" cy="516403"/>
          </a:xfrm>
          <a:prstGeom prst="notched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36" name="Notched Right Arrow 35"/>
          <p:cNvSpPr/>
          <p:nvPr/>
        </p:nvSpPr>
        <p:spPr>
          <a:xfrm rot="2178980">
            <a:off x="7148125" y="1333468"/>
            <a:ext cx="668113" cy="559406"/>
          </a:xfrm>
          <a:prstGeom prst="notchedRightArrow">
            <a:avLst>
              <a:gd name="adj1" fmla="val 54555"/>
              <a:gd name="adj2" fmla="val 54555"/>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34" name="TextBox 33"/>
          <p:cNvSpPr txBox="1"/>
          <p:nvPr/>
        </p:nvSpPr>
        <p:spPr>
          <a:xfrm>
            <a:off x="423831" y="1393235"/>
            <a:ext cx="1632846" cy="846652"/>
          </a:xfrm>
          <a:prstGeom prst="rect">
            <a:avLst/>
          </a:prstGeom>
          <a:noFill/>
          <a:ln>
            <a:noFill/>
          </a:ln>
        </p:spPr>
        <p:txBody>
          <a:bodyPr wrap="square" rtlCol="0">
            <a:spAutoFit/>
          </a:bodyPr>
          <a:lstStyle/>
          <a:p>
            <a:pPr algn="ctr"/>
            <a:r>
              <a:rPr lang="en-US" sz="1050" b="1" i="1" dirty="0">
                <a:solidFill>
                  <a:schemeClr val="bg1"/>
                </a:solidFill>
                <a:latin typeface="Arial" panose="020B0604020202020204" pitchFamily="34" charset="0"/>
                <a:cs typeface="Arial" panose="020B0604020202020204" pitchFamily="34" charset="0"/>
              </a:rPr>
              <a:t>Customer places the order using Talco app. </a:t>
            </a:r>
          </a:p>
          <a:p>
            <a:pPr algn="ctr"/>
            <a:r>
              <a:rPr lang="en-US" sz="1050" b="1" i="1" dirty="0">
                <a:solidFill>
                  <a:schemeClr val="bg1"/>
                </a:solidFill>
                <a:latin typeface="Arial" panose="020B0604020202020204" pitchFamily="34" charset="0"/>
                <a:cs typeface="Arial" panose="020B0604020202020204" pitchFamily="34" charset="0"/>
              </a:rPr>
              <a:t>The order placed is received by the restaurant.</a:t>
            </a:r>
            <a:endParaRPr lang="en-IN" sz="1050" b="1" i="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2958412" y="1369814"/>
            <a:ext cx="1545650" cy="938719"/>
          </a:xfrm>
          <a:prstGeom prst="rect">
            <a:avLst/>
          </a:prstGeom>
          <a:noFill/>
          <a:ln>
            <a:noFill/>
          </a:ln>
        </p:spPr>
        <p:txBody>
          <a:bodyPr wrap="square" rtlCol="0">
            <a:spAutoFit/>
          </a:bodyPr>
          <a:lstStyle/>
          <a:p>
            <a:pPr algn="ctr"/>
            <a:r>
              <a:rPr lang="en-US" sz="1100" b="1" i="1" dirty="0">
                <a:solidFill>
                  <a:schemeClr val="bg1"/>
                </a:solidFill>
                <a:latin typeface="Arial" panose="020B0604020202020204" pitchFamily="34" charset="0"/>
                <a:cs typeface="Arial" panose="020B0604020202020204" pitchFamily="34" charset="0"/>
              </a:rPr>
              <a:t>Once the restaurant accepts the order, a message is sent to  nearest the drone hub. </a:t>
            </a:r>
            <a:endParaRPr lang="en-IN" sz="1100" b="1" i="1" dirty="0">
              <a:solidFill>
                <a:schemeClr val="bg1"/>
              </a:solidFill>
              <a:latin typeface="Arial" panose="020B0604020202020204" pitchFamily="34" charset="0"/>
              <a:cs typeface="Arial" panose="020B0604020202020204" pitchFamily="34" charset="0"/>
            </a:endParaRPr>
          </a:p>
        </p:txBody>
      </p:sp>
      <p:sp>
        <p:nvSpPr>
          <p:cNvPr id="37" name="TextBox 36"/>
          <p:cNvSpPr txBox="1"/>
          <p:nvPr/>
        </p:nvSpPr>
        <p:spPr>
          <a:xfrm>
            <a:off x="5340400" y="1393235"/>
            <a:ext cx="1566908" cy="1061829"/>
          </a:xfrm>
          <a:prstGeom prst="rect">
            <a:avLst/>
          </a:prstGeom>
          <a:noFill/>
          <a:ln>
            <a:noFill/>
          </a:ln>
        </p:spPr>
        <p:txBody>
          <a:bodyPr wrap="square" rtlCol="0">
            <a:spAutoFit/>
          </a:bodyPr>
          <a:lstStyle/>
          <a:p>
            <a:pPr algn="ctr"/>
            <a:r>
              <a:rPr lang="en-US" sz="1050" b="1" i="1" dirty="0">
                <a:solidFill>
                  <a:schemeClr val="bg1"/>
                </a:solidFill>
                <a:latin typeface="Arial" panose="020B0604020202020204" pitchFamily="34" charset="0"/>
                <a:cs typeface="Arial" panose="020B0604020202020204" pitchFamily="34" charset="0"/>
              </a:rPr>
              <a:t>A drone is assigned with the consignment and its scheduled pick up will be given to it.</a:t>
            </a:r>
          </a:p>
          <a:p>
            <a:endParaRPr lang="en-IN" sz="1050" b="1" i="1" dirty="0">
              <a:solidFill>
                <a:schemeClr val="bg1"/>
              </a:solidFill>
              <a:latin typeface="Arial" panose="020B0604020202020204" pitchFamily="34" charset="0"/>
              <a:cs typeface="Arial" panose="020B0604020202020204" pitchFamily="34" charset="0"/>
            </a:endParaRPr>
          </a:p>
        </p:txBody>
      </p:sp>
      <p:sp>
        <p:nvSpPr>
          <p:cNvPr id="38" name="TextBox 37"/>
          <p:cNvSpPr txBox="1"/>
          <p:nvPr/>
        </p:nvSpPr>
        <p:spPr>
          <a:xfrm>
            <a:off x="7119164" y="1956331"/>
            <a:ext cx="1506154" cy="738664"/>
          </a:xfrm>
          <a:prstGeom prst="rect">
            <a:avLst/>
          </a:prstGeom>
          <a:noFill/>
          <a:ln>
            <a:noFill/>
          </a:ln>
        </p:spPr>
        <p:txBody>
          <a:bodyPr wrap="square" rtlCol="0">
            <a:spAutoFit/>
          </a:bodyPr>
          <a:lstStyle/>
          <a:p>
            <a:pPr algn="ctr"/>
            <a:r>
              <a:rPr lang="en-US" sz="1050" b="1" i="1" dirty="0">
                <a:solidFill>
                  <a:schemeClr val="bg1"/>
                </a:solidFill>
                <a:latin typeface="Arial" panose="020B0604020202020204" pitchFamily="34" charset="0"/>
                <a:cs typeface="Arial" panose="020B0604020202020204" pitchFamily="34" charset="0"/>
              </a:rPr>
              <a:t>As the required Estimated time of pick up (ETP) it will reach the restaurant.</a:t>
            </a:r>
            <a:endParaRPr lang="en-IN" sz="1050" b="1" i="1" dirty="0">
              <a:solidFill>
                <a:schemeClr val="bg1"/>
              </a:solidFill>
              <a:latin typeface="Arial" panose="020B0604020202020204" pitchFamily="34" charset="0"/>
              <a:cs typeface="Arial" panose="020B0604020202020204" pitchFamily="34" charset="0"/>
            </a:endParaRPr>
          </a:p>
        </p:txBody>
      </p:sp>
      <p:sp>
        <p:nvSpPr>
          <p:cNvPr id="39" name="TextBox 38"/>
          <p:cNvSpPr txBox="1"/>
          <p:nvPr/>
        </p:nvSpPr>
        <p:spPr>
          <a:xfrm>
            <a:off x="7240926" y="3389462"/>
            <a:ext cx="1878059" cy="646331"/>
          </a:xfrm>
          <a:prstGeom prst="rect">
            <a:avLst/>
          </a:prstGeom>
          <a:noFill/>
          <a:ln>
            <a:noFill/>
          </a:ln>
        </p:spPr>
        <p:txBody>
          <a:bodyPr wrap="square" rtlCol="0">
            <a:spAutoFit/>
          </a:bodyPr>
          <a:lstStyle/>
          <a:p>
            <a:r>
              <a:rPr lang="en-US" sz="900" b="1" i="1" dirty="0">
                <a:solidFill>
                  <a:schemeClr val="bg1"/>
                </a:solidFill>
                <a:latin typeface="Arial" panose="020B0604020202020204" pitchFamily="34" charset="0"/>
                <a:cs typeface="Arial" panose="020B0604020202020204" pitchFamily="34" charset="0"/>
              </a:rPr>
              <a:t>Once it pick up the order a message will be sent to the customer regarding the pick up and ETA of the food.</a:t>
            </a:r>
            <a:endParaRPr lang="en-IN" sz="900" b="1" i="1" dirty="0">
              <a:solidFill>
                <a:schemeClr val="bg1"/>
              </a:solidFill>
              <a:latin typeface="Arial" panose="020B0604020202020204" pitchFamily="34" charset="0"/>
              <a:cs typeface="Arial" panose="020B0604020202020204" pitchFamily="34" charset="0"/>
            </a:endParaRPr>
          </a:p>
        </p:txBody>
      </p:sp>
      <p:sp>
        <p:nvSpPr>
          <p:cNvPr id="40" name="TextBox 39"/>
          <p:cNvSpPr txBox="1"/>
          <p:nvPr/>
        </p:nvSpPr>
        <p:spPr>
          <a:xfrm>
            <a:off x="5331256" y="3751547"/>
            <a:ext cx="1586355" cy="938719"/>
          </a:xfrm>
          <a:prstGeom prst="rect">
            <a:avLst/>
          </a:prstGeom>
          <a:noFill/>
          <a:ln>
            <a:noFill/>
          </a:ln>
        </p:spPr>
        <p:txBody>
          <a:bodyPr wrap="square" rtlCol="0">
            <a:spAutoFit/>
          </a:bodyPr>
          <a:lstStyle/>
          <a:p>
            <a:pPr algn="ctr"/>
            <a:r>
              <a:rPr lang="en-US" sz="1100" b="1" i="1" dirty="0">
                <a:solidFill>
                  <a:schemeClr val="bg1"/>
                </a:solidFill>
                <a:latin typeface="Arial" panose="020B0604020202020204" pitchFamily="34" charset="0"/>
                <a:cs typeface="Arial" panose="020B0604020202020204" pitchFamily="34" charset="0"/>
              </a:rPr>
              <a:t>The order is delivered to the location either to the customer or his/her representative.</a:t>
            </a:r>
            <a:endParaRPr lang="en-IN" sz="1100" b="1" i="1" dirty="0">
              <a:solidFill>
                <a:schemeClr val="bg1"/>
              </a:solidFill>
              <a:latin typeface="Arial" panose="020B0604020202020204" pitchFamily="34" charset="0"/>
              <a:cs typeface="Arial" panose="020B0604020202020204" pitchFamily="34" charset="0"/>
            </a:endParaRPr>
          </a:p>
        </p:txBody>
      </p:sp>
      <p:sp>
        <p:nvSpPr>
          <p:cNvPr id="42" name="TextBox 41"/>
          <p:cNvSpPr txBox="1"/>
          <p:nvPr/>
        </p:nvSpPr>
        <p:spPr>
          <a:xfrm>
            <a:off x="86373" y="3712627"/>
            <a:ext cx="1902380" cy="1061829"/>
          </a:xfrm>
          <a:prstGeom prst="rect">
            <a:avLst/>
          </a:prstGeom>
          <a:noFill/>
          <a:ln>
            <a:noFill/>
          </a:ln>
        </p:spPr>
        <p:txBody>
          <a:bodyPr wrap="square" rtlCol="0">
            <a:spAutoFit/>
          </a:bodyPr>
          <a:lstStyle/>
          <a:p>
            <a:pPr algn="ctr"/>
            <a:r>
              <a:rPr lang="en-US" sz="900" b="1" i="1" dirty="0">
                <a:solidFill>
                  <a:schemeClr val="bg1"/>
                </a:solidFill>
                <a:latin typeface="Arial" panose="020B0604020202020204" pitchFamily="34" charset="0"/>
                <a:cs typeface="Arial" panose="020B0604020202020204" pitchFamily="34" charset="0"/>
              </a:rPr>
              <a:t>Once the delivery is completed, the drone will head back to the original hub. In case, it has enough battery and call from nearest restaurant for 2nd flight it can move directly to 2nd delivery.</a:t>
            </a:r>
            <a:endParaRPr lang="en-IN" sz="900" b="1" i="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2938377" y="3693023"/>
            <a:ext cx="1598939" cy="1169551"/>
          </a:xfrm>
          <a:prstGeom prst="rect">
            <a:avLst/>
          </a:prstGeom>
          <a:noFill/>
          <a:ln>
            <a:noFill/>
          </a:ln>
        </p:spPr>
        <p:txBody>
          <a:bodyPr wrap="square" rtlCol="0">
            <a:spAutoFit/>
          </a:bodyPr>
          <a:lstStyle/>
          <a:p>
            <a:pPr algn="ctr"/>
            <a:r>
              <a:rPr lang="en-US" sz="1000" b="1" i="1" dirty="0">
                <a:solidFill>
                  <a:schemeClr val="bg1"/>
                </a:solidFill>
                <a:latin typeface="Arial" panose="020B0604020202020204" pitchFamily="34" charset="0"/>
                <a:cs typeface="Arial" panose="020B0604020202020204" pitchFamily="34" charset="0"/>
              </a:rPr>
              <a:t>Deliver to a predefined, or pre-identified drop off point to reduce delivery time of about 15 minutes to about 3 minutes.</a:t>
            </a:r>
          </a:p>
          <a:p>
            <a:pPr algn="ctr"/>
            <a:endParaRPr lang="en-IN" sz="1000" b="1"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anim calcmode="lin" valueType="num">
                                      <p:cBhvr>
                                        <p:cTn id="30" dur="1000" fill="hold"/>
                                        <p:tgtEl>
                                          <p:spTgt spid="35"/>
                                        </p:tgtEl>
                                        <p:attrNameLst>
                                          <p:attrName>ppt_x</p:attrName>
                                        </p:attrNameLst>
                                      </p:cBhvr>
                                      <p:tavLst>
                                        <p:tav tm="0">
                                          <p:val>
                                            <p:strVal val="#ppt_x"/>
                                          </p:val>
                                        </p:tav>
                                        <p:tav tm="100000">
                                          <p:val>
                                            <p:strVal val="#ppt_x"/>
                                          </p:val>
                                        </p:tav>
                                      </p:tavLst>
                                    </p:anim>
                                    <p:anim calcmode="lin" valueType="num">
                                      <p:cBhvr>
                                        <p:cTn id="3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1000"/>
                                        <p:tgtEl>
                                          <p:spTgt spid="37"/>
                                        </p:tgtEl>
                                      </p:cBhvr>
                                    </p:animEffect>
                                    <p:anim calcmode="lin" valueType="num">
                                      <p:cBhvr>
                                        <p:cTn id="47" dur="1000" fill="hold"/>
                                        <p:tgtEl>
                                          <p:spTgt spid="37"/>
                                        </p:tgtEl>
                                        <p:attrNameLst>
                                          <p:attrName>ppt_x</p:attrName>
                                        </p:attrNameLst>
                                      </p:cBhvr>
                                      <p:tavLst>
                                        <p:tav tm="0">
                                          <p:val>
                                            <p:strVal val="#ppt_x"/>
                                          </p:val>
                                        </p:tav>
                                        <p:tav tm="100000">
                                          <p:val>
                                            <p:strVal val="#ppt_x"/>
                                          </p:val>
                                        </p:tav>
                                      </p:tavLst>
                                    </p:anim>
                                    <p:anim calcmode="lin" valueType="num">
                                      <p:cBhvr>
                                        <p:cTn id="4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1000"/>
                                        <p:tgtEl>
                                          <p:spTgt spid="8"/>
                                        </p:tgtEl>
                                      </p:cBhvr>
                                    </p:animEffect>
                                    <p:anim calcmode="lin" valueType="num">
                                      <p:cBhvr>
                                        <p:cTn id="59" dur="1000" fill="hold"/>
                                        <p:tgtEl>
                                          <p:spTgt spid="8"/>
                                        </p:tgtEl>
                                        <p:attrNameLst>
                                          <p:attrName>ppt_x</p:attrName>
                                        </p:attrNameLst>
                                      </p:cBhvr>
                                      <p:tavLst>
                                        <p:tav tm="0">
                                          <p:val>
                                            <p:strVal val="#ppt_x"/>
                                          </p:val>
                                        </p:tav>
                                        <p:tav tm="100000">
                                          <p:val>
                                            <p:strVal val="#ppt_x"/>
                                          </p:val>
                                        </p:tav>
                                      </p:tavLst>
                                    </p:anim>
                                    <p:anim calcmode="lin" valueType="num">
                                      <p:cBhvr>
                                        <p:cTn id="60" dur="1000" fill="hold"/>
                                        <p:tgtEl>
                                          <p:spTgt spid="8"/>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1000"/>
                                        <p:tgtEl>
                                          <p:spTgt spid="38"/>
                                        </p:tgtEl>
                                      </p:cBhvr>
                                    </p:animEffect>
                                    <p:anim calcmode="lin" valueType="num">
                                      <p:cBhvr>
                                        <p:cTn id="64" dur="1000" fill="hold"/>
                                        <p:tgtEl>
                                          <p:spTgt spid="38"/>
                                        </p:tgtEl>
                                        <p:attrNameLst>
                                          <p:attrName>ppt_x</p:attrName>
                                        </p:attrNameLst>
                                      </p:cBhvr>
                                      <p:tavLst>
                                        <p:tav tm="0">
                                          <p:val>
                                            <p:strVal val="#ppt_x"/>
                                          </p:val>
                                        </p:tav>
                                        <p:tav tm="100000">
                                          <p:val>
                                            <p:strVal val="#ppt_x"/>
                                          </p:val>
                                        </p:tav>
                                      </p:tavLst>
                                    </p:anim>
                                    <p:anim calcmode="lin" valueType="num">
                                      <p:cBhvr>
                                        <p:cTn id="65"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fade">
                                      <p:cBhvr>
                                        <p:cTn id="70" dur="500"/>
                                        <p:tgtEl>
                                          <p:spTgt spid="4"/>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1000"/>
                                        <p:tgtEl>
                                          <p:spTgt spid="39"/>
                                        </p:tgtEl>
                                      </p:cBhvr>
                                    </p:animEffect>
                                    <p:anim calcmode="lin" valueType="num">
                                      <p:cBhvr>
                                        <p:cTn id="76" dur="1000" fill="hold"/>
                                        <p:tgtEl>
                                          <p:spTgt spid="39"/>
                                        </p:tgtEl>
                                        <p:attrNameLst>
                                          <p:attrName>ppt_x</p:attrName>
                                        </p:attrNameLst>
                                      </p:cBhvr>
                                      <p:tavLst>
                                        <p:tav tm="0">
                                          <p:val>
                                            <p:strVal val="#ppt_x"/>
                                          </p:val>
                                        </p:tav>
                                        <p:tav tm="100000">
                                          <p:val>
                                            <p:strVal val="#ppt_x"/>
                                          </p:val>
                                        </p:tav>
                                      </p:tavLst>
                                    </p:anim>
                                    <p:anim calcmode="lin" valueType="num">
                                      <p:cBhvr>
                                        <p:cTn id="77" dur="1000" fill="hold"/>
                                        <p:tgtEl>
                                          <p:spTgt spid="39"/>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1000"/>
                                        <p:tgtEl>
                                          <p:spTgt spid="11"/>
                                        </p:tgtEl>
                                      </p:cBhvr>
                                    </p:animEffect>
                                    <p:anim calcmode="lin" valueType="num">
                                      <p:cBhvr>
                                        <p:cTn id="81" dur="1000" fill="hold"/>
                                        <p:tgtEl>
                                          <p:spTgt spid="11"/>
                                        </p:tgtEl>
                                        <p:attrNameLst>
                                          <p:attrName>ppt_x</p:attrName>
                                        </p:attrNameLst>
                                      </p:cBhvr>
                                      <p:tavLst>
                                        <p:tav tm="0">
                                          <p:val>
                                            <p:strVal val="#ppt_x"/>
                                          </p:val>
                                        </p:tav>
                                        <p:tav tm="100000">
                                          <p:val>
                                            <p:strVal val="#ppt_x"/>
                                          </p:val>
                                        </p:tav>
                                      </p:tavLst>
                                    </p:anim>
                                    <p:anim calcmode="lin" valueType="num">
                                      <p:cBhvr>
                                        <p:cTn id="8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fade">
                                      <p:cBhvr>
                                        <p:cTn id="92" dur="1000"/>
                                        <p:tgtEl>
                                          <p:spTgt spid="10"/>
                                        </p:tgtEl>
                                      </p:cBhvr>
                                    </p:animEffect>
                                    <p:anim calcmode="lin" valueType="num">
                                      <p:cBhvr>
                                        <p:cTn id="93" dur="1000" fill="hold"/>
                                        <p:tgtEl>
                                          <p:spTgt spid="10"/>
                                        </p:tgtEl>
                                        <p:attrNameLst>
                                          <p:attrName>ppt_x</p:attrName>
                                        </p:attrNameLst>
                                      </p:cBhvr>
                                      <p:tavLst>
                                        <p:tav tm="0">
                                          <p:val>
                                            <p:strVal val="#ppt_x"/>
                                          </p:val>
                                        </p:tav>
                                        <p:tav tm="100000">
                                          <p:val>
                                            <p:strVal val="#ppt_x"/>
                                          </p:val>
                                        </p:tav>
                                      </p:tavLst>
                                    </p:anim>
                                    <p:anim calcmode="lin" valueType="num">
                                      <p:cBhvr>
                                        <p:cTn id="94" dur="1000" fill="hold"/>
                                        <p:tgtEl>
                                          <p:spTgt spid="1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fade">
                                      <p:cBhvr>
                                        <p:cTn id="97" dur="1000"/>
                                        <p:tgtEl>
                                          <p:spTgt spid="40"/>
                                        </p:tgtEl>
                                      </p:cBhvr>
                                    </p:animEffect>
                                    <p:anim calcmode="lin" valueType="num">
                                      <p:cBhvr>
                                        <p:cTn id="98" dur="1000" fill="hold"/>
                                        <p:tgtEl>
                                          <p:spTgt spid="40"/>
                                        </p:tgtEl>
                                        <p:attrNameLst>
                                          <p:attrName>ppt_x</p:attrName>
                                        </p:attrNameLst>
                                      </p:cBhvr>
                                      <p:tavLst>
                                        <p:tav tm="0">
                                          <p:val>
                                            <p:strVal val="#ppt_x"/>
                                          </p:val>
                                        </p:tav>
                                        <p:tav tm="100000">
                                          <p:val>
                                            <p:strVal val="#ppt_x"/>
                                          </p:val>
                                        </p:tav>
                                      </p:tavLst>
                                    </p:anim>
                                    <p:anim calcmode="lin" valueType="num">
                                      <p:cBhvr>
                                        <p:cTn id="9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fade">
                                      <p:cBhvr>
                                        <p:cTn id="104" dur="500"/>
                                        <p:tgtEl>
                                          <p:spTgt spid="30"/>
                                        </p:tgtEl>
                                      </p:cBhvr>
                                    </p:animEffec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fade">
                                      <p:cBhvr>
                                        <p:cTn id="109" dur="1000"/>
                                        <p:tgtEl>
                                          <p:spTgt spid="41"/>
                                        </p:tgtEl>
                                      </p:cBhvr>
                                    </p:animEffect>
                                    <p:anim calcmode="lin" valueType="num">
                                      <p:cBhvr>
                                        <p:cTn id="110" dur="1000" fill="hold"/>
                                        <p:tgtEl>
                                          <p:spTgt spid="41"/>
                                        </p:tgtEl>
                                        <p:attrNameLst>
                                          <p:attrName>ppt_x</p:attrName>
                                        </p:attrNameLst>
                                      </p:cBhvr>
                                      <p:tavLst>
                                        <p:tav tm="0">
                                          <p:val>
                                            <p:strVal val="#ppt_x"/>
                                          </p:val>
                                        </p:tav>
                                        <p:tav tm="100000">
                                          <p:val>
                                            <p:strVal val="#ppt_x"/>
                                          </p:val>
                                        </p:tav>
                                      </p:tavLst>
                                    </p:anim>
                                    <p:anim calcmode="lin" valueType="num">
                                      <p:cBhvr>
                                        <p:cTn id="111" dur="1000" fill="hold"/>
                                        <p:tgtEl>
                                          <p:spTgt spid="41"/>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9"/>
                                        </p:tgtEl>
                                        <p:attrNameLst>
                                          <p:attrName>style.visibility</p:attrName>
                                        </p:attrNameLst>
                                      </p:cBhvr>
                                      <p:to>
                                        <p:strVal val="visible"/>
                                      </p:to>
                                    </p:set>
                                    <p:animEffect transition="in" filter="fade">
                                      <p:cBhvr>
                                        <p:cTn id="114" dur="1000"/>
                                        <p:tgtEl>
                                          <p:spTgt spid="9"/>
                                        </p:tgtEl>
                                      </p:cBhvr>
                                    </p:animEffect>
                                    <p:anim calcmode="lin" valueType="num">
                                      <p:cBhvr>
                                        <p:cTn id="115" dur="1000" fill="hold"/>
                                        <p:tgtEl>
                                          <p:spTgt spid="9"/>
                                        </p:tgtEl>
                                        <p:attrNameLst>
                                          <p:attrName>ppt_x</p:attrName>
                                        </p:attrNameLst>
                                      </p:cBhvr>
                                      <p:tavLst>
                                        <p:tav tm="0">
                                          <p:val>
                                            <p:strVal val="#ppt_x"/>
                                          </p:val>
                                        </p:tav>
                                        <p:tav tm="100000">
                                          <p:val>
                                            <p:strVal val="#ppt_x"/>
                                          </p:val>
                                        </p:tav>
                                      </p:tavLst>
                                    </p:anim>
                                    <p:anim calcmode="lin" valueType="num">
                                      <p:cBhvr>
                                        <p:cTn id="1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42"/>
                                        </p:tgtEl>
                                        <p:attrNameLst>
                                          <p:attrName>style.visibility</p:attrName>
                                        </p:attrNameLst>
                                      </p:cBhvr>
                                      <p:to>
                                        <p:strVal val="visible"/>
                                      </p:to>
                                    </p:set>
                                    <p:animEffect transition="in" filter="fade">
                                      <p:cBhvr>
                                        <p:cTn id="126" dur="1000"/>
                                        <p:tgtEl>
                                          <p:spTgt spid="42"/>
                                        </p:tgtEl>
                                      </p:cBhvr>
                                    </p:animEffect>
                                    <p:anim calcmode="lin" valueType="num">
                                      <p:cBhvr>
                                        <p:cTn id="127" dur="1000" fill="hold"/>
                                        <p:tgtEl>
                                          <p:spTgt spid="42"/>
                                        </p:tgtEl>
                                        <p:attrNameLst>
                                          <p:attrName>ppt_x</p:attrName>
                                        </p:attrNameLst>
                                      </p:cBhvr>
                                      <p:tavLst>
                                        <p:tav tm="0">
                                          <p:val>
                                            <p:strVal val="#ppt_x"/>
                                          </p:val>
                                        </p:tav>
                                        <p:tav tm="100000">
                                          <p:val>
                                            <p:strVal val="#ppt_x"/>
                                          </p:val>
                                        </p:tav>
                                      </p:tavLst>
                                    </p:anim>
                                    <p:anim calcmode="lin" valueType="num">
                                      <p:cBhvr>
                                        <p:cTn id="128" dur="1000" fill="hold"/>
                                        <p:tgtEl>
                                          <p:spTgt spid="42"/>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5"/>
                                        </p:tgtEl>
                                        <p:attrNameLst>
                                          <p:attrName>style.visibility</p:attrName>
                                        </p:attrNameLst>
                                      </p:cBhvr>
                                      <p:to>
                                        <p:strVal val="visible"/>
                                      </p:to>
                                    </p:set>
                                    <p:animEffect transition="in" filter="fade">
                                      <p:cBhvr>
                                        <p:cTn id="131" dur="1000"/>
                                        <p:tgtEl>
                                          <p:spTgt spid="5"/>
                                        </p:tgtEl>
                                      </p:cBhvr>
                                    </p:animEffect>
                                    <p:anim calcmode="lin" valueType="num">
                                      <p:cBhvr>
                                        <p:cTn id="132" dur="1000" fill="hold"/>
                                        <p:tgtEl>
                                          <p:spTgt spid="5"/>
                                        </p:tgtEl>
                                        <p:attrNameLst>
                                          <p:attrName>ppt_x</p:attrName>
                                        </p:attrNameLst>
                                      </p:cBhvr>
                                      <p:tavLst>
                                        <p:tav tm="0">
                                          <p:val>
                                            <p:strVal val="#ppt_x"/>
                                          </p:val>
                                        </p:tav>
                                        <p:tav tm="100000">
                                          <p:val>
                                            <p:strVal val="#ppt_x"/>
                                          </p:val>
                                        </p:tav>
                                      </p:tavLst>
                                    </p:anim>
                                    <p:anim calcmode="lin" valueType="num">
                                      <p:cBhvr>
                                        <p:cTn id="1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0" grpId="0" animBg="1"/>
      <p:bldP spid="11" grpId="0" animBg="1"/>
      <p:bldP spid="3" grpId="0" animBg="1"/>
      <p:bldP spid="30" grpId="0" animBg="1"/>
      <p:bldP spid="31" grpId="0" animBg="1"/>
      <p:bldP spid="32" grpId="0" animBg="1"/>
      <p:bldP spid="4" grpId="0" animBg="1"/>
      <p:bldP spid="33" grpId="0" animBg="1"/>
      <p:bldP spid="36" grpId="0" animBg="1"/>
      <p:bldP spid="34" grpId="0"/>
      <p:bldP spid="35" grpId="0"/>
      <p:bldP spid="37" grpId="0"/>
      <p:bldP spid="38" grpId="0"/>
      <p:bldP spid="39" grpId="0"/>
      <p:bldP spid="40" grpId="0"/>
      <p:bldP spid="42" grpId="0"/>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BB44-9878-4A61-B5A0-82619B048247}"/>
              </a:ext>
            </a:extLst>
          </p:cNvPr>
          <p:cNvSpPr>
            <a:spLocks noGrp="1"/>
          </p:cNvSpPr>
          <p:nvPr>
            <p:ph type="title"/>
          </p:nvPr>
        </p:nvSpPr>
        <p:spPr>
          <a:xfrm>
            <a:off x="3132728" y="554098"/>
            <a:ext cx="5958645" cy="572700"/>
          </a:xfrm>
        </p:spPr>
        <p:txBody>
          <a:bodyPr>
            <a:normAutofit fontScale="90000"/>
          </a:bodyPr>
          <a:lstStyle/>
          <a:p>
            <a:r>
              <a:rPr lang="en-IN" b="1" i="1" dirty="0">
                <a:solidFill>
                  <a:schemeClr val="tx1"/>
                </a:solidFill>
                <a:latin typeface="Bodoni MT" panose="02070603080606020203" pitchFamily="18" charset="0"/>
                <a:cs typeface="Arial"/>
              </a:rPr>
              <a:t>Implementation</a:t>
            </a:r>
            <a:r>
              <a:rPr lang="en-IN" dirty="0">
                <a:solidFill>
                  <a:schemeClr val="tx1"/>
                </a:solidFill>
              </a:rPr>
              <a:t> </a:t>
            </a:r>
            <a:r>
              <a:rPr lang="en-IN" b="1" i="1" dirty="0">
                <a:solidFill>
                  <a:schemeClr val="tx1"/>
                </a:solidFill>
                <a:latin typeface="Bodoni MT" panose="02070603080606020203" pitchFamily="18" charset="0"/>
                <a:cs typeface="Arial"/>
              </a:rPr>
              <a:t>Drone System</a:t>
            </a:r>
            <a:endParaRPr lang="en-IN" dirty="0">
              <a:solidFill>
                <a:schemeClr val="tx1"/>
              </a:solidFill>
            </a:endParaRPr>
          </a:p>
        </p:txBody>
      </p:sp>
      <p:sp>
        <p:nvSpPr>
          <p:cNvPr id="10" name="Freeform: Shape 9">
            <a:extLst>
              <a:ext uri="{FF2B5EF4-FFF2-40B4-BE49-F238E27FC236}">
                <a16:creationId xmlns:a16="http://schemas.microsoft.com/office/drawing/2014/main" id="{466325F8-1582-4B27-8EE5-4D8C1E544C04}"/>
              </a:ext>
            </a:extLst>
          </p:cNvPr>
          <p:cNvSpPr/>
          <p:nvPr/>
        </p:nvSpPr>
        <p:spPr>
          <a:xfrm>
            <a:off x="1367821" y="1345150"/>
            <a:ext cx="6270935" cy="3258599"/>
          </a:xfrm>
          <a:custGeom>
            <a:avLst/>
            <a:gdLst>
              <a:gd name="connsiteX0" fmla="*/ 0 w 6114757"/>
              <a:gd name="connsiteY0" fmla="*/ 272341 h 3204015"/>
              <a:gd name="connsiteX1" fmla="*/ 272341 w 6114757"/>
              <a:gd name="connsiteY1" fmla="*/ 0 h 3204015"/>
              <a:gd name="connsiteX2" fmla="*/ 5842416 w 6114757"/>
              <a:gd name="connsiteY2" fmla="*/ 0 h 3204015"/>
              <a:gd name="connsiteX3" fmla="*/ 6114757 w 6114757"/>
              <a:gd name="connsiteY3" fmla="*/ 272341 h 3204015"/>
              <a:gd name="connsiteX4" fmla="*/ 6114757 w 6114757"/>
              <a:gd name="connsiteY4" fmla="*/ 2931674 h 3204015"/>
              <a:gd name="connsiteX5" fmla="*/ 5842416 w 6114757"/>
              <a:gd name="connsiteY5" fmla="*/ 3204015 h 3204015"/>
              <a:gd name="connsiteX6" fmla="*/ 272341 w 6114757"/>
              <a:gd name="connsiteY6" fmla="*/ 3204015 h 3204015"/>
              <a:gd name="connsiteX7" fmla="*/ 0 w 6114757"/>
              <a:gd name="connsiteY7" fmla="*/ 2931674 h 3204015"/>
              <a:gd name="connsiteX8" fmla="*/ 0 w 6114757"/>
              <a:gd name="connsiteY8" fmla="*/ 272341 h 320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4757" h="3204015">
                <a:moveTo>
                  <a:pt x="0" y="272341"/>
                </a:moveTo>
                <a:cubicBezTo>
                  <a:pt x="0" y="121931"/>
                  <a:pt x="121931" y="0"/>
                  <a:pt x="272341" y="0"/>
                </a:cubicBezTo>
                <a:lnTo>
                  <a:pt x="5842416" y="0"/>
                </a:lnTo>
                <a:cubicBezTo>
                  <a:pt x="5992826" y="0"/>
                  <a:pt x="6114757" y="121931"/>
                  <a:pt x="6114757" y="272341"/>
                </a:cubicBezTo>
                <a:lnTo>
                  <a:pt x="6114757" y="2931674"/>
                </a:lnTo>
                <a:cubicBezTo>
                  <a:pt x="6114757" y="3082084"/>
                  <a:pt x="5992826" y="3204015"/>
                  <a:pt x="5842416" y="3204015"/>
                </a:cubicBezTo>
                <a:lnTo>
                  <a:pt x="272341" y="3204015"/>
                </a:lnTo>
                <a:cubicBezTo>
                  <a:pt x="121931" y="3204015"/>
                  <a:pt x="0" y="3082084"/>
                  <a:pt x="0" y="2931674"/>
                </a:cubicBezTo>
                <a:lnTo>
                  <a:pt x="0" y="272341"/>
                </a:lnTo>
                <a:close/>
              </a:path>
            </a:pathLst>
          </a:custGeom>
        </p:spPr>
        <p:style>
          <a:lnRef idx="1">
            <a:schemeClr val="accent5"/>
          </a:lnRef>
          <a:fillRef idx="3">
            <a:schemeClr val="accent5"/>
          </a:fillRef>
          <a:effectRef idx="2">
            <a:schemeClr val="accent5"/>
          </a:effectRef>
          <a:fontRef idx="minor">
            <a:schemeClr val="lt1"/>
          </a:fontRef>
        </p:style>
        <p:txBody>
          <a:bodyPr spcFirstLastPara="0" vert="horz" wrap="square" lIns="144536" tIns="144536" rIns="144536" bIns="2566438" numCol="1" spcCol="1270" anchor="t" anchorCtr="0">
            <a:noAutofit/>
          </a:bodyPr>
          <a:lstStyle/>
          <a:p>
            <a:pPr lvl="0" defTabSz="755650">
              <a:lnSpc>
                <a:spcPct val="90000"/>
              </a:lnSpc>
              <a:spcBef>
                <a:spcPct val="0"/>
              </a:spcBef>
              <a:spcAft>
                <a:spcPct val="35000"/>
              </a:spcAft>
            </a:pPr>
            <a:r>
              <a:rPr lang="en-US" sz="2000" b="1" i="0" u="none" kern="1200" dirty="0">
                <a:latin typeface="Times New Roman" panose="02020603050405020304" pitchFamily="18" charset="0"/>
                <a:cs typeface="Times New Roman" panose="02020603050405020304" pitchFamily="18" charset="0"/>
              </a:rPr>
              <a:t>Establishment of drone master control center  at every city of implementation.</a:t>
            </a:r>
            <a:endParaRPr lang="en-IN" sz="2000" b="1" kern="1200" dirty="0">
              <a:latin typeface="Times New Roman" panose="02020603050405020304" pitchFamily="18" charset="0"/>
              <a:cs typeface="Times New Roman" panose="02020603050405020304" pitchFamily="18" charset="0"/>
            </a:endParaRPr>
          </a:p>
        </p:txBody>
      </p:sp>
      <p:sp>
        <p:nvSpPr>
          <p:cNvPr id="11" name="Freeform: Shape 10">
            <a:extLst>
              <a:ext uri="{FF2B5EF4-FFF2-40B4-BE49-F238E27FC236}">
                <a16:creationId xmlns:a16="http://schemas.microsoft.com/office/drawing/2014/main" id="{73041BC3-A026-4FAE-9DAD-F22627C6AA07}"/>
              </a:ext>
            </a:extLst>
          </p:cNvPr>
          <p:cNvSpPr/>
          <p:nvPr/>
        </p:nvSpPr>
        <p:spPr>
          <a:xfrm>
            <a:off x="1496894" y="2200737"/>
            <a:ext cx="917213" cy="1098407"/>
          </a:xfrm>
          <a:custGeom>
            <a:avLst/>
            <a:gdLst>
              <a:gd name="connsiteX0" fmla="*/ 0 w 917213"/>
              <a:gd name="connsiteY0" fmla="*/ 96307 h 1098407"/>
              <a:gd name="connsiteX1" fmla="*/ 96307 w 917213"/>
              <a:gd name="connsiteY1" fmla="*/ 0 h 1098407"/>
              <a:gd name="connsiteX2" fmla="*/ 820906 w 917213"/>
              <a:gd name="connsiteY2" fmla="*/ 0 h 1098407"/>
              <a:gd name="connsiteX3" fmla="*/ 917213 w 917213"/>
              <a:gd name="connsiteY3" fmla="*/ 96307 h 1098407"/>
              <a:gd name="connsiteX4" fmla="*/ 917213 w 917213"/>
              <a:gd name="connsiteY4" fmla="*/ 1002100 h 1098407"/>
              <a:gd name="connsiteX5" fmla="*/ 820906 w 917213"/>
              <a:gd name="connsiteY5" fmla="*/ 1098407 h 1098407"/>
              <a:gd name="connsiteX6" fmla="*/ 96307 w 917213"/>
              <a:gd name="connsiteY6" fmla="*/ 1098407 h 1098407"/>
              <a:gd name="connsiteX7" fmla="*/ 0 w 917213"/>
              <a:gd name="connsiteY7" fmla="*/ 1002100 h 1098407"/>
              <a:gd name="connsiteX8" fmla="*/ 0 w 917213"/>
              <a:gd name="connsiteY8" fmla="*/ 96307 h 1098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7213" h="1098407">
                <a:moveTo>
                  <a:pt x="0" y="96307"/>
                </a:moveTo>
                <a:cubicBezTo>
                  <a:pt x="0" y="43118"/>
                  <a:pt x="43118" y="0"/>
                  <a:pt x="96307" y="0"/>
                </a:cubicBezTo>
                <a:lnTo>
                  <a:pt x="820906" y="0"/>
                </a:lnTo>
                <a:cubicBezTo>
                  <a:pt x="874095" y="0"/>
                  <a:pt x="917213" y="43118"/>
                  <a:pt x="917213" y="96307"/>
                </a:cubicBezTo>
                <a:lnTo>
                  <a:pt x="917213" y="1002100"/>
                </a:lnTo>
                <a:cubicBezTo>
                  <a:pt x="917213" y="1055289"/>
                  <a:pt x="874095" y="1098407"/>
                  <a:pt x="820906" y="1098407"/>
                </a:cubicBezTo>
                <a:lnTo>
                  <a:pt x="96307" y="1098407"/>
                </a:lnTo>
                <a:cubicBezTo>
                  <a:pt x="43118" y="1098407"/>
                  <a:pt x="0" y="1055289"/>
                  <a:pt x="0" y="1002100"/>
                </a:cubicBezTo>
                <a:lnTo>
                  <a:pt x="0" y="96307"/>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1067" tIns="51067" rIns="51067" bIns="51067" numCol="1" spcCol="1270" anchor="ctr" anchorCtr="0">
            <a:noAutofit/>
          </a:bodyPr>
          <a:lstStyle/>
          <a:p>
            <a:pPr marL="0" lvl="0" indent="0" algn="ctr" defTabSz="26670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All the facility centre will be controlled from here</a:t>
            </a:r>
          </a:p>
        </p:txBody>
      </p:sp>
      <p:sp>
        <p:nvSpPr>
          <p:cNvPr id="12" name="Freeform: Shape 11">
            <a:extLst>
              <a:ext uri="{FF2B5EF4-FFF2-40B4-BE49-F238E27FC236}">
                <a16:creationId xmlns:a16="http://schemas.microsoft.com/office/drawing/2014/main" id="{4CBF5300-6995-4B7A-B909-741DF2AEC1BF}"/>
              </a:ext>
            </a:extLst>
          </p:cNvPr>
          <p:cNvSpPr/>
          <p:nvPr/>
        </p:nvSpPr>
        <p:spPr>
          <a:xfrm>
            <a:off x="1496893" y="3330074"/>
            <a:ext cx="917213" cy="1098407"/>
          </a:xfrm>
          <a:custGeom>
            <a:avLst/>
            <a:gdLst>
              <a:gd name="connsiteX0" fmla="*/ 0 w 917213"/>
              <a:gd name="connsiteY0" fmla="*/ 96307 h 1098407"/>
              <a:gd name="connsiteX1" fmla="*/ 96307 w 917213"/>
              <a:gd name="connsiteY1" fmla="*/ 0 h 1098407"/>
              <a:gd name="connsiteX2" fmla="*/ 820906 w 917213"/>
              <a:gd name="connsiteY2" fmla="*/ 0 h 1098407"/>
              <a:gd name="connsiteX3" fmla="*/ 917213 w 917213"/>
              <a:gd name="connsiteY3" fmla="*/ 96307 h 1098407"/>
              <a:gd name="connsiteX4" fmla="*/ 917213 w 917213"/>
              <a:gd name="connsiteY4" fmla="*/ 1002100 h 1098407"/>
              <a:gd name="connsiteX5" fmla="*/ 820906 w 917213"/>
              <a:gd name="connsiteY5" fmla="*/ 1098407 h 1098407"/>
              <a:gd name="connsiteX6" fmla="*/ 96307 w 917213"/>
              <a:gd name="connsiteY6" fmla="*/ 1098407 h 1098407"/>
              <a:gd name="connsiteX7" fmla="*/ 0 w 917213"/>
              <a:gd name="connsiteY7" fmla="*/ 1002100 h 1098407"/>
              <a:gd name="connsiteX8" fmla="*/ 0 w 917213"/>
              <a:gd name="connsiteY8" fmla="*/ 96307 h 1098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7213" h="1098407">
                <a:moveTo>
                  <a:pt x="0" y="96307"/>
                </a:moveTo>
                <a:cubicBezTo>
                  <a:pt x="0" y="43118"/>
                  <a:pt x="43118" y="0"/>
                  <a:pt x="96307" y="0"/>
                </a:cubicBezTo>
                <a:lnTo>
                  <a:pt x="820906" y="0"/>
                </a:lnTo>
                <a:cubicBezTo>
                  <a:pt x="874095" y="0"/>
                  <a:pt x="917213" y="43118"/>
                  <a:pt x="917213" y="96307"/>
                </a:cubicBezTo>
                <a:lnTo>
                  <a:pt x="917213" y="1002100"/>
                </a:lnTo>
                <a:cubicBezTo>
                  <a:pt x="917213" y="1055289"/>
                  <a:pt x="874095" y="1098407"/>
                  <a:pt x="820906" y="1098407"/>
                </a:cubicBezTo>
                <a:lnTo>
                  <a:pt x="96307" y="1098407"/>
                </a:lnTo>
                <a:cubicBezTo>
                  <a:pt x="43118" y="1098407"/>
                  <a:pt x="0" y="1055289"/>
                  <a:pt x="0" y="1002100"/>
                </a:cubicBezTo>
                <a:lnTo>
                  <a:pt x="0" y="96307"/>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1067" tIns="51067" rIns="51067" bIns="51067" numCol="1" spcCol="1270" anchor="ctr" anchorCtr="0">
            <a:noAutofit/>
          </a:bodyPr>
          <a:lstStyle/>
          <a:p>
            <a:pPr marL="0" lvl="0" indent="0" algn="ctr" defTabSz="266700">
              <a:lnSpc>
                <a:spcPct val="90000"/>
              </a:lnSpc>
              <a:spcBef>
                <a:spcPct val="0"/>
              </a:spcBef>
              <a:spcAft>
                <a:spcPct val="35000"/>
              </a:spcAft>
              <a:buNone/>
            </a:pPr>
            <a:r>
              <a:rPr lang="en-IN" sz="1100" dirty="0">
                <a:latin typeface="Times New Roman" panose="02020603050405020304" pitchFamily="18" charset="0"/>
                <a:cs typeface="Times New Roman" panose="02020603050405020304" pitchFamily="18" charset="0"/>
              </a:rPr>
              <a:t>In case of emergency, control of all the hubs will taken from here. </a:t>
            </a:r>
          </a:p>
        </p:txBody>
      </p:sp>
      <p:sp>
        <p:nvSpPr>
          <p:cNvPr id="13" name="Freeform: Shape 12">
            <a:extLst>
              <a:ext uri="{FF2B5EF4-FFF2-40B4-BE49-F238E27FC236}">
                <a16:creationId xmlns:a16="http://schemas.microsoft.com/office/drawing/2014/main" id="{A9B66F08-39ED-4CF7-B8A3-D675A12DD0E7}"/>
              </a:ext>
            </a:extLst>
          </p:cNvPr>
          <p:cNvSpPr/>
          <p:nvPr/>
        </p:nvSpPr>
        <p:spPr>
          <a:xfrm>
            <a:off x="2414106" y="2206277"/>
            <a:ext cx="5001217" cy="2242810"/>
          </a:xfrm>
          <a:custGeom>
            <a:avLst/>
            <a:gdLst>
              <a:gd name="connsiteX0" fmla="*/ 0 w 4738936"/>
              <a:gd name="connsiteY0" fmla="*/ 235495 h 2242810"/>
              <a:gd name="connsiteX1" fmla="*/ 235495 w 4738936"/>
              <a:gd name="connsiteY1" fmla="*/ 0 h 2242810"/>
              <a:gd name="connsiteX2" fmla="*/ 4503441 w 4738936"/>
              <a:gd name="connsiteY2" fmla="*/ 0 h 2242810"/>
              <a:gd name="connsiteX3" fmla="*/ 4738936 w 4738936"/>
              <a:gd name="connsiteY3" fmla="*/ 235495 h 2242810"/>
              <a:gd name="connsiteX4" fmla="*/ 4738936 w 4738936"/>
              <a:gd name="connsiteY4" fmla="*/ 2007315 h 2242810"/>
              <a:gd name="connsiteX5" fmla="*/ 4503441 w 4738936"/>
              <a:gd name="connsiteY5" fmla="*/ 2242810 h 2242810"/>
              <a:gd name="connsiteX6" fmla="*/ 235495 w 4738936"/>
              <a:gd name="connsiteY6" fmla="*/ 2242810 h 2242810"/>
              <a:gd name="connsiteX7" fmla="*/ 0 w 4738936"/>
              <a:gd name="connsiteY7" fmla="*/ 2007315 h 2242810"/>
              <a:gd name="connsiteX8" fmla="*/ 0 w 4738936"/>
              <a:gd name="connsiteY8" fmla="*/ 235495 h 224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38936" h="2242810">
                <a:moveTo>
                  <a:pt x="0" y="235495"/>
                </a:moveTo>
                <a:cubicBezTo>
                  <a:pt x="0" y="105435"/>
                  <a:pt x="105435" y="0"/>
                  <a:pt x="235495" y="0"/>
                </a:cubicBezTo>
                <a:lnTo>
                  <a:pt x="4503441" y="0"/>
                </a:lnTo>
                <a:cubicBezTo>
                  <a:pt x="4633501" y="0"/>
                  <a:pt x="4738936" y="105435"/>
                  <a:pt x="4738936" y="235495"/>
                </a:cubicBezTo>
                <a:lnTo>
                  <a:pt x="4738936" y="2007315"/>
                </a:lnTo>
                <a:cubicBezTo>
                  <a:pt x="4738936" y="2137375"/>
                  <a:pt x="4633501" y="2242810"/>
                  <a:pt x="4503441" y="2242810"/>
                </a:cubicBezTo>
                <a:lnTo>
                  <a:pt x="235495" y="2242810"/>
                </a:lnTo>
                <a:cubicBezTo>
                  <a:pt x="105435" y="2242810"/>
                  <a:pt x="0" y="2137375"/>
                  <a:pt x="0" y="2007315"/>
                </a:cubicBezTo>
                <a:lnTo>
                  <a:pt x="0" y="235495"/>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33744" tIns="133744" rIns="133744" bIns="1493159" numCol="1" spcCol="1270" anchor="t" anchorCtr="0">
            <a:noAutofit/>
          </a:bodyPr>
          <a:lstStyle/>
          <a:p>
            <a:pPr indent="0" defTabSz="755650">
              <a:lnSpc>
                <a:spcPct val="90000"/>
              </a:lnSpc>
              <a:spcBef>
                <a:spcPct val="0"/>
              </a:spcBef>
              <a:spcAft>
                <a:spcPct val="35000"/>
              </a:spcAft>
              <a:buNone/>
            </a:pPr>
            <a:r>
              <a:rPr lang="en-IN" sz="2000" b="1" dirty="0">
                <a:latin typeface="Times New Roman" panose="02020603050405020304" pitchFamily="18" charset="0"/>
                <a:cs typeface="Times New Roman" panose="02020603050405020304" pitchFamily="18" charset="0"/>
              </a:rPr>
              <a:t>For every 5 km there will be drone hub and a service station</a:t>
            </a:r>
          </a:p>
        </p:txBody>
      </p:sp>
      <p:sp>
        <p:nvSpPr>
          <p:cNvPr id="14" name="Freeform: Shape 13">
            <a:extLst>
              <a:ext uri="{FF2B5EF4-FFF2-40B4-BE49-F238E27FC236}">
                <a16:creationId xmlns:a16="http://schemas.microsoft.com/office/drawing/2014/main" id="{8AE8705D-BFFA-4CE8-AF29-23B0041467AF}"/>
              </a:ext>
            </a:extLst>
          </p:cNvPr>
          <p:cNvSpPr/>
          <p:nvPr/>
        </p:nvSpPr>
        <p:spPr>
          <a:xfrm>
            <a:off x="2472211" y="2956326"/>
            <a:ext cx="947787" cy="622138"/>
          </a:xfrm>
          <a:custGeom>
            <a:avLst/>
            <a:gdLst>
              <a:gd name="connsiteX0" fmla="*/ 0 w 947787"/>
              <a:gd name="connsiteY0" fmla="*/ 65324 h 622138"/>
              <a:gd name="connsiteX1" fmla="*/ 65324 w 947787"/>
              <a:gd name="connsiteY1" fmla="*/ 0 h 622138"/>
              <a:gd name="connsiteX2" fmla="*/ 882463 w 947787"/>
              <a:gd name="connsiteY2" fmla="*/ 0 h 622138"/>
              <a:gd name="connsiteX3" fmla="*/ 947787 w 947787"/>
              <a:gd name="connsiteY3" fmla="*/ 65324 h 622138"/>
              <a:gd name="connsiteX4" fmla="*/ 947787 w 947787"/>
              <a:gd name="connsiteY4" fmla="*/ 556814 h 622138"/>
              <a:gd name="connsiteX5" fmla="*/ 882463 w 947787"/>
              <a:gd name="connsiteY5" fmla="*/ 622138 h 622138"/>
              <a:gd name="connsiteX6" fmla="*/ 65324 w 947787"/>
              <a:gd name="connsiteY6" fmla="*/ 622138 h 622138"/>
              <a:gd name="connsiteX7" fmla="*/ 0 w 947787"/>
              <a:gd name="connsiteY7" fmla="*/ 556814 h 622138"/>
              <a:gd name="connsiteX8" fmla="*/ 0 w 947787"/>
              <a:gd name="connsiteY8" fmla="*/ 65324 h 622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7787" h="622138">
                <a:moveTo>
                  <a:pt x="0" y="65324"/>
                </a:moveTo>
                <a:cubicBezTo>
                  <a:pt x="0" y="29247"/>
                  <a:pt x="29247" y="0"/>
                  <a:pt x="65324" y="0"/>
                </a:cubicBezTo>
                <a:lnTo>
                  <a:pt x="882463" y="0"/>
                </a:lnTo>
                <a:cubicBezTo>
                  <a:pt x="918540" y="0"/>
                  <a:pt x="947787" y="29247"/>
                  <a:pt x="947787" y="65324"/>
                </a:cubicBezTo>
                <a:lnTo>
                  <a:pt x="947787" y="556814"/>
                </a:lnTo>
                <a:cubicBezTo>
                  <a:pt x="947787" y="592891"/>
                  <a:pt x="918540" y="622138"/>
                  <a:pt x="882463" y="622138"/>
                </a:cubicBezTo>
                <a:lnTo>
                  <a:pt x="65324" y="622138"/>
                </a:lnTo>
                <a:cubicBezTo>
                  <a:pt x="29247" y="622138"/>
                  <a:pt x="0" y="592891"/>
                  <a:pt x="0" y="556814"/>
                </a:cubicBezTo>
                <a:lnTo>
                  <a:pt x="0" y="65324"/>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1993" tIns="41993" rIns="41993" bIns="41993" numCol="1" spcCol="1270" anchor="ctr" anchorCtr="0">
            <a:noAutofit/>
          </a:bodyPr>
          <a:lstStyle/>
          <a:p>
            <a:pPr marL="0" lvl="0" indent="0" algn="ctr" defTabSz="266700">
              <a:lnSpc>
                <a:spcPct val="90000"/>
              </a:lnSpc>
              <a:spcBef>
                <a:spcPct val="0"/>
              </a:spcBef>
              <a:spcAft>
                <a:spcPct val="35000"/>
              </a:spcAft>
              <a:buNone/>
            </a:pPr>
            <a:r>
              <a:rPr lang="en-IN" sz="1100" dirty="0">
                <a:latin typeface="Times New Roman" panose="02020603050405020304" pitchFamily="18" charset="0"/>
                <a:cs typeface="Times New Roman" panose="02020603050405020304" pitchFamily="18" charset="0"/>
              </a:rPr>
              <a:t>Hub will be monitored by 2 master pilots.</a:t>
            </a:r>
          </a:p>
        </p:txBody>
      </p:sp>
      <p:sp>
        <p:nvSpPr>
          <p:cNvPr id="15" name="Freeform: Shape 14">
            <a:extLst>
              <a:ext uri="{FF2B5EF4-FFF2-40B4-BE49-F238E27FC236}">
                <a16:creationId xmlns:a16="http://schemas.microsoft.com/office/drawing/2014/main" id="{433F9928-9A04-4E3D-833B-D584ABF030D8}"/>
              </a:ext>
            </a:extLst>
          </p:cNvPr>
          <p:cNvSpPr/>
          <p:nvPr/>
        </p:nvSpPr>
        <p:spPr>
          <a:xfrm>
            <a:off x="2484500" y="3642544"/>
            <a:ext cx="927942" cy="622138"/>
          </a:xfrm>
          <a:custGeom>
            <a:avLst/>
            <a:gdLst>
              <a:gd name="connsiteX0" fmla="*/ 0 w 947787"/>
              <a:gd name="connsiteY0" fmla="*/ 65324 h 622138"/>
              <a:gd name="connsiteX1" fmla="*/ 65324 w 947787"/>
              <a:gd name="connsiteY1" fmla="*/ 0 h 622138"/>
              <a:gd name="connsiteX2" fmla="*/ 882463 w 947787"/>
              <a:gd name="connsiteY2" fmla="*/ 0 h 622138"/>
              <a:gd name="connsiteX3" fmla="*/ 947787 w 947787"/>
              <a:gd name="connsiteY3" fmla="*/ 65324 h 622138"/>
              <a:gd name="connsiteX4" fmla="*/ 947787 w 947787"/>
              <a:gd name="connsiteY4" fmla="*/ 556814 h 622138"/>
              <a:gd name="connsiteX5" fmla="*/ 882463 w 947787"/>
              <a:gd name="connsiteY5" fmla="*/ 622138 h 622138"/>
              <a:gd name="connsiteX6" fmla="*/ 65324 w 947787"/>
              <a:gd name="connsiteY6" fmla="*/ 622138 h 622138"/>
              <a:gd name="connsiteX7" fmla="*/ 0 w 947787"/>
              <a:gd name="connsiteY7" fmla="*/ 556814 h 622138"/>
              <a:gd name="connsiteX8" fmla="*/ 0 w 947787"/>
              <a:gd name="connsiteY8" fmla="*/ 65324 h 622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7787" h="622138">
                <a:moveTo>
                  <a:pt x="0" y="65324"/>
                </a:moveTo>
                <a:cubicBezTo>
                  <a:pt x="0" y="29247"/>
                  <a:pt x="29247" y="0"/>
                  <a:pt x="65324" y="0"/>
                </a:cubicBezTo>
                <a:lnTo>
                  <a:pt x="882463" y="0"/>
                </a:lnTo>
                <a:cubicBezTo>
                  <a:pt x="918540" y="0"/>
                  <a:pt x="947787" y="29247"/>
                  <a:pt x="947787" y="65324"/>
                </a:cubicBezTo>
                <a:lnTo>
                  <a:pt x="947787" y="556814"/>
                </a:lnTo>
                <a:cubicBezTo>
                  <a:pt x="947787" y="592891"/>
                  <a:pt x="918540" y="622138"/>
                  <a:pt x="882463" y="622138"/>
                </a:cubicBezTo>
                <a:lnTo>
                  <a:pt x="65324" y="622138"/>
                </a:lnTo>
                <a:cubicBezTo>
                  <a:pt x="29247" y="622138"/>
                  <a:pt x="0" y="592891"/>
                  <a:pt x="0" y="556814"/>
                </a:cubicBezTo>
                <a:lnTo>
                  <a:pt x="0" y="65324"/>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1993" tIns="41993" rIns="41993" bIns="41993" numCol="1" spcCol="1270" anchor="ctr" anchorCtr="0">
            <a:noAutofit/>
          </a:bodyPr>
          <a:lstStyle/>
          <a:p>
            <a:pPr marL="0" lvl="0" indent="0" algn="ctr" defTabSz="266700">
              <a:lnSpc>
                <a:spcPct val="90000"/>
              </a:lnSpc>
              <a:spcBef>
                <a:spcPct val="0"/>
              </a:spcBef>
              <a:spcAft>
                <a:spcPct val="35000"/>
              </a:spcAft>
              <a:buNone/>
            </a:pPr>
            <a:r>
              <a:rPr lang="en-IN" sz="1100" dirty="0">
                <a:latin typeface="Times New Roman" panose="02020603050405020304" pitchFamily="18" charset="0"/>
                <a:cs typeface="Times New Roman" panose="02020603050405020304" pitchFamily="18" charset="0"/>
              </a:rPr>
              <a:t>After the assigned delivery it will reach the hub. </a:t>
            </a:r>
          </a:p>
        </p:txBody>
      </p:sp>
      <p:sp>
        <p:nvSpPr>
          <p:cNvPr id="16" name="Freeform: Shape 15">
            <a:extLst>
              <a:ext uri="{FF2B5EF4-FFF2-40B4-BE49-F238E27FC236}">
                <a16:creationId xmlns:a16="http://schemas.microsoft.com/office/drawing/2014/main" id="{4A4CD35E-FD0F-4337-90F0-6CE52D25BAEF}"/>
              </a:ext>
            </a:extLst>
          </p:cNvPr>
          <p:cNvSpPr/>
          <p:nvPr/>
        </p:nvSpPr>
        <p:spPr>
          <a:xfrm>
            <a:off x="3460391" y="3001741"/>
            <a:ext cx="3872627" cy="1426740"/>
          </a:xfrm>
          <a:custGeom>
            <a:avLst/>
            <a:gdLst>
              <a:gd name="connsiteX0" fmla="*/ 0 w 3393690"/>
              <a:gd name="connsiteY0" fmla="*/ 134569 h 1281606"/>
              <a:gd name="connsiteX1" fmla="*/ 134569 w 3393690"/>
              <a:gd name="connsiteY1" fmla="*/ 0 h 1281606"/>
              <a:gd name="connsiteX2" fmla="*/ 3259121 w 3393690"/>
              <a:gd name="connsiteY2" fmla="*/ 0 h 1281606"/>
              <a:gd name="connsiteX3" fmla="*/ 3393690 w 3393690"/>
              <a:gd name="connsiteY3" fmla="*/ 134569 h 1281606"/>
              <a:gd name="connsiteX4" fmla="*/ 3393690 w 3393690"/>
              <a:gd name="connsiteY4" fmla="*/ 1147037 h 1281606"/>
              <a:gd name="connsiteX5" fmla="*/ 3259121 w 3393690"/>
              <a:gd name="connsiteY5" fmla="*/ 1281606 h 1281606"/>
              <a:gd name="connsiteX6" fmla="*/ 134569 w 3393690"/>
              <a:gd name="connsiteY6" fmla="*/ 1281606 h 1281606"/>
              <a:gd name="connsiteX7" fmla="*/ 0 w 3393690"/>
              <a:gd name="connsiteY7" fmla="*/ 1147037 h 1281606"/>
              <a:gd name="connsiteX8" fmla="*/ 0 w 3393690"/>
              <a:gd name="connsiteY8" fmla="*/ 134569 h 1281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3690" h="1281606">
                <a:moveTo>
                  <a:pt x="0" y="134569"/>
                </a:moveTo>
                <a:cubicBezTo>
                  <a:pt x="0" y="60249"/>
                  <a:pt x="60249" y="0"/>
                  <a:pt x="134569" y="0"/>
                </a:cubicBezTo>
                <a:lnTo>
                  <a:pt x="3259121" y="0"/>
                </a:lnTo>
                <a:cubicBezTo>
                  <a:pt x="3333441" y="0"/>
                  <a:pt x="3393690" y="60249"/>
                  <a:pt x="3393690" y="134569"/>
                </a:cubicBezTo>
                <a:lnTo>
                  <a:pt x="3393690" y="1147037"/>
                </a:lnTo>
                <a:cubicBezTo>
                  <a:pt x="3393690" y="1221357"/>
                  <a:pt x="3333441" y="1281606"/>
                  <a:pt x="3259121" y="1281606"/>
                </a:cubicBezTo>
                <a:lnTo>
                  <a:pt x="134569" y="1281606"/>
                </a:lnTo>
                <a:cubicBezTo>
                  <a:pt x="60249" y="1281606"/>
                  <a:pt x="0" y="1221357"/>
                  <a:pt x="0" y="1147037"/>
                </a:cubicBezTo>
                <a:lnTo>
                  <a:pt x="0" y="134569"/>
                </a:lnTo>
                <a:close/>
              </a:path>
            </a:pathLst>
          </a:custGeom>
        </p:spPr>
        <p:style>
          <a:lnRef idx="1">
            <a:schemeClr val="accent5"/>
          </a:lnRef>
          <a:fillRef idx="3">
            <a:schemeClr val="accent5"/>
          </a:fillRef>
          <a:effectRef idx="2">
            <a:schemeClr val="accent5"/>
          </a:effectRef>
          <a:fontRef idx="minor">
            <a:schemeClr val="lt1"/>
          </a:fontRef>
        </p:style>
        <p:txBody>
          <a:bodyPr spcFirstLastPara="0" vert="horz" wrap="square" lIns="104184" tIns="104184" rIns="104184" bIns="762809" numCol="1" spcCol="1270" anchor="t" anchorCtr="0">
            <a:noAutofit/>
          </a:bodyPr>
          <a:lstStyle/>
          <a:p>
            <a:pPr marL="0" lvl="0" indent="0" algn="l" defTabSz="755650">
              <a:lnSpc>
                <a:spcPct val="90000"/>
              </a:lnSpc>
              <a:spcBef>
                <a:spcPct val="0"/>
              </a:spcBef>
              <a:spcAft>
                <a:spcPct val="35000"/>
              </a:spcAft>
              <a:buNone/>
            </a:pPr>
            <a:r>
              <a:rPr lang="en-IN" sz="2000" b="1" dirty="0">
                <a:latin typeface="Times New Roman" panose="02020603050405020304" pitchFamily="18" charset="0"/>
                <a:cs typeface="Times New Roman" panose="02020603050405020304" pitchFamily="18" charset="0"/>
              </a:rPr>
              <a:t>Pickup</a:t>
            </a:r>
            <a:r>
              <a:rPr lang="en-IN" sz="1700" kern="1200" dirty="0"/>
              <a:t> </a:t>
            </a:r>
            <a:r>
              <a:rPr lang="en-IN" sz="2000" b="1" dirty="0">
                <a:latin typeface="Times New Roman" panose="02020603050405020304" pitchFamily="18" charset="0"/>
                <a:cs typeface="Times New Roman" panose="02020603050405020304" pitchFamily="18" charset="0"/>
              </a:rPr>
              <a:t>/ Delivery of Order</a:t>
            </a:r>
          </a:p>
        </p:txBody>
      </p:sp>
      <p:sp>
        <p:nvSpPr>
          <p:cNvPr id="17" name="Freeform: Shape 16">
            <a:extLst>
              <a:ext uri="{FF2B5EF4-FFF2-40B4-BE49-F238E27FC236}">
                <a16:creationId xmlns:a16="http://schemas.microsoft.com/office/drawing/2014/main" id="{A67697C9-2C1E-4881-93C9-F6784BF8BD6D}"/>
              </a:ext>
            </a:extLst>
          </p:cNvPr>
          <p:cNvSpPr/>
          <p:nvPr/>
        </p:nvSpPr>
        <p:spPr>
          <a:xfrm>
            <a:off x="3467938" y="3438445"/>
            <a:ext cx="1188468" cy="921958"/>
          </a:xfrm>
          <a:custGeom>
            <a:avLst/>
            <a:gdLst>
              <a:gd name="connsiteX0" fmla="*/ 0 w 1053154"/>
              <a:gd name="connsiteY0" fmla="*/ 60556 h 576722"/>
              <a:gd name="connsiteX1" fmla="*/ 60556 w 1053154"/>
              <a:gd name="connsiteY1" fmla="*/ 0 h 576722"/>
              <a:gd name="connsiteX2" fmla="*/ 992598 w 1053154"/>
              <a:gd name="connsiteY2" fmla="*/ 0 h 576722"/>
              <a:gd name="connsiteX3" fmla="*/ 1053154 w 1053154"/>
              <a:gd name="connsiteY3" fmla="*/ 60556 h 576722"/>
              <a:gd name="connsiteX4" fmla="*/ 1053154 w 1053154"/>
              <a:gd name="connsiteY4" fmla="*/ 516166 h 576722"/>
              <a:gd name="connsiteX5" fmla="*/ 992598 w 1053154"/>
              <a:gd name="connsiteY5" fmla="*/ 576722 h 576722"/>
              <a:gd name="connsiteX6" fmla="*/ 60556 w 1053154"/>
              <a:gd name="connsiteY6" fmla="*/ 576722 h 576722"/>
              <a:gd name="connsiteX7" fmla="*/ 0 w 1053154"/>
              <a:gd name="connsiteY7" fmla="*/ 516166 h 576722"/>
              <a:gd name="connsiteX8" fmla="*/ 0 w 1053154"/>
              <a:gd name="connsiteY8" fmla="*/ 60556 h 57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154" h="576722">
                <a:moveTo>
                  <a:pt x="0" y="60556"/>
                </a:moveTo>
                <a:cubicBezTo>
                  <a:pt x="0" y="27112"/>
                  <a:pt x="27112" y="0"/>
                  <a:pt x="60556" y="0"/>
                </a:cubicBezTo>
                <a:lnTo>
                  <a:pt x="992598" y="0"/>
                </a:lnTo>
                <a:cubicBezTo>
                  <a:pt x="1026042" y="0"/>
                  <a:pt x="1053154" y="27112"/>
                  <a:pt x="1053154" y="60556"/>
                </a:cubicBezTo>
                <a:lnTo>
                  <a:pt x="1053154" y="516166"/>
                </a:lnTo>
                <a:cubicBezTo>
                  <a:pt x="1053154" y="549610"/>
                  <a:pt x="1026042" y="576722"/>
                  <a:pt x="992598" y="576722"/>
                </a:cubicBezTo>
                <a:lnTo>
                  <a:pt x="60556" y="576722"/>
                </a:lnTo>
                <a:cubicBezTo>
                  <a:pt x="27112" y="576722"/>
                  <a:pt x="0" y="549610"/>
                  <a:pt x="0" y="516166"/>
                </a:cubicBezTo>
                <a:lnTo>
                  <a:pt x="0" y="60556"/>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0596" tIns="40596" rIns="40596" bIns="40596" numCol="1" spcCol="1270" anchor="ctr" anchorCtr="0">
            <a:noAutofit/>
          </a:bodyPr>
          <a:lstStyle/>
          <a:p>
            <a:pPr marL="0" lvl="0" indent="0" algn="ctr" defTabSz="266700">
              <a:lnSpc>
                <a:spcPct val="90000"/>
              </a:lnSpc>
              <a:spcBef>
                <a:spcPct val="0"/>
              </a:spcBef>
              <a:spcAft>
                <a:spcPct val="35000"/>
              </a:spcAft>
              <a:buNone/>
            </a:pPr>
            <a:r>
              <a:rPr lang="en-IN" sz="1100" dirty="0">
                <a:latin typeface="Times New Roman" panose="02020603050405020304" pitchFamily="18" charset="0"/>
                <a:cs typeface="Times New Roman" panose="02020603050405020304" pitchFamily="18" charset="0"/>
              </a:rPr>
              <a:t>In order to receive the food customer have to scan the QR code.</a:t>
            </a:r>
          </a:p>
        </p:txBody>
      </p:sp>
      <p:sp>
        <p:nvSpPr>
          <p:cNvPr id="18" name="Freeform: Shape 17">
            <a:extLst>
              <a:ext uri="{FF2B5EF4-FFF2-40B4-BE49-F238E27FC236}">
                <a16:creationId xmlns:a16="http://schemas.microsoft.com/office/drawing/2014/main" id="{F193DAB8-FFCF-4E78-9604-39AD78ED4402}"/>
              </a:ext>
            </a:extLst>
          </p:cNvPr>
          <p:cNvSpPr/>
          <p:nvPr/>
        </p:nvSpPr>
        <p:spPr>
          <a:xfrm>
            <a:off x="4716110" y="3438445"/>
            <a:ext cx="1115291" cy="921958"/>
          </a:xfrm>
          <a:custGeom>
            <a:avLst/>
            <a:gdLst>
              <a:gd name="connsiteX0" fmla="*/ 0 w 1053154"/>
              <a:gd name="connsiteY0" fmla="*/ 60556 h 576722"/>
              <a:gd name="connsiteX1" fmla="*/ 60556 w 1053154"/>
              <a:gd name="connsiteY1" fmla="*/ 0 h 576722"/>
              <a:gd name="connsiteX2" fmla="*/ 992598 w 1053154"/>
              <a:gd name="connsiteY2" fmla="*/ 0 h 576722"/>
              <a:gd name="connsiteX3" fmla="*/ 1053154 w 1053154"/>
              <a:gd name="connsiteY3" fmla="*/ 60556 h 576722"/>
              <a:gd name="connsiteX4" fmla="*/ 1053154 w 1053154"/>
              <a:gd name="connsiteY4" fmla="*/ 516166 h 576722"/>
              <a:gd name="connsiteX5" fmla="*/ 992598 w 1053154"/>
              <a:gd name="connsiteY5" fmla="*/ 576722 h 576722"/>
              <a:gd name="connsiteX6" fmla="*/ 60556 w 1053154"/>
              <a:gd name="connsiteY6" fmla="*/ 576722 h 576722"/>
              <a:gd name="connsiteX7" fmla="*/ 0 w 1053154"/>
              <a:gd name="connsiteY7" fmla="*/ 516166 h 576722"/>
              <a:gd name="connsiteX8" fmla="*/ 0 w 1053154"/>
              <a:gd name="connsiteY8" fmla="*/ 60556 h 57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154" h="576722">
                <a:moveTo>
                  <a:pt x="0" y="60556"/>
                </a:moveTo>
                <a:cubicBezTo>
                  <a:pt x="0" y="27112"/>
                  <a:pt x="27112" y="0"/>
                  <a:pt x="60556" y="0"/>
                </a:cubicBezTo>
                <a:lnTo>
                  <a:pt x="992598" y="0"/>
                </a:lnTo>
                <a:cubicBezTo>
                  <a:pt x="1026042" y="0"/>
                  <a:pt x="1053154" y="27112"/>
                  <a:pt x="1053154" y="60556"/>
                </a:cubicBezTo>
                <a:lnTo>
                  <a:pt x="1053154" y="516166"/>
                </a:lnTo>
                <a:cubicBezTo>
                  <a:pt x="1053154" y="549610"/>
                  <a:pt x="1026042" y="576722"/>
                  <a:pt x="992598" y="576722"/>
                </a:cubicBezTo>
                <a:lnTo>
                  <a:pt x="60556" y="576722"/>
                </a:lnTo>
                <a:cubicBezTo>
                  <a:pt x="27112" y="576722"/>
                  <a:pt x="0" y="549610"/>
                  <a:pt x="0" y="516166"/>
                </a:cubicBezTo>
                <a:lnTo>
                  <a:pt x="0" y="60556"/>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0596" tIns="40596" rIns="40596" bIns="40596" numCol="1" spcCol="1270" anchor="ctr" anchorCtr="0">
            <a:noAutofit/>
          </a:bodyPr>
          <a:lstStyle/>
          <a:p>
            <a:pPr algn="ctr" defTabSz="266700">
              <a:lnSpc>
                <a:spcPct val="90000"/>
              </a:lnSpc>
              <a:spcBef>
                <a:spcPct val="0"/>
              </a:spcBef>
              <a:spcAft>
                <a:spcPct val="35000"/>
              </a:spcAft>
            </a:pPr>
            <a:r>
              <a:rPr lang="en-US" sz="1100" dirty="0">
                <a:latin typeface="Times New Roman" panose="02020603050405020304" pitchFamily="18" charset="0"/>
                <a:cs typeface="Times New Roman" panose="02020603050405020304" pitchFamily="18" charset="0"/>
              </a:rPr>
              <a:t>The order will be delivered to customer or his/her point of contact</a:t>
            </a:r>
            <a:endParaRPr lang="en-IN" sz="1100" dirty="0">
              <a:latin typeface="Times New Roman" panose="02020603050405020304" pitchFamily="18" charset="0"/>
              <a:cs typeface="Times New Roman" panose="02020603050405020304" pitchFamily="18" charset="0"/>
            </a:endParaRPr>
          </a:p>
        </p:txBody>
      </p:sp>
      <p:sp>
        <p:nvSpPr>
          <p:cNvPr id="19" name="Freeform: Shape 18">
            <a:extLst>
              <a:ext uri="{FF2B5EF4-FFF2-40B4-BE49-F238E27FC236}">
                <a16:creationId xmlns:a16="http://schemas.microsoft.com/office/drawing/2014/main" id="{8525787A-A531-44B6-95DD-C01ECE8FEA72}"/>
              </a:ext>
            </a:extLst>
          </p:cNvPr>
          <p:cNvSpPr/>
          <p:nvPr/>
        </p:nvSpPr>
        <p:spPr>
          <a:xfrm>
            <a:off x="5891105" y="3438445"/>
            <a:ext cx="1441913" cy="921958"/>
          </a:xfrm>
          <a:custGeom>
            <a:avLst/>
            <a:gdLst>
              <a:gd name="connsiteX0" fmla="*/ 0 w 1053154"/>
              <a:gd name="connsiteY0" fmla="*/ 60556 h 576722"/>
              <a:gd name="connsiteX1" fmla="*/ 60556 w 1053154"/>
              <a:gd name="connsiteY1" fmla="*/ 0 h 576722"/>
              <a:gd name="connsiteX2" fmla="*/ 992598 w 1053154"/>
              <a:gd name="connsiteY2" fmla="*/ 0 h 576722"/>
              <a:gd name="connsiteX3" fmla="*/ 1053154 w 1053154"/>
              <a:gd name="connsiteY3" fmla="*/ 60556 h 576722"/>
              <a:gd name="connsiteX4" fmla="*/ 1053154 w 1053154"/>
              <a:gd name="connsiteY4" fmla="*/ 516166 h 576722"/>
              <a:gd name="connsiteX5" fmla="*/ 992598 w 1053154"/>
              <a:gd name="connsiteY5" fmla="*/ 576722 h 576722"/>
              <a:gd name="connsiteX6" fmla="*/ 60556 w 1053154"/>
              <a:gd name="connsiteY6" fmla="*/ 576722 h 576722"/>
              <a:gd name="connsiteX7" fmla="*/ 0 w 1053154"/>
              <a:gd name="connsiteY7" fmla="*/ 516166 h 576722"/>
              <a:gd name="connsiteX8" fmla="*/ 0 w 1053154"/>
              <a:gd name="connsiteY8" fmla="*/ 60556 h 57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154" h="576722">
                <a:moveTo>
                  <a:pt x="0" y="60556"/>
                </a:moveTo>
                <a:cubicBezTo>
                  <a:pt x="0" y="27112"/>
                  <a:pt x="27112" y="0"/>
                  <a:pt x="60556" y="0"/>
                </a:cubicBezTo>
                <a:lnTo>
                  <a:pt x="992598" y="0"/>
                </a:lnTo>
                <a:cubicBezTo>
                  <a:pt x="1026042" y="0"/>
                  <a:pt x="1053154" y="27112"/>
                  <a:pt x="1053154" y="60556"/>
                </a:cubicBezTo>
                <a:lnTo>
                  <a:pt x="1053154" y="516166"/>
                </a:lnTo>
                <a:cubicBezTo>
                  <a:pt x="1053154" y="549610"/>
                  <a:pt x="1026042" y="576722"/>
                  <a:pt x="992598" y="576722"/>
                </a:cubicBezTo>
                <a:lnTo>
                  <a:pt x="60556" y="576722"/>
                </a:lnTo>
                <a:cubicBezTo>
                  <a:pt x="27112" y="576722"/>
                  <a:pt x="0" y="549610"/>
                  <a:pt x="0" y="516166"/>
                </a:cubicBezTo>
                <a:lnTo>
                  <a:pt x="0" y="60556"/>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0596" tIns="40596" rIns="40596" bIns="40596" numCol="1" spcCol="1270" anchor="ctr" anchorCtr="0">
            <a:noAutofit/>
          </a:bodyPr>
          <a:lstStyle/>
          <a:p>
            <a:pPr lvl="0" indent="0" algn="ctr" defTabSz="266700">
              <a:lnSpc>
                <a:spcPct val="90000"/>
              </a:lnSpc>
              <a:spcBef>
                <a:spcPct val="0"/>
              </a:spcBef>
              <a:spcAft>
                <a:spcPct val="35000"/>
              </a:spcAft>
              <a:buNone/>
            </a:pPr>
            <a:r>
              <a:rPr lang="en-US" sz="1100" dirty="0">
                <a:latin typeface="Times New Roman" panose="02020603050405020304" pitchFamily="18" charset="0"/>
                <a:cs typeface="Times New Roman" panose="02020603050405020304" pitchFamily="18" charset="0"/>
              </a:rPr>
              <a:t>If in case a drone is having enough battery capacity it can go for another delivery or else repeat the previous step.</a:t>
            </a: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3522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5EF902-5E7F-4A52-BB68-0AEF8A6A82D1}"/>
              </a:ext>
            </a:extLst>
          </p:cNvPr>
          <p:cNvSpPr>
            <a:spLocks noGrp="1"/>
          </p:cNvSpPr>
          <p:nvPr>
            <p:ph type="title"/>
          </p:nvPr>
        </p:nvSpPr>
        <p:spPr>
          <a:xfrm>
            <a:off x="133816" y="117587"/>
            <a:ext cx="4705814" cy="572700"/>
          </a:xfrm>
        </p:spPr>
        <p:txBody>
          <a:bodyPr>
            <a:normAutofit fontScale="90000"/>
          </a:bodyPr>
          <a:lstStyle/>
          <a:p>
            <a:pPr algn="just"/>
            <a:r>
              <a:rPr lang="en-US" b="1" i="1" dirty="0">
                <a:solidFill>
                  <a:schemeClr val="tx1"/>
                </a:solidFill>
                <a:latin typeface="Bodoni MT" panose="02070603080606020203" pitchFamily="18" charset="0"/>
                <a:cs typeface="Arial"/>
              </a:rPr>
              <a:t>Area of Implementation</a:t>
            </a:r>
            <a:endParaRPr lang="en-IN" b="1" i="1" dirty="0">
              <a:solidFill>
                <a:schemeClr val="tx1"/>
              </a:solidFill>
              <a:latin typeface="Bodoni MT" panose="02070603080606020203" pitchFamily="18" charset="0"/>
              <a:cs typeface="Arial"/>
            </a:endParaRPr>
          </a:p>
        </p:txBody>
      </p:sp>
      <p:pic>
        <p:nvPicPr>
          <p:cNvPr id="1026" name="Picture 2">
            <a:extLst>
              <a:ext uri="{FF2B5EF4-FFF2-40B4-BE49-F238E27FC236}">
                <a16:creationId xmlns:a16="http://schemas.microsoft.com/office/drawing/2014/main" id="{29C55452-B07D-44C3-84A1-CD2D26C501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28" t="9683" r="22652" b="10099"/>
          <a:stretch/>
        </p:blipFill>
        <p:spPr bwMode="auto">
          <a:xfrm>
            <a:off x="25672" y="628729"/>
            <a:ext cx="4051610" cy="4397184"/>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A9D32525-4361-4666-BEA4-FC7E0BE8D3D9}"/>
              </a:ext>
            </a:extLst>
          </p:cNvPr>
          <p:cNvSpPr/>
          <p:nvPr/>
        </p:nvSpPr>
        <p:spPr>
          <a:xfrm>
            <a:off x="840059" y="2483005"/>
            <a:ext cx="1576039" cy="1659275"/>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E4F11A9-C473-481E-AD43-2361B22CA0D0}"/>
              </a:ext>
            </a:extLst>
          </p:cNvPr>
          <p:cNvSpPr txBox="1"/>
          <p:nvPr/>
        </p:nvSpPr>
        <p:spPr>
          <a:xfrm>
            <a:off x="4307505" y="4395026"/>
            <a:ext cx="3223286" cy="369332"/>
          </a:xfrm>
          <a:prstGeom prst="rect">
            <a:avLst/>
          </a:prstGeom>
          <a:noFill/>
        </p:spPr>
        <p:txBody>
          <a:bodyPr wrap="square" rtlCol="0">
            <a:spAutoFit/>
          </a:bodyPr>
          <a:lstStyle/>
          <a:p>
            <a:r>
              <a:rPr lang="en-US" dirty="0">
                <a:solidFill>
                  <a:srgbClr val="FF0000"/>
                </a:solidFill>
              </a:rPr>
              <a:t>Master control Facility and HUB</a:t>
            </a:r>
            <a:endParaRPr lang="en-IN" dirty="0">
              <a:solidFill>
                <a:srgbClr val="FF0000"/>
              </a:solidFill>
            </a:endParaRPr>
          </a:p>
        </p:txBody>
      </p:sp>
      <p:cxnSp>
        <p:nvCxnSpPr>
          <p:cNvPr id="8" name="Straight Arrow Connector 7">
            <a:extLst>
              <a:ext uri="{FF2B5EF4-FFF2-40B4-BE49-F238E27FC236}">
                <a16:creationId xmlns:a16="http://schemas.microsoft.com/office/drawing/2014/main" id="{E6915C70-7E6A-4B32-9088-2F8E2FEF26D6}"/>
              </a:ext>
            </a:extLst>
          </p:cNvPr>
          <p:cNvCxnSpPr>
            <a:cxnSpLocks/>
            <a:stCxn id="5" idx="5"/>
            <a:endCxn id="6" idx="1"/>
          </p:cNvCxnSpPr>
          <p:nvPr/>
        </p:nvCxnSpPr>
        <p:spPr>
          <a:xfrm>
            <a:off x="2185292" y="3899285"/>
            <a:ext cx="2122213" cy="6804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AE8E216-9167-47FA-834A-BFF3AF84745F}"/>
              </a:ext>
            </a:extLst>
          </p:cNvPr>
          <p:cNvCxnSpPr>
            <a:cxnSpLocks/>
          </p:cNvCxnSpPr>
          <p:nvPr/>
        </p:nvCxnSpPr>
        <p:spPr>
          <a:xfrm flipV="1">
            <a:off x="4029307" y="1100254"/>
            <a:ext cx="810323" cy="15612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AD721A6-5CC1-4DD1-B06A-7F41B80BEC44}"/>
              </a:ext>
            </a:extLst>
          </p:cNvPr>
          <p:cNvSpPr txBox="1"/>
          <p:nvPr/>
        </p:nvSpPr>
        <p:spPr>
          <a:xfrm>
            <a:off x="4839630" y="568148"/>
            <a:ext cx="2622288" cy="646331"/>
          </a:xfrm>
          <a:prstGeom prst="rect">
            <a:avLst/>
          </a:prstGeom>
          <a:noFill/>
        </p:spPr>
        <p:txBody>
          <a:bodyPr wrap="square" rtlCol="0">
            <a:spAutoFit/>
          </a:bodyPr>
          <a:lstStyle/>
          <a:p>
            <a:r>
              <a:rPr lang="en-US" dirty="0"/>
              <a:t>Each hub covering a radius of 5 kms</a:t>
            </a:r>
            <a:endParaRPr lang="en-IN"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7B7AF1C-5160-47D5-8949-93D2F3B30CC2}"/>
                  </a:ext>
                </a:extLst>
              </p:cNvPr>
              <p:cNvSpPr txBox="1"/>
              <p:nvPr/>
            </p:nvSpPr>
            <p:spPr>
              <a:xfrm>
                <a:off x="4702683" y="1335711"/>
                <a:ext cx="4240595" cy="1200329"/>
              </a:xfrm>
              <a:prstGeom prst="rect">
                <a:avLst/>
              </a:prstGeom>
              <a:noFill/>
            </p:spPr>
            <p:txBody>
              <a:bodyPr wrap="square" rtlCol="0">
                <a:spAutoFit/>
              </a:bodyPr>
              <a:lstStyle/>
              <a:p>
                <a:r>
                  <a:rPr lang="en-US" dirty="0"/>
                  <a:t>Area of Bangalore: 741sq.kms</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l-GR" i="1" smtClean="0">
                          <a:latin typeface="Cambria Math" panose="02040503050406030204" pitchFamily="18" charset="0"/>
                        </a:rPr>
                        <m:t>𝜋</m:t>
                      </m:r>
                      <m:sSup>
                        <m:sSupPr>
                          <m:ctrlPr>
                            <a:rPr lang="en-US" i="1" smtClean="0">
                              <a:latin typeface="Cambria Math" panose="02040503050406030204" pitchFamily="18" charset="0"/>
                            </a:rPr>
                          </m:ctrlPr>
                        </m:sSupPr>
                        <m:e>
                          <m:r>
                            <a:rPr lang="en-US" i="1" smtClean="0">
                              <a:latin typeface="Cambria Math" panose="02040503050406030204" pitchFamily="18" charset="0"/>
                            </a:rPr>
                            <m:t>𝑟</m:t>
                          </m:r>
                        </m:e>
                        <m:sup>
                          <m:r>
                            <a:rPr lang="en-US" i="1" smtClean="0">
                              <a:latin typeface="Cambria Math" panose="02040503050406030204" pitchFamily="18" charset="0"/>
                            </a:rPr>
                            <m:t>2</m:t>
                          </m:r>
                        </m:sup>
                      </m:sSup>
                    </m:oMath>
                  </m:oMathPara>
                </a14:m>
                <a:endParaRPr lang="en-US" dirty="0"/>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l-GR" i="1" smtClean="0">
                          <a:latin typeface="Cambria Math" panose="02040503050406030204" pitchFamily="18" charset="0"/>
                        </a:rPr>
                        <m:t>𝜋</m:t>
                      </m:r>
                      <m:sSup>
                        <m:sSupPr>
                          <m:ctrlPr>
                            <a:rPr lang="en-US" i="1" smtClean="0">
                              <a:latin typeface="Cambria Math" panose="02040503050406030204" pitchFamily="18" charset="0"/>
                            </a:rPr>
                          </m:ctrlPr>
                        </m:sSupPr>
                        <m:e>
                          <m:r>
                            <a:rPr lang="en-US" b="0" i="1" smtClean="0">
                              <a:latin typeface="Cambria Math" panose="02040503050406030204" pitchFamily="18" charset="0"/>
                            </a:rPr>
                            <m:t>5</m:t>
                          </m:r>
                        </m:e>
                        <m:sup>
                          <m:r>
                            <a:rPr lang="en-US" i="1" smtClean="0">
                              <a:latin typeface="Cambria Math" panose="02040503050406030204" pitchFamily="18" charset="0"/>
                            </a:rPr>
                            <m:t>2</m:t>
                          </m:r>
                        </m:sup>
                      </m:sSup>
                    </m:oMath>
                  </m:oMathPara>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=78.55 </m:t>
                      </m:r>
                      <m:r>
                        <a:rPr lang="en-US" b="0" i="1" smtClean="0">
                          <a:latin typeface="Cambria Math" panose="02040503050406030204" pitchFamily="18" charset="0"/>
                        </a:rPr>
                        <m:t>𝑠𝑞</m:t>
                      </m:r>
                      <m:r>
                        <a:rPr lang="en-US" b="0" i="1" smtClean="0">
                          <a:latin typeface="Cambria Math" panose="02040503050406030204" pitchFamily="18" charset="0"/>
                        </a:rPr>
                        <m:t>.</m:t>
                      </m:r>
                      <m:r>
                        <a:rPr lang="en-US" b="0" i="1" smtClean="0">
                          <a:latin typeface="Cambria Math" panose="02040503050406030204" pitchFamily="18" charset="0"/>
                        </a:rPr>
                        <m:t>𝑘𝑚𝑠</m:t>
                      </m:r>
                    </m:oMath>
                  </m:oMathPara>
                </a14:m>
                <a:endParaRPr lang="en-US" dirty="0"/>
              </a:p>
            </p:txBody>
          </p:sp>
        </mc:Choice>
        <mc:Fallback xmlns="">
          <p:sp>
            <p:nvSpPr>
              <p:cNvPr id="16" name="TextBox 15">
                <a:extLst>
                  <a:ext uri="{FF2B5EF4-FFF2-40B4-BE49-F238E27FC236}">
                    <a16:creationId xmlns:a16="http://schemas.microsoft.com/office/drawing/2014/main" id="{27B7AF1C-5160-47D5-8949-93D2F3B30CC2}"/>
                  </a:ext>
                </a:extLst>
              </p:cNvPr>
              <p:cNvSpPr txBox="1">
                <a:spLocks noRot="1" noChangeAspect="1" noMove="1" noResize="1" noEditPoints="1" noAdjustHandles="1" noChangeArrowheads="1" noChangeShapeType="1" noTextEdit="1"/>
              </p:cNvSpPr>
              <p:nvPr/>
            </p:nvSpPr>
            <p:spPr>
              <a:xfrm>
                <a:off x="4702683" y="1335711"/>
                <a:ext cx="4240595" cy="1200329"/>
              </a:xfrm>
              <a:prstGeom prst="rect">
                <a:avLst/>
              </a:prstGeom>
              <a:blipFill>
                <a:blip r:embed="rId3"/>
                <a:stretch>
                  <a:fillRect l="-1149" t="-2538" b="-152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B33B10A-084B-4A27-9851-E8CD8A1C4BC4}"/>
                  </a:ext>
                </a:extLst>
              </p:cNvPr>
              <p:cNvSpPr/>
              <p:nvPr/>
            </p:nvSpPr>
            <p:spPr>
              <a:xfrm>
                <a:off x="4077282" y="2415375"/>
                <a:ext cx="5066718" cy="1611467"/>
              </a:xfrm>
              <a:prstGeom prst="rect">
                <a:avLst/>
              </a:prstGeom>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m:rPr>
                        <m:sty m:val="p"/>
                      </m:rPr>
                      <a:rPr lang="en-US" sz="2400" dirty="0">
                        <a:latin typeface="Cambria Math" panose="02040503050406030204" pitchFamily="18" charset="0"/>
                      </a:rPr>
                      <m:t>N</m:t>
                    </m:r>
                    <m:r>
                      <m:rPr>
                        <m:sty m:val="p"/>
                      </m:rPr>
                      <a:rPr lang="en-US" sz="2400" b="0" i="0" dirty="0" smtClean="0">
                        <a:latin typeface="Cambria Math" panose="02040503050406030204" pitchFamily="18" charset="0"/>
                      </a:rPr>
                      <m:t>o</m:t>
                    </m:r>
                    <m:r>
                      <a:rPr lang="en-US" sz="2400" b="0" i="0" dirty="0" smtClean="0">
                        <a:latin typeface="Cambria Math" panose="02040503050406030204" pitchFamily="18" charset="0"/>
                      </a:rPr>
                      <m:t> </m:t>
                    </m:r>
                    <m:r>
                      <m:rPr>
                        <m:sty m:val="p"/>
                      </m:rPr>
                      <a:rPr lang="en-US" sz="2400" b="0" i="0" dirty="0" smtClean="0">
                        <a:latin typeface="Cambria Math" panose="02040503050406030204" pitchFamily="18" charset="0"/>
                      </a:rPr>
                      <m:t>of</m:t>
                    </m:r>
                    <m:r>
                      <a:rPr lang="en-US" sz="2400" b="0" i="0" dirty="0" smtClean="0">
                        <a:latin typeface="Cambria Math" panose="02040503050406030204" pitchFamily="18" charset="0"/>
                      </a:rPr>
                      <m:t> </m:t>
                    </m:r>
                    <m:r>
                      <m:rPr>
                        <m:sty m:val="p"/>
                      </m:rPr>
                      <a:rPr lang="en-US" sz="2400" b="0" i="0" dirty="0" smtClean="0">
                        <a:latin typeface="Cambria Math" panose="02040503050406030204" pitchFamily="18" charset="0"/>
                      </a:rPr>
                      <m:t>hu</m:t>
                    </m:r>
                    <m:r>
                      <a:rPr lang="en-US" sz="2400" b="0" i="1" dirty="0" smtClean="0">
                        <a:latin typeface="Cambria Math" panose="02040503050406030204" pitchFamily="18" charset="0"/>
                      </a:rPr>
                      <m:t>𝑏𝑠</m:t>
                    </m:r>
                    <m:r>
                      <a:rPr lang="en-US" sz="2400" b="0" i="1" dirty="0" smtClean="0">
                        <a:latin typeface="Cambria Math" panose="02040503050406030204" pitchFamily="18" charset="0"/>
                      </a:rPr>
                      <m:t>=</m:t>
                    </m:r>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𝑇𝑜𝑡𝑎𝑙</m:t>
                        </m:r>
                        <m:r>
                          <a:rPr lang="en-US" sz="2400" b="0" i="1" dirty="0" smtClean="0">
                            <a:latin typeface="Cambria Math" panose="02040503050406030204" pitchFamily="18" charset="0"/>
                          </a:rPr>
                          <m:t> </m:t>
                        </m:r>
                        <m:r>
                          <a:rPr lang="en-US" sz="2400" b="0" i="1" dirty="0" smtClean="0">
                            <a:latin typeface="Cambria Math" panose="02040503050406030204" pitchFamily="18" charset="0"/>
                          </a:rPr>
                          <m:t>𝐴𝑟𝑒𝑎</m:t>
                        </m:r>
                        <m:r>
                          <a:rPr lang="en-US" sz="2400" b="0" i="1" dirty="0" smtClean="0">
                            <a:latin typeface="Cambria Math" panose="02040503050406030204" pitchFamily="18" charset="0"/>
                          </a:rPr>
                          <m:t> </m:t>
                        </m:r>
                      </m:num>
                      <m:den>
                        <m:r>
                          <a:rPr lang="en-US" sz="2400" b="0" i="1" dirty="0" smtClean="0">
                            <a:latin typeface="Cambria Math" panose="02040503050406030204" pitchFamily="18" charset="0"/>
                          </a:rPr>
                          <m:t>𝐴𝑟𝑒𝑎</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𝑐𝑜𝑣𝑒𝑟𝑒𝑑</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𝑏𝑦</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𝑒𝑎𝑐h</m:t>
                        </m:r>
                        <m:r>
                          <a:rPr lang="en-US" sz="2400" b="0" i="1" dirty="0" smtClean="0">
                            <a:latin typeface="Cambria Math" panose="02040503050406030204" pitchFamily="18" charset="0"/>
                          </a:rPr>
                          <m:t> </m:t>
                        </m:r>
                        <m:r>
                          <a:rPr lang="en-US" sz="2400" b="0" i="1" dirty="0" smtClean="0">
                            <a:latin typeface="Cambria Math" panose="02040503050406030204" pitchFamily="18" charset="0"/>
                          </a:rPr>
                          <m:t>h𝑢𝑏</m:t>
                        </m:r>
                      </m:den>
                    </m:f>
                  </m:oMath>
                </a14:m>
                <a:endParaRPr lang="en-US" dirty="0"/>
              </a:p>
              <a:p>
                <a:pPr/>
                <a:r>
                  <a:rPr lang="en-US" dirty="0"/>
                  <a:t>			</a:t>
                </a:r>
                <a14:m>
                  <m:oMath xmlns:m="http://schemas.openxmlformats.org/officeDocument/2006/math">
                    <m:r>
                      <a:rPr lang="en-US" sz="2400" b="0" i="0"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741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𝑘𝑚</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78.55</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𝑘𝑚</m:t>
                            </m:r>
                          </m:e>
                          <m:sup>
                            <m:r>
                              <a:rPr lang="en-US" sz="2400" b="0" i="1" smtClean="0">
                                <a:latin typeface="Cambria Math" panose="02040503050406030204" pitchFamily="18" charset="0"/>
                              </a:rPr>
                              <m:t>2</m:t>
                            </m:r>
                          </m:sup>
                        </m:sSup>
                      </m:den>
                    </m:f>
                  </m:oMath>
                </a14:m>
                <a:br>
                  <a:rPr lang="en-US" sz="2400" dirty="0"/>
                </a:b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1" i="1" smtClean="0">
                          <a:solidFill>
                            <a:srgbClr val="00B0F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𝟗</m:t>
                      </m:r>
                      <m:r>
                        <a:rPr lang="en-US" sz="2400" b="1" i="1" smtClean="0">
                          <a:solidFill>
                            <a:srgbClr val="00B0F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sz="2400" b="1" i="1" smtClean="0">
                          <a:solidFill>
                            <a:srgbClr val="00B0F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𝟑𝟕</m:t>
                      </m:r>
                      <m:r>
                        <a:rPr lang="en-US" sz="2400" b="1" i="1" smtClean="0">
                          <a:solidFill>
                            <a:srgbClr val="00B0F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sz="2400" b="1" i="1" smtClean="0">
                          <a:solidFill>
                            <a:srgbClr val="00B0F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𝟏𝟎</m:t>
                      </m:r>
                      <m:r>
                        <a:rPr lang="en-US" sz="2400" b="1" i="1" smtClean="0">
                          <a:solidFill>
                            <a:srgbClr val="00B0F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 </m:t>
                      </m:r>
                      <m:r>
                        <a:rPr lang="en-US" sz="2400" b="1" i="1" smtClean="0">
                          <a:solidFill>
                            <a:srgbClr val="00B0F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𝒉𝒖𝒃𝒔</m:t>
                      </m:r>
                    </m:oMath>
                  </m:oMathPara>
                </a14:m>
                <a:br>
                  <a:rPr lang="en-US" dirty="0"/>
                </a:br>
                <a:endParaRPr lang="en-IN" dirty="0"/>
              </a:p>
            </p:txBody>
          </p:sp>
        </mc:Choice>
        <mc:Fallback xmlns="">
          <p:sp>
            <p:nvSpPr>
              <p:cNvPr id="3" name="Rectangle 2">
                <a:extLst>
                  <a:ext uri="{FF2B5EF4-FFF2-40B4-BE49-F238E27FC236}">
                    <a16:creationId xmlns:a16="http://schemas.microsoft.com/office/drawing/2014/main" id="{4B33B10A-084B-4A27-9851-E8CD8A1C4BC4}"/>
                  </a:ext>
                </a:extLst>
              </p:cNvPr>
              <p:cNvSpPr>
                <a:spLocks noRot="1" noChangeAspect="1" noMove="1" noResize="1" noEditPoints="1" noAdjustHandles="1" noChangeArrowheads="1" noChangeShapeType="1" noTextEdit="1"/>
              </p:cNvSpPr>
              <p:nvPr/>
            </p:nvSpPr>
            <p:spPr>
              <a:xfrm>
                <a:off x="4077282" y="2415375"/>
                <a:ext cx="5066718" cy="1611467"/>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10970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7" grpId="0"/>
      <p:bldP spid="16"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AB8C-6B8F-4587-BBCE-FBCD6D597F2A}"/>
              </a:ext>
            </a:extLst>
          </p:cNvPr>
          <p:cNvSpPr>
            <a:spLocks noGrp="1"/>
          </p:cNvSpPr>
          <p:nvPr>
            <p:ph type="title"/>
          </p:nvPr>
        </p:nvSpPr>
        <p:spPr>
          <a:xfrm>
            <a:off x="125846" y="140225"/>
            <a:ext cx="8155793" cy="572700"/>
          </a:xfrm>
        </p:spPr>
        <p:txBody>
          <a:bodyPr>
            <a:normAutofit fontScale="90000"/>
          </a:bodyPr>
          <a:lstStyle/>
          <a:p>
            <a:r>
              <a:rPr lang="en-US" b="1" i="1" dirty="0">
                <a:solidFill>
                  <a:schemeClr val="tx1"/>
                </a:solidFill>
                <a:latin typeface="Bodoni MT" panose="02070603080606020203" pitchFamily="18" charset="0"/>
                <a:cs typeface="Arial"/>
              </a:rPr>
              <a:t>Average</a:t>
            </a:r>
            <a:r>
              <a:rPr lang="en-US" dirty="0"/>
              <a:t> </a:t>
            </a:r>
            <a:r>
              <a:rPr lang="en-US" b="1" i="1" dirty="0">
                <a:solidFill>
                  <a:schemeClr val="tx1"/>
                </a:solidFill>
                <a:latin typeface="Bodoni MT" panose="02070603080606020203" pitchFamily="18" charset="0"/>
                <a:cs typeface="Arial"/>
              </a:rPr>
              <a:t>Monthly orders of existing system</a:t>
            </a:r>
            <a:endParaRPr lang="en-IN" b="1" i="1" dirty="0">
              <a:solidFill>
                <a:schemeClr val="tx1"/>
              </a:solidFill>
              <a:latin typeface="Bodoni MT" panose="02070603080606020203" pitchFamily="18" charset="0"/>
              <a:cs typeface="Arial"/>
            </a:endParaRPr>
          </a:p>
        </p:txBody>
      </p:sp>
      <p:pic>
        <p:nvPicPr>
          <p:cNvPr id="1026" name="Picture 2">
            <a:extLst>
              <a:ext uri="{FF2B5EF4-FFF2-40B4-BE49-F238E27FC236}">
                <a16:creationId xmlns:a16="http://schemas.microsoft.com/office/drawing/2014/main" id="{CEF4978E-95D2-47F0-BF81-590D816A4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75" y="760610"/>
            <a:ext cx="3969834" cy="20854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F2434AB-E1C6-4735-8C2B-7CE6443FE8B7}"/>
              </a:ext>
            </a:extLst>
          </p:cNvPr>
          <p:cNvSpPr txBox="1"/>
          <p:nvPr/>
        </p:nvSpPr>
        <p:spPr>
          <a:xfrm>
            <a:off x="1093086" y="2571750"/>
            <a:ext cx="1858003" cy="246221"/>
          </a:xfrm>
          <a:prstGeom prst="rect">
            <a:avLst/>
          </a:prstGeom>
          <a:noFill/>
        </p:spPr>
        <p:txBody>
          <a:bodyPr wrap="square" rtlCol="0">
            <a:spAutoFit/>
          </a:bodyPr>
          <a:lstStyle/>
          <a:p>
            <a:r>
              <a:rPr lang="en-US" sz="1000" b="1" i="1" dirty="0"/>
              <a:t>Reference: </a:t>
            </a:r>
            <a:r>
              <a:rPr lang="en-US" sz="1000" b="1" i="1" dirty="0" err="1"/>
              <a:t>Skillovilla</a:t>
            </a:r>
            <a:r>
              <a:rPr lang="en-US" sz="1000" b="1" i="1" dirty="0"/>
              <a:t> document</a:t>
            </a:r>
            <a:endParaRPr lang="en-IN" sz="1000" b="1" i="1" dirty="0"/>
          </a:p>
        </p:txBody>
      </p:sp>
      <p:graphicFrame>
        <p:nvGraphicFramePr>
          <p:cNvPr id="7" name="Table 6">
            <a:extLst>
              <a:ext uri="{FF2B5EF4-FFF2-40B4-BE49-F238E27FC236}">
                <a16:creationId xmlns:a16="http://schemas.microsoft.com/office/drawing/2014/main" id="{6FFC4CED-A2D4-4CD1-BC16-9569D62FDB0A}"/>
              </a:ext>
            </a:extLst>
          </p:cNvPr>
          <p:cNvGraphicFramePr>
            <a:graphicFrameLocks noGrp="1"/>
          </p:cNvGraphicFramePr>
          <p:nvPr>
            <p:extLst>
              <p:ext uri="{D42A27DB-BD31-4B8C-83A1-F6EECF244321}">
                <p14:modId xmlns:p14="http://schemas.microsoft.com/office/powerpoint/2010/main" val="11871701"/>
              </p:ext>
            </p:extLst>
          </p:nvPr>
        </p:nvGraphicFramePr>
        <p:xfrm>
          <a:off x="4203742" y="712925"/>
          <a:ext cx="4758390" cy="2408407"/>
        </p:xfrm>
        <a:graphic>
          <a:graphicData uri="http://schemas.openxmlformats.org/drawingml/2006/table">
            <a:tbl>
              <a:tblPr>
                <a:tableStyleId>{284E427A-3D55-4303-BF80-6455036E1DE7}</a:tableStyleId>
              </a:tblPr>
              <a:tblGrid>
                <a:gridCol w="998254">
                  <a:extLst>
                    <a:ext uri="{9D8B030D-6E8A-4147-A177-3AD203B41FA5}">
                      <a16:colId xmlns:a16="http://schemas.microsoft.com/office/drawing/2014/main" val="3403295710"/>
                    </a:ext>
                  </a:extLst>
                </a:gridCol>
                <a:gridCol w="1135111">
                  <a:extLst>
                    <a:ext uri="{9D8B030D-6E8A-4147-A177-3AD203B41FA5}">
                      <a16:colId xmlns:a16="http://schemas.microsoft.com/office/drawing/2014/main" val="1494859767"/>
                    </a:ext>
                  </a:extLst>
                </a:gridCol>
                <a:gridCol w="1057006">
                  <a:extLst>
                    <a:ext uri="{9D8B030D-6E8A-4147-A177-3AD203B41FA5}">
                      <a16:colId xmlns:a16="http://schemas.microsoft.com/office/drawing/2014/main" val="1827997512"/>
                    </a:ext>
                  </a:extLst>
                </a:gridCol>
                <a:gridCol w="616341">
                  <a:extLst>
                    <a:ext uri="{9D8B030D-6E8A-4147-A177-3AD203B41FA5}">
                      <a16:colId xmlns:a16="http://schemas.microsoft.com/office/drawing/2014/main" val="3656147540"/>
                    </a:ext>
                  </a:extLst>
                </a:gridCol>
                <a:gridCol w="951678">
                  <a:extLst>
                    <a:ext uri="{9D8B030D-6E8A-4147-A177-3AD203B41FA5}">
                      <a16:colId xmlns:a16="http://schemas.microsoft.com/office/drawing/2014/main" val="1147585652"/>
                    </a:ext>
                  </a:extLst>
                </a:gridCol>
              </a:tblGrid>
              <a:tr h="0">
                <a:tc gridSpan="5">
                  <a:txBody>
                    <a:bodyPr/>
                    <a:lstStyle/>
                    <a:p>
                      <a:pPr algn="ctr" rtl="0"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Avg monthly orders for 2022 using straight line trend (Time series)</a:t>
                      </a:r>
                    </a:p>
                  </a:txBody>
                  <a:tcPr marL="19854" marR="19854" marT="13236" marB="13236"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63538588"/>
                  </a:ext>
                </a:extLst>
              </a:tr>
              <a:tr h="411987">
                <a:tc>
                  <a:txBody>
                    <a:bodyPr/>
                    <a:lstStyle/>
                    <a:p>
                      <a:pPr algn="ctr" rtl="0"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Year</a:t>
                      </a:r>
                    </a:p>
                  </a:txBody>
                  <a:tcPr marL="19854" marR="19854" marT="13236" marB="13236" anchor="b"/>
                </a:tc>
                <a:tc>
                  <a:txBody>
                    <a:bodyPr/>
                    <a:lstStyle/>
                    <a:p>
                      <a:pPr algn="ctr" rtl="0"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y</a:t>
                      </a:r>
                    </a:p>
                  </a:txBody>
                  <a:tcPr marL="19854" marR="19854" marT="13236" marB="13236" anchor="b"/>
                </a:tc>
                <a:tc>
                  <a:txBody>
                    <a:bodyPr/>
                    <a:lstStyle/>
                    <a:p>
                      <a:pPr algn="ctr" rtl="0"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x(year -mid year)</a:t>
                      </a:r>
                    </a:p>
                  </a:txBody>
                  <a:tcPr marL="19854" marR="19854" marT="13236" marB="13236" anchor="b"/>
                </a:tc>
                <a:tc>
                  <a:txBody>
                    <a:bodyPr/>
                    <a:lstStyle/>
                    <a:p>
                      <a:pPr algn="ctr" rtl="0"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x2</a:t>
                      </a:r>
                    </a:p>
                  </a:txBody>
                  <a:tcPr marL="19854" marR="19854" marT="13236" marB="13236" anchor="b"/>
                </a:tc>
                <a:tc>
                  <a:txBody>
                    <a:bodyPr/>
                    <a:lstStyle/>
                    <a:p>
                      <a:pPr algn="ctr" rtl="0" fontAlgn="b"/>
                      <a:r>
                        <a:rPr lang="en-IN" sz="1100" b="1" i="1" kern="1200" dirty="0" err="1">
                          <a:solidFill>
                            <a:schemeClr val="dk1">
                              <a:hueOff val="0"/>
                              <a:satOff val="0"/>
                              <a:lumOff val="0"/>
                              <a:alphaOff val="0"/>
                            </a:schemeClr>
                          </a:solidFill>
                          <a:latin typeface="Arial" panose="020B0604020202020204" pitchFamily="34" charset="0"/>
                          <a:ea typeface="+mn-ea"/>
                          <a:cs typeface="Arial" panose="020B0604020202020204" pitchFamily="34" charset="0"/>
                        </a:rPr>
                        <a:t>xy</a:t>
                      </a:r>
                      <a:endPar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endParaRPr>
                    </a:p>
                  </a:txBody>
                  <a:tcPr marL="19854" marR="19854" marT="13236" marB="13236" anchor="b"/>
                </a:tc>
                <a:extLst>
                  <a:ext uri="{0D108BD9-81ED-4DB2-BD59-A6C34878D82A}">
                    <a16:rowId xmlns:a16="http://schemas.microsoft.com/office/drawing/2014/main" val="1621223973"/>
                  </a:ext>
                </a:extLst>
              </a:tr>
              <a:tr h="317055">
                <a:tc>
                  <a:txBody>
                    <a:bodyPr/>
                    <a:lstStyle/>
                    <a:p>
                      <a:pPr algn="ctr" rtl="0"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2017</a:t>
                      </a:r>
                    </a:p>
                  </a:txBody>
                  <a:tcPr marL="19854" marR="19854" marT="13236" marB="13236" anchor="b"/>
                </a:tc>
                <a:tc>
                  <a:txBody>
                    <a:bodyPr/>
                    <a:lstStyle/>
                    <a:p>
                      <a:pPr algn="ctr" rtl="0"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2,000,000</a:t>
                      </a:r>
                    </a:p>
                  </a:txBody>
                  <a:tcPr marL="19854" marR="19854" marT="13236" marB="13236" anchor="b"/>
                </a:tc>
                <a:tc>
                  <a:txBody>
                    <a:bodyPr/>
                    <a:lstStyle/>
                    <a:p>
                      <a:pPr algn="ctr" rtl="0"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-2</a:t>
                      </a:r>
                    </a:p>
                  </a:txBody>
                  <a:tcPr marL="19854" marR="19854" marT="13236" marB="13236" anchor="b"/>
                </a:tc>
                <a:tc>
                  <a:txBody>
                    <a:bodyPr/>
                    <a:lstStyle/>
                    <a:p>
                      <a:pPr algn="ctr" rtl="0"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4</a:t>
                      </a:r>
                    </a:p>
                  </a:txBody>
                  <a:tcPr marL="19854" marR="19854" marT="13236" marB="13236" anchor="b"/>
                </a:tc>
                <a:tc>
                  <a:txBody>
                    <a:bodyPr/>
                    <a:lstStyle/>
                    <a:p>
                      <a:pPr algn="ctr" rtl="0"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-4,000,000</a:t>
                      </a:r>
                    </a:p>
                  </a:txBody>
                  <a:tcPr marL="19854" marR="19854" marT="13236" marB="13236" anchor="b"/>
                </a:tc>
                <a:extLst>
                  <a:ext uri="{0D108BD9-81ED-4DB2-BD59-A6C34878D82A}">
                    <a16:rowId xmlns:a16="http://schemas.microsoft.com/office/drawing/2014/main" val="3712351847"/>
                  </a:ext>
                </a:extLst>
              </a:tr>
              <a:tr h="317055">
                <a:tc>
                  <a:txBody>
                    <a:bodyPr/>
                    <a:lstStyle/>
                    <a:p>
                      <a:pPr algn="ctr" rtl="0"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2018</a:t>
                      </a:r>
                    </a:p>
                  </a:txBody>
                  <a:tcPr marL="19854" marR="19854" marT="13236" marB="13236" anchor="b"/>
                </a:tc>
                <a:tc>
                  <a:txBody>
                    <a:bodyPr/>
                    <a:lstStyle/>
                    <a:p>
                      <a:pPr algn="ctr" rtl="0"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2,500,000</a:t>
                      </a:r>
                    </a:p>
                  </a:txBody>
                  <a:tcPr marL="19854" marR="19854" marT="13236" marB="13236" anchor="b"/>
                </a:tc>
                <a:tc>
                  <a:txBody>
                    <a:bodyPr/>
                    <a:lstStyle/>
                    <a:p>
                      <a:pPr algn="ctr" rtl="0"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-1</a:t>
                      </a:r>
                    </a:p>
                  </a:txBody>
                  <a:tcPr marL="19854" marR="19854" marT="13236" marB="13236" anchor="b"/>
                </a:tc>
                <a:tc>
                  <a:txBody>
                    <a:bodyPr/>
                    <a:lstStyle/>
                    <a:p>
                      <a:pPr algn="ctr" rtl="0"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1</a:t>
                      </a:r>
                    </a:p>
                  </a:txBody>
                  <a:tcPr marL="19854" marR="19854" marT="13236" marB="13236" anchor="b"/>
                </a:tc>
                <a:tc>
                  <a:txBody>
                    <a:bodyPr/>
                    <a:lstStyle/>
                    <a:p>
                      <a:pPr algn="ctr" rtl="0"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-2,500,000</a:t>
                      </a:r>
                    </a:p>
                  </a:txBody>
                  <a:tcPr marL="19854" marR="19854" marT="13236" marB="13236" anchor="b"/>
                </a:tc>
                <a:extLst>
                  <a:ext uri="{0D108BD9-81ED-4DB2-BD59-A6C34878D82A}">
                    <a16:rowId xmlns:a16="http://schemas.microsoft.com/office/drawing/2014/main" val="118727807"/>
                  </a:ext>
                </a:extLst>
              </a:tr>
              <a:tr h="203267">
                <a:tc>
                  <a:txBody>
                    <a:bodyPr/>
                    <a:lstStyle/>
                    <a:p>
                      <a:pPr algn="ctr" rtl="0"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2019</a:t>
                      </a:r>
                    </a:p>
                  </a:txBody>
                  <a:tcPr marL="19854" marR="19854" marT="13236" marB="13236" anchor="b"/>
                </a:tc>
                <a:tc>
                  <a:txBody>
                    <a:bodyPr/>
                    <a:lstStyle/>
                    <a:p>
                      <a:pPr algn="ctr" rtl="0"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3,000,000</a:t>
                      </a:r>
                    </a:p>
                  </a:txBody>
                  <a:tcPr marL="19854" marR="19854" marT="13236" marB="13236" anchor="b"/>
                </a:tc>
                <a:tc>
                  <a:txBody>
                    <a:bodyPr/>
                    <a:lstStyle/>
                    <a:p>
                      <a:pPr algn="ctr" rtl="0"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0</a:t>
                      </a:r>
                    </a:p>
                  </a:txBody>
                  <a:tcPr marL="19854" marR="19854" marT="13236" marB="13236" anchor="b"/>
                </a:tc>
                <a:tc>
                  <a:txBody>
                    <a:bodyPr/>
                    <a:lstStyle/>
                    <a:p>
                      <a:pPr algn="ctr" rtl="0"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0</a:t>
                      </a:r>
                    </a:p>
                  </a:txBody>
                  <a:tcPr marL="19854" marR="19854" marT="13236" marB="13236" anchor="b"/>
                </a:tc>
                <a:tc>
                  <a:txBody>
                    <a:bodyPr/>
                    <a:lstStyle/>
                    <a:p>
                      <a:pPr algn="ctr" rtl="0"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0</a:t>
                      </a:r>
                    </a:p>
                  </a:txBody>
                  <a:tcPr marL="19854" marR="19854" marT="13236" marB="13236" anchor="b"/>
                </a:tc>
                <a:extLst>
                  <a:ext uri="{0D108BD9-81ED-4DB2-BD59-A6C34878D82A}">
                    <a16:rowId xmlns:a16="http://schemas.microsoft.com/office/drawing/2014/main" val="1893357601"/>
                  </a:ext>
                </a:extLst>
              </a:tr>
              <a:tr h="203267">
                <a:tc>
                  <a:txBody>
                    <a:bodyPr/>
                    <a:lstStyle/>
                    <a:p>
                      <a:pPr algn="ctr" rtl="0"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2020</a:t>
                      </a:r>
                    </a:p>
                  </a:txBody>
                  <a:tcPr marL="19854" marR="19854" marT="13236" marB="13236" anchor="b"/>
                </a:tc>
                <a:tc>
                  <a:txBody>
                    <a:bodyPr/>
                    <a:lstStyle/>
                    <a:p>
                      <a:pPr algn="ctr" rtl="0"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5,200,000</a:t>
                      </a:r>
                    </a:p>
                  </a:txBody>
                  <a:tcPr marL="19854" marR="19854" marT="13236" marB="13236" anchor="b"/>
                </a:tc>
                <a:tc>
                  <a:txBody>
                    <a:bodyPr/>
                    <a:lstStyle/>
                    <a:p>
                      <a:pPr algn="ctr" rtl="0"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1</a:t>
                      </a:r>
                    </a:p>
                  </a:txBody>
                  <a:tcPr marL="19854" marR="19854" marT="13236" marB="13236" anchor="b"/>
                </a:tc>
                <a:tc>
                  <a:txBody>
                    <a:bodyPr/>
                    <a:lstStyle/>
                    <a:p>
                      <a:pPr algn="ctr" rtl="0"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1</a:t>
                      </a:r>
                    </a:p>
                  </a:txBody>
                  <a:tcPr marL="19854" marR="19854" marT="13236" marB="13236" anchor="b"/>
                </a:tc>
                <a:tc>
                  <a:txBody>
                    <a:bodyPr/>
                    <a:lstStyle/>
                    <a:p>
                      <a:pPr algn="ctr" rtl="0"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5,200,000</a:t>
                      </a:r>
                    </a:p>
                  </a:txBody>
                  <a:tcPr marL="19854" marR="19854" marT="13236" marB="13236" anchor="b"/>
                </a:tc>
                <a:extLst>
                  <a:ext uri="{0D108BD9-81ED-4DB2-BD59-A6C34878D82A}">
                    <a16:rowId xmlns:a16="http://schemas.microsoft.com/office/drawing/2014/main" val="478120930"/>
                  </a:ext>
                </a:extLst>
              </a:tr>
              <a:tr h="380832">
                <a:tc>
                  <a:txBody>
                    <a:bodyPr/>
                    <a:lstStyle/>
                    <a:p>
                      <a:pPr algn="ctr" rtl="0"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2021</a:t>
                      </a:r>
                    </a:p>
                  </a:txBody>
                  <a:tcPr marL="19854" marR="19854" marT="13236" marB="13236" anchor="b"/>
                </a:tc>
                <a:tc>
                  <a:txBody>
                    <a:bodyPr/>
                    <a:lstStyle/>
                    <a:p>
                      <a:pPr algn="ctr" rtl="0"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7,600,000</a:t>
                      </a:r>
                    </a:p>
                  </a:txBody>
                  <a:tcPr marL="19854" marR="19854" marT="13236" marB="13236" anchor="b"/>
                </a:tc>
                <a:tc>
                  <a:txBody>
                    <a:bodyPr/>
                    <a:lstStyle/>
                    <a:p>
                      <a:pPr algn="ctr" rtl="0"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2</a:t>
                      </a:r>
                    </a:p>
                  </a:txBody>
                  <a:tcPr marL="19854" marR="19854" marT="13236" marB="13236" anchor="b"/>
                </a:tc>
                <a:tc>
                  <a:txBody>
                    <a:bodyPr/>
                    <a:lstStyle/>
                    <a:p>
                      <a:pPr algn="ctr" rtl="0"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4</a:t>
                      </a:r>
                    </a:p>
                  </a:txBody>
                  <a:tcPr marL="19854" marR="19854" marT="13236" marB="13236" anchor="b"/>
                </a:tc>
                <a:tc>
                  <a:txBody>
                    <a:bodyPr/>
                    <a:lstStyle/>
                    <a:p>
                      <a:pPr algn="ctr" rtl="0"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15,200,000</a:t>
                      </a:r>
                    </a:p>
                  </a:txBody>
                  <a:tcPr marL="19854" marR="19854" marT="13236" marB="13236" anchor="b"/>
                </a:tc>
                <a:extLst>
                  <a:ext uri="{0D108BD9-81ED-4DB2-BD59-A6C34878D82A}">
                    <a16:rowId xmlns:a16="http://schemas.microsoft.com/office/drawing/2014/main" val="3366027972"/>
                  </a:ext>
                </a:extLst>
              </a:tr>
              <a:tr h="380832">
                <a:tc>
                  <a:txBody>
                    <a:bodyPr/>
                    <a:lstStyle/>
                    <a:p>
                      <a:pPr algn="ctr" rtl="0"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Total</a:t>
                      </a:r>
                    </a:p>
                  </a:txBody>
                  <a:tcPr marL="19854" marR="19854" marT="13236" marB="13236" anchor="b"/>
                </a:tc>
                <a:tc>
                  <a:txBody>
                    <a:bodyPr/>
                    <a:lstStyle/>
                    <a:p>
                      <a:pPr algn="ctr" rtl="0"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20,300,000</a:t>
                      </a:r>
                    </a:p>
                  </a:txBody>
                  <a:tcPr marL="19854" marR="19854" marT="13236" marB="13236" anchor="b"/>
                </a:tc>
                <a:tc>
                  <a:txBody>
                    <a:bodyPr/>
                    <a:lstStyle/>
                    <a:p>
                      <a:pPr algn="ctr" rtl="0"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0</a:t>
                      </a:r>
                    </a:p>
                  </a:txBody>
                  <a:tcPr marL="19854" marR="19854" marT="13236" marB="13236" anchor="b"/>
                </a:tc>
                <a:tc>
                  <a:txBody>
                    <a:bodyPr/>
                    <a:lstStyle/>
                    <a:p>
                      <a:pPr algn="ctr" rtl="0"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10</a:t>
                      </a:r>
                    </a:p>
                  </a:txBody>
                  <a:tcPr marL="19854" marR="19854" marT="13236" marB="13236" anchor="b"/>
                </a:tc>
                <a:tc>
                  <a:txBody>
                    <a:bodyPr/>
                    <a:lstStyle/>
                    <a:p>
                      <a:pPr algn="ctr" rtl="0"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13,900,000</a:t>
                      </a:r>
                    </a:p>
                  </a:txBody>
                  <a:tcPr marL="19854" marR="19854" marT="13236" marB="13236" anchor="b"/>
                </a:tc>
                <a:extLst>
                  <a:ext uri="{0D108BD9-81ED-4DB2-BD59-A6C34878D82A}">
                    <a16:rowId xmlns:a16="http://schemas.microsoft.com/office/drawing/2014/main" val="2134660723"/>
                  </a:ext>
                </a:extLst>
              </a:tr>
            </a:tbl>
          </a:graphicData>
        </a:graphic>
      </p:graphicFrame>
      <p:graphicFrame>
        <p:nvGraphicFramePr>
          <p:cNvPr id="8" name="Table 7">
            <a:extLst>
              <a:ext uri="{FF2B5EF4-FFF2-40B4-BE49-F238E27FC236}">
                <a16:creationId xmlns:a16="http://schemas.microsoft.com/office/drawing/2014/main" id="{568E797B-7A36-437D-BCD6-A07C3582CA72}"/>
              </a:ext>
            </a:extLst>
          </p:cNvPr>
          <p:cNvGraphicFramePr>
            <a:graphicFrameLocks noGrp="1"/>
          </p:cNvGraphicFramePr>
          <p:nvPr>
            <p:extLst>
              <p:ext uri="{D42A27DB-BD31-4B8C-83A1-F6EECF244321}">
                <p14:modId xmlns:p14="http://schemas.microsoft.com/office/powerpoint/2010/main" val="545110231"/>
              </p:ext>
            </p:extLst>
          </p:nvPr>
        </p:nvGraphicFramePr>
        <p:xfrm>
          <a:off x="125845" y="2893716"/>
          <a:ext cx="3910895" cy="1783080"/>
        </p:xfrm>
        <a:graphic>
          <a:graphicData uri="http://schemas.openxmlformats.org/drawingml/2006/table">
            <a:tbl>
              <a:tblPr/>
              <a:tblGrid>
                <a:gridCol w="3217729">
                  <a:extLst>
                    <a:ext uri="{9D8B030D-6E8A-4147-A177-3AD203B41FA5}">
                      <a16:colId xmlns:a16="http://schemas.microsoft.com/office/drawing/2014/main" val="3903083615"/>
                    </a:ext>
                  </a:extLst>
                </a:gridCol>
                <a:gridCol w="693166">
                  <a:extLst>
                    <a:ext uri="{9D8B030D-6E8A-4147-A177-3AD203B41FA5}">
                      <a16:colId xmlns:a16="http://schemas.microsoft.com/office/drawing/2014/main" val="726680287"/>
                    </a:ext>
                  </a:extLst>
                </a:gridCol>
              </a:tblGrid>
              <a:tr h="548640">
                <a:tc>
                  <a:txBody>
                    <a:bodyPr/>
                    <a:lstStyle/>
                    <a:p>
                      <a:pPr rtl="0" fontAlgn="ctr"/>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Total No of order per month for the year 2022</a:t>
                      </a:r>
                    </a:p>
                  </a:txBody>
                  <a:tcPr marL="22860" marR="22860" marT="15240" marB="15240"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ctr"/>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8,230,000</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39466750"/>
                  </a:ext>
                </a:extLst>
              </a:tr>
              <a:tr h="426720">
                <a:tc>
                  <a:txBody>
                    <a:bodyPr/>
                    <a:lstStyle/>
                    <a:p>
                      <a:pPr rtl="0" fontAlgn="ctr"/>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Bengaluru contribute 24% per month</a:t>
                      </a:r>
                    </a:p>
                  </a:txBody>
                  <a:tcPr marL="22860" marR="22860" marT="15240" marB="15240"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ctr"/>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1,975,200</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83855009"/>
                  </a:ext>
                </a:extLst>
              </a:tr>
              <a:tr h="441960">
                <a:tc>
                  <a:txBody>
                    <a:bodyPr/>
                    <a:lstStyle/>
                    <a:p>
                      <a:pPr rtl="0" fontAlgn="ctr"/>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No of order per day </a:t>
                      </a:r>
                    </a:p>
                  </a:txBody>
                  <a:tcPr marL="22860" marR="22860" marT="15240" marB="15240"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ctr"/>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65,840</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21199976"/>
                  </a:ext>
                </a:extLst>
              </a:tr>
              <a:tr h="160020">
                <a:tc>
                  <a:txBody>
                    <a:bodyPr/>
                    <a:lstStyle/>
                    <a:p>
                      <a:pPr rtl="0" fontAlgn="ctr"/>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70% of orders are ordered during peak hours in a day</a:t>
                      </a:r>
                    </a:p>
                  </a:txBody>
                  <a:tcPr marL="22860" marR="22860" marT="15240" marB="15240"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ctr"/>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46,088</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28703"/>
                  </a:ext>
                </a:extLst>
              </a:tr>
            </a:tbl>
          </a:graphicData>
        </a:graphic>
      </p:graphicFrame>
    </p:spTree>
    <p:extLst>
      <p:ext uri="{BB962C8B-B14F-4D97-AF65-F5344CB8AC3E}">
        <p14:creationId xmlns:p14="http://schemas.microsoft.com/office/powerpoint/2010/main" val="308916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1A32-0375-4892-BF9F-887CF5E1ECA2}"/>
              </a:ext>
            </a:extLst>
          </p:cNvPr>
          <p:cNvSpPr>
            <a:spLocks noGrp="1"/>
          </p:cNvSpPr>
          <p:nvPr>
            <p:ph type="title"/>
          </p:nvPr>
        </p:nvSpPr>
        <p:spPr>
          <a:xfrm>
            <a:off x="170450" y="95621"/>
            <a:ext cx="8259871" cy="572700"/>
          </a:xfrm>
        </p:spPr>
        <p:txBody>
          <a:bodyPr>
            <a:noAutofit/>
          </a:bodyPr>
          <a:lstStyle/>
          <a:p>
            <a:r>
              <a:rPr lang="en-US" sz="3200" b="1" i="1" dirty="0">
                <a:solidFill>
                  <a:schemeClr val="tx1"/>
                </a:solidFill>
                <a:latin typeface="Bodoni MT" panose="02070603080606020203" pitchFamily="18" charset="0"/>
                <a:cs typeface="Arial"/>
              </a:rPr>
              <a:t>Revenue per order(RPO) of existing system</a:t>
            </a:r>
            <a:endParaRPr lang="en-IN" sz="3200" b="1" i="1" dirty="0">
              <a:solidFill>
                <a:schemeClr val="tx1"/>
              </a:solidFill>
              <a:latin typeface="Bodoni MT" panose="02070603080606020203" pitchFamily="18" charset="0"/>
              <a:cs typeface="Arial"/>
            </a:endParaRPr>
          </a:p>
        </p:txBody>
      </p:sp>
      <p:pic>
        <p:nvPicPr>
          <p:cNvPr id="2050" name="Picture 2">
            <a:extLst>
              <a:ext uri="{FF2B5EF4-FFF2-40B4-BE49-F238E27FC236}">
                <a16:creationId xmlns:a16="http://schemas.microsoft.com/office/drawing/2014/main" id="{8B118780-3FAD-4F78-B679-8A107F1E7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 y="620446"/>
            <a:ext cx="3637742" cy="17106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A3AC4FB-B618-48AF-AA6D-CB3B733C8110}"/>
              </a:ext>
            </a:extLst>
          </p:cNvPr>
          <p:cNvSpPr txBox="1"/>
          <p:nvPr/>
        </p:nvSpPr>
        <p:spPr>
          <a:xfrm>
            <a:off x="867566" y="2325529"/>
            <a:ext cx="1858003" cy="246221"/>
          </a:xfrm>
          <a:prstGeom prst="rect">
            <a:avLst/>
          </a:prstGeom>
          <a:noFill/>
        </p:spPr>
        <p:txBody>
          <a:bodyPr wrap="square" rtlCol="0">
            <a:spAutoFit/>
          </a:bodyPr>
          <a:lstStyle/>
          <a:p>
            <a:r>
              <a:rPr lang="en-US" sz="1000" b="1" i="1" dirty="0"/>
              <a:t>Reference: </a:t>
            </a:r>
            <a:r>
              <a:rPr lang="en-US" sz="1000" b="1" i="1" dirty="0" err="1"/>
              <a:t>Skillovilla</a:t>
            </a:r>
            <a:r>
              <a:rPr lang="en-US" sz="1000" b="1" i="1" dirty="0"/>
              <a:t> document</a:t>
            </a:r>
            <a:endParaRPr lang="en-IN" sz="1000" b="1" i="1" dirty="0"/>
          </a:p>
        </p:txBody>
      </p:sp>
      <p:graphicFrame>
        <p:nvGraphicFramePr>
          <p:cNvPr id="8" name="Table 7">
            <a:extLst>
              <a:ext uri="{FF2B5EF4-FFF2-40B4-BE49-F238E27FC236}">
                <a16:creationId xmlns:a16="http://schemas.microsoft.com/office/drawing/2014/main" id="{2E0798C0-5542-46A4-9009-F517A786F98E}"/>
              </a:ext>
            </a:extLst>
          </p:cNvPr>
          <p:cNvGraphicFramePr>
            <a:graphicFrameLocks noGrp="1"/>
          </p:cNvGraphicFramePr>
          <p:nvPr>
            <p:extLst>
              <p:ext uri="{D42A27DB-BD31-4B8C-83A1-F6EECF244321}">
                <p14:modId xmlns:p14="http://schemas.microsoft.com/office/powerpoint/2010/main" val="951453076"/>
              </p:ext>
            </p:extLst>
          </p:nvPr>
        </p:nvGraphicFramePr>
        <p:xfrm>
          <a:off x="4044175" y="620446"/>
          <a:ext cx="4059045" cy="2078149"/>
        </p:xfrm>
        <a:graphic>
          <a:graphicData uri="http://schemas.openxmlformats.org/drawingml/2006/table">
            <a:tbl>
              <a:tblPr>
                <a:tableStyleId>{69C7853C-536D-4A76-A0AE-DD22124D55A5}</a:tableStyleId>
              </a:tblPr>
              <a:tblGrid>
                <a:gridCol w="1631568">
                  <a:extLst>
                    <a:ext uri="{9D8B030D-6E8A-4147-A177-3AD203B41FA5}">
                      <a16:colId xmlns:a16="http://schemas.microsoft.com/office/drawing/2014/main" val="3573991169"/>
                    </a:ext>
                  </a:extLst>
                </a:gridCol>
                <a:gridCol w="1280125">
                  <a:extLst>
                    <a:ext uri="{9D8B030D-6E8A-4147-A177-3AD203B41FA5}">
                      <a16:colId xmlns:a16="http://schemas.microsoft.com/office/drawing/2014/main" val="4046096170"/>
                    </a:ext>
                  </a:extLst>
                </a:gridCol>
                <a:gridCol w="1147352">
                  <a:extLst>
                    <a:ext uri="{9D8B030D-6E8A-4147-A177-3AD203B41FA5}">
                      <a16:colId xmlns:a16="http://schemas.microsoft.com/office/drawing/2014/main" val="1366713012"/>
                    </a:ext>
                  </a:extLst>
                </a:gridCol>
              </a:tblGrid>
              <a:tr h="313275">
                <a:tc gridSpan="3">
                  <a:txBody>
                    <a:bodyPr/>
                    <a:lstStyle/>
                    <a:p>
                      <a:pPr algn="ctr" rtl="0" fontAlgn="ctr"/>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RPO for the last 5 years is as follows:</a:t>
                      </a:r>
                    </a:p>
                  </a:txBody>
                  <a:tcPr marL="17114" marR="17114" marT="11410" marB="1141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9691729"/>
                  </a:ext>
                </a:extLst>
              </a:tr>
              <a:tr h="371524">
                <a:tc>
                  <a:txBody>
                    <a:bodyPr/>
                    <a:lstStyle/>
                    <a:p>
                      <a:pPr algn="ctr" rtl="0" fontAlgn="ctr"/>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Year</a:t>
                      </a:r>
                    </a:p>
                  </a:txBody>
                  <a:tcPr marL="17114" marR="17114" marT="11410" marB="11410" anchor="ctr"/>
                </a:tc>
                <a:tc>
                  <a:txBody>
                    <a:bodyPr/>
                    <a:lstStyle/>
                    <a:p>
                      <a:pPr algn="ctr" rtl="0" fontAlgn="ctr"/>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RPO (Rs)</a:t>
                      </a:r>
                    </a:p>
                  </a:txBody>
                  <a:tcPr marL="17114" marR="17114" marT="11410" marB="11410" anchor="ctr"/>
                </a:tc>
                <a:tc>
                  <a:txBody>
                    <a:bodyPr/>
                    <a:lstStyle/>
                    <a:p>
                      <a:pPr algn="ctr" rtl="0" fontAlgn="ctr"/>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Annual growth rate (%)</a:t>
                      </a:r>
                    </a:p>
                  </a:txBody>
                  <a:tcPr marL="17114" marR="17114" marT="11410" marB="11410" anchor="ctr"/>
                </a:tc>
                <a:extLst>
                  <a:ext uri="{0D108BD9-81ED-4DB2-BD59-A6C34878D82A}">
                    <a16:rowId xmlns:a16="http://schemas.microsoft.com/office/drawing/2014/main" val="527672286"/>
                  </a:ext>
                </a:extLst>
              </a:tr>
              <a:tr h="232225">
                <a:tc>
                  <a:txBody>
                    <a:bodyPr/>
                    <a:lstStyle/>
                    <a:p>
                      <a:pPr algn="ctr" rtl="0" fontAlgn="ctr"/>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2017</a:t>
                      </a:r>
                    </a:p>
                  </a:txBody>
                  <a:tcPr marL="17114" marR="17114" marT="11410" marB="11410" anchor="ctr"/>
                </a:tc>
                <a:tc>
                  <a:txBody>
                    <a:bodyPr/>
                    <a:lstStyle/>
                    <a:p>
                      <a:pPr algn="ctr" rtl="0" fontAlgn="ctr"/>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52</a:t>
                      </a:r>
                    </a:p>
                  </a:txBody>
                  <a:tcPr marL="17114" marR="17114" marT="11410" marB="11410" anchor="ctr"/>
                </a:tc>
                <a:tc>
                  <a:txBody>
                    <a:bodyPr/>
                    <a:lstStyle/>
                    <a:p>
                      <a:pPr algn="ctr" rtl="0" fontAlgn="ctr"/>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19.23</a:t>
                      </a:r>
                    </a:p>
                  </a:txBody>
                  <a:tcPr marL="17114" marR="17114" marT="11410" marB="11410" anchor="ctr"/>
                </a:tc>
                <a:extLst>
                  <a:ext uri="{0D108BD9-81ED-4DB2-BD59-A6C34878D82A}">
                    <a16:rowId xmlns:a16="http://schemas.microsoft.com/office/drawing/2014/main" val="3556839920"/>
                  </a:ext>
                </a:extLst>
              </a:tr>
              <a:tr h="232225">
                <a:tc>
                  <a:txBody>
                    <a:bodyPr/>
                    <a:lstStyle/>
                    <a:p>
                      <a:pPr algn="ctr" rtl="0" fontAlgn="ctr"/>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2018</a:t>
                      </a:r>
                    </a:p>
                  </a:txBody>
                  <a:tcPr marL="17114" marR="17114" marT="11410" marB="11410" anchor="ctr"/>
                </a:tc>
                <a:tc>
                  <a:txBody>
                    <a:bodyPr/>
                    <a:lstStyle/>
                    <a:p>
                      <a:pPr algn="ctr" rtl="0" fontAlgn="ctr"/>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62</a:t>
                      </a:r>
                    </a:p>
                  </a:txBody>
                  <a:tcPr marL="17114" marR="17114" marT="11410" marB="11410" anchor="ctr"/>
                </a:tc>
                <a:tc>
                  <a:txBody>
                    <a:bodyPr/>
                    <a:lstStyle/>
                    <a:p>
                      <a:pPr algn="ctr" rtl="0" fontAlgn="ctr"/>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3.23</a:t>
                      </a:r>
                    </a:p>
                  </a:txBody>
                  <a:tcPr marL="17114" marR="17114" marT="11410" marB="11410" anchor="ctr"/>
                </a:tc>
                <a:extLst>
                  <a:ext uri="{0D108BD9-81ED-4DB2-BD59-A6C34878D82A}">
                    <a16:rowId xmlns:a16="http://schemas.microsoft.com/office/drawing/2014/main" val="1352510305"/>
                  </a:ext>
                </a:extLst>
              </a:tr>
              <a:tr h="232225">
                <a:tc>
                  <a:txBody>
                    <a:bodyPr/>
                    <a:lstStyle/>
                    <a:p>
                      <a:pPr algn="ctr" rtl="0" fontAlgn="ctr"/>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2019</a:t>
                      </a:r>
                    </a:p>
                  </a:txBody>
                  <a:tcPr marL="17114" marR="17114" marT="11410" marB="11410" anchor="ctr"/>
                </a:tc>
                <a:tc>
                  <a:txBody>
                    <a:bodyPr/>
                    <a:lstStyle/>
                    <a:p>
                      <a:pPr algn="ctr" rtl="0" fontAlgn="ctr"/>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64</a:t>
                      </a:r>
                    </a:p>
                  </a:txBody>
                  <a:tcPr marL="17114" marR="17114" marT="11410" marB="11410" anchor="ctr"/>
                </a:tc>
                <a:tc>
                  <a:txBody>
                    <a:bodyPr/>
                    <a:lstStyle/>
                    <a:p>
                      <a:pPr algn="ctr" rtl="0" fontAlgn="ctr"/>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1.56</a:t>
                      </a:r>
                    </a:p>
                  </a:txBody>
                  <a:tcPr marL="17114" marR="17114" marT="11410" marB="11410" anchor="ctr"/>
                </a:tc>
                <a:extLst>
                  <a:ext uri="{0D108BD9-81ED-4DB2-BD59-A6C34878D82A}">
                    <a16:rowId xmlns:a16="http://schemas.microsoft.com/office/drawing/2014/main" val="3967873594"/>
                  </a:ext>
                </a:extLst>
              </a:tr>
              <a:tr h="232225">
                <a:tc>
                  <a:txBody>
                    <a:bodyPr/>
                    <a:lstStyle/>
                    <a:p>
                      <a:pPr algn="ctr" rtl="0" fontAlgn="ctr"/>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2020</a:t>
                      </a:r>
                    </a:p>
                  </a:txBody>
                  <a:tcPr marL="17114" marR="17114" marT="11410" marB="11410" anchor="ctr"/>
                </a:tc>
                <a:tc>
                  <a:txBody>
                    <a:bodyPr/>
                    <a:lstStyle/>
                    <a:p>
                      <a:pPr algn="ctr" rtl="0" fontAlgn="ctr"/>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65</a:t>
                      </a:r>
                    </a:p>
                  </a:txBody>
                  <a:tcPr marL="17114" marR="17114" marT="11410" marB="11410" anchor="ctr"/>
                </a:tc>
                <a:tc>
                  <a:txBody>
                    <a:bodyPr/>
                    <a:lstStyle/>
                    <a:p>
                      <a:pPr algn="ctr" rtl="0" fontAlgn="ctr"/>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7.69</a:t>
                      </a:r>
                    </a:p>
                  </a:txBody>
                  <a:tcPr marL="17114" marR="17114" marT="11410" marB="11410" anchor="ctr"/>
                </a:tc>
                <a:extLst>
                  <a:ext uri="{0D108BD9-81ED-4DB2-BD59-A6C34878D82A}">
                    <a16:rowId xmlns:a16="http://schemas.microsoft.com/office/drawing/2014/main" val="326638623"/>
                  </a:ext>
                </a:extLst>
              </a:tr>
              <a:tr h="232225">
                <a:tc>
                  <a:txBody>
                    <a:bodyPr/>
                    <a:lstStyle/>
                    <a:p>
                      <a:pPr algn="ctr" rtl="0" fontAlgn="ctr"/>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2021</a:t>
                      </a:r>
                    </a:p>
                  </a:txBody>
                  <a:tcPr marL="17114" marR="17114" marT="11410" marB="11410" anchor="ctr"/>
                </a:tc>
                <a:tc>
                  <a:txBody>
                    <a:bodyPr/>
                    <a:lstStyle/>
                    <a:p>
                      <a:pPr algn="ctr" rtl="0" fontAlgn="ctr"/>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70</a:t>
                      </a:r>
                    </a:p>
                  </a:txBody>
                  <a:tcPr marL="17114" marR="17114" marT="11410" marB="11410" anchor="ctr"/>
                </a:tc>
                <a:tc>
                  <a:txBody>
                    <a:bodyPr/>
                    <a:lstStyle/>
                    <a:p>
                      <a:pPr algn="ctr" rtl="0" fontAlgn="ctr"/>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7.18</a:t>
                      </a:r>
                    </a:p>
                  </a:txBody>
                  <a:tcPr marL="17114" marR="17114" marT="11410" marB="11410" anchor="ctr"/>
                </a:tc>
                <a:extLst>
                  <a:ext uri="{0D108BD9-81ED-4DB2-BD59-A6C34878D82A}">
                    <a16:rowId xmlns:a16="http://schemas.microsoft.com/office/drawing/2014/main" val="2293085718"/>
                  </a:ext>
                </a:extLst>
              </a:tr>
              <a:tr h="232225">
                <a:tc>
                  <a:txBody>
                    <a:bodyPr/>
                    <a:lstStyle/>
                    <a:p>
                      <a:pPr algn="ctr" rtl="0" fontAlgn="ctr"/>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2022</a:t>
                      </a:r>
                    </a:p>
                  </a:txBody>
                  <a:tcPr marL="17114" marR="17114" marT="11410" marB="11410" anchor="ctr"/>
                </a:tc>
                <a:tc>
                  <a:txBody>
                    <a:bodyPr/>
                    <a:lstStyle/>
                    <a:p>
                      <a:pPr algn="ctr" rtl="0" fontAlgn="ctr"/>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a:t>
                      </a:r>
                    </a:p>
                  </a:txBody>
                  <a:tcPr marL="17114" marR="17114" marT="11410" marB="11410" anchor="ctr"/>
                </a:tc>
                <a:tc>
                  <a:txBody>
                    <a:bodyPr/>
                    <a:lstStyle/>
                    <a:p>
                      <a:pPr algn="ctr" rtl="0" fontAlgn="ctr"/>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a:t>
                      </a:r>
                    </a:p>
                  </a:txBody>
                  <a:tcPr marL="17114" marR="17114" marT="11410" marB="11410" anchor="ctr"/>
                </a:tc>
                <a:extLst>
                  <a:ext uri="{0D108BD9-81ED-4DB2-BD59-A6C34878D82A}">
                    <a16:rowId xmlns:a16="http://schemas.microsoft.com/office/drawing/2014/main" val="1391078987"/>
                  </a:ext>
                </a:extLst>
              </a:tr>
            </a:tbl>
          </a:graphicData>
        </a:graphic>
      </p:graphicFrame>
      <p:sp>
        <p:nvSpPr>
          <p:cNvPr id="9" name="Rectangle 8">
            <a:extLst>
              <a:ext uri="{FF2B5EF4-FFF2-40B4-BE49-F238E27FC236}">
                <a16:creationId xmlns:a16="http://schemas.microsoft.com/office/drawing/2014/main" id="{2DF8972C-9B79-4789-94CC-D4B35BD46803}"/>
              </a:ext>
            </a:extLst>
          </p:cNvPr>
          <p:cNvSpPr/>
          <p:nvPr/>
        </p:nvSpPr>
        <p:spPr>
          <a:xfrm>
            <a:off x="52039" y="2698595"/>
            <a:ext cx="3969834" cy="830997"/>
          </a:xfrm>
          <a:prstGeom prst="rect">
            <a:avLst/>
          </a:prstGeom>
        </p:spPr>
        <p:txBody>
          <a:bodyPr wrap="square">
            <a:spAutoFit/>
          </a:bodyPr>
          <a:lstStyle/>
          <a:p>
            <a:pPr algn="ctr"/>
            <a:r>
              <a:rPr lang="en-US" sz="1600" b="1" i="1" dirty="0">
                <a:solidFill>
                  <a:schemeClr val="dk1">
                    <a:hueOff val="0"/>
                    <a:satOff val="0"/>
                    <a:lumOff val="0"/>
                    <a:alphaOff val="0"/>
                  </a:schemeClr>
                </a:solidFill>
                <a:latin typeface="Arial" panose="020B0604020202020204" pitchFamily="34" charset="0"/>
                <a:cs typeface="Arial" panose="020B0604020202020204" pitchFamily="34" charset="0"/>
              </a:rPr>
              <a:t>Annual growth rate = ((Revenue per order in current year/ Revenue per order in pervious year)-1)*100%</a:t>
            </a:r>
            <a:endParaRPr lang="en-IN" sz="1600" b="1" i="1" dirty="0">
              <a:solidFill>
                <a:schemeClr val="dk1">
                  <a:hueOff val="0"/>
                  <a:satOff val="0"/>
                  <a:lumOff val="0"/>
                  <a:alphaOff val="0"/>
                </a:schemeClr>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A22FEE86-B2AB-4BD9-A824-4B8DDE5CB16F}"/>
              </a:ext>
            </a:extLst>
          </p:cNvPr>
          <p:cNvSpPr/>
          <p:nvPr/>
        </p:nvSpPr>
        <p:spPr>
          <a:xfrm>
            <a:off x="-111512" y="3691425"/>
            <a:ext cx="4572000" cy="830997"/>
          </a:xfrm>
          <a:prstGeom prst="rect">
            <a:avLst/>
          </a:prstGeom>
        </p:spPr>
        <p:txBody>
          <a:bodyPr>
            <a:spAutoFit/>
          </a:bodyPr>
          <a:lstStyle/>
          <a:p>
            <a:pPr algn="ctr"/>
            <a:r>
              <a:rPr lang="en-US" sz="1600" b="1" i="1" dirty="0">
                <a:solidFill>
                  <a:schemeClr val="dk1">
                    <a:hueOff val="0"/>
                    <a:satOff val="0"/>
                    <a:lumOff val="0"/>
                    <a:alphaOff val="0"/>
                  </a:schemeClr>
                </a:solidFill>
                <a:latin typeface="Arial" panose="020B0604020202020204" pitchFamily="34" charset="0"/>
                <a:cs typeface="Arial" panose="020B0604020202020204" pitchFamily="34" charset="0"/>
              </a:rPr>
              <a:t>Revenue per order in 2022 = Revenue per order in 2021 *(1+Average annual growth rate)</a:t>
            </a:r>
            <a:endParaRPr lang="en-IN" sz="1600" b="1" i="1" dirty="0">
              <a:solidFill>
                <a:schemeClr val="dk1">
                  <a:hueOff val="0"/>
                  <a:satOff val="0"/>
                  <a:lumOff val="0"/>
                  <a:alphaOff val="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1732F361-6F9F-492B-98C1-302ADD8E0033}"/>
              </a:ext>
            </a:extLst>
          </p:cNvPr>
          <p:cNvSpPr/>
          <p:nvPr/>
        </p:nvSpPr>
        <p:spPr>
          <a:xfrm>
            <a:off x="4150901" y="2854088"/>
            <a:ext cx="4241867" cy="615553"/>
          </a:xfrm>
          <a:prstGeom prst="rect">
            <a:avLst/>
          </a:prstGeom>
        </p:spPr>
        <p:txBody>
          <a:bodyPr wrap="none">
            <a:spAutoFit/>
          </a:bodyPr>
          <a:lstStyle/>
          <a:p>
            <a:r>
              <a:rPr lang="en-US" sz="1600" b="1" i="1" dirty="0">
                <a:solidFill>
                  <a:schemeClr val="dk1">
                    <a:hueOff val="0"/>
                    <a:satOff val="0"/>
                    <a:lumOff val="0"/>
                    <a:alphaOff val="0"/>
                  </a:schemeClr>
                </a:solidFill>
                <a:latin typeface="Arial" panose="020B0604020202020204" pitchFamily="34" charset="0"/>
                <a:cs typeface="Arial" panose="020B0604020202020204" pitchFamily="34" charset="0"/>
              </a:rPr>
              <a:t>Revenue</a:t>
            </a:r>
            <a:r>
              <a:rPr lang="en-US" dirty="0">
                <a:solidFill>
                  <a:srgbClr val="1F1F1F"/>
                </a:solidFill>
                <a:latin typeface="Google Sans"/>
              </a:rPr>
              <a:t> </a:t>
            </a:r>
            <a:r>
              <a:rPr lang="en-US" sz="1600" b="1" i="1" dirty="0">
                <a:solidFill>
                  <a:schemeClr val="dk1">
                    <a:hueOff val="0"/>
                    <a:satOff val="0"/>
                    <a:lumOff val="0"/>
                    <a:alphaOff val="0"/>
                  </a:schemeClr>
                </a:solidFill>
                <a:latin typeface="Arial" panose="020B0604020202020204" pitchFamily="34" charset="0"/>
                <a:cs typeface="Arial" panose="020B0604020202020204" pitchFamily="34" charset="0"/>
              </a:rPr>
              <a:t>per order in 2022 = 70*(1+7.18%)</a:t>
            </a:r>
          </a:p>
          <a:p>
            <a:r>
              <a:rPr lang="en-US" sz="1600" b="1" i="1" dirty="0">
                <a:solidFill>
                  <a:schemeClr val="dk1">
                    <a:hueOff val="0"/>
                    <a:satOff val="0"/>
                    <a:lumOff val="0"/>
                    <a:alphaOff val="0"/>
                  </a:schemeClr>
                </a:solidFill>
                <a:latin typeface="Arial" panose="020B0604020202020204" pitchFamily="34" charset="0"/>
                <a:cs typeface="Arial" panose="020B0604020202020204" pitchFamily="34" charset="0"/>
              </a:rPr>
              <a:t>					     = Rs. 75.15</a:t>
            </a:r>
            <a:endParaRPr lang="en-IN" sz="1600" b="1" i="1" dirty="0">
              <a:solidFill>
                <a:schemeClr val="dk1">
                  <a:hueOff val="0"/>
                  <a:satOff val="0"/>
                  <a:lumOff val="0"/>
                  <a:alphaOff val="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028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64D2-789B-4393-8E45-9C6562D05842}"/>
              </a:ext>
            </a:extLst>
          </p:cNvPr>
          <p:cNvSpPr>
            <a:spLocks noGrp="1"/>
          </p:cNvSpPr>
          <p:nvPr>
            <p:ph type="title"/>
          </p:nvPr>
        </p:nvSpPr>
        <p:spPr>
          <a:xfrm>
            <a:off x="118413" y="140225"/>
            <a:ext cx="8520600" cy="572700"/>
          </a:xfrm>
        </p:spPr>
        <p:txBody>
          <a:bodyPr>
            <a:noAutofit/>
          </a:bodyPr>
          <a:lstStyle/>
          <a:p>
            <a:r>
              <a:rPr lang="en-US" sz="3200" b="1" i="1" dirty="0">
                <a:solidFill>
                  <a:schemeClr val="tx1"/>
                </a:solidFill>
                <a:latin typeface="Bodoni MT" panose="02070603080606020203" pitchFamily="18" charset="0"/>
                <a:cs typeface="Arial"/>
              </a:rPr>
              <a:t>Orders And Revenue Per Drone</a:t>
            </a:r>
            <a:endParaRPr lang="en-IN" sz="3200" b="1" i="1" dirty="0">
              <a:solidFill>
                <a:schemeClr val="tx1"/>
              </a:solidFill>
              <a:latin typeface="Bodoni MT" panose="02070603080606020203" pitchFamily="18" charset="0"/>
              <a:cs typeface="Arial"/>
            </a:endParaRPr>
          </a:p>
        </p:txBody>
      </p:sp>
      <p:graphicFrame>
        <p:nvGraphicFramePr>
          <p:cNvPr id="3" name="Table 2">
            <a:extLst>
              <a:ext uri="{FF2B5EF4-FFF2-40B4-BE49-F238E27FC236}">
                <a16:creationId xmlns:a16="http://schemas.microsoft.com/office/drawing/2014/main" id="{8935A50B-D138-4BDD-AC83-B34AC87A98D3}"/>
              </a:ext>
            </a:extLst>
          </p:cNvPr>
          <p:cNvGraphicFramePr>
            <a:graphicFrameLocks noGrp="1"/>
          </p:cNvGraphicFramePr>
          <p:nvPr>
            <p:extLst>
              <p:ext uri="{D42A27DB-BD31-4B8C-83A1-F6EECF244321}">
                <p14:modId xmlns:p14="http://schemas.microsoft.com/office/powerpoint/2010/main" val="1823326091"/>
              </p:ext>
            </p:extLst>
          </p:nvPr>
        </p:nvGraphicFramePr>
        <p:xfrm>
          <a:off x="444979" y="712925"/>
          <a:ext cx="8520597" cy="4104373"/>
        </p:xfrm>
        <a:graphic>
          <a:graphicData uri="http://schemas.openxmlformats.org/drawingml/2006/table">
            <a:tbl>
              <a:tblPr>
                <a:tableStyleId>{08FB837D-C827-4EFA-A057-4D05807E0F7C}</a:tableStyleId>
              </a:tblPr>
              <a:tblGrid>
                <a:gridCol w="3742157">
                  <a:extLst>
                    <a:ext uri="{9D8B030D-6E8A-4147-A177-3AD203B41FA5}">
                      <a16:colId xmlns:a16="http://schemas.microsoft.com/office/drawing/2014/main" val="32083010"/>
                    </a:ext>
                  </a:extLst>
                </a:gridCol>
                <a:gridCol w="863575">
                  <a:extLst>
                    <a:ext uri="{9D8B030D-6E8A-4147-A177-3AD203B41FA5}">
                      <a16:colId xmlns:a16="http://schemas.microsoft.com/office/drawing/2014/main" val="2746029940"/>
                    </a:ext>
                  </a:extLst>
                </a:gridCol>
                <a:gridCol w="782973">
                  <a:extLst>
                    <a:ext uri="{9D8B030D-6E8A-4147-A177-3AD203B41FA5}">
                      <a16:colId xmlns:a16="http://schemas.microsoft.com/office/drawing/2014/main" val="121650129"/>
                    </a:ext>
                  </a:extLst>
                </a:gridCol>
                <a:gridCol w="782973">
                  <a:extLst>
                    <a:ext uri="{9D8B030D-6E8A-4147-A177-3AD203B41FA5}">
                      <a16:colId xmlns:a16="http://schemas.microsoft.com/office/drawing/2014/main" val="995538918"/>
                    </a:ext>
                  </a:extLst>
                </a:gridCol>
                <a:gridCol w="782973">
                  <a:extLst>
                    <a:ext uri="{9D8B030D-6E8A-4147-A177-3AD203B41FA5}">
                      <a16:colId xmlns:a16="http://schemas.microsoft.com/office/drawing/2014/main" val="3384231090"/>
                    </a:ext>
                  </a:extLst>
                </a:gridCol>
                <a:gridCol w="782973">
                  <a:extLst>
                    <a:ext uri="{9D8B030D-6E8A-4147-A177-3AD203B41FA5}">
                      <a16:colId xmlns:a16="http://schemas.microsoft.com/office/drawing/2014/main" val="60074987"/>
                    </a:ext>
                  </a:extLst>
                </a:gridCol>
                <a:gridCol w="782973">
                  <a:extLst>
                    <a:ext uri="{9D8B030D-6E8A-4147-A177-3AD203B41FA5}">
                      <a16:colId xmlns:a16="http://schemas.microsoft.com/office/drawing/2014/main" val="1705396313"/>
                    </a:ext>
                  </a:extLst>
                </a:gridCol>
              </a:tblGrid>
              <a:tr h="275816">
                <a:tc gridSpan="7">
                  <a:txBody>
                    <a:bodyPr/>
                    <a:lstStyle/>
                    <a:p>
                      <a:pPr algn="ctr"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Orders And Revenue Per Drone </a:t>
                      </a:r>
                    </a:p>
                  </a:txBody>
                  <a:tcPr marL="6859" marR="6859" marT="6859"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11537876"/>
                  </a:ext>
                </a:extLst>
              </a:tr>
              <a:tr h="201503">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No. of orders received by each customer to restaurant </a:t>
                      </a:r>
                    </a:p>
                  </a:txBody>
                  <a:tcPr marL="6859" marR="6859" marT="6859" marB="0" anchor="b"/>
                </a:tc>
                <a:tc gridSpan="3">
                  <a:txBody>
                    <a:bodyPr/>
                    <a:lstStyle/>
                    <a:p>
                      <a:pPr algn="ct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40%</a:t>
                      </a:r>
                    </a:p>
                  </a:txBody>
                  <a:tcPr marL="6859" marR="6859" marT="6859" marB="0" anchor="b"/>
                </a:tc>
                <a:tc hMerge="1">
                  <a:txBody>
                    <a:bodyPr/>
                    <a:lstStyle/>
                    <a:p>
                      <a:endParaRPr lang="en-IN"/>
                    </a:p>
                  </a:txBody>
                  <a:tcPr/>
                </a:tc>
                <a:tc hMerge="1">
                  <a:txBody>
                    <a:bodyPr/>
                    <a:lstStyle/>
                    <a:p>
                      <a:endParaRPr lang="en-IN"/>
                    </a:p>
                  </a:txBody>
                  <a:tcPr/>
                </a:tc>
                <a:tc>
                  <a:txBody>
                    <a:bodyPr/>
                    <a:lstStyle/>
                    <a:p>
                      <a:pPr algn="ct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35%</a:t>
                      </a:r>
                    </a:p>
                  </a:txBody>
                  <a:tcPr marL="6859" marR="6859" marT="6859" marB="0" anchor="b"/>
                </a:tc>
                <a:tc>
                  <a:txBody>
                    <a:bodyPr/>
                    <a:lstStyle/>
                    <a:p>
                      <a:pPr algn="ct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20%</a:t>
                      </a:r>
                    </a:p>
                  </a:txBody>
                  <a:tcPr marL="6859" marR="6859" marT="6859" marB="0" anchor="b"/>
                </a:tc>
                <a:tc>
                  <a:txBody>
                    <a:bodyPr/>
                    <a:lstStyle/>
                    <a:p>
                      <a:pPr algn="ct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5%</a:t>
                      </a:r>
                    </a:p>
                  </a:txBody>
                  <a:tcPr marL="6859" marR="6859" marT="6859" marB="0" anchor="b"/>
                </a:tc>
                <a:extLst>
                  <a:ext uri="{0D108BD9-81ED-4DB2-BD59-A6C34878D82A}">
                    <a16:rowId xmlns:a16="http://schemas.microsoft.com/office/drawing/2014/main" val="55718177"/>
                  </a:ext>
                </a:extLst>
              </a:tr>
              <a:tr h="201503">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Distance from restaurant to customer home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2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4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5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6 </a:t>
                      </a:r>
                    </a:p>
                  </a:txBody>
                  <a:tcPr marL="6859" marR="6859" marT="6859" marB="0" anchor="b"/>
                </a:tc>
                <a:extLst>
                  <a:ext uri="{0D108BD9-81ED-4DB2-BD59-A6C34878D82A}">
                    <a16:rowId xmlns:a16="http://schemas.microsoft.com/office/drawing/2014/main" val="3877597166"/>
                  </a:ext>
                </a:extLst>
              </a:tr>
              <a:tr h="201503">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Distance from Hub to Restaurant (in km)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 </a:t>
                      </a:r>
                    </a:p>
                  </a:txBody>
                  <a:tcPr marL="6859" marR="6859" marT="6859" marB="0" anchor="b"/>
                </a:tc>
                <a:extLst>
                  <a:ext uri="{0D108BD9-81ED-4DB2-BD59-A6C34878D82A}">
                    <a16:rowId xmlns:a16="http://schemas.microsoft.com/office/drawing/2014/main" val="1555607667"/>
                  </a:ext>
                </a:extLst>
              </a:tr>
              <a:tr h="201503">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Distance from Customer home to nearest Hub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 </a:t>
                      </a:r>
                    </a:p>
                  </a:txBody>
                  <a:tcPr marL="6859" marR="6859" marT="6859" marB="0" anchor="b"/>
                </a:tc>
                <a:extLst>
                  <a:ext uri="{0D108BD9-81ED-4DB2-BD59-A6C34878D82A}">
                    <a16:rowId xmlns:a16="http://schemas.microsoft.com/office/drawing/2014/main" val="2201476357"/>
                  </a:ext>
                </a:extLst>
              </a:tr>
              <a:tr h="201503">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Distance covered by Drone in 1 delivery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6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7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8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9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11 </a:t>
                      </a:r>
                    </a:p>
                  </a:txBody>
                  <a:tcPr marL="6859" marR="6859" marT="6859" marB="0" anchor="b"/>
                </a:tc>
                <a:extLst>
                  <a:ext uri="{0D108BD9-81ED-4DB2-BD59-A6C34878D82A}">
                    <a16:rowId xmlns:a16="http://schemas.microsoft.com/office/drawing/2014/main" val="2575472457"/>
                  </a:ext>
                </a:extLst>
              </a:tr>
              <a:tr h="201503">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Flight time (In minutes)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30 </a:t>
                      </a:r>
                    </a:p>
                  </a:txBody>
                  <a:tcPr marL="6859" marR="6859" marT="6859" marB="0" anchor="b"/>
                </a:tc>
                <a:extLst>
                  <a:ext uri="{0D108BD9-81ED-4DB2-BD59-A6C34878D82A}">
                    <a16:rowId xmlns:a16="http://schemas.microsoft.com/office/drawing/2014/main" val="1541711933"/>
                  </a:ext>
                </a:extLst>
              </a:tr>
              <a:tr h="201503">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Average speed (km/hr)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40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40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40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40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40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40 </a:t>
                      </a:r>
                    </a:p>
                  </a:txBody>
                  <a:tcPr marL="6859" marR="6859" marT="6859" marB="0" anchor="b"/>
                </a:tc>
                <a:extLst>
                  <a:ext uri="{0D108BD9-81ED-4DB2-BD59-A6C34878D82A}">
                    <a16:rowId xmlns:a16="http://schemas.microsoft.com/office/drawing/2014/main" val="2786228986"/>
                  </a:ext>
                </a:extLst>
              </a:tr>
              <a:tr h="201503">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Time taken to delivery order </a:t>
                      </a:r>
                    </a:p>
                  </a:txBody>
                  <a:tcPr marL="6859" marR="6859" marT="6859"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9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11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12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14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15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17 </a:t>
                      </a:r>
                    </a:p>
                  </a:txBody>
                  <a:tcPr marL="6859" marR="6859" marT="6859" marB="0" anchor="b"/>
                </a:tc>
                <a:extLst>
                  <a:ext uri="{0D108BD9-81ED-4DB2-BD59-A6C34878D82A}">
                    <a16:rowId xmlns:a16="http://schemas.microsoft.com/office/drawing/2014/main" val="3967566470"/>
                  </a:ext>
                </a:extLst>
              </a:tr>
              <a:tr h="201503">
                <a:tc>
                  <a:txBody>
                    <a:bodyPr/>
                    <a:lstStyle/>
                    <a:p>
                      <a:pPr algn="l" fontAlgn="b"/>
                      <a:r>
                        <a:rPr lang="en-US"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Max orders drone can deliver for each flight in 30 mins </a:t>
                      </a:r>
                    </a:p>
                  </a:txBody>
                  <a:tcPr marL="6859" marR="6859" marT="6859"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3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2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2 </a:t>
                      </a:r>
                    </a:p>
                  </a:txBody>
                  <a:tcPr marL="6859" marR="6859" marT="6859"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2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 </a:t>
                      </a:r>
                    </a:p>
                  </a:txBody>
                  <a:tcPr marL="6859" marR="6859" marT="6859" marB="0" anchor="b"/>
                </a:tc>
                <a:extLst>
                  <a:ext uri="{0D108BD9-81ED-4DB2-BD59-A6C34878D82A}">
                    <a16:rowId xmlns:a16="http://schemas.microsoft.com/office/drawing/2014/main" val="2449236226"/>
                  </a:ext>
                </a:extLst>
              </a:tr>
              <a:tr h="201503">
                <a:tc>
                  <a:txBody>
                    <a:bodyPr/>
                    <a:lstStyle/>
                    <a:p>
                      <a:pPr algn="l" fontAlgn="b"/>
                      <a:r>
                        <a:rPr lang="en-US"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No. of deliveries in 60 mins </a:t>
                      </a:r>
                    </a:p>
                  </a:txBody>
                  <a:tcPr marL="6859" marR="6859" marT="6859"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6 </a:t>
                      </a:r>
                    </a:p>
                  </a:txBody>
                  <a:tcPr marL="6859" marR="6859" marT="6859"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4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4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4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2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2 </a:t>
                      </a:r>
                    </a:p>
                  </a:txBody>
                  <a:tcPr marL="6859" marR="6859" marT="6859" marB="0" anchor="b"/>
                </a:tc>
                <a:extLst>
                  <a:ext uri="{0D108BD9-81ED-4DB2-BD59-A6C34878D82A}">
                    <a16:rowId xmlns:a16="http://schemas.microsoft.com/office/drawing/2014/main" val="2601598720"/>
                  </a:ext>
                </a:extLst>
              </a:tr>
              <a:tr h="201503">
                <a:tc>
                  <a:txBody>
                    <a:bodyPr/>
                    <a:lstStyle/>
                    <a:p>
                      <a:pPr algn="l" fontAlgn="b"/>
                      <a:r>
                        <a:rPr lang="en-US"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No. of deliveries per Day  </a:t>
                      </a:r>
                    </a:p>
                  </a:txBody>
                  <a:tcPr marL="6859" marR="6859" marT="6859"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36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24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24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24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12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12 </a:t>
                      </a:r>
                    </a:p>
                  </a:txBody>
                  <a:tcPr marL="6859" marR="6859" marT="6859" marB="0" anchor="b"/>
                </a:tc>
                <a:extLst>
                  <a:ext uri="{0D108BD9-81ED-4DB2-BD59-A6C34878D82A}">
                    <a16:rowId xmlns:a16="http://schemas.microsoft.com/office/drawing/2014/main" val="3045223711"/>
                  </a:ext>
                </a:extLst>
              </a:tr>
              <a:tr h="201503">
                <a:tc>
                  <a:txBody>
                    <a:bodyPr/>
                    <a:lstStyle/>
                    <a:p>
                      <a:pPr algn="l" fontAlgn="b"/>
                      <a:r>
                        <a:rPr lang="en-US"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No. of deliveries per Week </a:t>
                      </a:r>
                    </a:p>
                  </a:txBody>
                  <a:tcPr marL="6859" marR="6859" marT="6859"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252 </a:t>
                      </a:r>
                    </a:p>
                  </a:txBody>
                  <a:tcPr marL="6859" marR="6859" marT="6859"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168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168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168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84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84 </a:t>
                      </a:r>
                    </a:p>
                  </a:txBody>
                  <a:tcPr marL="6859" marR="6859" marT="6859" marB="0" anchor="b"/>
                </a:tc>
                <a:extLst>
                  <a:ext uri="{0D108BD9-81ED-4DB2-BD59-A6C34878D82A}">
                    <a16:rowId xmlns:a16="http://schemas.microsoft.com/office/drawing/2014/main" val="1262693107"/>
                  </a:ext>
                </a:extLst>
              </a:tr>
              <a:tr h="201503">
                <a:tc>
                  <a:txBody>
                    <a:bodyPr/>
                    <a:lstStyle/>
                    <a:p>
                      <a:pPr algn="l" fontAlgn="b"/>
                      <a:r>
                        <a:rPr lang="en-US"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No. of deliveries per Month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1,008 </a:t>
                      </a:r>
                    </a:p>
                  </a:txBody>
                  <a:tcPr marL="6859" marR="6859" marT="6859"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672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672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672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336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336 </a:t>
                      </a:r>
                    </a:p>
                  </a:txBody>
                  <a:tcPr marL="6859" marR="6859" marT="6859" marB="0" anchor="b"/>
                </a:tc>
                <a:extLst>
                  <a:ext uri="{0D108BD9-81ED-4DB2-BD59-A6C34878D82A}">
                    <a16:rowId xmlns:a16="http://schemas.microsoft.com/office/drawing/2014/main" val="1690320913"/>
                  </a:ext>
                </a:extLst>
              </a:tr>
              <a:tr h="201503">
                <a:tc>
                  <a:txBody>
                    <a:bodyPr/>
                    <a:lstStyle/>
                    <a:p>
                      <a:pPr algn="l" fontAlgn="b"/>
                      <a:r>
                        <a:rPr lang="en-US"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No. of deliveries per Year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12,096 </a:t>
                      </a:r>
                    </a:p>
                  </a:txBody>
                  <a:tcPr marL="6859" marR="6859" marT="6859"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8,064 </a:t>
                      </a:r>
                    </a:p>
                  </a:txBody>
                  <a:tcPr marL="6859" marR="6859" marT="6859"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8,064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8,064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4,032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4,032 </a:t>
                      </a:r>
                    </a:p>
                  </a:txBody>
                  <a:tcPr marL="6859" marR="6859" marT="6859" marB="0" anchor="b"/>
                </a:tc>
                <a:extLst>
                  <a:ext uri="{0D108BD9-81ED-4DB2-BD59-A6C34878D82A}">
                    <a16:rowId xmlns:a16="http://schemas.microsoft.com/office/drawing/2014/main" val="2669489999"/>
                  </a:ext>
                </a:extLst>
              </a:tr>
              <a:tr h="201503">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Revenue per order </a:t>
                      </a:r>
                    </a:p>
                  </a:txBody>
                  <a:tcPr marL="6859" marR="6859" marT="6859"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100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100 </a:t>
                      </a:r>
                    </a:p>
                  </a:txBody>
                  <a:tcPr marL="6859" marR="6859" marT="6859"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100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100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100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100 </a:t>
                      </a:r>
                    </a:p>
                  </a:txBody>
                  <a:tcPr marL="6859" marR="6859" marT="6859" marB="0" anchor="b"/>
                </a:tc>
                <a:extLst>
                  <a:ext uri="{0D108BD9-81ED-4DB2-BD59-A6C34878D82A}">
                    <a16:rowId xmlns:a16="http://schemas.microsoft.com/office/drawing/2014/main" val="1667570091"/>
                  </a:ext>
                </a:extLst>
              </a:tr>
              <a:tr h="201503">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Revenue per Day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3,600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2,400 </a:t>
                      </a:r>
                    </a:p>
                  </a:txBody>
                  <a:tcPr marL="6859" marR="6859" marT="6859"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2,400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2,400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1,200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1,200 </a:t>
                      </a:r>
                    </a:p>
                  </a:txBody>
                  <a:tcPr marL="6859" marR="6859" marT="6859" marB="0" anchor="b"/>
                </a:tc>
                <a:extLst>
                  <a:ext uri="{0D108BD9-81ED-4DB2-BD59-A6C34878D82A}">
                    <a16:rowId xmlns:a16="http://schemas.microsoft.com/office/drawing/2014/main" val="723837989"/>
                  </a:ext>
                </a:extLst>
              </a:tr>
              <a:tr h="201503">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Revenue per Week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25,200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16,800 </a:t>
                      </a:r>
                    </a:p>
                  </a:txBody>
                  <a:tcPr marL="6859" marR="6859" marT="6859"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16,800 </a:t>
                      </a:r>
                    </a:p>
                  </a:txBody>
                  <a:tcPr marL="6859" marR="6859" marT="6859"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16,800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8,400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8,400 </a:t>
                      </a:r>
                    </a:p>
                  </a:txBody>
                  <a:tcPr marL="6859" marR="6859" marT="6859" marB="0" anchor="b"/>
                </a:tc>
                <a:extLst>
                  <a:ext uri="{0D108BD9-81ED-4DB2-BD59-A6C34878D82A}">
                    <a16:rowId xmlns:a16="http://schemas.microsoft.com/office/drawing/2014/main" val="2749653036"/>
                  </a:ext>
                </a:extLst>
              </a:tr>
              <a:tr h="201503">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Revenue per Month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1,00,800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67,200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67,200 </a:t>
                      </a:r>
                    </a:p>
                  </a:txBody>
                  <a:tcPr marL="6859" marR="6859" marT="6859"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67,200 </a:t>
                      </a:r>
                    </a:p>
                  </a:txBody>
                  <a:tcPr marL="6859" marR="6859" marT="6859"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33,600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33,600 </a:t>
                      </a:r>
                    </a:p>
                  </a:txBody>
                  <a:tcPr marL="6859" marR="6859" marT="6859" marB="0" anchor="b"/>
                </a:tc>
                <a:extLst>
                  <a:ext uri="{0D108BD9-81ED-4DB2-BD59-A6C34878D82A}">
                    <a16:rowId xmlns:a16="http://schemas.microsoft.com/office/drawing/2014/main" val="3274461803"/>
                  </a:ext>
                </a:extLst>
              </a:tr>
              <a:tr h="201503">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Revenue per Year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12,09,600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8,06,400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8,06,400 </a:t>
                      </a:r>
                    </a:p>
                  </a:txBody>
                  <a:tcPr marL="6859" marR="6859" marT="6859" marB="0" anchor="b"/>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8,06,400 </a:t>
                      </a:r>
                    </a:p>
                  </a:txBody>
                  <a:tcPr marL="6859" marR="6859" marT="6859"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4,03,200 </a:t>
                      </a:r>
                    </a:p>
                  </a:txBody>
                  <a:tcPr marL="6859" marR="6859" marT="6859" marB="0" anchor="b"/>
                </a:tc>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4,03,200 </a:t>
                      </a:r>
                    </a:p>
                  </a:txBody>
                  <a:tcPr marL="6859" marR="6859" marT="6859" marB="0" anchor="b"/>
                </a:tc>
                <a:extLst>
                  <a:ext uri="{0D108BD9-81ED-4DB2-BD59-A6C34878D82A}">
                    <a16:rowId xmlns:a16="http://schemas.microsoft.com/office/drawing/2014/main" val="1276933490"/>
                  </a:ext>
                </a:extLst>
              </a:tr>
            </a:tbl>
          </a:graphicData>
        </a:graphic>
      </p:graphicFrame>
    </p:spTree>
    <p:extLst>
      <p:ext uri="{BB962C8B-B14F-4D97-AF65-F5344CB8AC3E}">
        <p14:creationId xmlns:p14="http://schemas.microsoft.com/office/powerpoint/2010/main" val="143652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2479-A861-4181-9809-DB8AA860934B}"/>
              </a:ext>
            </a:extLst>
          </p:cNvPr>
          <p:cNvSpPr>
            <a:spLocks noGrp="1"/>
          </p:cNvSpPr>
          <p:nvPr>
            <p:ph type="title"/>
          </p:nvPr>
        </p:nvSpPr>
        <p:spPr/>
        <p:txBody>
          <a:bodyPr>
            <a:normAutofit fontScale="90000"/>
          </a:bodyPr>
          <a:lstStyle/>
          <a:p>
            <a:r>
              <a:rPr lang="en-US" b="1" i="1" dirty="0">
                <a:solidFill>
                  <a:schemeClr val="tx1"/>
                </a:solidFill>
                <a:latin typeface="Bodoni MT" panose="02070603080606020203" pitchFamily="18" charset="0"/>
                <a:cs typeface="Arial"/>
              </a:rPr>
              <a:t>Distribution</a:t>
            </a:r>
            <a:r>
              <a:rPr lang="en-US" dirty="0"/>
              <a:t> </a:t>
            </a:r>
            <a:r>
              <a:rPr lang="en-US" b="1" i="1" dirty="0">
                <a:solidFill>
                  <a:schemeClr val="tx1"/>
                </a:solidFill>
                <a:latin typeface="Bodoni MT" panose="02070603080606020203" pitchFamily="18" charset="0"/>
                <a:cs typeface="Arial"/>
              </a:rPr>
              <a:t>Order received per drone</a:t>
            </a:r>
            <a:endParaRPr lang="en-IN" b="1" i="1" dirty="0">
              <a:solidFill>
                <a:schemeClr val="tx1"/>
              </a:solidFill>
              <a:latin typeface="Bodoni MT" panose="02070603080606020203" pitchFamily="18" charset="0"/>
              <a:cs typeface="Arial"/>
            </a:endParaRPr>
          </a:p>
        </p:txBody>
      </p:sp>
      <p:graphicFrame>
        <p:nvGraphicFramePr>
          <p:cNvPr id="4" name="Table 3">
            <a:extLst>
              <a:ext uri="{FF2B5EF4-FFF2-40B4-BE49-F238E27FC236}">
                <a16:creationId xmlns:a16="http://schemas.microsoft.com/office/drawing/2014/main" id="{1EA3230E-E89A-4D5E-BAC6-632879CE13D6}"/>
              </a:ext>
            </a:extLst>
          </p:cNvPr>
          <p:cNvGraphicFramePr>
            <a:graphicFrameLocks noGrp="1"/>
          </p:cNvGraphicFramePr>
          <p:nvPr>
            <p:extLst>
              <p:ext uri="{D42A27DB-BD31-4B8C-83A1-F6EECF244321}">
                <p14:modId xmlns:p14="http://schemas.microsoft.com/office/powerpoint/2010/main" val="1502046046"/>
              </p:ext>
            </p:extLst>
          </p:nvPr>
        </p:nvGraphicFramePr>
        <p:xfrm>
          <a:off x="989128" y="1793212"/>
          <a:ext cx="6541660" cy="1247353"/>
        </p:xfrm>
        <a:graphic>
          <a:graphicData uri="http://schemas.openxmlformats.org/drawingml/2006/table">
            <a:tbl>
              <a:tblPr>
                <a:tableStyleId>{08FB837D-C827-4EFA-A057-4D05807E0F7C}</a:tableStyleId>
              </a:tblPr>
              <a:tblGrid>
                <a:gridCol w="3523544">
                  <a:extLst>
                    <a:ext uri="{9D8B030D-6E8A-4147-A177-3AD203B41FA5}">
                      <a16:colId xmlns:a16="http://schemas.microsoft.com/office/drawing/2014/main" val="3635324013"/>
                    </a:ext>
                  </a:extLst>
                </a:gridCol>
                <a:gridCol w="808682">
                  <a:extLst>
                    <a:ext uri="{9D8B030D-6E8A-4147-A177-3AD203B41FA5}">
                      <a16:colId xmlns:a16="http://schemas.microsoft.com/office/drawing/2014/main" val="561524780"/>
                    </a:ext>
                  </a:extLst>
                </a:gridCol>
                <a:gridCol w="736478">
                  <a:extLst>
                    <a:ext uri="{9D8B030D-6E8A-4147-A177-3AD203B41FA5}">
                      <a16:colId xmlns:a16="http://schemas.microsoft.com/office/drawing/2014/main" val="3781407540"/>
                    </a:ext>
                  </a:extLst>
                </a:gridCol>
                <a:gridCol w="736478">
                  <a:extLst>
                    <a:ext uri="{9D8B030D-6E8A-4147-A177-3AD203B41FA5}">
                      <a16:colId xmlns:a16="http://schemas.microsoft.com/office/drawing/2014/main" val="2521586361"/>
                    </a:ext>
                  </a:extLst>
                </a:gridCol>
                <a:gridCol w="736478">
                  <a:extLst>
                    <a:ext uri="{9D8B030D-6E8A-4147-A177-3AD203B41FA5}">
                      <a16:colId xmlns:a16="http://schemas.microsoft.com/office/drawing/2014/main" val="2762303115"/>
                    </a:ext>
                  </a:extLst>
                </a:gridCol>
              </a:tblGrid>
              <a:tr h="251659">
                <a:tc>
                  <a:txBody>
                    <a:bodyPr/>
                    <a:lstStyle/>
                    <a:p>
                      <a:pPr algn="ct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Distribution of orders received</a:t>
                      </a:r>
                    </a:p>
                  </a:txBody>
                  <a:tcPr marL="7620" marR="7620" marT="7620" marB="0" anchor="ctr"/>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40%</a:t>
                      </a:r>
                    </a:p>
                  </a:txBody>
                  <a:tcPr marL="7620" marR="7620" marT="7620" marB="0" anchor="ctr"/>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35%</a:t>
                      </a:r>
                    </a:p>
                  </a:txBody>
                  <a:tcPr marL="7620" marR="7620" marT="7620" marB="0" anchor="ctr"/>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20%</a:t>
                      </a:r>
                    </a:p>
                  </a:txBody>
                  <a:tcPr marL="7620" marR="7620" marT="7620" marB="0" anchor="ctr"/>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5%</a:t>
                      </a:r>
                    </a:p>
                  </a:txBody>
                  <a:tcPr marL="7620" marR="7620" marT="7620" marB="0" anchor="ctr"/>
                </a:tc>
                <a:extLst>
                  <a:ext uri="{0D108BD9-81ED-4DB2-BD59-A6C34878D82A}">
                    <a16:rowId xmlns:a16="http://schemas.microsoft.com/office/drawing/2014/main" val="2087729102"/>
                  </a:ext>
                </a:extLst>
              </a:tr>
              <a:tr h="251659">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Monthly orders </a:t>
                      </a:r>
                    </a:p>
                  </a:txBody>
                  <a:tcPr marL="7620" marR="7620" marT="7620" marB="0" anchor="ctr"/>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784 </a:t>
                      </a:r>
                    </a:p>
                  </a:txBody>
                  <a:tcPr marL="7620" marR="7620" marT="7620" marB="0" anchor="ctr"/>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672 </a:t>
                      </a:r>
                    </a:p>
                  </a:txBody>
                  <a:tcPr marL="7620" marR="7620" marT="7620" marB="0" anchor="ctr"/>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336 </a:t>
                      </a:r>
                    </a:p>
                  </a:txBody>
                  <a:tcPr marL="7620" marR="7620" marT="7620" marB="0" anchor="ctr"/>
                </a:tc>
                <a:tc>
                  <a:txBody>
                    <a:bodyPr/>
                    <a:lstStyle/>
                    <a:p>
                      <a:pPr algn="l"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336 </a:t>
                      </a:r>
                    </a:p>
                  </a:txBody>
                  <a:tcPr marL="7620" marR="7620" marT="7620" marB="0" anchor="ctr"/>
                </a:tc>
                <a:extLst>
                  <a:ext uri="{0D108BD9-81ED-4DB2-BD59-A6C34878D82A}">
                    <a16:rowId xmlns:a16="http://schemas.microsoft.com/office/drawing/2014/main" val="3503807732"/>
                  </a:ext>
                </a:extLst>
              </a:tr>
              <a:tr h="492376">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Total Orders (considering distribution of Orders) </a:t>
                      </a:r>
                    </a:p>
                  </a:txBody>
                  <a:tcPr marL="7620" marR="7620" marT="7620" marB="0" anchor="ctr"/>
                </a:tc>
                <a:tc gridSpan="4">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633 </a:t>
                      </a: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81160281"/>
                  </a:ext>
                </a:extLst>
              </a:tr>
              <a:tr h="251659">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Total Revenue  </a:t>
                      </a:r>
                    </a:p>
                  </a:txBody>
                  <a:tcPr marL="7620" marR="7620" marT="7620" marB="0" anchor="ctr"/>
                </a:tc>
                <a:tc gridSpan="4">
                  <a:txBody>
                    <a:bodyPr/>
                    <a:lstStyle/>
                    <a:p>
                      <a:pPr algn="r" fontAlgn="b"/>
                      <a:r>
                        <a:rPr lang="en-IN" sz="1100" b="1" i="1" kern="1200" dirty="0">
                          <a:solidFill>
                            <a:srgbClr val="FF0000"/>
                          </a:solidFill>
                          <a:latin typeface="Arial" panose="020B0604020202020204" pitchFamily="34" charset="0"/>
                          <a:ea typeface="+mn-ea"/>
                          <a:cs typeface="Arial" panose="020B0604020202020204" pitchFamily="34" charset="0"/>
                        </a:rPr>
                        <a:t>                                                         63,300 </a:t>
                      </a: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72182154"/>
                  </a:ext>
                </a:extLst>
              </a:tr>
            </a:tbl>
          </a:graphicData>
        </a:graphic>
      </p:graphicFrame>
    </p:spTree>
    <p:extLst>
      <p:ext uri="{BB962C8B-B14F-4D97-AF65-F5344CB8AC3E}">
        <p14:creationId xmlns:p14="http://schemas.microsoft.com/office/powerpoint/2010/main" val="400832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2A44-BC5C-4979-9269-BA7F01884977}"/>
              </a:ext>
            </a:extLst>
          </p:cNvPr>
          <p:cNvSpPr>
            <a:spLocks noGrp="1"/>
          </p:cNvSpPr>
          <p:nvPr>
            <p:ph type="title"/>
          </p:nvPr>
        </p:nvSpPr>
        <p:spPr>
          <a:xfrm>
            <a:off x="135534" y="533399"/>
            <a:ext cx="8520600" cy="572700"/>
          </a:xfrm>
        </p:spPr>
        <p:txBody>
          <a:bodyPr>
            <a:normAutofit fontScale="90000"/>
          </a:bodyPr>
          <a:lstStyle/>
          <a:p>
            <a:r>
              <a:rPr lang="en-US" sz="3200" b="1" i="1" dirty="0">
                <a:solidFill>
                  <a:schemeClr val="tx1"/>
                </a:solidFill>
                <a:latin typeface="Bodoni MT" panose="02070603080606020203" pitchFamily="18" charset="0"/>
                <a:cs typeface="Arial"/>
              </a:rPr>
              <a:t>Orders and Revenue per Hub</a:t>
            </a:r>
            <a:endParaRPr lang="en-IN" sz="3200" b="1" i="1" dirty="0">
              <a:solidFill>
                <a:schemeClr val="tx1"/>
              </a:solidFill>
              <a:latin typeface="Bodoni MT" panose="02070603080606020203" pitchFamily="18" charset="0"/>
              <a:cs typeface="Arial"/>
            </a:endParaRPr>
          </a:p>
        </p:txBody>
      </p:sp>
      <p:graphicFrame>
        <p:nvGraphicFramePr>
          <p:cNvPr id="5" name="Table 4">
            <a:extLst>
              <a:ext uri="{FF2B5EF4-FFF2-40B4-BE49-F238E27FC236}">
                <a16:creationId xmlns:a16="http://schemas.microsoft.com/office/drawing/2014/main" id="{B9039A8A-3BB4-458E-B5C0-8E216BB65553}"/>
              </a:ext>
            </a:extLst>
          </p:cNvPr>
          <p:cNvGraphicFramePr>
            <a:graphicFrameLocks noGrp="1"/>
          </p:cNvGraphicFramePr>
          <p:nvPr>
            <p:extLst>
              <p:ext uri="{D42A27DB-BD31-4B8C-83A1-F6EECF244321}">
                <p14:modId xmlns:p14="http://schemas.microsoft.com/office/powerpoint/2010/main" val="67879302"/>
              </p:ext>
            </p:extLst>
          </p:nvPr>
        </p:nvGraphicFramePr>
        <p:xfrm>
          <a:off x="938879" y="1264920"/>
          <a:ext cx="7526942" cy="3345181"/>
        </p:xfrm>
        <a:graphic>
          <a:graphicData uri="http://schemas.openxmlformats.org/drawingml/2006/table">
            <a:tbl>
              <a:tblPr>
                <a:tableStyleId>{284E427A-3D55-4303-BF80-6455036E1DE7}</a:tableStyleId>
              </a:tblPr>
              <a:tblGrid>
                <a:gridCol w="2119552">
                  <a:extLst>
                    <a:ext uri="{9D8B030D-6E8A-4147-A177-3AD203B41FA5}">
                      <a16:colId xmlns:a16="http://schemas.microsoft.com/office/drawing/2014/main" val="1383792841"/>
                    </a:ext>
                  </a:extLst>
                </a:gridCol>
                <a:gridCol w="1013885">
                  <a:extLst>
                    <a:ext uri="{9D8B030D-6E8A-4147-A177-3AD203B41FA5}">
                      <a16:colId xmlns:a16="http://schemas.microsoft.com/office/drawing/2014/main" val="3170970216"/>
                    </a:ext>
                  </a:extLst>
                </a:gridCol>
                <a:gridCol w="1063937">
                  <a:extLst>
                    <a:ext uri="{9D8B030D-6E8A-4147-A177-3AD203B41FA5}">
                      <a16:colId xmlns:a16="http://schemas.microsoft.com/office/drawing/2014/main" val="3670571223"/>
                    </a:ext>
                  </a:extLst>
                </a:gridCol>
                <a:gridCol w="832392">
                  <a:extLst>
                    <a:ext uri="{9D8B030D-6E8A-4147-A177-3AD203B41FA5}">
                      <a16:colId xmlns:a16="http://schemas.microsoft.com/office/drawing/2014/main" val="2330564682"/>
                    </a:ext>
                  </a:extLst>
                </a:gridCol>
                <a:gridCol w="832392">
                  <a:extLst>
                    <a:ext uri="{9D8B030D-6E8A-4147-A177-3AD203B41FA5}">
                      <a16:colId xmlns:a16="http://schemas.microsoft.com/office/drawing/2014/main" val="2333276225"/>
                    </a:ext>
                  </a:extLst>
                </a:gridCol>
                <a:gridCol w="832392">
                  <a:extLst>
                    <a:ext uri="{9D8B030D-6E8A-4147-A177-3AD203B41FA5}">
                      <a16:colId xmlns:a16="http://schemas.microsoft.com/office/drawing/2014/main" val="3398983234"/>
                    </a:ext>
                  </a:extLst>
                </a:gridCol>
                <a:gridCol w="832392">
                  <a:extLst>
                    <a:ext uri="{9D8B030D-6E8A-4147-A177-3AD203B41FA5}">
                      <a16:colId xmlns:a16="http://schemas.microsoft.com/office/drawing/2014/main" val="3043341662"/>
                    </a:ext>
                  </a:extLst>
                </a:gridCol>
              </a:tblGrid>
              <a:tr h="226121">
                <a:tc gridSpan="7">
                  <a:txBody>
                    <a:bodyPr/>
                    <a:lstStyle/>
                    <a:p>
                      <a:pPr algn="ctr"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Orders And Revenue Per Hub</a:t>
                      </a:r>
                    </a:p>
                  </a:txBody>
                  <a:tcPr marL="7061" marR="7061" marT="7061"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96132150"/>
                  </a:ext>
                </a:extLst>
              </a:tr>
              <a:tr h="226121">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Number Of Drones</a:t>
                      </a:r>
                    </a:p>
                  </a:txBody>
                  <a:tcPr marL="7061" marR="7061" marT="7061" marB="0" anchor="b"/>
                </a:tc>
                <a:tc gridSpan="6">
                  <a:txBody>
                    <a:bodyPr/>
                    <a:lstStyle/>
                    <a:p>
                      <a:pPr algn="ct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8</a:t>
                      </a:r>
                    </a:p>
                  </a:txBody>
                  <a:tcPr marL="7061" marR="7061" marT="7061"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25120924"/>
                  </a:ext>
                </a:extLst>
              </a:tr>
              <a:tr h="443104">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Number of orders received by each cx to rest.</a:t>
                      </a:r>
                    </a:p>
                  </a:txBody>
                  <a:tcPr marL="7061" marR="7061" marT="7061" marB="0" anchor="b"/>
                </a:tc>
                <a:tc gridSpan="3">
                  <a:txBody>
                    <a:bodyPr/>
                    <a:lstStyle/>
                    <a:p>
                      <a:pPr algn="ct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40%</a:t>
                      </a:r>
                    </a:p>
                  </a:txBody>
                  <a:tcPr marL="7061" marR="7061" marT="7061" marB="0" anchor="b"/>
                </a:tc>
                <a:tc hMerge="1">
                  <a:txBody>
                    <a:bodyPr/>
                    <a:lstStyle/>
                    <a:p>
                      <a:endParaRPr lang="en-IN"/>
                    </a:p>
                  </a:txBody>
                  <a:tcPr/>
                </a:tc>
                <a:tc hMerge="1">
                  <a:txBody>
                    <a:bodyPr/>
                    <a:lstStyle/>
                    <a:p>
                      <a:endParaRPr lang="en-IN"/>
                    </a:p>
                  </a:txBody>
                  <a:tcPr/>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35%</a:t>
                      </a:r>
                    </a:p>
                  </a:txBody>
                  <a:tcPr marL="7061" marR="7061" marT="7061" marB="0" anchor="b"/>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20%</a:t>
                      </a:r>
                    </a:p>
                  </a:txBody>
                  <a:tcPr marL="7061" marR="7061" marT="7061" marB="0" anchor="b"/>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5%</a:t>
                      </a:r>
                    </a:p>
                  </a:txBody>
                  <a:tcPr marL="7061" marR="7061" marT="7061" marB="0" anchor="b"/>
                </a:tc>
                <a:extLst>
                  <a:ext uri="{0D108BD9-81ED-4DB2-BD59-A6C34878D82A}">
                    <a16:rowId xmlns:a16="http://schemas.microsoft.com/office/drawing/2014/main" val="1420205840"/>
                  </a:ext>
                </a:extLst>
              </a:tr>
              <a:tr h="443104">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Distance from restaurant to customer home</a:t>
                      </a:r>
                    </a:p>
                  </a:txBody>
                  <a:tcPr marL="7061" marR="7061" marT="7061"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1</a:t>
                      </a:r>
                    </a:p>
                  </a:txBody>
                  <a:tcPr marL="7061" marR="7061" marT="7061"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2</a:t>
                      </a:r>
                    </a:p>
                  </a:txBody>
                  <a:tcPr marL="7061" marR="7061" marT="7061" marB="0" anchor="b"/>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3</a:t>
                      </a:r>
                    </a:p>
                  </a:txBody>
                  <a:tcPr marL="7061" marR="7061" marT="7061" marB="0" anchor="b"/>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4</a:t>
                      </a:r>
                    </a:p>
                  </a:txBody>
                  <a:tcPr marL="7061" marR="7061" marT="7061" marB="0" anchor="b"/>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5</a:t>
                      </a:r>
                    </a:p>
                  </a:txBody>
                  <a:tcPr marL="7061" marR="7061" marT="7061" marB="0" anchor="b"/>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6</a:t>
                      </a:r>
                    </a:p>
                  </a:txBody>
                  <a:tcPr marL="7061" marR="7061" marT="7061" marB="0" anchor="b"/>
                </a:tc>
                <a:extLst>
                  <a:ext uri="{0D108BD9-81ED-4DB2-BD59-A6C34878D82A}">
                    <a16:rowId xmlns:a16="http://schemas.microsoft.com/office/drawing/2014/main" val="1115658045"/>
                  </a:ext>
                </a:extLst>
              </a:tr>
              <a:tr h="226121">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No. of deliveries per Day </a:t>
                      </a:r>
                    </a:p>
                  </a:txBody>
                  <a:tcPr marL="7061" marR="7061" marT="7061"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288</a:t>
                      </a:r>
                    </a:p>
                  </a:txBody>
                  <a:tcPr marL="7061" marR="7061" marT="7061"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192</a:t>
                      </a:r>
                    </a:p>
                  </a:txBody>
                  <a:tcPr marL="7061" marR="7061" marT="7061" marB="0" anchor="b"/>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192</a:t>
                      </a:r>
                    </a:p>
                  </a:txBody>
                  <a:tcPr marL="7061" marR="7061" marT="7061" marB="0" anchor="b"/>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192</a:t>
                      </a:r>
                    </a:p>
                  </a:txBody>
                  <a:tcPr marL="7061" marR="7061" marT="7061" marB="0" anchor="b"/>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96</a:t>
                      </a:r>
                    </a:p>
                  </a:txBody>
                  <a:tcPr marL="7061" marR="7061" marT="7061"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96</a:t>
                      </a:r>
                    </a:p>
                  </a:txBody>
                  <a:tcPr marL="7061" marR="7061" marT="7061" marB="0" anchor="b"/>
                </a:tc>
                <a:extLst>
                  <a:ext uri="{0D108BD9-81ED-4DB2-BD59-A6C34878D82A}">
                    <a16:rowId xmlns:a16="http://schemas.microsoft.com/office/drawing/2014/main" val="3597635848"/>
                  </a:ext>
                </a:extLst>
              </a:tr>
              <a:tr h="443104">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No. of deliveries per Month</a:t>
                      </a:r>
                    </a:p>
                  </a:txBody>
                  <a:tcPr marL="7061" marR="7061" marT="7061"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8,064 </a:t>
                      </a:r>
                    </a:p>
                  </a:txBody>
                  <a:tcPr marL="7061" marR="7061" marT="7061"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5,376 </a:t>
                      </a:r>
                    </a:p>
                  </a:txBody>
                  <a:tcPr marL="7061" marR="7061" marT="7061"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5,376 </a:t>
                      </a:r>
                    </a:p>
                  </a:txBody>
                  <a:tcPr marL="7061" marR="7061" marT="7061" marB="0" anchor="b"/>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5,376 </a:t>
                      </a:r>
                    </a:p>
                  </a:txBody>
                  <a:tcPr marL="7061" marR="7061" marT="7061" marB="0" anchor="b"/>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2,688 </a:t>
                      </a:r>
                    </a:p>
                  </a:txBody>
                  <a:tcPr marL="7061" marR="7061" marT="7061" marB="0" anchor="b"/>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2,688 </a:t>
                      </a:r>
                    </a:p>
                  </a:txBody>
                  <a:tcPr marL="7061" marR="7061" marT="7061" marB="0" anchor="b"/>
                </a:tc>
                <a:extLst>
                  <a:ext uri="{0D108BD9-81ED-4DB2-BD59-A6C34878D82A}">
                    <a16:rowId xmlns:a16="http://schemas.microsoft.com/office/drawing/2014/main" val="770793584"/>
                  </a:ext>
                </a:extLst>
              </a:tr>
              <a:tr h="443104">
                <a:tc>
                  <a:txBody>
                    <a:bodyPr/>
                    <a:lstStyle/>
                    <a:p>
                      <a:pPr algn="l" fontAlgn="b"/>
                      <a:r>
                        <a:rPr lang="en-US"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No. of deliveries per Year</a:t>
                      </a:r>
                    </a:p>
                  </a:txBody>
                  <a:tcPr marL="7061" marR="7061" marT="7061" marB="0" anchor="b"/>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96,768 </a:t>
                      </a:r>
                    </a:p>
                  </a:txBody>
                  <a:tcPr marL="7061" marR="7061" marT="7061"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64,512 </a:t>
                      </a:r>
                    </a:p>
                  </a:txBody>
                  <a:tcPr marL="7061" marR="7061" marT="7061"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64,512 </a:t>
                      </a:r>
                    </a:p>
                  </a:txBody>
                  <a:tcPr marL="7061" marR="7061" marT="7061" marB="0" anchor="b"/>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64,512 </a:t>
                      </a:r>
                    </a:p>
                  </a:txBody>
                  <a:tcPr marL="7061" marR="7061" marT="7061" marB="0" anchor="b"/>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32,256 </a:t>
                      </a:r>
                    </a:p>
                  </a:txBody>
                  <a:tcPr marL="7061" marR="7061" marT="7061" marB="0" anchor="b"/>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32,256 </a:t>
                      </a:r>
                    </a:p>
                  </a:txBody>
                  <a:tcPr marL="7061" marR="7061" marT="7061" marB="0" anchor="b"/>
                </a:tc>
                <a:extLst>
                  <a:ext uri="{0D108BD9-81ED-4DB2-BD59-A6C34878D82A}">
                    <a16:rowId xmlns:a16="http://schemas.microsoft.com/office/drawing/2014/main" val="1082107131"/>
                  </a:ext>
                </a:extLst>
              </a:tr>
              <a:tr h="447201">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Revenue per Month</a:t>
                      </a:r>
                    </a:p>
                  </a:txBody>
                  <a:tcPr marL="7061" marR="7061" marT="7061"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8,06,400 </a:t>
                      </a:r>
                    </a:p>
                  </a:txBody>
                  <a:tcPr marL="7061" marR="7061" marT="7061"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5,37,600 </a:t>
                      </a:r>
                    </a:p>
                  </a:txBody>
                  <a:tcPr marL="7061" marR="7061" marT="7061"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5,37,600 </a:t>
                      </a:r>
                    </a:p>
                  </a:txBody>
                  <a:tcPr marL="7061" marR="7061" marT="7061"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5,37,600 </a:t>
                      </a:r>
                    </a:p>
                  </a:txBody>
                  <a:tcPr marL="7061" marR="7061" marT="7061"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2,68,800 </a:t>
                      </a:r>
                    </a:p>
                  </a:txBody>
                  <a:tcPr marL="7061" marR="7061" marT="7061"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2,68,800 </a:t>
                      </a:r>
                    </a:p>
                  </a:txBody>
                  <a:tcPr marL="7061" marR="7061" marT="7061" marB="0" anchor="b"/>
                </a:tc>
                <a:extLst>
                  <a:ext uri="{0D108BD9-81ED-4DB2-BD59-A6C34878D82A}">
                    <a16:rowId xmlns:a16="http://schemas.microsoft.com/office/drawing/2014/main" val="3287791953"/>
                  </a:ext>
                </a:extLst>
              </a:tr>
              <a:tr h="447201">
                <a:tc>
                  <a:txBody>
                    <a:bodyPr/>
                    <a:lstStyle/>
                    <a:p>
                      <a:pPr algn="l"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Revenue per Year</a:t>
                      </a:r>
                    </a:p>
                  </a:txBody>
                  <a:tcPr marL="7061" marR="7061" marT="7061" marB="0" anchor="b"/>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96,76,800 </a:t>
                      </a:r>
                    </a:p>
                  </a:txBody>
                  <a:tcPr marL="7061" marR="7061" marT="7061" marB="0" anchor="b"/>
                </a:tc>
                <a:tc>
                  <a:txBody>
                    <a:bodyPr/>
                    <a:lstStyle/>
                    <a:p>
                      <a:pPr algn="r" fontAlgn="b"/>
                      <a:r>
                        <a:rPr lang="en-IN" sz="1100" b="1" i="1" kern="1200">
                          <a:solidFill>
                            <a:schemeClr val="dk1">
                              <a:hueOff val="0"/>
                              <a:satOff val="0"/>
                              <a:lumOff val="0"/>
                              <a:alphaOff val="0"/>
                            </a:schemeClr>
                          </a:solidFill>
                          <a:latin typeface="Arial" panose="020B0604020202020204" pitchFamily="34" charset="0"/>
                          <a:ea typeface="+mn-ea"/>
                          <a:cs typeface="Arial" panose="020B0604020202020204" pitchFamily="34" charset="0"/>
                        </a:rPr>
                        <a:t>      64,51,200 </a:t>
                      </a:r>
                    </a:p>
                  </a:txBody>
                  <a:tcPr marL="7061" marR="7061" marT="7061"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64,51,200 </a:t>
                      </a:r>
                    </a:p>
                  </a:txBody>
                  <a:tcPr marL="7061" marR="7061" marT="7061"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64,51,200 </a:t>
                      </a:r>
                    </a:p>
                  </a:txBody>
                  <a:tcPr marL="7061" marR="7061" marT="7061"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32,25,600 </a:t>
                      </a:r>
                    </a:p>
                  </a:txBody>
                  <a:tcPr marL="7061" marR="7061" marT="7061" marB="0" anchor="b"/>
                </a:tc>
                <a:tc>
                  <a:txBody>
                    <a:bodyPr/>
                    <a:lstStyle/>
                    <a:p>
                      <a:pPr algn="r" fontAlgn="b"/>
                      <a:r>
                        <a:rPr lang="en-IN" sz="1100" b="1" i="1" kern="1200" dirty="0">
                          <a:solidFill>
                            <a:schemeClr val="dk1">
                              <a:hueOff val="0"/>
                              <a:satOff val="0"/>
                              <a:lumOff val="0"/>
                              <a:alphaOff val="0"/>
                            </a:schemeClr>
                          </a:solidFill>
                          <a:latin typeface="Arial" panose="020B0604020202020204" pitchFamily="34" charset="0"/>
                          <a:ea typeface="+mn-ea"/>
                          <a:cs typeface="Arial" panose="020B0604020202020204" pitchFamily="34" charset="0"/>
                        </a:rPr>
                        <a:t>      32,25,600 </a:t>
                      </a:r>
                    </a:p>
                  </a:txBody>
                  <a:tcPr marL="7061" marR="7061" marT="7061" marB="0" anchor="b"/>
                </a:tc>
                <a:extLst>
                  <a:ext uri="{0D108BD9-81ED-4DB2-BD59-A6C34878D82A}">
                    <a16:rowId xmlns:a16="http://schemas.microsoft.com/office/drawing/2014/main" val="1322720675"/>
                  </a:ext>
                </a:extLst>
              </a:tr>
            </a:tbl>
          </a:graphicData>
        </a:graphic>
      </p:graphicFrame>
    </p:spTree>
    <p:extLst>
      <p:ext uri="{BB962C8B-B14F-4D97-AF65-F5344CB8AC3E}">
        <p14:creationId xmlns:p14="http://schemas.microsoft.com/office/powerpoint/2010/main" val="405108530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themeOverride>
</file>

<file path=ppt/theme/themeOverride2.xml><?xml version="1.0" encoding="utf-8"?>
<a:themeOverride xmlns:a="http://schemas.openxmlformats.org/drawingml/2006/main">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1606</TotalTime>
  <Words>1600</Words>
  <Application>Microsoft Office PowerPoint</Application>
  <PresentationFormat>On-screen Show (16:9)</PresentationFormat>
  <Paragraphs>430</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Times New Roman</vt:lpstr>
      <vt:lpstr>Calibri</vt:lpstr>
      <vt:lpstr>Bodoni MT</vt:lpstr>
      <vt:lpstr>Cambria Math</vt:lpstr>
      <vt:lpstr>Calibri Light</vt:lpstr>
      <vt:lpstr>Arial</vt:lpstr>
      <vt:lpstr>Google Sans</vt:lpstr>
      <vt:lpstr>Retrospect</vt:lpstr>
      <vt:lpstr>Drone  delivery  Implementation Proposal COST ANALYSIS</vt:lpstr>
      <vt:lpstr>Proposed Drone Delivery System</vt:lpstr>
      <vt:lpstr>Implementation Drone System</vt:lpstr>
      <vt:lpstr>Area of Implementation</vt:lpstr>
      <vt:lpstr>Average Monthly orders of existing system</vt:lpstr>
      <vt:lpstr>Revenue per order(RPO) of existing system</vt:lpstr>
      <vt:lpstr>Orders And Revenue Per Drone</vt:lpstr>
      <vt:lpstr>Distribution Order received per drone</vt:lpstr>
      <vt:lpstr>Orders and Revenue per Hub</vt:lpstr>
      <vt:lpstr>Orders and Revenue from all the Hubs</vt:lpstr>
      <vt:lpstr>Comparison of Operation cost for both the system</vt:lpstr>
      <vt:lpstr>Projected growth for Drone Delivery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Drone Capstone Project Implementation Proposal</dc:title>
  <dc:creator>Prakrati Gupta</dc:creator>
  <cp:lastModifiedBy>Panwar,A,Aayush,CSC R</cp:lastModifiedBy>
  <cp:revision>95</cp:revision>
  <dcterms:modified xsi:type="dcterms:W3CDTF">2023-05-07T10:05:47Z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5818d02-8d25-4bb9-b27c-e4db64670887_Enabled">
    <vt:lpwstr>true</vt:lpwstr>
  </property>
  <property fmtid="{D5CDD505-2E9C-101B-9397-08002B2CF9AE}" pid="3" name="MSIP_Label_55818d02-8d25-4bb9-b27c-e4db64670887_SetDate">
    <vt:lpwstr>2023-05-07T09:53:49Z</vt:lpwstr>
  </property>
  <property fmtid="{D5CDD505-2E9C-101B-9397-08002B2CF9AE}" pid="4" name="MSIP_Label_55818d02-8d25-4bb9-b27c-e4db64670887_Method">
    <vt:lpwstr>Standard</vt:lpwstr>
  </property>
  <property fmtid="{D5CDD505-2E9C-101B-9397-08002B2CF9AE}" pid="5" name="MSIP_Label_55818d02-8d25-4bb9-b27c-e4db64670887_Name">
    <vt:lpwstr>55818d02-8d25-4bb9-b27c-e4db64670887</vt:lpwstr>
  </property>
  <property fmtid="{D5CDD505-2E9C-101B-9397-08002B2CF9AE}" pid="6" name="MSIP_Label_55818d02-8d25-4bb9-b27c-e4db64670887_SiteId">
    <vt:lpwstr>a7f35688-9c00-4d5e-ba41-29f146377ab0</vt:lpwstr>
  </property>
  <property fmtid="{D5CDD505-2E9C-101B-9397-08002B2CF9AE}" pid="7" name="MSIP_Label_55818d02-8d25-4bb9-b27c-e4db64670887_ActionId">
    <vt:lpwstr>65c818e9-5726-4a0a-903b-a950bb181210</vt:lpwstr>
  </property>
  <property fmtid="{D5CDD505-2E9C-101B-9397-08002B2CF9AE}" pid="8" name="MSIP_Label_55818d02-8d25-4bb9-b27c-e4db64670887_ContentBits">
    <vt:lpwstr>0</vt:lpwstr>
  </property>
</Properties>
</file>