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1" d="100"/>
          <a:sy n="31" d="100"/>
        </p:scale>
        <p:origin x="8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ask-3-Final_content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ask-3-Final_content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Most</a:t>
            </a:r>
            <a:r>
              <a:rPr lang="en-IN" baseline="0"/>
              <a:t> Popular Categories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3-4C5A-9EAF-78CBA0929E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2139855"/>
        <c:axId val="1212141295"/>
      </c:barChart>
      <c:catAx>
        <c:axId val="12121398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141295"/>
        <c:crosses val="autoZero"/>
        <c:auto val="1"/>
        <c:lblAlgn val="ctr"/>
        <c:lblOffset val="100"/>
        <c:noMultiLvlLbl val="0"/>
      </c:catAx>
      <c:valAx>
        <c:axId val="121214129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1213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D-4E39-8418-2DBCA1F703D0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D-4E39-8418-2DBCA1F703D0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0D-4E39-8418-2DBCA1F703D0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0D-4E39-8418-2DBCA1F703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30253632"/>
        <c:axId val="830253152"/>
      </c:barChart>
      <c:catAx>
        <c:axId val="83025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53152"/>
        <c:crosses val="autoZero"/>
        <c:auto val="1"/>
        <c:lblAlgn val="ctr"/>
        <c:lblOffset val="100"/>
        <c:noMultiLvlLbl val="0"/>
      </c:catAx>
      <c:valAx>
        <c:axId val="830253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5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562368-59AE-C097-7867-3E756EFD1838}"/>
              </a:ext>
            </a:extLst>
          </p:cNvPr>
          <p:cNvSpPr txBox="1"/>
          <p:nvPr/>
        </p:nvSpPr>
        <p:spPr>
          <a:xfrm>
            <a:off x="10972801" y="10287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dirty="0"/>
              <a:t>There are total of 16 distinct content </a:t>
            </a:r>
          </a:p>
          <a:p>
            <a:r>
              <a:rPr lang="en-US" sz="2800" dirty="0"/>
              <a:t>      categories.</a:t>
            </a:r>
          </a:p>
          <a:p>
            <a:r>
              <a:rPr lang="en-US" sz="2800" b="1" dirty="0"/>
              <a:t>2. </a:t>
            </a:r>
            <a:r>
              <a:rPr lang="en-US" sz="2800" dirty="0"/>
              <a:t>Out of which Animals and science categories</a:t>
            </a:r>
          </a:p>
          <a:p>
            <a:r>
              <a:rPr lang="en-US" sz="2800" dirty="0"/>
              <a:t>     are the most popular one.</a:t>
            </a:r>
          </a:p>
          <a:p>
            <a:r>
              <a:rPr lang="en-US" sz="2800" b="1" dirty="0"/>
              <a:t>3. </a:t>
            </a:r>
            <a:r>
              <a:rPr lang="en-US" sz="2800" dirty="0"/>
              <a:t>4 type of content – Photo, Video, GIF and</a:t>
            </a:r>
          </a:p>
          <a:p>
            <a:r>
              <a:rPr lang="en-US" sz="2800" dirty="0"/>
              <a:t>     Audio</a:t>
            </a:r>
          </a:p>
          <a:p>
            <a:r>
              <a:rPr lang="en-US" sz="2800" b="1" dirty="0"/>
              <a:t>4. </a:t>
            </a:r>
            <a:r>
              <a:rPr lang="en-US" sz="2800" dirty="0"/>
              <a:t>Out of which people prefer Photo and Video.</a:t>
            </a:r>
          </a:p>
          <a:p>
            <a:r>
              <a:rPr lang="en-US" sz="2800" b="1" dirty="0"/>
              <a:t>5. </a:t>
            </a:r>
            <a:r>
              <a:rPr lang="en-US" sz="2800" dirty="0"/>
              <a:t>MAY Month has highest no of posts. </a:t>
            </a:r>
            <a:endParaRPr lang="en-IN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A22A84-3AC7-4C5C-B01E-4FF0049F8490}"/>
              </a:ext>
            </a:extLst>
          </p:cNvPr>
          <p:cNvSpPr txBox="1"/>
          <p:nvPr/>
        </p:nvSpPr>
        <p:spPr>
          <a:xfrm>
            <a:off x="11201400" y="476319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  <a:endParaRPr lang="en-IN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D1C19-4A46-C007-5348-4165375B1A17}"/>
              </a:ext>
            </a:extLst>
          </p:cNvPr>
          <p:cNvSpPr txBox="1"/>
          <p:nvPr/>
        </p:nvSpPr>
        <p:spPr>
          <a:xfrm>
            <a:off x="10752597" y="5377336"/>
            <a:ext cx="7383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Should focus more on the top 5 categories that’s Animal, Technology, Science, Health eating and Food</a:t>
            </a:r>
          </a:p>
          <a:p>
            <a:pPr marL="457200" indent="-457200">
              <a:buAutoNum type="arabicPeriod"/>
            </a:pPr>
            <a:r>
              <a:rPr lang="en-US" sz="2400" dirty="0"/>
              <a:t>Creating campaign to specifically target those audiences.</a:t>
            </a:r>
          </a:p>
          <a:p>
            <a:pPr marL="457200" indent="-457200">
              <a:buAutoNum type="arabicPeriod"/>
            </a:pPr>
            <a:r>
              <a:rPr lang="en-US" sz="2400" dirty="0"/>
              <a:t>Need to maximize in the month of January , may and august as they number of posts in these months are the highest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991600" y="2005583"/>
            <a:ext cx="9067800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sz="3200" dirty="0"/>
              <a:t>Social Buzz is a fast-growing Technology unicorn hat need to adapt quickly to its global scale .</a:t>
            </a:r>
          </a:p>
          <a:p>
            <a:r>
              <a:rPr lang="en-IN" sz="3200" dirty="0"/>
              <a:t>Accenture has begun a 3 months POC focusing on these Tasks : </a:t>
            </a:r>
          </a:p>
          <a:p>
            <a:endParaRPr lang="en-IN" sz="3200" dirty="0"/>
          </a:p>
          <a:p>
            <a:r>
              <a:rPr lang="en-IN" sz="3200" dirty="0"/>
              <a:t>    •A n audit of Social Buzz's big data  practice </a:t>
            </a:r>
          </a:p>
          <a:p>
            <a:r>
              <a:rPr lang="en-IN" sz="3200" dirty="0"/>
              <a:t>    • Recommendations for a successful IPO </a:t>
            </a:r>
          </a:p>
          <a:p>
            <a:r>
              <a:rPr lang="en-IN" sz="3200" dirty="0"/>
              <a:t>    • Analysis lo find Social Buzz's lop 5 most 	popular 	categories of content.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/>
              <a:t>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DC215-B189-EBF2-8745-F5AB59C69E38}"/>
              </a:ext>
            </a:extLst>
          </p:cNvPr>
          <p:cNvSpPr txBox="1"/>
          <p:nvPr/>
        </p:nvSpPr>
        <p:spPr>
          <a:xfrm>
            <a:off x="2514600" y="4993655"/>
            <a:ext cx="71124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 100000 posts per day</a:t>
            </a:r>
          </a:p>
          <a:p>
            <a:endParaRPr lang="en-US" sz="4000" dirty="0"/>
          </a:p>
          <a:p>
            <a:r>
              <a:rPr lang="en-US" sz="4000" dirty="0"/>
              <a:t>36,500,000 pieces of content per year!</a:t>
            </a:r>
          </a:p>
          <a:p>
            <a:endParaRPr lang="en-US" sz="4000" dirty="0"/>
          </a:p>
          <a:p>
            <a:r>
              <a:rPr lang="en-US" sz="3200" dirty="0">
                <a:solidFill>
                  <a:schemeClr val="bg1"/>
                </a:solidFill>
              </a:rPr>
              <a:t>But how to capitalize on it when there is so much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Analysis to find Social Buzz’s topmost 5 popular categories of content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21C2B4-0ED8-C61F-3218-E2BD05330FF3}"/>
              </a:ext>
            </a:extLst>
          </p:cNvPr>
          <p:cNvSpPr txBox="1"/>
          <p:nvPr/>
        </p:nvSpPr>
        <p:spPr>
          <a:xfrm>
            <a:off x="14220622" y="7598066"/>
            <a:ext cx="3856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Rahamthulla Shaik</a:t>
            </a:r>
            <a:endParaRPr lang="en-US" sz="3200" dirty="0"/>
          </a:p>
          <a:p>
            <a:r>
              <a:rPr lang="en-US" sz="3200" dirty="0"/>
              <a:t>Data Analyst</a:t>
            </a:r>
            <a:endParaRPr lang="en-I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5204FB-7B7B-6825-9558-4CF18272C31D}"/>
              </a:ext>
            </a:extLst>
          </p:cNvPr>
          <p:cNvSpPr txBox="1"/>
          <p:nvPr/>
        </p:nvSpPr>
        <p:spPr>
          <a:xfrm>
            <a:off x="14220622" y="4604890"/>
            <a:ext cx="3856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Marcus </a:t>
            </a:r>
            <a:r>
              <a:rPr lang="en-US" sz="3200" b="1" dirty="0" err="1"/>
              <a:t>Rompton</a:t>
            </a:r>
            <a:r>
              <a:rPr lang="en-US" sz="3200" dirty="0"/>
              <a:t> </a:t>
            </a:r>
          </a:p>
          <a:p>
            <a:r>
              <a:rPr lang="en-US" sz="3200" dirty="0"/>
              <a:t>Senior Principle</a:t>
            </a:r>
            <a:endParaRPr lang="en-I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A329D9-8959-5853-1BAF-807EC2DAD31C}"/>
              </a:ext>
            </a:extLst>
          </p:cNvPr>
          <p:cNvSpPr txBox="1"/>
          <p:nvPr/>
        </p:nvSpPr>
        <p:spPr>
          <a:xfrm>
            <a:off x="14220622" y="1604566"/>
            <a:ext cx="385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Andrew Fleming</a:t>
            </a:r>
            <a:r>
              <a:rPr lang="en-US" sz="3200" dirty="0"/>
              <a:t> </a:t>
            </a:r>
          </a:p>
          <a:p>
            <a:r>
              <a:rPr lang="en-US" sz="2800" dirty="0"/>
              <a:t>Chief Technical Architect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A5283C-D524-55EE-C097-D5CB22B240FE}"/>
              </a:ext>
            </a:extLst>
          </p:cNvPr>
          <p:cNvSpPr txBox="1"/>
          <p:nvPr/>
        </p:nvSpPr>
        <p:spPr>
          <a:xfrm>
            <a:off x="4157190" y="1406121"/>
            <a:ext cx="45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understanding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746A1-C26A-9571-64A0-ACBDD4E61982}"/>
              </a:ext>
            </a:extLst>
          </p:cNvPr>
          <p:cNvSpPr txBox="1"/>
          <p:nvPr/>
        </p:nvSpPr>
        <p:spPr>
          <a:xfrm>
            <a:off x="6012553" y="2994948"/>
            <a:ext cx="45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Cleaning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EC8B22-27D0-0026-B965-40CD4F288FD6}"/>
              </a:ext>
            </a:extLst>
          </p:cNvPr>
          <p:cNvSpPr txBox="1"/>
          <p:nvPr/>
        </p:nvSpPr>
        <p:spPr>
          <a:xfrm>
            <a:off x="7936478" y="4516600"/>
            <a:ext cx="45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Modelling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562062-3ECC-6B70-5846-58CA93FB1734}"/>
              </a:ext>
            </a:extLst>
          </p:cNvPr>
          <p:cNvSpPr txBox="1"/>
          <p:nvPr/>
        </p:nvSpPr>
        <p:spPr>
          <a:xfrm>
            <a:off x="9835116" y="6217586"/>
            <a:ext cx="45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A65B75-0B5E-F3F6-A702-0144EEAF43EC}"/>
              </a:ext>
            </a:extLst>
          </p:cNvPr>
          <p:cNvSpPr txBox="1"/>
          <p:nvPr/>
        </p:nvSpPr>
        <p:spPr>
          <a:xfrm>
            <a:off x="11425954" y="7828620"/>
            <a:ext cx="45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Uncover Insights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C6DB05-8A9F-BB18-50D5-6EDA4C1F250D}"/>
              </a:ext>
            </a:extLst>
          </p:cNvPr>
          <p:cNvSpPr txBox="1"/>
          <p:nvPr/>
        </p:nvSpPr>
        <p:spPr>
          <a:xfrm>
            <a:off x="1566929" y="4851111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16 Unique Categories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0EAE4-B19F-ACBD-8D3A-D47701B8E9A6}"/>
              </a:ext>
            </a:extLst>
          </p:cNvPr>
          <p:cNvSpPr txBox="1"/>
          <p:nvPr/>
        </p:nvSpPr>
        <p:spPr>
          <a:xfrm>
            <a:off x="6477000" y="4851112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Animal most favorite Category</a:t>
            </a:r>
            <a:endParaRPr lang="en-IN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D566E-19F8-35F1-660E-92A3CE53A158}"/>
              </a:ext>
            </a:extLst>
          </p:cNvPr>
          <p:cNvSpPr txBox="1"/>
          <p:nvPr/>
        </p:nvSpPr>
        <p:spPr>
          <a:xfrm>
            <a:off x="13087839" y="4851110"/>
            <a:ext cx="4683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MAY month is the greatest number of posts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813858C-F83E-978D-E603-6A4FEE148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86251"/>
              </p:ext>
            </p:extLst>
          </p:nvPr>
        </p:nvGraphicFramePr>
        <p:xfrm>
          <a:off x="2724116" y="1383833"/>
          <a:ext cx="14274183" cy="694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1FC8195-7457-3FF0-4070-76B563A46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400950"/>
              </p:ext>
            </p:extLst>
          </p:nvPr>
        </p:nvGraphicFramePr>
        <p:xfrm>
          <a:off x="2824656" y="1231450"/>
          <a:ext cx="13690590" cy="6370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313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Rahamthulla Shaik</cp:lastModifiedBy>
  <cp:revision>23</cp:revision>
  <dcterms:created xsi:type="dcterms:W3CDTF">2006-08-16T00:00:00Z</dcterms:created>
  <dcterms:modified xsi:type="dcterms:W3CDTF">2024-07-31T10:55:56Z</dcterms:modified>
  <dc:identifier>DAEhDyfaYKE</dc:identifier>
</cp:coreProperties>
</file>