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40" r:id="rId5"/>
    <p:sldId id="547" r:id="rId6"/>
    <p:sldId id="550" r:id="rId7"/>
    <p:sldId id="548" r:id="rId8"/>
    <p:sldId id="544" r:id="rId9"/>
    <p:sldId id="549" r:id="rId10"/>
    <p:sldId id="551" r:id="rId11"/>
    <p:sldId id="54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9D8"/>
    <a:srgbClr val="057552"/>
    <a:srgbClr val="828A8D"/>
    <a:srgbClr val="D73A2C"/>
    <a:srgbClr val="FEF8F2"/>
    <a:srgbClr val="FF7A0F"/>
    <a:srgbClr val="ADDCFF"/>
    <a:srgbClr val="002A92"/>
    <a:srgbClr val="75D8E9"/>
    <a:srgbClr val="001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20-Nov-23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20-Nov-23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5202424" cy="3666388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u="sng" dirty="0"/>
              <a:t>Proposal</a:t>
            </a:r>
            <a:br>
              <a:rPr lang="en-US" u="sng" dirty="0"/>
            </a:br>
            <a:r>
              <a:rPr lang="en-US" sz="2400" b="1" spc="0" dirty="0">
                <a:latin typeface="Open san"/>
              </a:rPr>
              <a:t>Database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117" y="3070178"/>
            <a:ext cx="3297423" cy="339309"/>
          </a:xfrm>
        </p:spPr>
        <p:txBody>
          <a:bodyPr/>
          <a:lstStyle/>
          <a:p>
            <a:r>
              <a:rPr lang="en-US" dirty="0"/>
              <a:t>AAM </a:t>
            </a:r>
            <a:r>
              <a:rPr lang="en-US" dirty="0" err="1"/>
              <a:t>Mustahid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1117" y="3518868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213-15-4251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3461" y="2067875"/>
            <a:ext cx="4059423" cy="339309"/>
          </a:xfrm>
        </p:spPr>
        <p:txBody>
          <a:bodyPr/>
          <a:lstStyle/>
          <a:p>
            <a:r>
              <a:rPr lang="en-US" dirty="0"/>
              <a:t>Md. Abdul Rabbi Rahat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3778" y="2495923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213-15-4583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5362" y="4152692"/>
            <a:ext cx="3297423" cy="339309"/>
          </a:xfrm>
        </p:spPr>
        <p:txBody>
          <a:bodyPr/>
          <a:lstStyle/>
          <a:p>
            <a:r>
              <a:rPr lang="en-US" dirty="0"/>
              <a:t>Anamika Hossain Lily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5362" y="4534484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213-15-4246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362" y="5152829"/>
            <a:ext cx="4135623" cy="339309"/>
          </a:xfrm>
        </p:spPr>
        <p:txBody>
          <a:bodyPr/>
          <a:lstStyle/>
          <a:p>
            <a:r>
              <a:rPr lang="en-US" dirty="0"/>
              <a:t>Md. Walid Hassan Khan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5362" y="5494032"/>
            <a:ext cx="4569997" cy="339309"/>
          </a:xfrm>
        </p:spPr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213-15-4275</a:t>
            </a:r>
          </a:p>
        </p:txBody>
      </p:sp>
      <p:sp>
        <p:nvSpPr>
          <p:cNvPr id="10" name="Text Placeholder 80">
            <a:extLst>
              <a:ext uri="{FF2B5EF4-FFF2-40B4-BE49-F238E27FC236}">
                <a16:creationId xmlns:a16="http://schemas.microsoft.com/office/drawing/2014/main" id="{5D798BDE-6BC3-BA39-57CA-67EBF5C16736}"/>
              </a:ext>
            </a:extLst>
          </p:cNvPr>
          <p:cNvSpPr txBox="1">
            <a:spLocks/>
          </p:cNvSpPr>
          <p:nvPr/>
        </p:nvSpPr>
        <p:spPr>
          <a:xfrm>
            <a:off x="6375362" y="1332080"/>
            <a:ext cx="3280320" cy="6336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Presented BY </a:t>
            </a:r>
            <a:r>
              <a:rPr lang="en-US" sz="2000" dirty="0"/>
              <a:t>: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5227639"/>
            <a:ext cx="7696200" cy="9445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Table of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E615A8-84E8-FB12-02EC-D5D30289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65874"/>
              </p:ext>
            </p:extLst>
          </p:nvPr>
        </p:nvGraphicFramePr>
        <p:xfrm>
          <a:off x="2145770" y="1447800"/>
          <a:ext cx="81258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84">
                  <a:extLst>
                    <a:ext uri="{9D8B030D-6E8A-4147-A177-3AD203B41FA5}">
                      <a16:colId xmlns:a16="http://schemas.microsoft.com/office/drawing/2014/main" val="279162591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59745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Project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9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6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7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ER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4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Hospital building for healthcare cartoon background vector  illustration with, ambulance car, doctor, patient, nurses and medical  clinic exterior">
            <a:extLst>
              <a:ext uri="{FF2B5EF4-FFF2-40B4-BE49-F238E27FC236}">
                <a16:creationId xmlns:a16="http://schemas.microsoft.com/office/drawing/2014/main" id="{B607443C-B137-5970-6886-33206C6C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9" y="622365"/>
            <a:ext cx="609297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5227639"/>
            <a:ext cx="7696200" cy="9445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B6A788-0CE3-9547-BC23-5C63653303F2}"/>
              </a:ext>
            </a:extLst>
          </p:cNvPr>
          <p:cNvSpPr txBox="1"/>
          <p:nvPr/>
        </p:nvSpPr>
        <p:spPr>
          <a:xfrm>
            <a:off x="6929586" y="661358"/>
            <a:ext cx="4648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3"/>
                </a:solidFill>
              </a:rPr>
              <a:t>PROJECT IDEA </a:t>
            </a:r>
            <a:r>
              <a:rPr lang="en-US" dirty="0"/>
              <a:t>: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industry is continuously evolving, and the need for efficient, automated, and integrated management systems in hospitals is becoming increasingly crucial. The proposed project aims to develop and implement a state of 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 “Hospital Management System” to streamline and enhance the overall healthcare management process.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5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2796" y="2057431"/>
            <a:ext cx="3314699" cy="566458"/>
          </a:xfrm>
        </p:spPr>
        <p:txBody>
          <a:bodyPr/>
          <a:lstStyle/>
          <a:p>
            <a:r>
              <a:rPr lang="en-US" dirty="0"/>
              <a:t>Doctor Information Management</a:t>
            </a:r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60612" y="5227639"/>
            <a:ext cx="7696200" cy="9445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 err="1"/>
              <a:t>fEATURES</a:t>
            </a:r>
            <a:endParaRPr lang="en-US" sz="3200" u="sng" dirty="0"/>
          </a:p>
        </p:txBody>
      </p:sp>
      <p:pic>
        <p:nvPicPr>
          <p:cNvPr id="3078" name="Picture 6" descr="Vet icon">
            <a:extLst>
              <a:ext uri="{FF2B5EF4-FFF2-40B4-BE49-F238E27FC236}">
                <a16:creationId xmlns:a16="http://schemas.microsoft.com/office/drawing/2014/main" id="{7350BC09-8C29-BA0B-D74D-1F9130E2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7159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spital bed icon">
            <a:extLst>
              <a:ext uri="{FF2B5EF4-FFF2-40B4-BE49-F238E27FC236}">
                <a16:creationId xmlns:a16="http://schemas.microsoft.com/office/drawing/2014/main" id="{DB72C500-2043-8CD8-80AA-2FCD5B65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56" y="6929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lendar icon">
            <a:extLst>
              <a:ext uri="{FF2B5EF4-FFF2-40B4-BE49-F238E27FC236}">
                <a16:creationId xmlns:a16="http://schemas.microsoft.com/office/drawing/2014/main" id="{0E773E0B-DDB4-CB26-00B3-E9F7F909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0138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ard icon">
            <a:extLst>
              <a:ext uri="{FF2B5EF4-FFF2-40B4-BE49-F238E27FC236}">
                <a16:creationId xmlns:a16="http://schemas.microsoft.com/office/drawing/2014/main" id="{38C299BA-B231-8F25-9BB6-9D6CF883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56" y="2924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359E51A-99BD-5F59-BC17-3B307CAF1AB9}"/>
              </a:ext>
            </a:extLst>
          </p:cNvPr>
          <p:cNvSpPr txBox="1">
            <a:spLocks/>
          </p:cNvSpPr>
          <p:nvPr/>
        </p:nvSpPr>
        <p:spPr>
          <a:xfrm>
            <a:off x="6809206" y="2100208"/>
            <a:ext cx="3314699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 Information Management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BB7751-9451-AF5F-EB06-6BEA88512103}"/>
              </a:ext>
            </a:extLst>
          </p:cNvPr>
          <p:cNvSpPr txBox="1">
            <a:spLocks/>
          </p:cNvSpPr>
          <p:nvPr/>
        </p:nvSpPr>
        <p:spPr>
          <a:xfrm>
            <a:off x="1940193" y="4435971"/>
            <a:ext cx="3419056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Appointment Booking Management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D341256-4B18-9BDA-E98E-7F03E3C19E72}"/>
              </a:ext>
            </a:extLst>
          </p:cNvPr>
          <p:cNvSpPr txBox="1">
            <a:spLocks/>
          </p:cNvSpPr>
          <p:nvPr/>
        </p:nvSpPr>
        <p:spPr>
          <a:xfrm>
            <a:off x="6840928" y="4415436"/>
            <a:ext cx="3419056" cy="56645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  Management</a:t>
            </a:r>
          </a:p>
          <a:p>
            <a:r>
              <a:rPr lang="en-US" dirty="0"/>
              <a:t>History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C6D4FF-B0E4-D2F7-5281-557EFF25699D}"/>
              </a:ext>
            </a:extLst>
          </p:cNvPr>
          <p:cNvSpPr/>
          <p:nvPr/>
        </p:nvSpPr>
        <p:spPr>
          <a:xfrm>
            <a:off x="5942012" y="609600"/>
            <a:ext cx="86144" cy="4495800"/>
          </a:xfrm>
          <a:prstGeom prst="rect">
            <a:avLst/>
          </a:prstGeom>
          <a:solidFill>
            <a:srgbClr val="F8E9D8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211" y="2590800"/>
            <a:ext cx="2133601" cy="586047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8811" y="2590800"/>
            <a:ext cx="2133601" cy="586047"/>
          </a:xfrm>
        </p:spPr>
        <p:txBody>
          <a:bodyPr/>
          <a:lstStyle/>
          <a:p>
            <a:r>
              <a:rPr lang="en-US" dirty="0"/>
              <a:t>GRAPHICAL User </a:t>
            </a:r>
            <a:r>
              <a:rPr lang="en-US" dirty="0" err="1"/>
              <a:t>INterface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57552"/>
                </a:solidFill>
              </a:rPr>
              <a:t>TKINTER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411" y="2590800"/>
            <a:ext cx="2133601" cy="586047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My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56412" y="3962400"/>
            <a:ext cx="2133601" cy="365760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D3A6B48-C248-A14E-2EF3-E4EB7C7CF99B}"/>
              </a:ext>
            </a:extLst>
          </p:cNvPr>
          <p:cNvSpPr/>
          <p:nvPr/>
        </p:nvSpPr>
        <p:spPr>
          <a:xfrm>
            <a:off x="6665909" y="3748596"/>
            <a:ext cx="228603" cy="265220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965B14E3-A0D1-A43E-0207-4D88DD15A695}"/>
              </a:ext>
            </a:extLst>
          </p:cNvPr>
          <p:cNvSpPr txBox="1">
            <a:spLocks/>
          </p:cNvSpPr>
          <p:nvPr/>
        </p:nvSpPr>
        <p:spPr>
          <a:xfrm>
            <a:off x="6856412" y="45872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5317E312-C784-B74A-83DF-9AD75FC0C73E}"/>
              </a:ext>
            </a:extLst>
          </p:cNvPr>
          <p:cNvSpPr txBox="1">
            <a:spLocks/>
          </p:cNvSpPr>
          <p:nvPr/>
        </p:nvSpPr>
        <p:spPr>
          <a:xfrm>
            <a:off x="6856412" y="51968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3365FE-B909-3860-6A99-5A1BF0DBB45E}"/>
              </a:ext>
            </a:extLst>
          </p:cNvPr>
          <p:cNvSpPr txBox="1">
            <a:spLocks/>
          </p:cNvSpPr>
          <p:nvPr/>
        </p:nvSpPr>
        <p:spPr>
          <a:xfrm>
            <a:off x="6894512" y="5806440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 kern="1200" cap="all" spc="0" baseline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AE8CA5-C490-5429-7C6B-B974EBECA994}"/>
              </a:ext>
            </a:extLst>
          </p:cNvPr>
          <p:cNvSpPr/>
          <p:nvPr/>
        </p:nvSpPr>
        <p:spPr>
          <a:xfrm>
            <a:off x="5103812" y="4754305"/>
            <a:ext cx="1614484" cy="73209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Hospital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6263" y="1915579"/>
            <a:ext cx="3314699" cy="344293"/>
          </a:xfrm>
        </p:spPr>
        <p:txBody>
          <a:bodyPr/>
          <a:lstStyle/>
          <a:p>
            <a:r>
              <a:rPr lang="en-US" dirty="0"/>
              <a:t>Doctor</a:t>
            </a:r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60612" y="5227639"/>
            <a:ext cx="7696200" cy="9445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/>
              <a:t>Table</a:t>
            </a:r>
          </a:p>
        </p:txBody>
      </p:sp>
      <p:pic>
        <p:nvPicPr>
          <p:cNvPr id="3078" name="Picture 6" descr="Vet icon">
            <a:extLst>
              <a:ext uri="{FF2B5EF4-FFF2-40B4-BE49-F238E27FC236}">
                <a16:creationId xmlns:a16="http://schemas.microsoft.com/office/drawing/2014/main" id="{7350BC09-8C29-BA0B-D74D-1F9130E2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94" y="675736"/>
            <a:ext cx="1127359" cy="11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spital bed icon">
            <a:extLst>
              <a:ext uri="{FF2B5EF4-FFF2-40B4-BE49-F238E27FC236}">
                <a16:creationId xmlns:a16="http://schemas.microsoft.com/office/drawing/2014/main" id="{DB72C500-2043-8CD8-80AA-2FCD5B65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31" y="660752"/>
            <a:ext cx="1130234" cy="11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lendar icon">
            <a:extLst>
              <a:ext uri="{FF2B5EF4-FFF2-40B4-BE49-F238E27FC236}">
                <a16:creationId xmlns:a16="http://schemas.microsoft.com/office/drawing/2014/main" id="{0E773E0B-DDB4-CB26-00B3-E9F7F909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71" y="2994434"/>
            <a:ext cx="1094141" cy="10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ard icon">
            <a:extLst>
              <a:ext uri="{FF2B5EF4-FFF2-40B4-BE49-F238E27FC236}">
                <a16:creationId xmlns:a16="http://schemas.microsoft.com/office/drawing/2014/main" id="{38C299BA-B231-8F25-9BB6-9D6CF883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026755"/>
            <a:ext cx="1082569" cy="10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359E51A-99BD-5F59-BC17-3B307CAF1AB9}"/>
              </a:ext>
            </a:extLst>
          </p:cNvPr>
          <p:cNvSpPr txBox="1">
            <a:spLocks/>
          </p:cNvSpPr>
          <p:nvPr/>
        </p:nvSpPr>
        <p:spPr>
          <a:xfrm>
            <a:off x="7027863" y="1865533"/>
            <a:ext cx="3314699" cy="3596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BB7751-9451-AF5F-EB06-6BEA88512103}"/>
              </a:ext>
            </a:extLst>
          </p:cNvPr>
          <p:cNvSpPr txBox="1">
            <a:spLocks/>
          </p:cNvSpPr>
          <p:nvPr/>
        </p:nvSpPr>
        <p:spPr>
          <a:xfrm>
            <a:off x="1942520" y="4247489"/>
            <a:ext cx="3419056" cy="3245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Appointment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D341256-4B18-9BDA-E98E-7F03E3C19E72}"/>
              </a:ext>
            </a:extLst>
          </p:cNvPr>
          <p:cNvSpPr txBox="1">
            <a:spLocks/>
          </p:cNvSpPr>
          <p:nvPr/>
        </p:nvSpPr>
        <p:spPr>
          <a:xfrm>
            <a:off x="7027863" y="4247489"/>
            <a:ext cx="3419056" cy="36538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C6D4FF-B0E4-D2F7-5281-557EFF25699D}"/>
              </a:ext>
            </a:extLst>
          </p:cNvPr>
          <p:cNvSpPr/>
          <p:nvPr/>
        </p:nvSpPr>
        <p:spPr>
          <a:xfrm>
            <a:off x="5942012" y="609600"/>
            <a:ext cx="86144" cy="4495800"/>
          </a:xfrm>
          <a:prstGeom prst="rect">
            <a:avLst/>
          </a:prstGeom>
          <a:solidFill>
            <a:srgbClr val="F8E9D8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8EF76-9F21-6D23-480D-C6C7311138EF}"/>
              </a:ext>
            </a:extLst>
          </p:cNvPr>
          <p:cNvSpPr txBox="1"/>
          <p:nvPr/>
        </p:nvSpPr>
        <p:spPr>
          <a:xfrm>
            <a:off x="6788453" y="2225144"/>
            <a:ext cx="456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: (</a:t>
            </a:r>
            <a:r>
              <a:rPr lang="en-US" sz="1400" dirty="0" err="1"/>
              <a:t>PatientID</a:t>
            </a:r>
            <a:r>
              <a:rPr lang="en-US" sz="1400" dirty="0"/>
              <a:t>, FirstName, </a:t>
            </a:r>
            <a:r>
              <a:rPr lang="en-US" sz="1400" dirty="0" err="1"/>
              <a:t>LastName</a:t>
            </a:r>
            <a:r>
              <a:rPr lang="en-US" sz="1400" dirty="0"/>
              <a:t>, Mobile, Email, </a:t>
            </a:r>
            <a:r>
              <a:rPr lang="en-US" sz="1400" dirty="0" err="1"/>
              <a:t>RoomNumber</a:t>
            </a:r>
            <a:r>
              <a:rPr lang="en-US" sz="1400" dirty="0"/>
              <a:t>, Gender, Address, Age, </a:t>
            </a:r>
            <a:r>
              <a:rPr lang="en-US" sz="1400" dirty="0" err="1"/>
              <a:t>BloodGroup</a:t>
            </a:r>
            <a:r>
              <a:rPr lang="en-US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D465B-9BD4-DC67-4F6D-96B63F612A11}"/>
              </a:ext>
            </a:extLst>
          </p:cNvPr>
          <p:cNvSpPr txBox="1"/>
          <p:nvPr/>
        </p:nvSpPr>
        <p:spPr>
          <a:xfrm>
            <a:off x="1846263" y="2292148"/>
            <a:ext cx="361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Doctor : (</a:t>
            </a:r>
            <a:r>
              <a:rPr lang="en-US" sz="1400" dirty="0" err="1"/>
              <a:t>Doctor</a:t>
            </a:r>
            <a:r>
              <a:rPr lang="en-US" sz="1600" dirty="0" err="1"/>
              <a:t>I</a:t>
            </a:r>
            <a:r>
              <a:rPr lang="en-US" sz="1400" dirty="0" err="1"/>
              <a:t>D</a:t>
            </a:r>
            <a:r>
              <a:rPr lang="en-US" sz="1400" dirty="0"/>
              <a:t>, Name, Age, Designation)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0E5D-7689-AD03-F325-2E2A4D4DF271}"/>
              </a:ext>
            </a:extLst>
          </p:cNvPr>
          <p:cNvSpPr txBox="1"/>
          <p:nvPr/>
        </p:nvSpPr>
        <p:spPr>
          <a:xfrm>
            <a:off x="1870930" y="4625891"/>
            <a:ext cx="389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Appointment : (</a:t>
            </a:r>
            <a:r>
              <a:rPr lang="en-US" sz="1400" dirty="0" err="1"/>
              <a:t>ApptID</a:t>
            </a:r>
            <a:r>
              <a:rPr lang="en-US" sz="1400" dirty="0"/>
              <a:t>, </a:t>
            </a:r>
            <a:r>
              <a:rPr lang="en-US" sz="1400" dirty="0" err="1"/>
              <a:t>PatientID</a:t>
            </a:r>
            <a:r>
              <a:rPr lang="en-US" sz="1400" dirty="0"/>
              <a:t>, Date, </a:t>
            </a:r>
            <a:r>
              <a:rPr lang="en-US" sz="1400" dirty="0" err="1"/>
              <a:t>DoctorID</a:t>
            </a:r>
            <a:r>
              <a:rPr lang="en-US" sz="1400" dirty="0"/>
              <a:t>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DB3F-DB3E-7C2F-823C-A10DD1D92322}"/>
              </a:ext>
            </a:extLst>
          </p:cNvPr>
          <p:cNvSpPr txBox="1"/>
          <p:nvPr/>
        </p:nvSpPr>
        <p:spPr>
          <a:xfrm>
            <a:off x="7006147" y="4639696"/>
            <a:ext cx="339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Medical History : (</a:t>
            </a:r>
            <a:r>
              <a:rPr lang="en-US" sz="1400" dirty="0" err="1"/>
              <a:t>ApptID</a:t>
            </a:r>
            <a:r>
              <a:rPr lang="en-US" sz="1400" dirty="0"/>
              <a:t>, Date , Diagnosis)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64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7">
            <a:extLst>
              <a:ext uri="{FF2B5EF4-FFF2-40B4-BE49-F238E27FC236}">
                <a16:creationId xmlns:a16="http://schemas.microsoft.com/office/drawing/2014/main" id="{D4B9CD63-E310-F433-8DC3-2D00CF30E678}"/>
              </a:ext>
            </a:extLst>
          </p:cNvPr>
          <p:cNvSpPr txBox="1">
            <a:spLocks/>
          </p:cNvSpPr>
          <p:nvPr/>
        </p:nvSpPr>
        <p:spPr>
          <a:xfrm>
            <a:off x="2322512" y="5791200"/>
            <a:ext cx="75438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3200" u="sng" dirty="0"/>
              <a:t>ER </a:t>
            </a:r>
            <a:r>
              <a:rPr lang="en-US" sz="3200" u="sng" dirty="0" err="1"/>
              <a:t>DIagram</a:t>
            </a:r>
            <a:endParaRPr lang="en-US" sz="3200" u="sng" dirty="0"/>
          </a:p>
        </p:txBody>
      </p:sp>
      <p:pic>
        <p:nvPicPr>
          <p:cNvPr id="10" name="Picture 9" descr="A diagram of a medical history&#10;&#10;Description automatically generated">
            <a:extLst>
              <a:ext uri="{FF2B5EF4-FFF2-40B4-BE49-F238E27FC236}">
                <a16:creationId xmlns:a16="http://schemas.microsoft.com/office/drawing/2014/main" id="{5DE82160-83D4-17F8-5C68-E126C61C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601822"/>
            <a:ext cx="10969943" cy="50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27" y="3052418"/>
            <a:ext cx="4113371" cy="167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9812" y="1752600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121</TotalTime>
  <Words>221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Bookman Old Style</vt:lpstr>
      <vt:lpstr>Calibri</vt:lpstr>
      <vt:lpstr>Corbel</vt:lpstr>
      <vt:lpstr>Grandview</vt:lpstr>
      <vt:lpstr>Open san</vt:lpstr>
      <vt:lpstr>Times New Roman</vt:lpstr>
      <vt:lpstr>Office Theme</vt:lpstr>
      <vt:lpstr>Project Proposal Database Management System </vt:lpstr>
      <vt:lpstr>Table of Content</vt:lpstr>
      <vt:lpstr>Hospital Management System</vt:lpstr>
      <vt:lpstr>Hospital Management System</vt:lpstr>
      <vt:lpstr>Platform</vt:lpstr>
      <vt:lpstr>Hospital Management System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Database Management System </dc:title>
  <dc:subject/>
  <dc:creator>Md. Abdul Rabbi Rahat</dc:creator>
  <cp:keywords/>
  <dc:description/>
  <cp:lastModifiedBy>Md. Abdul Rabbi Rahat</cp:lastModifiedBy>
  <cp:revision>5</cp:revision>
  <dcterms:created xsi:type="dcterms:W3CDTF">2023-10-27T08:42:14Z</dcterms:created>
  <dcterms:modified xsi:type="dcterms:W3CDTF">2023-11-20T08:22:26Z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