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540" r:id="rId5"/>
    <p:sldId id="547" r:id="rId6"/>
    <p:sldId id="550" r:id="rId7"/>
    <p:sldId id="548" r:id="rId8"/>
    <p:sldId id="544" r:id="rId9"/>
    <p:sldId id="549" r:id="rId10"/>
    <p:sldId id="551" r:id="rId11"/>
    <p:sldId id="546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9D8"/>
    <a:srgbClr val="057552"/>
    <a:srgbClr val="828A8D"/>
    <a:srgbClr val="D73A2C"/>
    <a:srgbClr val="FEF8F2"/>
    <a:srgbClr val="FF7A0F"/>
    <a:srgbClr val="ADDCFF"/>
    <a:srgbClr val="002A92"/>
    <a:srgbClr val="75D8E9"/>
    <a:srgbClr val="001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>
      <p:cViewPr varScale="1">
        <p:scale>
          <a:sx n="89" d="100"/>
          <a:sy n="89" d="100"/>
        </p:scale>
        <p:origin x="466" y="72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29-Oct-23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29-Oct-23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Picture Placeholder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0" name="Text Placeholder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4" name="Text Placeholder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Freeform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Freeform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65" name="Text Placeholder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866" name="Text Placeholder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7" name="Text Placeholder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68" name="Text Placeholder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9" name="Text Placeholder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0" name="Text Placeholder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1" name="Text Placeholder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2" name="Text Placeholder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3" name="Text Placeholder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4" name="Text Placeholder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5" name="Text Placeholder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6" name="Text Placeholder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7" name="Text Placeholder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8" name="Text Placeholder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anchor="t"/>
          <a:lstStyle>
            <a:lvl1pPr algn="l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582012"/>
            <a:ext cx="5202424" cy="3666388"/>
          </a:xfrm>
        </p:spPr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u="sng" dirty="0"/>
              <a:t>Proposal</a:t>
            </a:r>
            <a:br>
              <a:rPr lang="en-US" u="sng" dirty="0"/>
            </a:br>
            <a:r>
              <a:rPr lang="en-US" sz="2400" b="1" spc="0" dirty="0">
                <a:latin typeface="Open san"/>
              </a:rPr>
              <a:t>Database Management System</a:t>
            </a:r>
            <a:br>
              <a:rPr lang="en-US" dirty="0"/>
            </a:br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856EF6AA-075A-F11E-7AB6-72584D5E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8388" y="2250792"/>
            <a:ext cx="3297423" cy="339309"/>
          </a:xfrm>
        </p:spPr>
        <p:txBody>
          <a:bodyPr/>
          <a:lstStyle/>
          <a:p>
            <a:r>
              <a:rPr lang="en-US" dirty="0"/>
              <a:t>AAM </a:t>
            </a:r>
            <a:r>
              <a:rPr lang="en-US" dirty="0" err="1"/>
              <a:t>Mustahid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27DB16C5-CBA8-050E-8103-FE90238FBA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75362" y="2640348"/>
            <a:ext cx="4569997" cy="339309"/>
          </a:xfrm>
        </p:spPr>
        <p:txBody>
          <a:bodyPr/>
          <a:lstStyle/>
          <a:p>
            <a:r>
              <a:rPr lang="en-US" dirty="0">
                <a:latin typeface="Grandview" panose="020B0502040204020203" pitchFamily="34" charset="0"/>
              </a:rPr>
              <a:t>213-15-4251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A3B86342-A549-E4C3-1C2D-3269E65AEF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5362" y="3293515"/>
            <a:ext cx="4059423" cy="339309"/>
          </a:xfrm>
        </p:spPr>
        <p:txBody>
          <a:bodyPr/>
          <a:lstStyle/>
          <a:p>
            <a:r>
              <a:rPr lang="en-US" dirty="0"/>
              <a:t>Md. Abdul Rabbi Rahat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FDC3F00E-2D9B-DC36-9C5D-99C66237BB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75362" y="3695949"/>
            <a:ext cx="4569997" cy="339309"/>
          </a:xfrm>
        </p:spPr>
        <p:txBody>
          <a:bodyPr/>
          <a:lstStyle/>
          <a:p>
            <a:r>
              <a:rPr lang="en-US" dirty="0">
                <a:latin typeface="Grandview" panose="020B0502040204020203" pitchFamily="34" charset="0"/>
              </a:rPr>
              <a:t>213-15-4583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A7C1FD09-C60A-050C-BBF9-FC66CCB58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78388" y="4242424"/>
            <a:ext cx="3297423" cy="339309"/>
          </a:xfrm>
        </p:spPr>
        <p:txBody>
          <a:bodyPr/>
          <a:lstStyle/>
          <a:p>
            <a:r>
              <a:rPr lang="en-US" dirty="0"/>
              <a:t>Anamika Hossain Lily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152F0AD2-B0ED-DDB5-6B75-1A158BC02A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75362" y="4580740"/>
            <a:ext cx="4569997" cy="339309"/>
          </a:xfrm>
        </p:spPr>
        <p:txBody>
          <a:bodyPr/>
          <a:lstStyle/>
          <a:p>
            <a:r>
              <a:rPr lang="en-US" dirty="0">
                <a:latin typeface="Grandview" panose="020B0502040204020203" pitchFamily="34" charset="0"/>
              </a:rPr>
              <a:t>213-15-4246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5A9B833D-B259-D69D-A1C5-4CB1337CAE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5362" y="5152829"/>
            <a:ext cx="4135623" cy="339309"/>
          </a:xfrm>
        </p:spPr>
        <p:txBody>
          <a:bodyPr/>
          <a:lstStyle/>
          <a:p>
            <a:r>
              <a:rPr lang="en-US" dirty="0"/>
              <a:t>Md. Walid Hassan Khan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FF8984B0-FF4A-676A-718D-88A75A8F24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75362" y="5494032"/>
            <a:ext cx="4569997" cy="339309"/>
          </a:xfrm>
        </p:spPr>
        <p:txBody>
          <a:bodyPr/>
          <a:lstStyle/>
          <a:p>
            <a:r>
              <a:rPr lang="en-US" dirty="0">
                <a:latin typeface="Grandview" panose="020B0502040204020203" pitchFamily="34" charset="0"/>
              </a:rPr>
              <a:t>213-15-4275</a:t>
            </a:r>
          </a:p>
        </p:txBody>
      </p:sp>
      <p:sp>
        <p:nvSpPr>
          <p:cNvPr id="10" name="Text Placeholder 80">
            <a:extLst>
              <a:ext uri="{FF2B5EF4-FFF2-40B4-BE49-F238E27FC236}">
                <a16:creationId xmlns:a16="http://schemas.microsoft.com/office/drawing/2014/main" id="{5D798BDE-6BC3-BA39-57CA-67EBF5C16736}"/>
              </a:ext>
            </a:extLst>
          </p:cNvPr>
          <p:cNvSpPr txBox="1">
            <a:spLocks/>
          </p:cNvSpPr>
          <p:nvPr/>
        </p:nvSpPr>
        <p:spPr>
          <a:xfrm>
            <a:off x="6375362" y="1332080"/>
            <a:ext cx="3280320" cy="63360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/>
              <a:t>Presented BY </a:t>
            </a:r>
            <a:r>
              <a:rPr lang="en-US" sz="2000" dirty="0"/>
              <a:t>: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0063D91F-1907-DF48-EEE6-28199E88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612" y="5227639"/>
            <a:ext cx="7696200" cy="94456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/>
              <a:t>Table of Content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E615A8-84E8-FB12-02EC-D5D302896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65874"/>
              </p:ext>
            </p:extLst>
          </p:nvPr>
        </p:nvGraphicFramePr>
        <p:xfrm>
          <a:off x="2145770" y="1447800"/>
          <a:ext cx="812588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684">
                  <a:extLst>
                    <a:ext uri="{9D8B030D-6E8A-4147-A177-3AD203B41FA5}">
                      <a16:colId xmlns:a16="http://schemas.microsoft.com/office/drawing/2014/main" val="2791625912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3597457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23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Project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19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36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7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5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ER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41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44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mium Vector | Hospital building for healthcare cartoon background vector  illustration with, ambulance car, doctor, patient, nurses and medical  clinic exterior">
            <a:extLst>
              <a:ext uri="{FF2B5EF4-FFF2-40B4-BE49-F238E27FC236}">
                <a16:creationId xmlns:a16="http://schemas.microsoft.com/office/drawing/2014/main" id="{B607443C-B137-5970-6886-33206C6C2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9" y="622365"/>
            <a:ext cx="609297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itle 37">
            <a:extLst>
              <a:ext uri="{FF2B5EF4-FFF2-40B4-BE49-F238E27FC236}">
                <a16:creationId xmlns:a16="http://schemas.microsoft.com/office/drawing/2014/main" id="{0063D91F-1907-DF48-EEE6-28199E88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612" y="5227639"/>
            <a:ext cx="7696200" cy="94456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200" dirty="0"/>
              <a:t>Hospital Management System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B6A788-0CE3-9547-BC23-5C63653303F2}"/>
              </a:ext>
            </a:extLst>
          </p:cNvPr>
          <p:cNvSpPr txBox="1"/>
          <p:nvPr/>
        </p:nvSpPr>
        <p:spPr>
          <a:xfrm>
            <a:off x="6929586" y="661358"/>
            <a:ext cx="4648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3"/>
                </a:solidFill>
              </a:rPr>
              <a:t>PROJECT IDEA </a:t>
            </a:r>
            <a:r>
              <a:rPr lang="en-US" dirty="0"/>
              <a:t>: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healthcare industry is continuously evolving, and the need for efficient, automated, and integrated management systems in hospitals is becoming increasingly crucial. The proposed project aims to develop and implement a state of the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 “Hospital Management System” to streamline and enhance the overall healthcare management process.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751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0063D91F-1907-DF48-EEE6-28199E88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Hospital Management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4EA20-2DAF-5E6B-A294-0E13F6F29E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2796" y="2057431"/>
            <a:ext cx="3314699" cy="566458"/>
          </a:xfrm>
        </p:spPr>
        <p:txBody>
          <a:bodyPr/>
          <a:lstStyle/>
          <a:p>
            <a:r>
              <a:rPr lang="en-US" dirty="0"/>
              <a:t>Doctor Information Management</a:t>
            </a:r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D4B9CD63-E310-F433-8DC3-2D00CF30E678}"/>
              </a:ext>
            </a:extLst>
          </p:cNvPr>
          <p:cNvSpPr txBox="1">
            <a:spLocks/>
          </p:cNvSpPr>
          <p:nvPr/>
        </p:nvSpPr>
        <p:spPr>
          <a:xfrm>
            <a:off x="2360612" y="5227639"/>
            <a:ext cx="7696200" cy="9445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121899" tIns="60949" rIns="121899" bIns="60949" rtlCol="0" anchor="ctr">
            <a:normAutofit fontScale="97500"/>
          </a:bodyPr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4800" b="0" i="0" kern="1200" cap="all" spc="100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3200" u="sng" dirty="0" err="1"/>
              <a:t>fEATURES</a:t>
            </a:r>
            <a:endParaRPr lang="en-US" sz="3200" u="sng" dirty="0"/>
          </a:p>
        </p:txBody>
      </p:sp>
      <p:pic>
        <p:nvPicPr>
          <p:cNvPr id="3078" name="Picture 6" descr="Vet icon">
            <a:extLst>
              <a:ext uri="{FF2B5EF4-FFF2-40B4-BE49-F238E27FC236}">
                <a16:creationId xmlns:a16="http://schemas.microsoft.com/office/drawing/2014/main" id="{7350BC09-8C29-BA0B-D74D-1F9130E24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71599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ospital bed icon">
            <a:extLst>
              <a:ext uri="{FF2B5EF4-FFF2-40B4-BE49-F238E27FC236}">
                <a16:creationId xmlns:a16="http://schemas.microsoft.com/office/drawing/2014/main" id="{DB72C500-2043-8CD8-80AA-2FCD5B655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956" y="6929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alendar icon">
            <a:extLst>
              <a:ext uri="{FF2B5EF4-FFF2-40B4-BE49-F238E27FC236}">
                <a16:creationId xmlns:a16="http://schemas.microsoft.com/office/drawing/2014/main" id="{0E773E0B-DDB4-CB26-00B3-E9F7F909A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301382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ard icon">
            <a:extLst>
              <a:ext uri="{FF2B5EF4-FFF2-40B4-BE49-F238E27FC236}">
                <a16:creationId xmlns:a16="http://schemas.microsoft.com/office/drawing/2014/main" id="{38C299BA-B231-8F25-9BB6-9D6CF8830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956" y="292494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359E51A-99BD-5F59-BC17-3B307CAF1AB9}"/>
              </a:ext>
            </a:extLst>
          </p:cNvPr>
          <p:cNvSpPr txBox="1">
            <a:spLocks/>
          </p:cNvSpPr>
          <p:nvPr/>
        </p:nvSpPr>
        <p:spPr>
          <a:xfrm>
            <a:off x="6809206" y="2100208"/>
            <a:ext cx="3314699" cy="566458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Patient Information Management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5BB7751-9451-AF5F-EB06-6BEA88512103}"/>
              </a:ext>
            </a:extLst>
          </p:cNvPr>
          <p:cNvSpPr txBox="1">
            <a:spLocks/>
          </p:cNvSpPr>
          <p:nvPr/>
        </p:nvSpPr>
        <p:spPr>
          <a:xfrm>
            <a:off x="1940193" y="4435971"/>
            <a:ext cx="3419056" cy="566458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Appointment Booking Management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FD341256-4B18-9BDA-E98E-7F03E3C19E72}"/>
              </a:ext>
            </a:extLst>
          </p:cNvPr>
          <p:cNvSpPr txBox="1">
            <a:spLocks/>
          </p:cNvSpPr>
          <p:nvPr/>
        </p:nvSpPr>
        <p:spPr>
          <a:xfrm>
            <a:off x="6840928" y="4415436"/>
            <a:ext cx="3419056" cy="566458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Medical  Management</a:t>
            </a:r>
          </a:p>
          <a:p>
            <a:r>
              <a:rPr lang="en-US" dirty="0"/>
              <a:t>History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C6D4FF-B0E4-D2F7-5281-557EFF25699D}"/>
              </a:ext>
            </a:extLst>
          </p:cNvPr>
          <p:cNvSpPr/>
          <p:nvPr/>
        </p:nvSpPr>
        <p:spPr>
          <a:xfrm>
            <a:off x="5942012" y="609600"/>
            <a:ext cx="86144" cy="4495800"/>
          </a:xfrm>
          <a:prstGeom prst="rect">
            <a:avLst/>
          </a:prstGeom>
          <a:solidFill>
            <a:srgbClr val="F8E9D8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056E-F816-1B50-725B-8664BB9D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2DFE-3DDA-078D-A795-99B2B77C02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4211" y="2590800"/>
            <a:ext cx="2133601" cy="586047"/>
          </a:xfrm>
        </p:spPr>
        <p:txBody>
          <a:bodyPr/>
          <a:lstStyle/>
          <a:p>
            <a:r>
              <a:rPr lang="en-US" dirty="0"/>
              <a:t>Programming language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82CEB-1B7C-FF11-6F12-D1C53DEC71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accent1"/>
                </a:solidFill>
              </a:rPr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1F643-620A-BB66-349A-D3DEE663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98811" y="2590800"/>
            <a:ext cx="2133601" cy="586047"/>
          </a:xfrm>
        </p:spPr>
        <p:txBody>
          <a:bodyPr/>
          <a:lstStyle/>
          <a:p>
            <a:r>
              <a:rPr lang="en-US" dirty="0"/>
              <a:t>GRAPHICAL User </a:t>
            </a:r>
            <a:r>
              <a:rPr lang="en-US" dirty="0" err="1"/>
              <a:t>INterface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8F5E53-67CC-6FBD-8507-FAC54A5FA9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57552"/>
                </a:solidFill>
              </a:rPr>
              <a:t>TKINTER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AA6A0C-BD61-9564-7D9A-96A9B97C458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411" y="2590800"/>
            <a:ext cx="2133601" cy="586047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D426AA-49C4-2A21-F097-9FE0E4F65DA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B0F0"/>
                </a:solidFill>
              </a:rPr>
              <a:t>My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6FCAB5-36B9-C7C2-3891-DE25132D6C6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856412" y="3962400"/>
            <a:ext cx="2133601" cy="365760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D3A6B48-C248-A14E-2EF3-E4EB7C7CF99B}"/>
              </a:ext>
            </a:extLst>
          </p:cNvPr>
          <p:cNvSpPr/>
          <p:nvPr/>
        </p:nvSpPr>
        <p:spPr>
          <a:xfrm>
            <a:off x="6665909" y="3748596"/>
            <a:ext cx="228603" cy="265220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965B14E3-A0D1-A43E-0207-4D88DD15A695}"/>
              </a:ext>
            </a:extLst>
          </p:cNvPr>
          <p:cNvSpPr txBox="1">
            <a:spLocks/>
          </p:cNvSpPr>
          <p:nvPr/>
        </p:nvSpPr>
        <p:spPr>
          <a:xfrm>
            <a:off x="6856412" y="4587240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vert="horz" lIns="121899" tIns="60949" rIns="121899" bIns="60949" rtlCol="0" anchor="ctr">
            <a:noAutofit/>
          </a:bodyPr>
          <a:lstStyle>
            <a:lvl1pPr marL="0" indent="0" algn="ctr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1" kern="1200" cap="all" spc="0" baseline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5317E312-C784-B74A-83DF-9AD75FC0C73E}"/>
              </a:ext>
            </a:extLst>
          </p:cNvPr>
          <p:cNvSpPr txBox="1">
            <a:spLocks/>
          </p:cNvSpPr>
          <p:nvPr/>
        </p:nvSpPr>
        <p:spPr>
          <a:xfrm>
            <a:off x="6856412" y="5196840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vert="horz" lIns="121899" tIns="60949" rIns="121899" bIns="60949" rtlCol="0" anchor="ctr">
            <a:noAutofit/>
          </a:bodyPr>
          <a:lstStyle>
            <a:lvl1pPr marL="0" indent="0" algn="ctr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1" kern="1200" cap="all" spc="0" baseline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delete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3365FE-B909-3860-6A99-5A1BF0DBB45E}"/>
              </a:ext>
            </a:extLst>
          </p:cNvPr>
          <p:cNvSpPr txBox="1">
            <a:spLocks/>
          </p:cNvSpPr>
          <p:nvPr/>
        </p:nvSpPr>
        <p:spPr>
          <a:xfrm>
            <a:off x="6894512" y="5806440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vert="horz" lIns="121899" tIns="60949" rIns="121899" bIns="60949" rtlCol="0" anchor="ctr">
            <a:noAutofit/>
          </a:bodyPr>
          <a:lstStyle>
            <a:lvl1pPr marL="0" indent="0" algn="ctr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1" kern="1200" cap="all" spc="0" baseline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truncate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5AE8CA5-C490-5429-7C6B-B974EBECA994}"/>
              </a:ext>
            </a:extLst>
          </p:cNvPr>
          <p:cNvSpPr/>
          <p:nvPr/>
        </p:nvSpPr>
        <p:spPr>
          <a:xfrm>
            <a:off x="5103812" y="4754305"/>
            <a:ext cx="1614484" cy="73209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37023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0063D91F-1907-DF48-EEE6-28199E88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Hospital Management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4EA20-2DAF-5E6B-A294-0E13F6F29E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46263" y="1915579"/>
            <a:ext cx="3314699" cy="344293"/>
          </a:xfrm>
        </p:spPr>
        <p:txBody>
          <a:bodyPr/>
          <a:lstStyle/>
          <a:p>
            <a:r>
              <a:rPr lang="en-US" dirty="0"/>
              <a:t>Doctor</a:t>
            </a:r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D4B9CD63-E310-F433-8DC3-2D00CF30E678}"/>
              </a:ext>
            </a:extLst>
          </p:cNvPr>
          <p:cNvSpPr txBox="1">
            <a:spLocks/>
          </p:cNvSpPr>
          <p:nvPr/>
        </p:nvSpPr>
        <p:spPr>
          <a:xfrm>
            <a:off x="2360612" y="5227639"/>
            <a:ext cx="7696200" cy="9445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121899" tIns="60949" rIns="121899" bIns="60949" rtlCol="0" anchor="ctr">
            <a:normAutofit fontScale="97500"/>
          </a:bodyPr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4800" b="0" i="0" kern="1200" cap="all" spc="100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3200" u="sng" dirty="0"/>
              <a:t>Table</a:t>
            </a:r>
          </a:p>
        </p:txBody>
      </p:sp>
      <p:pic>
        <p:nvPicPr>
          <p:cNvPr id="3078" name="Picture 6" descr="Vet icon">
            <a:extLst>
              <a:ext uri="{FF2B5EF4-FFF2-40B4-BE49-F238E27FC236}">
                <a16:creationId xmlns:a16="http://schemas.microsoft.com/office/drawing/2014/main" id="{7350BC09-8C29-BA0B-D74D-1F9130E24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94" y="675736"/>
            <a:ext cx="1127359" cy="112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ospital bed icon">
            <a:extLst>
              <a:ext uri="{FF2B5EF4-FFF2-40B4-BE49-F238E27FC236}">
                <a16:creationId xmlns:a16="http://schemas.microsoft.com/office/drawing/2014/main" id="{DB72C500-2043-8CD8-80AA-2FCD5B655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431" y="660752"/>
            <a:ext cx="1130234" cy="113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alendar icon">
            <a:extLst>
              <a:ext uri="{FF2B5EF4-FFF2-40B4-BE49-F238E27FC236}">
                <a16:creationId xmlns:a16="http://schemas.microsoft.com/office/drawing/2014/main" id="{0E773E0B-DDB4-CB26-00B3-E9F7F909A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71" y="2994434"/>
            <a:ext cx="1094141" cy="109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ard icon">
            <a:extLst>
              <a:ext uri="{FF2B5EF4-FFF2-40B4-BE49-F238E27FC236}">
                <a16:creationId xmlns:a16="http://schemas.microsoft.com/office/drawing/2014/main" id="{38C299BA-B231-8F25-9BB6-9D6CF8830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3026755"/>
            <a:ext cx="1082569" cy="10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359E51A-99BD-5F59-BC17-3B307CAF1AB9}"/>
              </a:ext>
            </a:extLst>
          </p:cNvPr>
          <p:cNvSpPr txBox="1">
            <a:spLocks/>
          </p:cNvSpPr>
          <p:nvPr/>
        </p:nvSpPr>
        <p:spPr>
          <a:xfrm>
            <a:off x="7027863" y="1865533"/>
            <a:ext cx="3314699" cy="35961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Patient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5BB7751-9451-AF5F-EB06-6BEA88512103}"/>
              </a:ext>
            </a:extLst>
          </p:cNvPr>
          <p:cNvSpPr txBox="1">
            <a:spLocks/>
          </p:cNvSpPr>
          <p:nvPr/>
        </p:nvSpPr>
        <p:spPr>
          <a:xfrm>
            <a:off x="1942520" y="4247489"/>
            <a:ext cx="3419056" cy="32451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Appointment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FD341256-4B18-9BDA-E98E-7F03E3C19E72}"/>
              </a:ext>
            </a:extLst>
          </p:cNvPr>
          <p:cNvSpPr txBox="1">
            <a:spLocks/>
          </p:cNvSpPr>
          <p:nvPr/>
        </p:nvSpPr>
        <p:spPr>
          <a:xfrm>
            <a:off x="7027863" y="4247489"/>
            <a:ext cx="3419056" cy="36538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Medical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C6D4FF-B0E4-D2F7-5281-557EFF25699D}"/>
              </a:ext>
            </a:extLst>
          </p:cNvPr>
          <p:cNvSpPr/>
          <p:nvPr/>
        </p:nvSpPr>
        <p:spPr>
          <a:xfrm>
            <a:off x="5942012" y="609600"/>
            <a:ext cx="86144" cy="4495800"/>
          </a:xfrm>
          <a:prstGeom prst="rect">
            <a:avLst/>
          </a:prstGeom>
          <a:solidFill>
            <a:srgbClr val="F8E9D8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8EF76-9F21-6D23-480D-C6C7311138EF}"/>
              </a:ext>
            </a:extLst>
          </p:cNvPr>
          <p:cNvSpPr txBox="1"/>
          <p:nvPr/>
        </p:nvSpPr>
        <p:spPr>
          <a:xfrm>
            <a:off x="6788453" y="2225144"/>
            <a:ext cx="456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Patient : (</a:t>
            </a:r>
            <a:r>
              <a:rPr lang="en-US" sz="1400" dirty="0" err="1"/>
              <a:t>PatientID</a:t>
            </a:r>
            <a:r>
              <a:rPr lang="en-US" sz="1400" dirty="0"/>
              <a:t>, FirstName, </a:t>
            </a:r>
            <a:r>
              <a:rPr lang="en-US" sz="1400" dirty="0" err="1"/>
              <a:t>LastName</a:t>
            </a:r>
            <a:r>
              <a:rPr lang="en-US" sz="1400" dirty="0"/>
              <a:t>, Mobile, Email, </a:t>
            </a:r>
            <a:r>
              <a:rPr lang="en-US" sz="1400" dirty="0" err="1"/>
              <a:t>RoomNumber</a:t>
            </a:r>
            <a:r>
              <a:rPr lang="en-US" sz="1400" dirty="0"/>
              <a:t>, Gender, Address, Age, </a:t>
            </a:r>
            <a:r>
              <a:rPr lang="en-US" sz="1400" dirty="0" err="1"/>
              <a:t>BloodGroup</a:t>
            </a:r>
            <a:r>
              <a:rPr lang="en-US" sz="1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D465B-9BD4-DC67-4F6D-96B63F612A11}"/>
              </a:ext>
            </a:extLst>
          </p:cNvPr>
          <p:cNvSpPr txBox="1"/>
          <p:nvPr/>
        </p:nvSpPr>
        <p:spPr>
          <a:xfrm>
            <a:off x="1846263" y="2292148"/>
            <a:ext cx="361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Doctor : (</a:t>
            </a:r>
            <a:r>
              <a:rPr lang="en-US" sz="1400" dirty="0" err="1"/>
              <a:t>Doctor</a:t>
            </a:r>
            <a:r>
              <a:rPr lang="en-US" sz="1600" dirty="0" err="1"/>
              <a:t>I</a:t>
            </a:r>
            <a:r>
              <a:rPr lang="en-US" sz="1400" dirty="0" err="1"/>
              <a:t>D</a:t>
            </a:r>
            <a:r>
              <a:rPr lang="en-US" sz="1400" dirty="0"/>
              <a:t>, Name, Age, Designation)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00E5D-7689-AD03-F325-2E2A4D4DF271}"/>
              </a:ext>
            </a:extLst>
          </p:cNvPr>
          <p:cNvSpPr txBox="1"/>
          <p:nvPr/>
        </p:nvSpPr>
        <p:spPr>
          <a:xfrm>
            <a:off x="1870930" y="4625891"/>
            <a:ext cx="3894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Appointment : (</a:t>
            </a:r>
            <a:r>
              <a:rPr lang="en-US" sz="1400" dirty="0" err="1"/>
              <a:t>ApptID</a:t>
            </a:r>
            <a:r>
              <a:rPr lang="en-US" sz="1400" dirty="0"/>
              <a:t>, </a:t>
            </a:r>
            <a:r>
              <a:rPr lang="en-US" sz="1400" dirty="0" err="1"/>
              <a:t>PatientID</a:t>
            </a:r>
            <a:r>
              <a:rPr lang="en-US" sz="1400" dirty="0"/>
              <a:t>, Date, </a:t>
            </a:r>
            <a:r>
              <a:rPr lang="en-US" sz="1400" dirty="0" err="1"/>
              <a:t>DoctorID</a:t>
            </a:r>
            <a:r>
              <a:rPr lang="en-US" sz="1400" dirty="0"/>
              <a:t>)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6DB3F-DB3E-7C2F-823C-A10DD1D92322}"/>
              </a:ext>
            </a:extLst>
          </p:cNvPr>
          <p:cNvSpPr txBox="1"/>
          <p:nvPr/>
        </p:nvSpPr>
        <p:spPr>
          <a:xfrm>
            <a:off x="7006147" y="4639696"/>
            <a:ext cx="3390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Medical History : (</a:t>
            </a:r>
            <a:r>
              <a:rPr lang="en-US" sz="1400" dirty="0" err="1"/>
              <a:t>ApptID</a:t>
            </a:r>
            <a:r>
              <a:rPr lang="en-US" sz="1400" dirty="0"/>
              <a:t>, Date , Diagnosis)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646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7">
            <a:extLst>
              <a:ext uri="{FF2B5EF4-FFF2-40B4-BE49-F238E27FC236}">
                <a16:creationId xmlns:a16="http://schemas.microsoft.com/office/drawing/2014/main" id="{D4B9CD63-E310-F433-8DC3-2D00CF30E678}"/>
              </a:ext>
            </a:extLst>
          </p:cNvPr>
          <p:cNvSpPr txBox="1">
            <a:spLocks/>
          </p:cNvSpPr>
          <p:nvPr/>
        </p:nvSpPr>
        <p:spPr>
          <a:xfrm>
            <a:off x="2322512" y="5791200"/>
            <a:ext cx="75438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121899" tIns="60949" rIns="121899" bIns="60949" rtlCol="0" anchor="ctr">
            <a:normAutofit fontScale="97500"/>
          </a:bodyPr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4800" b="0" i="0" kern="1200" cap="all" spc="100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3200" u="sng" dirty="0"/>
              <a:t>ER </a:t>
            </a:r>
            <a:r>
              <a:rPr lang="en-US" sz="3200" u="sng" dirty="0" err="1"/>
              <a:t>DIagram</a:t>
            </a:r>
            <a:endParaRPr lang="en-US" sz="3200" u="sng" dirty="0"/>
          </a:p>
        </p:txBody>
      </p:sp>
      <p:pic>
        <p:nvPicPr>
          <p:cNvPr id="10" name="Picture 9" descr="A diagram of a medical history&#10;&#10;Description automatically generated">
            <a:extLst>
              <a:ext uri="{FF2B5EF4-FFF2-40B4-BE49-F238E27FC236}">
                <a16:creationId xmlns:a16="http://schemas.microsoft.com/office/drawing/2014/main" id="{5DE82160-83D4-17F8-5C68-E126C61C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" y="601822"/>
            <a:ext cx="10969943" cy="50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8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27" y="3052418"/>
            <a:ext cx="4113371" cy="16764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2B416A-5CC3-AAD8-A807-AF528A9D2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89812" y="1752600"/>
            <a:ext cx="4375181" cy="4661574"/>
            <a:chOff x="7813644" y="1891626"/>
            <a:chExt cx="4375181" cy="4661574"/>
          </a:xfrm>
        </p:grpSpPr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466885C7-3544-EAF4-4E5C-CB2358D57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3644" y="4829406"/>
              <a:ext cx="2878230" cy="1723794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0" y="610"/>
                </a:cxn>
                <a:cxn ang="0">
                  <a:pos x="1666" y="1358"/>
                </a:cxn>
                <a:cxn ang="0">
                  <a:pos x="1666" y="1356"/>
                </a:cxn>
                <a:cxn ang="0">
                  <a:pos x="1666" y="591"/>
                </a:cxn>
                <a:cxn ang="0">
                  <a:pos x="1666" y="591"/>
                </a:cxn>
                <a:cxn ang="0">
                  <a:pos x="349" y="0"/>
                </a:cxn>
              </a:cxnLst>
              <a:rect l="0" t="0" r="r" b="b"/>
              <a:pathLst>
                <a:path w="1666" h="1358">
                  <a:moveTo>
                    <a:pt x="349" y="0"/>
                  </a:moveTo>
                  <a:lnTo>
                    <a:pt x="0" y="610"/>
                  </a:lnTo>
                  <a:lnTo>
                    <a:pt x="1666" y="1358"/>
                  </a:lnTo>
                  <a:lnTo>
                    <a:pt x="1666" y="1356"/>
                  </a:lnTo>
                  <a:lnTo>
                    <a:pt x="1666" y="591"/>
                  </a:lnTo>
                  <a:lnTo>
                    <a:pt x="1666" y="59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F0AB3AFD-88C0-FA96-192B-E2DBE72DB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7763" y="3986074"/>
              <a:ext cx="2232095" cy="1510542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0" y="610"/>
                </a:cxn>
                <a:cxn ang="0">
                  <a:pos x="1292" y="1189"/>
                </a:cxn>
                <a:cxn ang="0">
                  <a:pos x="1292" y="1189"/>
                </a:cxn>
                <a:cxn ang="0">
                  <a:pos x="1292" y="424"/>
                </a:cxn>
                <a:cxn ang="0">
                  <a:pos x="1292" y="424"/>
                </a:cxn>
                <a:cxn ang="0">
                  <a:pos x="349" y="0"/>
                </a:cxn>
              </a:cxnLst>
              <a:rect l="0" t="0" r="r" b="b"/>
              <a:pathLst>
                <a:path w="1292" h="1189">
                  <a:moveTo>
                    <a:pt x="349" y="0"/>
                  </a:moveTo>
                  <a:lnTo>
                    <a:pt x="0" y="610"/>
                  </a:lnTo>
                  <a:lnTo>
                    <a:pt x="1292" y="1189"/>
                  </a:lnTo>
                  <a:lnTo>
                    <a:pt x="1292" y="1189"/>
                  </a:lnTo>
                  <a:lnTo>
                    <a:pt x="1292" y="424"/>
                  </a:lnTo>
                  <a:lnTo>
                    <a:pt x="1292" y="424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5221DD42-2189-CD61-4221-73FE895CE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3898" y="3158451"/>
              <a:ext cx="1585963" cy="1294747"/>
            </a:xfrm>
            <a:custGeom>
              <a:avLst/>
              <a:gdLst/>
              <a:ahLst/>
              <a:cxnLst>
                <a:cxn ang="0">
                  <a:pos x="347" y="0"/>
                </a:cxn>
                <a:cxn ang="0">
                  <a:pos x="0" y="609"/>
                </a:cxn>
                <a:cxn ang="0">
                  <a:pos x="918" y="1022"/>
                </a:cxn>
                <a:cxn ang="0">
                  <a:pos x="918" y="1022"/>
                </a:cxn>
                <a:cxn ang="0">
                  <a:pos x="918" y="256"/>
                </a:cxn>
                <a:cxn ang="0">
                  <a:pos x="918" y="256"/>
                </a:cxn>
                <a:cxn ang="0">
                  <a:pos x="347" y="0"/>
                </a:cxn>
              </a:cxnLst>
              <a:rect l="0" t="0" r="r" b="b"/>
              <a:pathLst>
                <a:path w="918" h="1022">
                  <a:moveTo>
                    <a:pt x="347" y="0"/>
                  </a:moveTo>
                  <a:lnTo>
                    <a:pt x="0" y="609"/>
                  </a:lnTo>
                  <a:lnTo>
                    <a:pt x="918" y="1022"/>
                  </a:lnTo>
                  <a:lnTo>
                    <a:pt x="918" y="1022"/>
                  </a:lnTo>
                  <a:lnTo>
                    <a:pt x="918" y="256"/>
                  </a:lnTo>
                  <a:lnTo>
                    <a:pt x="918" y="256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E983D41-A928-D0C3-7064-C0858D760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854" y="1891626"/>
              <a:ext cx="943285" cy="151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97"/>
                </a:cxn>
                <a:cxn ang="0">
                  <a:pos x="545" y="953"/>
                </a:cxn>
                <a:cxn ang="0">
                  <a:pos x="0" y="0"/>
                </a:cxn>
              </a:cxnLst>
              <a:rect l="0" t="0" r="r" b="b"/>
              <a:pathLst>
                <a:path w="545" h="1197">
                  <a:moveTo>
                    <a:pt x="0" y="0"/>
                  </a:moveTo>
                  <a:lnTo>
                    <a:pt x="0" y="1197"/>
                  </a:lnTo>
                  <a:lnTo>
                    <a:pt x="545" y="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0DE47216-0491-B472-A3AE-40C73D0F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0026" y="1891626"/>
              <a:ext cx="939828" cy="1518155"/>
            </a:xfrm>
            <a:custGeom>
              <a:avLst/>
              <a:gdLst/>
              <a:ahLst/>
              <a:cxnLst>
                <a:cxn ang="0">
                  <a:pos x="0" y="953"/>
                </a:cxn>
                <a:cxn ang="0">
                  <a:pos x="544" y="1197"/>
                </a:cxn>
                <a:cxn ang="0">
                  <a:pos x="544" y="1197"/>
                </a:cxn>
                <a:cxn ang="0">
                  <a:pos x="544" y="0"/>
                </a:cxn>
                <a:cxn ang="0">
                  <a:pos x="0" y="953"/>
                </a:cxn>
              </a:cxnLst>
              <a:rect l="0" t="0" r="r" b="b"/>
              <a:pathLst>
                <a:path w="544" h="1197">
                  <a:moveTo>
                    <a:pt x="0" y="953"/>
                  </a:moveTo>
                  <a:lnTo>
                    <a:pt x="544" y="1197"/>
                  </a:lnTo>
                  <a:lnTo>
                    <a:pt x="544" y="1197"/>
                  </a:lnTo>
                  <a:lnTo>
                    <a:pt x="544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3A4997D7-8A4B-4D77-C6C0-15D50D943DE7}"/>
                </a:ext>
              </a:extLst>
            </p:cNvPr>
            <p:cNvSpPr/>
            <p:nvPr/>
          </p:nvSpPr>
          <p:spPr>
            <a:xfrm>
              <a:off x="10687828" y="5084529"/>
              <a:ext cx="1499409" cy="1466133"/>
            </a:xfrm>
            <a:custGeom>
              <a:avLst/>
              <a:gdLst>
                <a:gd name="connsiteX0" fmla="*/ 1499409 w 1499409"/>
                <a:gd name="connsiteY0" fmla="*/ 0 h 1466133"/>
                <a:gd name="connsiteX1" fmla="*/ 1499409 w 1499409"/>
                <a:gd name="connsiteY1" fmla="*/ 972130 h 1466133"/>
                <a:gd name="connsiteX2" fmla="*/ 0 w 1499409"/>
                <a:gd name="connsiteY2" fmla="*/ 1466133 h 1466133"/>
                <a:gd name="connsiteX3" fmla="*/ 0 w 1499409"/>
                <a:gd name="connsiteY3" fmla="*/ 495071 h 14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409" h="1466133">
                  <a:moveTo>
                    <a:pt x="1499409" y="0"/>
                  </a:moveTo>
                  <a:lnTo>
                    <a:pt x="1499409" y="972130"/>
                  </a:lnTo>
                  <a:lnTo>
                    <a:pt x="0" y="1466133"/>
                  </a:lnTo>
                  <a:lnTo>
                    <a:pt x="0" y="49507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37C6FE48-A2E1-8A35-D7D6-968BE3129183}"/>
                </a:ext>
              </a:extLst>
            </p:cNvPr>
            <p:cNvSpPr/>
            <p:nvPr/>
          </p:nvSpPr>
          <p:spPr>
            <a:xfrm>
              <a:off x="10689860" y="4029644"/>
              <a:ext cx="1497378" cy="1466972"/>
            </a:xfrm>
            <a:custGeom>
              <a:avLst/>
              <a:gdLst>
                <a:gd name="connsiteX0" fmla="*/ 1497378 w 1497378"/>
                <a:gd name="connsiteY0" fmla="*/ 0 h 1466972"/>
                <a:gd name="connsiteX1" fmla="*/ 1497378 w 1497378"/>
                <a:gd name="connsiteY1" fmla="*/ 973516 h 1466972"/>
                <a:gd name="connsiteX2" fmla="*/ 0 w 1497378"/>
                <a:gd name="connsiteY2" fmla="*/ 1466972 h 1466972"/>
                <a:gd name="connsiteX3" fmla="*/ 0 w 1497378"/>
                <a:gd name="connsiteY3" fmla="*/ 495093 h 146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78" h="1466972">
                  <a:moveTo>
                    <a:pt x="1497378" y="0"/>
                  </a:moveTo>
                  <a:lnTo>
                    <a:pt x="1497378" y="973516"/>
                  </a:lnTo>
                  <a:lnTo>
                    <a:pt x="0" y="1466972"/>
                  </a:lnTo>
                  <a:lnTo>
                    <a:pt x="0" y="49509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E31E1B3E-9455-732C-C8CD-62A81668872A}"/>
                </a:ext>
              </a:extLst>
            </p:cNvPr>
            <p:cNvSpPr/>
            <p:nvPr/>
          </p:nvSpPr>
          <p:spPr>
            <a:xfrm>
              <a:off x="10689862" y="3158452"/>
              <a:ext cx="1498963" cy="1294747"/>
            </a:xfrm>
            <a:custGeom>
              <a:avLst/>
              <a:gdLst>
                <a:gd name="connsiteX0" fmla="*/ 986476 w 1498963"/>
                <a:gd name="connsiteY0" fmla="*/ 0 h 1294747"/>
                <a:gd name="connsiteX1" fmla="*/ 1498963 w 1498963"/>
                <a:gd name="connsiteY1" fmla="*/ 659560 h 1294747"/>
                <a:gd name="connsiteX2" fmla="*/ 1498963 w 1498963"/>
                <a:gd name="connsiteY2" fmla="*/ 800229 h 1294747"/>
                <a:gd name="connsiteX3" fmla="*/ 0 w 1498963"/>
                <a:gd name="connsiteY3" fmla="*/ 1294747 h 1294747"/>
                <a:gd name="connsiteX4" fmla="*/ 0 w 1498963"/>
                <a:gd name="connsiteY4" fmla="*/ 324320 h 129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963" h="1294747">
                  <a:moveTo>
                    <a:pt x="986476" y="0"/>
                  </a:moveTo>
                  <a:lnTo>
                    <a:pt x="1498963" y="659560"/>
                  </a:lnTo>
                  <a:lnTo>
                    <a:pt x="1498963" y="800229"/>
                  </a:lnTo>
                  <a:lnTo>
                    <a:pt x="0" y="1294747"/>
                  </a:lnTo>
                  <a:lnTo>
                    <a:pt x="0" y="32432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487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B" id="{A295CC4B-310C-4963-9313-0BE83AAEA2AF}" vid="{311A0ED5-896D-436C-B6C5-2669057091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2C9D45F-5AE4-4696-AF8F-9050FAA714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98ECCF-2628-4286-8535-6374B1F0F1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D42FEB-2214-4507-AEBF-7AC9BFC4A1C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Whitepaper proposal presentation</Template>
  <TotalTime>120</TotalTime>
  <Words>221</Words>
  <Application>Microsoft Office PowerPoint</Application>
  <PresentationFormat>Custom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Narrow</vt:lpstr>
      <vt:lpstr>Bookman Old Style</vt:lpstr>
      <vt:lpstr>Calibri</vt:lpstr>
      <vt:lpstr>Corbel</vt:lpstr>
      <vt:lpstr>Grandview</vt:lpstr>
      <vt:lpstr>Open san</vt:lpstr>
      <vt:lpstr>Times New Roman</vt:lpstr>
      <vt:lpstr>Office Theme</vt:lpstr>
      <vt:lpstr>Project Proposal Database Management System </vt:lpstr>
      <vt:lpstr>Table of Content</vt:lpstr>
      <vt:lpstr>Hospital Management System</vt:lpstr>
      <vt:lpstr>Hospital Management System</vt:lpstr>
      <vt:lpstr>Platform</vt:lpstr>
      <vt:lpstr>Hospital Management System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Database Management System </dc:title>
  <dc:subject/>
  <dc:creator>Md. Abdul Rabbi Rahat</dc:creator>
  <cp:keywords/>
  <dc:description/>
  <cp:lastModifiedBy>Md. Abdul Rabbi Rahat</cp:lastModifiedBy>
  <cp:revision>4</cp:revision>
  <dcterms:created xsi:type="dcterms:W3CDTF">2023-10-27T08:42:14Z</dcterms:created>
  <dcterms:modified xsi:type="dcterms:W3CDTF">2023-10-29T13:23:52Z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