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3"/>
  </p:notesMasterIdLst>
  <p:sldIdLst>
    <p:sldId id="256" r:id="rId3"/>
    <p:sldId id="257" r:id="rId4"/>
    <p:sldId id="258" r:id="rId5"/>
    <p:sldId id="259" r:id="rId6"/>
    <p:sldId id="260" r:id="rId7"/>
    <p:sldId id="261" r:id="rId8"/>
    <p:sldId id="262" r:id="rId9"/>
    <p:sldId id="263" r:id="rId10"/>
    <p:sldId id="265" r:id="rId11"/>
    <p:sldId id="264" r:id="rId12"/>
  </p:sldIdLst>
  <p:sldSz cx="12192000" cy="6858000"/>
  <p:notesSz cx="6858000" cy="9144000"/>
  <p:embeddedFontLst>
    <p:embeddedFont>
      <p:font typeface="Corbel" pitchFamily="34" charset="0"/>
      <p:regular r:id="rId14"/>
      <p:bold r:id="rId15"/>
      <p:italic r:id="rId16"/>
      <p:boldItalic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6" name="Google Shape;146;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7" name="Google Shape;187;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
        <p:cNvGrpSpPr/>
        <p:nvPr/>
      </p:nvGrpSpPr>
      <p:grpSpPr>
        <a:xfrm>
          <a:off x="0" y="0"/>
          <a:ext cx="0" cy="0"/>
          <a:chOff x="0" y="0"/>
          <a:chExt cx="0" cy="0"/>
        </a:xfrm>
      </p:grpSpPr>
      <p:sp>
        <p:nvSpPr>
          <p:cNvPr id="34" name="Google Shape;34;p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8"/>
        <p:cNvGrpSpPr/>
        <p:nvPr/>
      </p:nvGrpSpPr>
      <p:grpSpPr>
        <a:xfrm>
          <a:off x="0" y="0"/>
          <a:ext cx="0" cy="0"/>
          <a:chOff x="0" y="0"/>
          <a:chExt cx="0" cy="0"/>
        </a:xfrm>
      </p:grpSpPr>
      <p:sp>
        <p:nvSpPr>
          <p:cNvPr id="109" name="Google Shape;109;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2842200" cy="6857640"/>
            <a:chOff x="0" y="0"/>
            <a:chExt cx="2842200" cy="6857640"/>
          </a:xfrm>
        </p:grpSpPr>
        <p:sp>
          <p:nvSpPr>
            <p:cNvPr id="11" name="Google Shape;11;p1"/>
            <p:cNvSpPr/>
            <p:nvPr/>
          </p:nvSpPr>
          <p:spPr>
            <a:xfrm>
              <a:off x="0" y="0"/>
              <a:ext cx="1430640" cy="5290920"/>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
            <p:cNvSpPr/>
            <p:nvPr/>
          </p:nvSpPr>
          <p:spPr>
            <a:xfrm>
              <a:off x="0" y="0"/>
              <a:ext cx="1011240" cy="4624200"/>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
            <p:cNvSpPr/>
            <p:nvPr/>
          </p:nvSpPr>
          <p:spPr>
            <a:xfrm>
              <a:off x="0" y="5662440"/>
              <a:ext cx="1208160" cy="1195200"/>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
            <p:cNvSpPr/>
            <p:nvPr/>
          </p:nvSpPr>
          <p:spPr>
            <a:xfrm>
              <a:off x="0" y="5295960"/>
              <a:ext cx="1982880" cy="156168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1"/>
            <p:cNvSpPr/>
            <p:nvPr/>
          </p:nvSpPr>
          <p:spPr>
            <a:xfrm>
              <a:off x="0" y="5257800"/>
              <a:ext cx="2842200" cy="159984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1"/>
            <p:cNvSpPr/>
            <p:nvPr/>
          </p:nvSpPr>
          <p:spPr>
            <a:xfrm>
              <a:off x="0" y="5357880"/>
              <a:ext cx="1837080" cy="1499760"/>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pic>
        <p:nvPicPr>
          <p:cNvPr id="17" name="Google Shape;17;p1"/>
          <p:cNvPicPr preferRelativeResize="0"/>
          <p:nvPr/>
        </p:nvPicPr>
        <p:blipFill rotWithShape="1">
          <a:blip r:embed="rId15">
            <a:alphaModFix/>
          </a:blip>
          <a:srcRect/>
          <a:stretch/>
        </p:blipFill>
        <p:spPr>
          <a:xfrm>
            <a:off x="10363320" y="160920"/>
            <a:ext cx="1726920" cy="1188000"/>
          </a:xfrm>
          <a:prstGeom prst="rect">
            <a:avLst/>
          </a:prstGeom>
          <a:noFill/>
          <a:ln>
            <a:noFill/>
          </a:ln>
        </p:spPr>
      </p:pic>
      <p:grpSp>
        <p:nvGrpSpPr>
          <p:cNvPr id="18" name="Google Shape;18;p1"/>
          <p:cNvGrpSpPr/>
          <p:nvPr/>
        </p:nvGrpSpPr>
        <p:grpSpPr>
          <a:xfrm>
            <a:off x="271080" y="0"/>
            <a:ext cx="5037120" cy="6858000"/>
            <a:chOff x="271080" y="0"/>
            <a:chExt cx="5037120" cy="6858000"/>
          </a:xfrm>
        </p:grpSpPr>
        <p:sp>
          <p:nvSpPr>
            <p:cNvPr id="19" name="Google Shape;19;p1"/>
            <p:cNvSpPr/>
            <p:nvPr/>
          </p:nvSpPr>
          <p:spPr>
            <a:xfrm>
              <a:off x="855000" y="0"/>
              <a:ext cx="1819800" cy="3971520"/>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0" name="Google Shape;20;p1"/>
            <p:cNvSpPr/>
            <p:nvPr/>
          </p:nvSpPr>
          <p:spPr>
            <a:xfrm>
              <a:off x="271080" y="0"/>
              <a:ext cx="1782000" cy="3862080"/>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1" name="Google Shape;21;p1"/>
            <p:cNvSpPr/>
            <p:nvPr/>
          </p:nvSpPr>
          <p:spPr>
            <a:xfrm>
              <a:off x="277200" y="3776760"/>
              <a:ext cx="2581920" cy="3080880"/>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2" name="Google Shape;22;p1"/>
            <p:cNvSpPr/>
            <p:nvPr/>
          </p:nvSpPr>
          <p:spPr>
            <a:xfrm>
              <a:off x="861480" y="3886200"/>
              <a:ext cx="3164040" cy="297144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3" name="Google Shape;23;p1"/>
            <p:cNvSpPr/>
            <p:nvPr/>
          </p:nvSpPr>
          <p:spPr>
            <a:xfrm>
              <a:off x="855000" y="3881520"/>
              <a:ext cx="4453200" cy="2976120"/>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24" name="Google Shape;24;p1"/>
            <p:cNvSpPr/>
            <p:nvPr/>
          </p:nvSpPr>
          <p:spPr>
            <a:xfrm>
              <a:off x="271080" y="3772080"/>
              <a:ext cx="3547080" cy="308592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25" name="Google Shape;25;p1"/>
          <p:cNvSpPr txBox="1">
            <a:spLocks noGrp="1"/>
          </p:cNvSpPr>
          <p:nvPr>
            <p:ph type="title"/>
          </p:nvPr>
        </p:nvSpPr>
        <p:spPr>
          <a:xfrm>
            <a:off x="2319480" y="914400"/>
            <a:ext cx="9262440" cy="34880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Google Shape;26;p1"/>
          <p:cNvSpPr txBox="1">
            <a:spLocks noGrp="1"/>
          </p:cNvSpPr>
          <p:nvPr>
            <p:ph type="dt" idx="10"/>
          </p:nvPr>
        </p:nvSpPr>
        <p:spPr>
          <a:xfrm>
            <a:off x="9767520" y="6117480"/>
            <a:ext cx="114300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Google Shape;27;p1"/>
          <p:cNvSpPr txBox="1">
            <a:spLocks noGrp="1"/>
          </p:cNvSpPr>
          <p:nvPr>
            <p:ph type="ftr" idx="11"/>
          </p:nvPr>
        </p:nvSpPr>
        <p:spPr>
          <a:xfrm>
            <a:off x="4831560" y="6117480"/>
            <a:ext cx="4812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Google Shape;28;p1"/>
          <p:cNvSpPr txBox="1">
            <a:spLocks noGrp="1"/>
          </p:cNvSpPr>
          <p:nvPr>
            <p:ph type="sldNum" idx="12"/>
          </p:nvPr>
        </p:nvSpPr>
        <p:spPr>
          <a:xfrm>
            <a:off x="11033640" y="6117480"/>
            <a:ext cx="54828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latin typeface="Times New Roman"/>
              <a:ea typeface="Times New Roman"/>
              <a:cs typeface="Times New Roman"/>
              <a:sym typeface="Times New Roman"/>
            </a:endParaRPr>
          </a:p>
        </p:txBody>
      </p:sp>
      <p:sp>
        <p:nvSpPr>
          <p:cNvPr id="29" name="Google Shape;29;p1"/>
          <p:cNvSpPr/>
          <p:nvPr/>
        </p:nvSpPr>
        <p:spPr>
          <a:xfrm>
            <a:off x="271080" y="3772080"/>
            <a:ext cx="482400" cy="90000"/>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0" name="Google Shape;30;p1"/>
          <p:cNvSpPr/>
          <p:nvPr/>
        </p:nvSpPr>
        <p:spPr>
          <a:xfrm>
            <a:off x="747360" y="3867120"/>
            <a:ext cx="82080" cy="80640"/>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pic>
        <p:nvPicPr>
          <p:cNvPr id="31" name="Google Shape;31;p1"/>
          <p:cNvPicPr preferRelativeResize="0"/>
          <p:nvPr/>
        </p:nvPicPr>
        <p:blipFill rotWithShape="1">
          <a:blip r:embed="rId15">
            <a:alphaModFix/>
          </a:blip>
          <a:srcRect/>
          <a:stretch/>
        </p:blipFill>
        <p:spPr>
          <a:xfrm>
            <a:off x="10339200" y="76320"/>
            <a:ext cx="1726920" cy="1188000"/>
          </a:xfrm>
          <a:prstGeom prst="rect">
            <a:avLst/>
          </a:prstGeom>
          <a:noFill/>
          <a:ln>
            <a:noFill/>
          </a:ln>
        </p:spPr>
      </p:pic>
      <p:sp>
        <p:nvSpPr>
          <p:cNvPr id="32" name="Google Shape;3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81"/>
        <p:cNvGrpSpPr/>
        <p:nvPr/>
      </p:nvGrpSpPr>
      <p:grpSpPr>
        <a:xfrm>
          <a:off x="0" y="0"/>
          <a:ext cx="0" cy="0"/>
          <a:chOff x="0" y="0"/>
          <a:chExt cx="0" cy="0"/>
        </a:xfrm>
      </p:grpSpPr>
      <p:grpSp>
        <p:nvGrpSpPr>
          <p:cNvPr id="82" name="Google Shape;82;p14"/>
          <p:cNvGrpSpPr/>
          <p:nvPr/>
        </p:nvGrpSpPr>
        <p:grpSpPr>
          <a:xfrm>
            <a:off x="0" y="0"/>
            <a:ext cx="2842200" cy="6857640"/>
            <a:chOff x="0" y="0"/>
            <a:chExt cx="2842200" cy="6857640"/>
          </a:xfrm>
        </p:grpSpPr>
        <p:sp>
          <p:nvSpPr>
            <p:cNvPr id="83" name="Google Shape;83;p14"/>
            <p:cNvSpPr/>
            <p:nvPr/>
          </p:nvSpPr>
          <p:spPr>
            <a:xfrm>
              <a:off x="0" y="0"/>
              <a:ext cx="1430640" cy="5290920"/>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84" name="Google Shape;84;p14"/>
            <p:cNvSpPr/>
            <p:nvPr/>
          </p:nvSpPr>
          <p:spPr>
            <a:xfrm>
              <a:off x="0" y="0"/>
              <a:ext cx="1011240" cy="4624200"/>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85" name="Google Shape;85;p14"/>
            <p:cNvSpPr/>
            <p:nvPr/>
          </p:nvSpPr>
          <p:spPr>
            <a:xfrm>
              <a:off x="0" y="5662440"/>
              <a:ext cx="1208160" cy="1195200"/>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86" name="Google Shape;86;p14"/>
            <p:cNvSpPr/>
            <p:nvPr/>
          </p:nvSpPr>
          <p:spPr>
            <a:xfrm>
              <a:off x="0" y="5295960"/>
              <a:ext cx="1982880" cy="156168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87" name="Google Shape;87;p14"/>
            <p:cNvSpPr/>
            <p:nvPr/>
          </p:nvSpPr>
          <p:spPr>
            <a:xfrm>
              <a:off x="0" y="5257800"/>
              <a:ext cx="2842200" cy="159984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88" name="Google Shape;88;p14"/>
            <p:cNvSpPr/>
            <p:nvPr/>
          </p:nvSpPr>
          <p:spPr>
            <a:xfrm>
              <a:off x="0" y="5357880"/>
              <a:ext cx="1837080" cy="1499760"/>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pic>
        <p:nvPicPr>
          <p:cNvPr id="89" name="Google Shape;89;p14"/>
          <p:cNvPicPr preferRelativeResize="0"/>
          <p:nvPr/>
        </p:nvPicPr>
        <p:blipFill rotWithShape="1">
          <a:blip r:embed="rId15">
            <a:alphaModFix/>
          </a:blip>
          <a:srcRect/>
          <a:stretch/>
        </p:blipFill>
        <p:spPr>
          <a:xfrm>
            <a:off x="10363320" y="160920"/>
            <a:ext cx="1726920" cy="1188000"/>
          </a:xfrm>
          <a:prstGeom prst="rect">
            <a:avLst/>
          </a:prstGeom>
          <a:noFill/>
          <a:ln>
            <a:noFill/>
          </a:ln>
        </p:spPr>
      </p:pic>
      <p:sp>
        <p:nvSpPr>
          <p:cNvPr id="90" name="Google Shape;90;p14"/>
          <p:cNvSpPr txBox="1">
            <a:spLocks noGrp="1"/>
          </p:cNvSpPr>
          <p:nvPr>
            <p:ph type="dt" idx="10"/>
          </p:nvPr>
        </p:nvSpPr>
        <p:spPr>
          <a:xfrm>
            <a:off x="9847080" y="6479280"/>
            <a:ext cx="114300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ftr" idx="1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sldNum" idx="12"/>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latin typeface="Times New Roman"/>
              <a:ea typeface="Times New Roman"/>
              <a:cs typeface="Times New Roman"/>
              <a:sym typeface="Times New Roman"/>
            </a:endParaRPr>
          </a:p>
        </p:txBody>
      </p:sp>
      <p:sp>
        <p:nvSpPr>
          <p:cNvPr id="93" name="Google Shape;9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Google Shape;94;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1523880" y="514080"/>
            <a:ext cx="9143640" cy="23871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800" b="0" i="0" u="none" strike="noStrike" cap="none" dirty="0"/>
              <a:t/>
            </a:r>
            <a:br>
              <a:rPr lang="en-US" sz="1800" b="0" i="0" u="none" strike="noStrike" cap="none" dirty="0"/>
            </a:br>
            <a:r>
              <a:rPr lang="en-US" sz="2400" b="0" i="0" u="none" strike="noStrike" cap="none" dirty="0" smtClean="0">
                <a:solidFill>
                  <a:srgbClr val="000000"/>
                </a:solidFill>
                <a:latin typeface="Corbel"/>
                <a:ea typeface="Corbel"/>
                <a:cs typeface="Corbel"/>
                <a:sym typeface="Corbel"/>
              </a:rPr>
              <a:t>Group No :03</a:t>
            </a:r>
            <a:endParaRPr sz="2400" b="0" i="0" u="none" strike="noStrike" cap="none" dirty="0">
              <a:solidFill>
                <a:srgbClr val="000000"/>
              </a:solidFill>
              <a:latin typeface="Arial"/>
              <a:ea typeface="Arial"/>
              <a:cs typeface="Arial"/>
              <a:sym typeface="Arial"/>
            </a:endParaRPr>
          </a:p>
        </p:txBody>
      </p:sp>
      <p:sp>
        <p:nvSpPr>
          <p:cNvPr id="149" name="Google Shape;149;p27"/>
          <p:cNvSpPr txBox="1"/>
          <p:nvPr/>
        </p:nvSpPr>
        <p:spPr>
          <a:xfrm>
            <a:off x="1523880" y="3232080"/>
            <a:ext cx="9143640" cy="1655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Contributions of different members</a:t>
            </a:r>
            <a:endParaRPr sz="1800" b="0" i="0" u="none" strike="noStrike" cap="none">
              <a:latin typeface="Arial"/>
              <a:ea typeface="Arial"/>
              <a:cs typeface="Arial"/>
              <a:sym typeface="Arial"/>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a:solidFill>
                  <a:srgbClr val="000000"/>
                </a:solidFill>
                <a:latin typeface="Calibri"/>
                <a:ea typeface="Calibri"/>
                <a:cs typeface="Calibri"/>
                <a:sym typeface="Calibri"/>
              </a:rPr>
              <a:t>Member 1 (</a:t>
            </a:r>
            <a:r>
              <a:rPr lang="en-US" sz="1800">
                <a:solidFill>
                  <a:schemeClr val="dk1"/>
                </a:solidFill>
                <a:latin typeface="Times New Roman"/>
                <a:ea typeface="Times New Roman"/>
                <a:cs typeface="Times New Roman"/>
                <a:sym typeface="Times New Roman"/>
              </a:rPr>
              <a:t>Md. Akib Hossain</a:t>
            </a:r>
            <a:r>
              <a:rPr lang="en-US" sz="1800">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16301028</a:t>
            </a:r>
            <a:r>
              <a:rPr lang="en-US" sz="1800" b="0" i="0" u="none" strike="noStrike" cap="none">
                <a:solidFill>
                  <a:srgbClr val="000000"/>
                </a:solidFill>
                <a:latin typeface="Calibri"/>
                <a:ea typeface="Calibri"/>
                <a:cs typeface="Calibri"/>
                <a:sym typeface="Calibri"/>
              </a:rPr>
              <a:t>): Intro</a:t>
            </a:r>
            <a:r>
              <a:rPr lang="en-US" sz="1800">
                <a:latin typeface="Calibri"/>
                <a:ea typeface="Calibri"/>
                <a:cs typeface="Calibri"/>
                <a:sym typeface="Calibri"/>
              </a:rPr>
              <a:t>,Description,Use case diagram</a:t>
            </a:r>
            <a:endParaRPr sz="1800">
              <a:latin typeface="Calibri"/>
              <a:ea typeface="Calibri"/>
              <a:cs typeface="Calibri"/>
              <a:sym typeface="Calibri"/>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a:solidFill>
                  <a:srgbClr val="000000"/>
                </a:solidFill>
                <a:latin typeface="Calibri"/>
                <a:ea typeface="Calibri"/>
                <a:cs typeface="Calibri"/>
                <a:sym typeface="Calibri"/>
              </a:rPr>
              <a:t>Member 2 (</a:t>
            </a:r>
            <a:r>
              <a:rPr lang="en-US" sz="1800">
                <a:latin typeface="Times New Roman"/>
                <a:ea typeface="Times New Roman"/>
                <a:cs typeface="Times New Roman"/>
                <a:sym typeface="Times New Roman"/>
              </a:rPr>
              <a:t>Md.Alif-uz-zaman Dhrubo,</a:t>
            </a:r>
            <a:r>
              <a:rPr lang="en-US" sz="1800" b="0" i="0" u="none" strike="noStrike" cap="none">
                <a:solidFill>
                  <a:srgbClr val="000000"/>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16101173</a:t>
            </a:r>
            <a:r>
              <a:rPr lang="en-US" sz="1800" b="0" i="0" u="none" strike="noStrike" cap="none">
                <a:solidFill>
                  <a:srgbClr val="000000"/>
                </a:solidFill>
                <a:latin typeface="Calibri"/>
                <a:ea typeface="Calibri"/>
                <a:cs typeface="Calibri"/>
                <a:sym typeface="Calibri"/>
              </a:rPr>
              <a:t>): Data flow</a:t>
            </a:r>
            <a:r>
              <a:rPr lang="en-US" sz="1800">
                <a:latin typeface="Calibri"/>
                <a:ea typeface="Calibri"/>
                <a:cs typeface="Calibri"/>
                <a:sym typeface="Calibri"/>
              </a:rPr>
              <a:t>,activity diagram</a:t>
            </a:r>
            <a:endParaRPr sz="1800">
              <a:latin typeface="Calibri"/>
              <a:ea typeface="Calibri"/>
              <a:cs typeface="Calibri"/>
              <a:sym typeface="Calibri"/>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a:solidFill>
                  <a:srgbClr val="000000"/>
                </a:solidFill>
                <a:latin typeface="Calibri"/>
                <a:ea typeface="Calibri"/>
                <a:cs typeface="Calibri"/>
                <a:sym typeface="Calibri"/>
              </a:rPr>
              <a:t>Member 3 (</a:t>
            </a:r>
            <a:r>
              <a:rPr lang="en-US" sz="1800">
                <a:solidFill>
                  <a:schemeClr val="dk1"/>
                </a:solidFill>
                <a:latin typeface="Times New Roman"/>
                <a:ea typeface="Times New Roman"/>
                <a:cs typeface="Times New Roman"/>
                <a:sym typeface="Times New Roman"/>
              </a:rPr>
              <a:t>Mohd. Rahat Bin Abdullah</a:t>
            </a:r>
            <a:r>
              <a:rPr lang="en-US" sz="11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,17301215</a:t>
            </a:r>
            <a:r>
              <a:rPr lang="en-US" sz="1800" b="0" i="0" u="none" strike="noStrike" cap="none">
                <a:solidFill>
                  <a:srgbClr val="000000"/>
                </a:solidFill>
                <a:latin typeface="Calibri"/>
                <a:ea typeface="Calibri"/>
                <a:cs typeface="Calibri"/>
                <a:sym typeface="Calibri"/>
              </a:rPr>
              <a:t>): </a:t>
            </a:r>
            <a:r>
              <a:rPr lang="en-US" sz="1800">
                <a:latin typeface="Calibri"/>
                <a:ea typeface="Calibri"/>
                <a:cs typeface="Calibri"/>
                <a:sym typeface="Calibri"/>
              </a:rPr>
              <a:t>Class,Sequence Diagram,Conclusion</a:t>
            </a:r>
            <a:endParaRPr sz="1800" b="0" i="0" u="none" strike="noStrike" cap="none">
              <a:latin typeface="Arial"/>
              <a:ea typeface="Arial"/>
              <a:cs typeface="Arial"/>
              <a:sym typeface="Arial"/>
            </a:endParaRPr>
          </a:p>
          <a:p>
            <a:pPr marL="0" marR="0" lvl="0" indent="0" algn="l" rtl="0">
              <a:lnSpc>
                <a:spcPct val="100000"/>
              </a:lnSpc>
              <a:spcBef>
                <a:spcPts val="961"/>
              </a:spcBef>
              <a:spcAft>
                <a:spcPts val="0"/>
              </a:spcAft>
              <a:buNone/>
            </a:pPr>
            <a:endParaRPr sz="1800" b="0" i="0" u="none" strike="noStrike" cap="none">
              <a:latin typeface="Arial"/>
              <a:ea typeface="Arial"/>
              <a:cs typeface="Arial"/>
              <a:sym typeface="Arial"/>
            </a:endParaRPr>
          </a:p>
        </p:txBody>
      </p:sp>
      <p:sp>
        <p:nvSpPr>
          <p:cNvPr id="12" name="Title 7"/>
          <p:cNvSpPr>
            <a:spLocks noGrp="1"/>
          </p:cNvSpPr>
          <p:nvPr>
            <p:ph type="title"/>
          </p:nvPr>
        </p:nvSpPr>
        <p:spPr/>
        <p:txBody>
          <a:bodyPr/>
          <a:lstStyle/>
          <a:p>
            <a:r>
              <a:rPr lang="en-US" sz="2800" b="1" dirty="0" smtClean="0">
                <a:latin typeface="Corbel" pitchFamily="34" charset="0"/>
              </a:rPr>
              <a:t>                                      </a:t>
            </a:r>
            <a:br>
              <a:rPr lang="en-US" sz="2800" b="1" dirty="0" smtClean="0">
                <a:latin typeface="Corbel" pitchFamily="34" charset="0"/>
              </a:rPr>
            </a:br>
            <a:r>
              <a:rPr lang="en-US" sz="2800" b="1" dirty="0" smtClean="0">
                <a:latin typeface="Corbel" pitchFamily="34" charset="0"/>
              </a:rPr>
              <a:t/>
            </a:r>
            <a:br>
              <a:rPr lang="en-US" sz="2800" b="1" dirty="0" smtClean="0">
                <a:latin typeface="Corbel" pitchFamily="34" charset="0"/>
              </a:rPr>
            </a:br>
            <a:r>
              <a:rPr lang="en-US" sz="2800" b="1" dirty="0" smtClean="0">
                <a:latin typeface="Corbel" pitchFamily="34" charset="0"/>
              </a:rPr>
              <a:t/>
            </a:r>
            <a:br>
              <a:rPr lang="en-US" sz="2800" b="1" dirty="0" smtClean="0">
                <a:latin typeface="Corbel" pitchFamily="34" charset="0"/>
              </a:rPr>
            </a:br>
            <a:r>
              <a:rPr lang="en-US" sz="2800" b="1" dirty="0" smtClean="0">
                <a:latin typeface="Corbel" pitchFamily="34" charset="0"/>
              </a:rPr>
              <a:t/>
            </a:r>
            <a:br>
              <a:rPr lang="en-US" sz="2800" b="1" dirty="0" smtClean="0">
                <a:latin typeface="Corbel" pitchFamily="34" charset="0"/>
              </a:rPr>
            </a:br>
            <a:r>
              <a:rPr lang="en-US" sz="2800" b="1" dirty="0" smtClean="0">
                <a:latin typeface="Corbel" pitchFamily="34" charset="0"/>
              </a:rPr>
              <a:t/>
            </a:r>
            <a:br>
              <a:rPr lang="en-US" sz="2800" b="1" dirty="0" smtClean="0">
                <a:latin typeface="Corbel" pitchFamily="34" charset="0"/>
              </a:rPr>
            </a:br>
            <a:r>
              <a:rPr lang="en-US" sz="2800" b="1" dirty="0" smtClean="0">
                <a:latin typeface="Corbel" pitchFamily="34" charset="0"/>
              </a:rPr>
              <a:t> </a:t>
            </a:r>
            <a:r>
              <a:rPr lang="en-US" sz="2800" b="1" dirty="0" smtClean="0">
                <a:latin typeface="Corbel" pitchFamily="34" charset="0"/>
              </a:rPr>
              <a:t>                                    </a:t>
            </a:r>
            <a:r>
              <a:rPr lang="en-US" sz="3400" b="1" dirty="0" smtClean="0">
                <a:latin typeface="Corbel" pitchFamily="34" charset="0"/>
              </a:rPr>
              <a:t>Classroom </a:t>
            </a:r>
            <a:r>
              <a:rPr lang="en-US" sz="3400" b="1" dirty="0" smtClean="0">
                <a:latin typeface="Corbel" pitchFamily="34" charset="0"/>
              </a:rPr>
              <a:t>M</a:t>
            </a:r>
            <a:r>
              <a:rPr lang="en-US" sz="3400" b="1" dirty="0" smtClean="0">
                <a:latin typeface="Corbel" pitchFamily="34" charset="0"/>
              </a:rPr>
              <a:t>anagement System</a:t>
            </a:r>
            <a:endParaRPr lang="en-US" sz="3400" b="1" dirty="0">
              <a:latin typeface="Corbe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p:nvPr/>
        </p:nvSpPr>
        <p:spPr>
          <a:xfrm>
            <a:off x="1981200" y="736920"/>
            <a:ext cx="6862560" cy="70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000" b="0" strike="noStrike" dirty="0" smtClean="0">
                <a:solidFill>
                  <a:srgbClr val="000000"/>
                </a:solidFill>
                <a:latin typeface="Corbel"/>
                <a:ea typeface="Corbel"/>
                <a:cs typeface="Corbel"/>
                <a:sym typeface="Corbel"/>
              </a:rPr>
              <a:t>         Summary </a:t>
            </a:r>
            <a:r>
              <a:rPr lang="en-US" sz="4000" b="0" strike="noStrike" dirty="0">
                <a:solidFill>
                  <a:srgbClr val="000000"/>
                </a:solidFill>
                <a:latin typeface="Corbel"/>
                <a:ea typeface="Corbel"/>
                <a:cs typeface="Corbel"/>
                <a:sym typeface="Corbel"/>
              </a:rPr>
              <a:t>and Conclusion</a:t>
            </a:r>
            <a:endParaRPr sz="4000" b="0" strike="noStrike" dirty="0">
              <a:latin typeface="Arial"/>
              <a:ea typeface="Arial"/>
              <a:cs typeface="Arial"/>
              <a:sym typeface="Arial"/>
            </a:endParaRPr>
          </a:p>
        </p:txBody>
      </p:sp>
      <p:sp>
        <p:nvSpPr>
          <p:cNvPr id="204" name="Google Shape;204;p35"/>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05" name="Google Shape;205;p35"/>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10</a:t>
            </a:fld>
            <a:endParaRPr sz="1000" b="0" strike="noStrike">
              <a:latin typeface="Times New Roman"/>
              <a:ea typeface="Times New Roman"/>
              <a:cs typeface="Times New Roman"/>
              <a:sym typeface="Times New Roman"/>
            </a:endParaRPr>
          </a:p>
        </p:txBody>
      </p:sp>
      <p:sp>
        <p:nvSpPr>
          <p:cNvPr id="8" name="Subtitle 7"/>
          <p:cNvSpPr>
            <a:spLocks noGrp="1"/>
          </p:cNvSpPr>
          <p:nvPr>
            <p:ph type="subTitle" idx="1"/>
          </p:nvPr>
        </p:nvSpPr>
        <p:spPr>
          <a:xfrm>
            <a:off x="838200" y="1905000"/>
            <a:ext cx="10972440" cy="4038600"/>
          </a:xfrm>
          <a:prstGeom prst="rect">
            <a:avLst/>
          </a:prstGeom>
        </p:spPr>
        <p:txBody>
          <a:bodyPr wrap="square">
            <a:spAutoFit/>
          </a:bodyPr>
          <a:lstStyle/>
          <a:p>
            <a:r>
              <a:rPr lang="en-US" sz="2200" dirty="0" smtClean="0">
                <a:latin typeface="Times New Roman" pitchFamily="18" charset="0"/>
                <a:cs typeface="Times New Roman" pitchFamily="18" charset="0"/>
              </a:rPr>
              <a:t>  In </a:t>
            </a:r>
            <a:r>
              <a:rPr lang="en-US" sz="2200" dirty="0" smtClean="0">
                <a:latin typeface="Times New Roman" pitchFamily="18" charset="0"/>
                <a:cs typeface="Times New Roman" pitchFamily="18" charset="0"/>
              </a:rPr>
              <a:t>this classroom management system project we tried to build a smart classroom management system in which both teacher and students will have maximum flexibility and they can communicate with each other anytime anywhere. For this requirement we draw use-case diagram, activity diagram, class diagram, data flow diagram and sequence diagram. This diagram is useful to build our required model or system. Firstly, we plan the project then we go for system analysis and then we design our system specification. Finally, we build our new system and maintenance plan. We implemented our design through JAVA and .NET.  and database will create by </a:t>
            </a:r>
            <a:r>
              <a:rPr lang="en-US" sz="2200" dirty="0" err="1" smtClean="0">
                <a:latin typeface="Times New Roman" pitchFamily="18" charset="0"/>
                <a:cs typeface="Times New Roman" pitchFamily="18" charset="0"/>
              </a:rPr>
              <a:t>MySQL</a:t>
            </a:r>
            <a:r>
              <a:rPr lang="en-US" sz="2200" dirty="0" smtClean="0">
                <a:latin typeface="Times New Roman" pitchFamily="18" charset="0"/>
                <a:cs typeface="Times New Roman" pitchFamily="18" charset="0"/>
              </a:rPr>
              <a:t>. In future, we add more features in our classroom management system for productive classroom. Moreover, we will add exam room, message notification, private message option, pin announcements etc. In conclusion, classroom management system is beneficial to the success of the students and faculties in modern time.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Explain About your Project</a:t>
            </a:r>
            <a:endParaRPr sz="4400" b="0" i="0" u="none" strike="noStrike" cap="none">
              <a:latin typeface="Arial"/>
              <a:ea typeface="Arial"/>
              <a:cs typeface="Arial"/>
              <a:sym typeface="Arial"/>
            </a:endParaRPr>
          </a:p>
        </p:txBody>
      </p:sp>
      <p:sp>
        <p:nvSpPr>
          <p:cNvPr id="155" name="Google Shape;155;p28"/>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0" marR="0" lvl="0" indent="-1778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For Instance</a:t>
            </a:r>
            <a:endParaRPr sz="2800" b="0" i="0" u="none" strike="noStrike" cap="none">
              <a:latin typeface="Arial"/>
              <a:ea typeface="Arial"/>
              <a:cs typeface="Arial"/>
              <a:sym typeface="Arial"/>
            </a:endParaRPr>
          </a:p>
          <a:p>
            <a:pPr marL="457200" marR="0" lvl="1" indent="-1524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 What is the story to make this project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rbel"/>
                <a:ea typeface="Corbel"/>
                <a:cs typeface="Corbel"/>
                <a:sym typeface="Corbel"/>
              </a:rPr>
              <a:t>Planning</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r>
              <a:rPr lang="en-US" sz="1800" b="0" i="0" u="none" strike="noStrike" cap="none">
                <a:solidFill>
                  <a:srgbClr val="000000"/>
                </a:solidFill>
                <a:latin typeface="Corbel"/>
                <a:ea typeface="Corbel"/>
                <a:cs typeface="Corbel"/>
                <a:sym typeface="Corbel"/>
              </a:rPr>
              <a:t>Why build the system?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rbel"/>
                <a:ea typeface="Corbel"/>
                <a:cs typeface="Corbel"/>
                <a:sym typeface="Corbel"/>
              </a:rPr>
              <a:t>Analysis</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r>
              <a:rPr lang="en-US" sz="1800" b="0" i="0" u="none" strike="noStrike" cap="none">
                <a:solidFill>
                  <a:srgbClr val="000000"/>
                </a:solidFill>
                <a:latin typeface="Corbel"/>
                <a:ea typeface="Corbel"/>
                <a:cs typeface="Corbel"/>
                <a:sym typeface="Corbel"/>
              </a:rPr>
              <a:t>Who, what, when, where will the system be?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rbel"/>
                <a:ea typeface="Corbel"/>
                <a:cs typeface="Corbel"/>
                <a:sym typeface="Corbel"/>
              </a:rPr>
              <a:t>Design</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r>
              <a:rPr lang="en-US" sz="1800" b="0" i="0" u="none" strike="noStrike" cap="none">
                <a:solidFill>
                  <a:srgbClr val="000000"/>
                </a:solidFill>
                <a:latin typeface="Corbel"/>
                <a:ea typeface="Corbel"/>
                <a:cs typeface="Corbel"/>
                <a:sym typeface="Corbel"/>
              </a:rPr>
              <a:t>How will the system work?</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285840" marR="0" lvl="0" indent="-2854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orbel"/>
                <a:ea typeface="Corbel"/>
                <a:cs typeface="Corbel"/>
                <a:sym typeface="Corbel"/>
              </a:rPr>
              <a:t>Analysis of </a:t>
            </a:r>
            <a:r>
              <a:rPr lang="en-US" sz="1800" b="0" i="1" u="none" strike="noStrike" cap="none">
                <a:solidFill>
                  <a:srgbClr val="000000"/>
                </a:solidFill>
                <a:latin typeface="Corbel"/>
                <a:ea typeface="Corbel"/>
                <a:cs typeface="Corbel"/>
                <a:sym typeface="Corbel"/>
              </a:rPr>
              <a:t>current system: What are the current drawbacks, restrictions or limitations</a:t>
            </a:r>
            <a:endParaRPr sz="1800" b="0" i="0" u="none" strike="noStrike" cap="none">
              <a:latin typeface="Arial"/>
              <a:ea typeface="Arial"/>
              <a:cs typeface="Arial"/>
              <a:sym typeface="Arial"/>
            </a:endParaRPr>
          </a:p>
          <a:p>
            <a:pPr marL="285840" marR="0" lvl="0" indent="-285480" algn="l" rtl="0">
              <a:lnSpc>
                <a:spcPct val="100000"/>
              </a:lnSpc>
              <a:spcBef>
                <a:spcPts val="0"/>
              </a:spcBef>
              <a:spcAft>
                <a:spcPts val="0"/>
              </a:spcAft>
              <a:buClr>
                <a:srgbClr val="000000"/>
              </a:buClr>
              <a:buSzPts val="1800"/>
              <a:buFont typeface="Arial"/>
              <a:buChar char="•"/>
            </a:pPr>
            <a:r>
              <a:rPr lang="en-US" sz="1800" b="0" i="1" u="none" strike="noStrike" cap="none">
                <a:solidFill>
                  <a:srgbClr val="000000"/>
                </a:solidFill>
                <a:latin typeface="Corbel"/>
                <a:ea typeface="Corbel"/>
                <a:cs typeface="Corbel"/>
                <a:sym typeface="Corbel"/>
              </a:rPr>
              <a:t>Analysis of Proposed System: Competitive Advantages, unique features, nobility, diversity, new dimensions or creative approach etc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56" name="Google Shape;156;p28"/>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i="0" u="none" strike="noStrike" cap="none">
                <a:solidFill>
                  <a:srgbClr val="000000"/>
                </a:solidFill>
                <a:latin typeface="Corbel"/>
                <a:ea typeface="Corbel"/>
                <a:cs typeface="Corbel"/>
                <a:sym typeface="Corbel"/>
              </a:rPr>
              <a:pPr marL="0" marR="0" lvl="0" indent="0" algn="r" rtl="0">
                <a:lnSpc>
                  <a:spcPct val="100000"/>
                </a:lnSpc>
                <a:spcBef>
                  <a:spcPts val="0"/>
                </a:spcBef>
                <a:spcAft>
                  <a:spcPts val="0"/>
                </a:spcAft>
                <a:buNone/>
              </a:pPr>
              <a:t>2</a:t>
            </a:fld>
            <a:endParaRPr sz="1000" b="0" i="0" u="none" strike="noStrike" cap="non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62" name="Google Shape;162;p29"/>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3</a:t>
            </a:fld>
            <a:endParaRPr sz="1000" b="0" strike="noStrike">
              <a:latin typeface="Times New Roman"/>
              <a:ea typeface="Times New Roman"/>
              <a:cs typeface="Times New Roman"/>
              <a:sym typeface="Times New Roman"/>
            </a:endParaRPr>
          </a:p>
        </p:txBody>
      </p:sp>
      <p:sp>
        <p:nvSpPr>
          <p:cNvPr id="4" name="Title 3"/>
          <p:cNvSpPr>
            <a:spLocks noGrp="1"/>
          </p:cNvSpPr>
          <p:nvPr>
            <p:ph type="title"/>
          </p:nvPr>
        </p:nvSpPr>
        <p:spPr/>
        <p:txBody>
          <a:bodyPr/>
          <a:lstStyle/>
          <a:p>
            <a:r>
              <a:rPr lang="en-US" sz="3600" dirty="0" smtClean="0">
                <a:latin typeface="Corbel" pitchFamily="34" charset="0"/>
              </a:rPr>
              <a:t>Requirement analysis</a:t>
            </a:r>
            <a:endParaRPr lang="en-US" sz="3600" dirty="0">
              <a:latin typeface="Corbel" pitchFamily="34" charset="0"/>
            </a:endParaRPr>
          </a:p>
        </p:txBody>
      </p:sp>
      <p:sp>
        <p:nvSpPr>
          <p:cNvPr id="5" name="Subtitle 4"/>
          <p:cNvSpPr>
            <a:spLocks noGrp="1"/>
          </p:cNvSpPr>
          <p:nvPr>
            <p:ph type="subTitle" idx="1"/>
          </p:nvPr>
        </p:nvSpPr>
        <p:spPr>
          <a:xfrm>
            <a:off x="609480" y="1604520"/>
            <a:ext cx="10972440" cy="4948680"/>
          </a:xfrm>
        </p:spPr>
        <p:txBody>
          <a:bodyPr/>
          <a:lstStyle/>
          <a:p>
            <a:r>
              <a:rPr lang="en-US" b="1" dirty="0" smtClean="0"/>
              <a:t>Functional Requirements:</a:t>
            </a:r>
            <a:endParaRPr lang="en-US" dirty="0" smtClean="0"/>
          </a:p>
          <a:p>
            <a:r>
              <a:rPr lang="en-US" b="1" dirty="0" smtClean="0"/>
              <a:t> </a:t>
            </a:r>
            <a:endParaRPr lang="en-US" dirty="0" smtClean="0"/>
          </a:p>
          <a:p>
            <a:pPr lvl="0">
              <a:buFont typeface="Arial" pitchFamily="34" charset="0"/>
              <a:buChar char="•"/>
            </a:pPr>
            <a:r>
              <a:rPr lang="en-US" dirty="0" err="1" smtClean="0"/>
              <a:t>Admins</a:t>
            </a:r>
            <a:r>
              <a:rPr lang="en-US" dirty="0" smtClean="0"/>
              <a:t> will have the authorization of adding faculty users to the courses that they will take.</a:t>
            </a:r>
          </a:p>
          <a:p>
            <a:pPr lvl="0">
              <a:buFont typeface="Arial" pitchFamily="34" charset="0"/>
              <a:buChar char="•"/>
            </a:pPr>
            <a:r>
              <a:rPr lang="en-US" dirty="0" smtClean="0"/>
              <a:t>Faculty users will have the courses list with proper schedule.</a:t>
            </a:r>
          </a:p>
          <a:p>
            <a:pPr lvl="0">
              <a:buFont typeface="Arial" pitchFamily="34" charset="0"/>
              <a:buChar char="•"/>
            </a:pPr>
            <a:r>
              <a:rPr lang="en-US" dirty="0" smtClean="0"/>
              <a:t>Faculty will add course material and can announce anything regarding courses, exams.</a:t>
            </a:r>
          </a:p>
          <a:p>
            <a:pPr lvl="0">
              <a:buFont typeface="Arial" pitchFamily="34" charset="0"/>
              <a:buChar char="•"/>
            </a:pPr>
            <a:r>
              <a:rPr lang="en-US" dirty="0" smtClean="0"/>
              <a:t>Student and faculty users will have an open discussion thread.</a:t>
            </a:r>
          </a:p>
          <a:p>
            <a:pPr lvl="0">
              <a:buFont typeface="Arial" pitchFamily="34" charset="0"/>
              <a:buChar char="•"/>
            </a:pPr>
            <a:r>
              <a:rPr lang="en-US" dirty="0" smtClean="0"/>
              <a:t>Student users can check timings and add themselves in portal of the section of courses</a:t>
            </a:r>
          </a:p>
          <a:p>
            <a:pPr lvl="0">
              <a:buFont typeface="Arial" pitchFamily="34" charset="0"/>
              <a:buChar char="•"/>
            </a:pPr>
            <a:r>
              <a:rPr lang="en-US" dirty="0" smtClean="0"/>
              <a:t>Students can make post in the course section portals.</a:t>
            </a:r>
          </a:p>
          <a:p>
            <a:pPr lvl="0">
              <a:buFont typeface="Arial" pitchFamily="34" charset="0"/>
              <a:buChar char="•"/>
            </a:pPr>
            <a:r>
              <a:rPr lang="en-US" dirty="0" smtClean="0"/>
              <a:t>Students can submit assignment and the faculty users can check them while giving them proper feedback.</a:t>
            </a:r>
          </a:p>
          <a:p>
            <a:pPr lvl="0">
              <a:buFont typeface="Arial" pitchFamily="34" charset="0"/>
              <a:buChar char="•"/>
            </a:pPr>
            <a:r>
              <a:rPr lang="en-US" dirty="0" smtClean="0"/>
              <a:t>Option for video conferencing for emergency.</a:t>
            </a:r>
          </a:p>
          <a:p>
            <a:r>
              <a:rPr lang="en-US" dirty="0" smtClean="0"/>
              <a:t> </a:t>
            </a:r>
          </a:p>
          <a:p>
            <a:r>
              <a:rPr lang="en-US" b="1" dirty="0" smtClean="0"/>
              <a:t>Non-Functional Requirements:</a:t>
            </a:r>
            <a:endParaRPr lang="en-US" dirty="0" smtClean="0"/>
          </a:p>
          <a:p>
            <a:r>
              <a:rPr lang="en-US" b="1" dirty="0" smtClean="0"/>
              <a:t> </a:t>
            </a:r>
            <a:endParaRPr lang="en-US" dirty="0" smtClean="0"/>
          </a:p>
          <a:p>
            <a:pPr lvl="0">
              <a:buFont typeface="Arial" pitchFamily="34" charset="0"/>
              <a:buChar char="•"/>
            </a:pPr>
            <a:r>
              <a:rPr lang="en-US" dirty="0" smtClean="0"/>
              <a:t>Our system should be available 24/7.</a:t>
            </a:r>
          </a:p>
          <a:p>
            <a:pPr lvl="0">
              <a:buFont typeface="Arial" pitchFamily="34" charset="0"/>
              <a:buChar char="•"/>
            </a:pPr>
            <a:r>
              <a:rPr lang="en-US" dirty="0" smtClean="0"/>
              <a:t>Users can download and upload unlimited amount of resources from the system.</a:t>
            </a:r>
          </a:p>
          <a:p>
            <a:pPr lvl="0">
              <a:buFont typeface="Arial" pitchFamily="34" charset="0"/>
              <a:buChar char="•"/>
            </a:pPr>
            <a:r>
              <a:rPr lang="en-US" dirty="0" smtClean="0"/>
              <a:t>Users can change the initial password to their own for security purpose.</a:t>
            </a:r>
          </a:p>
          <a:p>
            <a:pPr lvl="0">
              <a:buFont typeface="Arial" pitchFamily="34" charset="0"/>
              <a:buChar char="•"/>
            </a:pPr>
            <a:r>
              <a:rPr lang="en-US" dirty="0" smtClean="0"/>
              <a:t>Our system will be interactive with no system delay i.e. users can get instant help.</a:t>
            </a:r>
          </a:p>
          <a:p>
            <a:pPr lvl="0">
              <a:buFont typeface="Arial" pitchFamily="34" charset="0"/>
              <a:buChar char="•"/>
            </a:pPr>
            <a:r>
              <a:rPr lang="en-US" dirty="0" smtClean="0"/>
              <a:t>Only admin users can access all the information of the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30"/>
          <p:cNvSpPr/>
          <p:nvPr/>
        </p:nvSpPr>
        <p:spPr>
          <a:xfrm>
            <a:off x="3957840" y="0"/>
            <a:ext cx="3574800" cy="645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600" b="0" strike="noStrike" dirty="0">
                <a:solidFill>
                  <a:srgbClr val="000000"/>
                </a:solidFill>
                <a:latin typeface="Corbel"/>
                <a:ea typeface="Corbel"/>
                <a:cs typeface="Corbel"/>
                <a:sym typeface="Corbel"/>
              </a:rPr>
              <a:t>USE Case Diagram</a:t>
            </a:r>
            <a:endParaRPr sz="3600" b="0" strike="noStrike" dirty="0">
              <a:latin typeface="Arial"/>
              <a:ea typeface="Arial"/>
              <a:cs typeface="Arial"/>
              <a:sym typeface="Arial"/>
            </a:endParaRPr>
          </a:p>
        </p:txBody>
      </p:sp>
      <p:sp>
        <p:nvSpPr>
          <p:cNvPr id="169" name="Google Shape;169;p30"/>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70" name="Google Shape;170;p30"/>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4</a:t>
            </a:fld>
            <a:endParaRPr sz="1000" b="0" strike="noStrike">
              <a:latin typeface="Times New Roman"/>
              <a:ea typeface="Times New Roman"/>
              <a:cs typeface="Times New Roman"/>
              <a:sym typeface="Times New Roman"/>
            </a:endParaRPr>
          </a:p>
        </p:txBody>
      </p:sp>
      <p:pic>
        <p:nvPicPr>
          <p:cNvPr id="7" name="Picture 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14400" y="1371600"/>
            <a:ext cx="9753600" cy="518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p:nvPr/>
        </p:nvSpPr>
        <p:spPr>
          <a:xfrm>
            <a:off x="3581400" y="518760"/>
            <a:ext cx="4733160" cy="9230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5400" b="0" strike="noStrike" dirty="0" smtClean="0">
                <a:solidFill>
                  <a:srgbClr val="000000"/>
                </a:solidFill>
                <a:latin typeface="Corbel"/>
                <a:ea typeface="Corbel"/>
                <a:cs typeface="Corbel"/>
                <a:sym typeface="Corbel"/>
              </a:rPr>
              <a:t>Class Diagram</a:t>
            </a:r>
            <a:endParaRPr sz="5400" b="0" strike="noStrike" dirty="0">
              <a:latin typeface="Arial"/>
              <a:ea typeface="Arial"/>
              <a:cs typeface="Arial"/>
              <a:sym typeface="Arial"/>
            </a:endParaRPr>
          </a:p>
        </p:txBody>
      </p:sp>
      <p:sp>
        <p:nvSpPr>
          <p:cNvPr id="176" name="Google Shape;176;p31"/>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77" name="Google Shape;177;p31"/>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5</a:t>
            </a:fld>
            <a:endParaRPr sz="1000" b="0" strike="noStrike">
              <a:latin typeface="Times New Roman"/>
              <a:ea typeface="Times New Roman"/>
              <a:cs typeface="Times New Roman"/>
              <a:sym typeface="Times New Roman"/>
            </a:endParaRPr>
          </a:p>
        </p:txBody>
      </p:sp>
      <p:sp>
        <p:nvSpPr>
          <p:cNvPr id="13" name="Title 9"/>
          <p:cNvSpPr>
            <a:spLocks noGrp="1"/>
          </p:cNvSpPr>
          <p:nvPr>
            <p:ph type="body" idx="1"/>
          </p:nvPr>
        </p:nvSpPr>
        <p:spPr>
          <a:xfrm>
            <a:off x="5181600" y="1604520"/>
            <a:ext cx="1905000" cy="3977280"/>
          </a:xfrm>
        </p:spPr>
        <p:txBody>
          <a:bodyPr/>
          <a:lstStyle/>
          <a:p>
            <a:endParaRPr lang="en-US" dirty="0"/>
          </a:p>
        </p:txBody>
      </p:sp>
      <p:pic>
        <p:nvPicPr>
          <p:cNvPr id="14" name="Picture 13" descr="C:\Users\Akib0\Desktop\Untitled.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85800" y="1524000"/>
            <a:ext cx="10744200" cy="495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p:nvPr/>
        </p:nvSpPr>
        <p:spPr>
          <a:xfrm>
            <a:off x="3505200" y="627840"/>
            <a:ext cx="4802520" cy="70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000" b="0" strike="noStrike" dirty="0">
                <a:solidFill>
                  <a:srgbClr val="000000"/>
                </a:solidFill>
                <a:latin typeface="Corbel"/>
                <a:ea typeface="Corbel"/>
                <a:cs typeface="Corbel"/>
                <a:sym typeface="Corbel"/>
              </a:rPr>
              <a:t>Activity Diagram</a:t>
            </a:r>
            <a:endParaRPr sz="4000" b="0" strike="noStrike" dirty="0">
              <a:latin typeface="Arial"/>
              <a:ea typeface="Arial"/>
              <a:cs typeface="Arial"/>
              <a:sym typeface="Arial"/>
            </a:endParaRPr>
          </a:p>
        </p:txBody>
      </p:sp>
      <p:sp>
        <p:nvSpPr>
          <p:cNvPr id="183" name="Google Shape;183;p32"/>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84" name="Google Shape;184;p32"/>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6</a:t>
            </a:fld>
            <a:endParaRPr sz="1000" b="0" strike="noStrike">
              <a:latin typeface="Times New Roman"/>
              <a:ea typeface="Times New Roman"/>
              <a:cs typeface="Times New Roman"/>
              <a:sym typeface="Times New Roman"/>
            </a:endParaRPr>
          </a:p>
        </p:txBody>
      </p:sp>
      <p:pic>
        <p:nvPicPr>
          <p:cNvPr id="5" name="Picture 4" descr="C:\Users\Akib0\Downloads\Activity11.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1447800"/>
            <a:ext cx="10591799" cy="52060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p:nvPr/>
        </p:nvSpPr>
        <p:spPr>
          <a:xfrm>
            <a:off x="2743200" y="505080"/>
            <a:ext cx="5024520" cy="70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000" b="0" strike="noStrike" dirty="0">
                <a:solidFill>
                  <a:srgbClr val="000000"/>
                </a:solidFill>
                <a:latin typeface="Corbel"/>
                <a:ea typeface="Corbel"/>
                <a:cs typeface="Corbel"/>
                <a:sym typeface="Corbel"/>
              </a:rPr>
              <a:t>Sequence Diagram</a:t>
            </a:r>
            <a:endParaRPr sz="4000" b="0" strike="noStrike" dirty="0">
              <a:latin typeface="Arial"/>
              <a:ea typeface="Arial"/>
              <a:cs typeface="Arial"/>
              <a:sym typeface="Arial"/>
            </a:endParaRPr>
          </a:p>
        </p:txBody>
      </p:sp>
      <p:sp>
        <p:nvSpPr>
          <p:cNvPr id="190" name="Google Shape;190;p33"/>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91" name="Google Shape;191;p33"/>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7</a:t>
            </a:fld>
            <a:endParaRPr sz="1000" b="0" strike="noStrike">
              <a:latin typeface="Times New Roman"/>
              <a:ea typeface="Times New Roman"/>
              <a:cs typeface="Times New Roman"/>
              <a:sym typeface="Times New Roman"/>
            </a:endParaRPr>
          </a:p>
        </p:txBody>
      </p:sp>
      <p:pic>
        <p:nvPicPr>
          <p:cNvPr id="5" name="Picture 4"/>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371600" y="1905000"/>
            <a:ext cx="10058400" cy="403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p:nvPr/>
        </p:nvSpPr>
        <p:spPr>
          <a:xfrm>
            <a:off x="3124200" y="627840"/>
            <a:ext cx="4296120" cy="7689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400" b="0" strike="noStrike" dirty="0">
                <a:solidFill>
                  <a:srgbClr val="000000"/>
                </a:solidFill>
                <a:latin typeface="Corbel"/>
                <a:ea typeface="Corbel"/>
                <a:cs typeface="Corbel"/>
                <a:sym typeface="Corbel"/>
              </a:rPr>
              <a:t>DFD Diagram</a:t>
            </a:r>
            <a:endParaRPr sz="4400" b="0" strike="noStrike" dirty="0">
              <a:latin typeface="Arial"/>
              <a:ea typeface="Arial"/>
              <a:cs typeface="Arial"/>
              <a:sym typeface="Arial"/>
            </a:endParaRPr>
          </a:p>
        </p:txBody>
      </p:sp>
      <p:sp>
        <p:nvSpPr>
          <p:cNvPr id="197" name="Google Shape;197;p34"/>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98" name="Google Shape;198;p34"/>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pPr marL="0" marR="0" lvl="0" indent="0" algn="r" rtl="0">
                <a:lnSpc>
                  <a:spcPct val="100000"/>
                </a:lnSpc>
                <a:spcBef>
                  <a:spcPts val="0"/>
                </a:spcBef>
                <a:spcAft>
                  <a:spcPts val="0"/>
                </a:spcAft>
                <a:buNone/>
              </a:pPr>
              <a:t>8</a:t>
            </a:fld>
            <a:endParaRPr sz="1000" b="0" strike="noStrike">
              <a:latin typeface="Times New Roman"/>
              <a:ea typeface="Times New Roman"/>
              <a:cs typeface="Times New Roman"/>
              <a:sym typeface="Times New Roman"/>
            </a:endParaRPr>
          </a:p>
        </p:txBody>
      </p:sp>
      <p:pic>
        <p:nvPicPr>
          <p:cNvPr id="5" name="Picture 4"/>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95400" y="1713547"/>
            <a:ext cx="9601200" cy="43824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sz="3600" dirty="0" smtClean="0">
                <a:latin typeface="Corbel" pitchFamily="34" charset="0"/>
              </a:rPr>
              <a:t>Level-1 </a:t>
            </a:r>
            <a:r>
              <a:rPr lang="en-US" sz="3600" dirty="0" smtClean="0">
                <a:latin typeface="Corbel" pitchFamily="34" charset="0"/>
              </a:rPr>
              <a:t>Data Flow Diagram </a:t>
            </a:r>
            <a:endParaRPr lang="en-US" sz="3600" dirty="0">
              <a:latin typeface="Corbel" pitchFamily="34" charset="0"/>
            </a:endParaRPr>
          </a:p>
        </p:txBody>
      </p:sp>
      <p:pic>
        <p:nvPicPr>
          <p:cNvPr id="6" name="Picture 5"/>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1447800"/>
            <a:ext cx="9753600" cy="51257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322</Words>
  <Application>Microsoft Office PowerPoint</Application>
  <PresentationFormat>Custom</PresentationFormat>
  <Paragraphs>55</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Corbel</vt:lpstr>
      <vt:lpstr>Calibri</vt:lpstr>
      <vt:lpstr>Times New Roman</vt:lpstr>
      <vt:lpstr>Office Theme</vt:lpstr>
      <vt:lpstr>Office Theme</vt:lpstr>
      <vt:lpstr>                                                                                Classroom Management System</vt:lpstr>
      <vt:lpstr>Slide 2</vt:lpstr>
      <vt:lpstr>Requirement analysis</vt:lpstr>
      <vt:lpstr>Slide 4</vt:lpstr>
      <vt:lpstr>Slide 5</vt:lpstr>
      <vt:lpstr>Slide 6</vt:lpstr>
      <vt:lpstr>Slide 7</vt:lpstr>
      <vt:lpstr>Slide 8</vt:lpstr>
      <vt:lpstr>                                  Level-1 Data Flow Diagram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3</cp:revision>
  <dcterms:modified xsi:type="dcterms:W3CDTF">2020-09-29T18:20:13Z</dcterms:modified>
</cp:coreProperties>
</file>