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2" r:id="rId2"/>
    <p:sldMasterId id="2147483677" r:id="rId3"/>
  </p:sldMasterIdLst>
  <p:notesMasterIdLst>
    <p:notesMasterId r:id="rId18"/>
  </p:notesMasterIdLst>
  <p:sldIdLst>
    <p:sldId id="955" r:id="rId4"/>
    <p:sldId id="1565" r:id="rId5"/>
    <p:sldId id="603" r:id="rId6"/>
    <p:sldId id="1572" r:id="rId7"/>
    <p:sldId id="956" r:id="rId8"/>
    <p:sldId id="1566" r:id="rId9"/>
    <p:sldId id="324" r:id="rId10"/>
    <p:sldId id="323" r:id="rId11"/>
    <p:sldId id="1567" r:id="rId12"/>
    <p:sldId id="1571" r:id="rId13"/>
    <p:sldId id="1564" r:id="rId14"/>
    <p:sldId id="1568" r:id="rId15"/>
    <p:sldId id="1569" r:id="rId16"/>
    <p:sldId id="1570" r:id="rId17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A"/>
    <a:srgbClr val="4CCCE6"/>
    <a:srgbClr val="6CD5EA"/>
    <a:srgbClr val="2BC3E1"/>
    <a:srgbClr val="57CFE7"/>
    <a:srgbClr val="AAC42C"/>
    <a:srgbClr val="F26B6C"/>
    <a:srgbClr val="A156F4"/>
    <a:srgbClr val="C0C0C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5701" autoAdjust="0"/>
  </p:normalViewPr>
  <p:slideViewPr>
    <p:cSldViewPr>
      <p:cViewPr varScale="1">
        <p:scale>
          <a:sx n="69" d="100"/>
          <a:sy n="69" d="100"/>
        </p:scale>
        <p:origin x="456" y="20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67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3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08.09.20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674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42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132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5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32888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2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53328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784080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2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0098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1870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527280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8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37560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337560" y="5980176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811512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11512" y="5981700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63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</p:bld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3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-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9509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8869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930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3255264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7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138928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63624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63824" y="335584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0" grpId="1"/>
      <p:bldP spid="6" grpId="1"/>
    </p:bld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8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21408" y="2953512"/>
            <a:ext cx="6519672" cy="373075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7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002536" y="2788920"/>
            <a:ext cx="7178040" cy="41056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1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7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38144" y="3054096"/>
            <a:ext cx="5276088" cy="32552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0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61888" y="2441448"/>
            <a:ext cx="5705856" cy="3246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7600" y="5753100"/>
            <a:ext cx="685800" cy="12161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90872" y="4754880"/>
            <a:ext cx="1645920" cy="21762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055096" y="4334256"/>
            <a:ext cx="3886200" cy="24048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1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07208" y="3200400"/>
            <a:ext cx="3886200" cy="3886200"/>
          </a:xfrm>
          <a:prstGeom prst="round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9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29384" y="321868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615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52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195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6811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20440" y="3264408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56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24328" y="2990088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05500" y="2628900"/>
            <a:ext cx="6477000" cy="3962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5064" y="2788920"/>
            <a:ext cx="6967728" cy="3986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46320" y="3200400"/>
            <a:ext cx="8622792" cy="4846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8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716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012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3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67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9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1148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5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76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76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152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152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9728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728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6304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6304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7200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716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6772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5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17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1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6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6300" y="9081407"/>
            <a:ext cx="1085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your logo</a:t>
            </a:r>
            <a:endParaRPr lang="uk-UA" sz="2000" b="1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0" r:id="rId3"/>
    <p:sldLayoutId id="2147483697" r:id="rId4"/>
    <p:sldLayoutId id="2147483780" r:id="rId5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6300" y="9081407"/>
            <a:ext cx="1085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your logo</a:t>
            </a:r>
            <a:endParaRPr lang="uk-UA" sz="2000" b="1">
              <a:solidFill>
                <a:schemeClr val="accent2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9" r:id="rId2"/>
    <p:sldLayoutId id="2147483670" r:id="rId3"/>
    <p:sldLayoutId id="2147483671" r:id="rId4"/>
    <p:sldLayoutId id="2147483701" r:id="rId5"/>
    <p:sldLayoutId id="2147483700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76" r:id="rId12"/>
    <p:sldLayoutId id="2147483695" r:id="rId13"/>
    <p:sldLayoutId id="2147483696" r:id="rId14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6300" y="9081407"/>
            <a:ext cx="1085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your logo</a:t>
            </a:r>
            <a:endParaRPr lang="uk-UA" sz="2000" b="1">
              <a:solidFill>
                <a:schemeClr val="accent2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048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9" r:id="rId4"/>
    <p:sldLayoutId id="2147483720" r:id="rId5"/>
    <p:sldLayoutId id="2147483717" r:id="rId6"/>
    <p:sldLayoutId id="2147483718" r:id="rId7"/>
    <p:sldLayoutId id="2147483726" r:id="rId8"/>
    <p:sldLayoutId id="2147483727" r:id="rId9"/>
    <p:sldLayoutId id="2147483721" r:id="rId10"/>
    <p:sldLayoutId id="2147483722" r:id="rId11"/>
    <p:sldLayoutId id="2147483723" r:id="rId12"/>
    <p:sldLayoutId id="2147483679" r:id="rId13"/>
    <p:sldLayoutId id="2147483724" r:id="rId14"/>
    <p:sldLayoutId id="2147483689" r:id="rId15"/>
    <p:sldLayoutId id="2147483682" r:id="rId16"/>
    <p:sldLayoutId id="2147483683" r:id="rId17"/>
    <p:sldLayoutId id="2147483685" r:id="rId18"/>
    <p:sldLayoutId id="2147483686" r:id="rId19"/>
    <p:sldLayoutId id="2147483688" r:id="rId20"/>
    <p:sldLayoutId id="2147483687" r:id="rId21"/>
    <p:sldLayoutId id="2147483684" r:id="rId22"/>
    <p:sldLayoutId id="2147483667" r:id="rId23"/>
    <p:sldLayoutId id="2147483779" r:id="rId24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57800" y="3018185"/>
            <a:ext cx="8097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Building better communities with mental health support</a:t>
            </a:r>
            <a:endParaRPr lang="ru-RU" sz="6600" b="1" dirty="0">
              <a:solidFill>
                <a:schemeClr val="bg2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89605" y="2364307"/>
            <a:ext cx="685800" cy="685800"/>
            <a:chOff x="6324600" y="4114799"/>
            <a:chExt cx="685800" cy="6858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12400004" y="6830269"/>
            <a:ext cx="685800" cy="685800"/>
            <a:chOff x="6324600" y="4114799"/>
            <a:chExt cx="685800" cy="6858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439E96-1069-254E-AA6E-7200F11B13C8}"/>
              </a:ext>
            </a:extLst>
          </p:cNvPr>
          <p:cNvSpPr txBox="1"/>
          <p:nvPr/>
        </p:nvSpPr>
        <p:spPr>
          <a:xfrm>
            <a:off x="13065209" y="419100"/>
            <a:ext cx="586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@rahatcodes</a:t>
            </a:r>
            <a:endParaRPr lang="ru-RU" sz="3200" b="1" dirty="0">
              <a:solidFill>
                <a:schemeClr val="bg2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745" y="4751343"/>
            <a:ext cx="1354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Having a passion for tech is not a requirement to be great at tech.</a:t>
            </a:r>
            <a:endParaRPr lang="uk-UA" sz="36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90775" y="3646438"/>
            <a:ext cx="685800" cy="685800"/>
            <a:chOff x="6324600" y="4114799"/>
            <a:chExt cx="685800" cy="6858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15211425" y="5954762"/>
            <a:ext cx="685800" cy="685800"/>
            <a:chOff x="6324600" y="4114799"/>
            <a:chExt cx="685800" cy="685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9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400800" y="2400300"/>
            <a:ext cx="5486400" cy="5486400"/>
          </a:xfrm>
          <a:prstGeom prst="ellipse">
            <a:avLst/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3443" y="4081671"/>
            <a:ext cx="456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Tech Events</a:t>
            </a:r>
            <a:endParaRPr lang="ru-RU" sz="6600" b="1" dirty="0">
              <a:solidFill>
                <a:schemeClr val="bg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745" y="4751343"/>
            <a:ext cx="1354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Are you focusing too much on one type of event?</a:t>
            </a:r>
            <a:endParaRPr lang="uk-UA" sz="36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90775" y="3646438"/>
            <a:ext cx="685800" cy="685800"/>
            <a:chOff x="6324600" y="4114799"/>
            <a:chExt cx="685800" cy="6858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15211425" y="5954762"/>
            <a:ext cx="685800" cy="685800"/>
            <a:chOff x="6324600" y="4114799"/>
            <a:chExt cx="685800" cy="685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 flipV="1">
            <a:off x="8572500" y="571500"/>
            <a:ext cx="10287000" cy="914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328ECA-5360-4999-BC4B-18D6B3B0D8FC}"/>
              </a:ext>
            </a:extLst>
          </p:cNvPr>
          <p:cNvGrpSpPr/>
          <p:nvPr/>
        </p:nvGrpSpPr>
        <p:grpSpPr>
          <a:xfrm>
            <a:off x="10287000" y="2158528"/>
            <a:ext cx="5943600" cy="3792856"/>
            <a:chOff x="1766649" y="2158528"/>
            <a:chExt cx="5943600" cy="3792856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88B71BD-6057-4033-A081-5DDAE877BF49}"/>
                </a:ext>
              </a:extLst>
            </p:cNvPr>
            <p:cNvSpPr txBox="1"/>
            <p:nvPr/>
          </p:nvSpPr>
          <p:spPr>
            <a:xfrm>
              <a:off x="1766649" y="2158528"/>
              <a:ext cx="594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b="1" dirty="0">
                  <a:solidFill>
                    <a:schemeClr val="accent4"/>
                  </a:solidFill>
                </a:rPr>
                <a:t>The Pac-man Rule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4A0F08-0327-460E-9D6A-FACF8ADAE780}"/>
                </a:ext>
              </a:extLst>
            </p:cNvPr>
            <p:cNvCxnSpPr/>
            <p:nvPr/>
          </p:nvCxnSpPr>
          <p:spPr>
            <a:xfrm>
              <a:off x="5805249" y="5951384"/>
              <a:ext cx="1905000" cy="0"/>
            </a:xfrm>
            <a:prstGeom prst="line">
              <a:avLst/>
            </a:prstGeom>
            <a:ln w="63500" cap="sq">
              <a:solidFill>
                <a:schemeClr val="accent5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DBCDA70-92A8-FB4C-B8FE-C16051F40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60352"/>
            <a:ext cx="6499664" cy="3788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BEB26D-1DC7-BE47-AA33-393770BE09FE}"/>
              </a:ext>
            </a:extLst>
          </p:cNvPr>
          <p:cNvSpPr txBox="1"/>
          <p:nvPr/>
        </p:nvSpPr>
        <p:spPr>
          <a:xfrm>
            <a:off x="13728357" y="5110148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- Eric </a:t>
            </a:r>
            <a:r>
              <a:rPr lang="en-US" b="1" dirty="0" err="1">
                <a:solidFill>
                  <a:schemeClr val="bg1"/>
                </a:solidFill>
              </a:rPr>
              <a:t>Holscher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4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75405" y="2464188"/>
            <a:ext cx="6324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We don’t suffer alone, we suffer in silence</a:t>
            </a:r>
            <a:endParaRPr lang="ru-RU" sz="6600" b="1" dirty="0">
              <a:solidFill>
                <a:schemeClr val="bg2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89605" y="2364307"/>
            <a:ext cx="685800" cy="685800"/>
            <a:chOff x="6324600" y="4114799"/>
            <a:chExt cx="685800" cy="6858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12400004" y="6830269"/>
            <a:ext cx="685800" cy="685800"/>
            <a:chOff x="6324600" y="4114799"/>
            <a:chExt cx="685800" cy="6858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439E96-1069-254E-AA6E-7200F11B13C8}"/>
              </a:ext>
            </a:extLst>
          </p:cNvPr>
          <p:cNvSpPr txBox="1"/>
          <p:nvPr/>
        </p:nvSpPr>
        <p:spPr>
          <a:xfrm>
            <a:off x="13411200" y="266700"/>
            <a:ext cx="586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@rahatcodes</a:t>
            </a:r>
            <a:endParaRPr lang="ru-RU" sz="3200" b="1" dirty="0">
              <a:solidFill>
                <a:schemeClr val="bg2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5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78" y="0"/>
            <a:ext cx="18288000" cy="10287000"/>
          </a:xfrm>
          <a:prstGeom prst="rect">
            <a:avLst/>
          </a:prstGeom>
          <a:gradFill>
            <a:gsLst>
              <a:gs pos="0">
                <a:schemeClr val="accent1">
                  <a:alpha val="75000"/>
                </a:schemeClr>
              </a:gs>
              <a:gs pos="100000">
                <a:schemeClr val="accent5">
                  <a:alpha val="75000"/>
                </a:schemeClr>
              </a:gs>
            </a:gsLst>
            <a:lin ang="18600000" scaled="0"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33600" y="2284749"/>
            <a:ext cx="5717502" cy="5717502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38051" y="1468255"/>
            <a:ext cx="10259530" cy="4620277"/>
            <a:chOff x="314877" y="1941024"/>
            <a:chExt cx="10259530" cy="4620277"/>
          </a:xfrm>
        </p:grpSpPr>
        <p:grpSp>
          <p:nvGrpSpPr>
            <p:cNvPr id="19" name="Group 18"/>
            <p:cNvGrpSpPr/>
            <p:nvPr/>
          </p:nvGrpSpPr>
          <p:grpSpPr>
            <a:xfrm>
              <a:off x="314877" y="1941024"/>
              <a:ext cx="10259530" cy="4486242"/>
              <a:chOff x="305352" y="3803507"/>
              <a:chExt cx="10259530" cy="448624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50368" y="4975951"/>
                <a:ext cx="81153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uk-UA"/>
                </a:defPPr>
                <a:lvl1pPr>
                  <a:defRPr sz="3600">
                    <a:latin typeface="+mj-lt"/>
                  </a:defRPr>
                </a:lvl1pPr>
              </a:lstStyle>
              <a:p>
                <a:pPr lvl="0">
                  <a:buClr>
                    <a:srgbClr val="000000"/>
                  </a:buClr>
                  <a:buSzPts val="3600"/>
                </a:pPr>
                <a:r>
                  <a:rPr lang="en-US" dirty="0">
                    <a:solidFill>
                      <a:srgbClr val="F2F2F2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Software Developer</a:t>
                </a:r>
              </a:p>
              <a:p>
                <a:pPr lvl="0">
                  <a:buClr>
                    <a:srgbClr val="000000"/>
                  </a:buClr>
                  <a:buSzPts val="3600"/>
                </a:pPr>
                <a:r>
                  <a:rPr lang="en-US" dirty="0">
                    <a:solidFill>
                      <a:srgbClr val="F2F2F2"/>
                    </a:solidFill>
                    <a:latin typeface="Source Sans Pro"/>
                    <a:sym typeface="Source Sans Pro"/>
                  </a:rPr>
                  <a:t>Podcast Host</a:t>
                </a:r>
              </a:p>
              <a:p>
                <a:pPr lvl="0">
                  <a:buClr>
                    <a:srgbClr val="000000"/>
                  </a:buClr>
                  <a:buSzPts val="3600"/>
                </a:pPr>
                <a:r>
                  <a:rPr lang="en-US" dirty="0">
                    <a:solidFill>
                      <a:srgbClr val="F2F2F2"/>
                    </a:solidFill>
                    <a:latin typeface="Source Sans Pro"/>
                    <a:ea typeface="Arial"/>
                    <a:cs typeface="Arial"/>
                    <a:sym typeface="Source Sans Pro"/>
                  </a:rPr>
                  <a:t>Speaker</a:t>
                </a:r>
              </a:p>
              <a:p>
                <a:pPr lvl="0">
                  <a:buClr>
                    <a:srgbClr val="000000"/>
                  </a:buClr>
                  <a:buSzPts val="3600"/>
                </a:pPr>
                <a:r>
                  <a:rPr lang="en-US" dirty="0">
                    <a:solidFill>
                      <a:srgbClr val="F2F2F2"/>
                    </a:solidFill>
                    <a:latin typeface="Source Sans Pro"/>
                    <a:sym typeface="Source Sans Pro"/>
                  </a:rPr>
                  <a:t>Mental Health Advocate</a:t>
                </a:r>
              </a:p>
              <a:p>
                <a:pPr lvl="0" algn="r">
                  <a:buClr>
                    <a:srgbClr val="000000"/>
                  </a:buClr>
                  <a:buSzPts val="3600"/>
                </a:pPr>
                <a:endPara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59549" y="7643418"/>
                <a:ext cx="88053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uk-UA"/>
                </a:defPPr>
                <a:lvl1pPr>
                  <a:defRPr sz="3600">
                    <a:solidFill>
                      <a:schemeClr val="accent1"/>
                    </a:solidFill>
                    <a:latin typeface="+mj-lt"/>
                  </a:defRPr>
                </a:lvl1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@rahatcodes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05352" y="3803507"/>
                <a:ext cx="880533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uk-UA"/>
                </a:defPPr>
                <a:lvl1pPr>
                  <a:defRPr sz="3600">
                    <a:solidFill>
                      <a:schemeClr val="accent1"/>
                    </a:solidFill>
                    <a:latin typeface="+mj-lt"/>
                  </a:defRPr>
                </a:lvl1pPr>
              </a:lstStyle>
              <a:p>
                <a:r>
                  <a:rPr lang="en-US" sz="6600" b="1" dirty="0">
                    <a:solidFill>
                      <a:schemeClr val="bg1"/>
                    </a:solidFill>
                    <a:latin typeface="+mn-lt"/>
                  </a:rPr>
                  <a:t>Rahat Chowdhury</a:t>
                </a:r>
              </a:p>
            </p:txBody>
          </p:sp>
        </p:grpSp>
        <p:sp>
          <p:nvSpPr>
            <p:cNvPr id="22" name="Freeform 263"/>
            <p:cNvSpPr>
              <a:spLocks noChangeAspect="1" noEditPoints="1"/>
            </p:cNvSpPr>
            <p:nvPr/>
          </p:nvSpPr>
          <p:spPr bwMode="auto">
            <a:xfrm>
              <a:off x="670800" y="5646901"/>
              <a:ext cx="914400" cy="914400"/>
            </a:xfrm>
            <a:custGeom>
              <a:avLst/>
              <a:gdLst>
                <a:gd name="T0" fmla="*/ 130 w 176"/>
                <a:gd name="T1" fmla="*/ 57 h 176"/>
                <a:gd name="T2" fmla="*/ 119 w 176"/>
                <a:gd name="T3" fmla="*/ 61 h 176"/>
                <a:gd name="T4" fmla="*/ 107 w 176"/>
                <a:gd name="T5" fmla="*/ 56 h 176"/>
                <a:gd name="T6" fmla="*/ 91 w 176"/>
                <a:gd name="T7" fmla="*/ 72 h 176"/>
                <a:gd name="T8" fmla="*/ 91 w 176"/>
                <a:gd name="T9" fmla="*/ 76 h 176"/>
                <a:gd name="T10" fmla="*/ 58 w 176"/>
                <a:gd name="T11" fmla="*/ 59 h 176"/>
                <a:gd name="T12" fmla="*/ 55 w 176"/>
                <a:gd name="T13" fmla="*/ 67 h 176"/>
                <a:gd name="T14" fmla="*/ 63 w 176"/>
                <a:gd name="T15" fmla="*/ 81 h 176"/>
                <a:gd name="T16" fmla="*/ 55 w 176"/>
                <a:gd name="T17" fmla="*/ 79 h 176"/>
                <a:gd name="T18" fmla="*/ 55 w 176"/>
                <a:gd name="T19" fmla="*/ 79 h 176"/>
                <a:gd name="T20" fmla="*/ 68 w 176"/>
                <a:gd name="T21" fmla="*/ 95 h 176"/>
                <a:gd name="T22" fmla="*/ 64 w 176"/>
                <a:gd name="T23" fmla="*/ 95 h 176"/>
                <a:gd name="T24" fmla="*/ 61 w 176"/>
                <a:gd name="T25" fmla="*/ 95 h 176"/>
                <a:gd name="T26" fmla="*/ 76 w 176"/>
                <a:gd name="T27" fmla="*/ 106 h 176"/>
                <a:gd name="T28" fmla="*/ 56 w 176"/>
                <a:gd name="T29" fmla="*/ 113 h 176"/>
                <a:gd name="T30" fmla="*/ 52 w 176"/>
                <a:gd name="T31" fmla="*/ 113 h 176"/>
                <a:gd name="T32" fmla="*/ 77 w 176"/>
                <a:gd name="T33" fmla="*/ 120 h 176"/>
                <a:gd name="T34" fmla="*/ 124 w 176"/>
                <a:gd name="T35" fmla="*/ 74 h 176"/>
                <a:gd name="T36" fmla="*/ 124 w 176"/>
                <a:gd name="T37" fmla="*/ 72 h 176"/>
                <a:gd name="T38" fmla="*/ 132 w 176"/>
                <a:gd name="T39" fmla="*/ 64 h 176"/>
                <a:gd name="T40" fmla="*/ 123 w 176"/>
                <a:gd name="T41" fmla="*/ 66 h 176"/>
                <a:gd name="T42" fmla="*/ 130 w 176"/>
                <a:gd name="T43" fmla="*/ 57 h 176"/>
                <a:gd name="T44" fmla="*/ 88 w 176"/>
                <a:gd name="T45" fmla="*/ 0 h 176"/>
                <a:gd name="T46" fmla="*/ 0 w 176"/>
                <a:gd name="T47" fmla="*/ 88 h 176"/>
                <a:gd name="T48" fmla="*/ 88 w 176"/>
                <a:gd name="T49" fmla="*/ 176 h 176"/>
                <a:gd name="T50" fmla="*/ 176 w 176"/>
                <a:gd name="T51" fmla="*/ 88 h 176"/>
                <a:gd name="T52" fmla="*/ 88 w 176"/>
                <a:gd name="T53" fmla="*/ 0 h 176"/>
                <a:gd name="T54" fmla="*/ 88 w 176"/>
                <a:gd name="T55" fmla="*/ 168 h 176"/>
                <a:gd name="T56" fmla="*/ 8 w 176"/>
                <a:gd name="T57" fmla="*/ 88 h 176"/>
                <a:gd name="T58" fmla="*/ 88 w 176"/>
                <a:gd name="T59" fmla="*/ 8 h 176"/>
                <a:gd name="T60" fmla="*/ 168 w 176"/>
                <a:gd name="T61" fmla="*/ 88 h 176"/>
                <a:gd name="T62" fmla="*/ 88 w 176"/>
                <a:gd name="T63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130" y="57"/>
                  </a:moveTo>
                  <a:cubicBezTo>
                    <a:pt x="127" y="59"/>
                    <a:pt x="123" y="60"/>
                    <a:pt x="119" y="61"/>
                  </a:cubicBezTo>
                  <a:cubicBezTo>
                    <a:pt x="116" y="58"/>
                    <a:pt x="112" y="56"/>
                    <a:pt x="107" y="56"/>
                  </a:cubicBezTo>
                  <a:cubicBezTo>
                    <a:pt x="98" y="56"/>
                    <a:pt x="91" y="63"/>
                    <a:pt x="91" y="72"/>
                  </a:cubicBezTo>
                  <a:cubicBezTo>
                    <a:pt x="91" y="73"/>
                    <a:pt x="91" y="75"/>
                    <a:pt x="91" y="76"/>
                  </a:cubicBezTo>
                  <a:cubicBezTo>
                    <a:pt x="78" y="75"/>
                    <a:pt x="66" y="69"/>
                    <a:pt x="58" y="59"/>
                  </a:cubicBezTo>
                  <a:cubicBezTo>
                    <a:pt x="56" y="61"/>
                    <a:pt x="55" y="64"/>
                    <a:pt x="55" y="67"/>
                  </a:cubicBezTo>
                  <a:cubicBezTo>
                    <a:pt x="55" y="73"/>
                    <a:pt x="58" y="78"/>
                    <a:pt x="63" y="81"/>
                  </a:cubicBezTo>
                  <a:cubicBezTo>
                    <a:pt x="60" y="80"/>
                    <a:pt x="57" y="80"/>
                    <a:pt x="55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7"/>
                    <a:pt x="61" y="93"/>
                    <a:pt x="68" y="95"/>
                  </a:cubicBezTo>
                  <a:cubicBezTo>
                    <a:pt x="67" y="95"/>
                    <a:pt x="66" y="95"/>
                    <a:pt x="64" y="95"/>
                  </a:cubicBezTo>
                  <a:cubicBezTo>
                    <a:pt x="63" y="95"/>
                    <a:pt x="62" y="95"/>
                    <a:pt x="61" y="95"/>
                  </a:cubicBezTo>
                  <a:cubicBezTo>
                    <a:pt x="63" y="101"/>
                    <a:pt x="69" y="106"/>
                    <a:pt x="76" y="106"/>
                  </a:cubicBezTo>
                  <a:cubicBezTo>
                    <a:pt x="71" y="110"/>
                    <a:pt x="64" y="113"/>
                    <a:pt x="56" y="113"/>
                  </a:cubicBezTo>
                  <a:cubicBezTo>
                    <a:pt x="55" y="113"/>
                    <a:pt x="53" y="113"/>
                    <a:pt x="52" y="113"/>
                  </a:cubicBezTo>
                  <a:cubicBezTo>
                    <a:pt x="59" y="117"/>
                    <a:pt x="68" y="120"/>
                    <a:pt x="77" y="120"/>
                  </a:cubicBezTo>
                  <a:cubicBezTo>
                    <a:pt x="107" y="120"/>
                    <a:pt x="124" y="95"/>
                    <a:pt x="124" y="74"/>
                  </a:cubicBezTo>
                  <a:cubicBezTo>
                    <a:pt x="124" y="73"/>
                    <a:pt x="124" y="73"/>
                    <a:pt x="124" y="72"/>
                  </a:cubicBezTo>
                  <a:cubicBezTo>
                    <a:pt x="127" y="70"/>
                    <a:pt x="130" y="67"/>
                    <a:pt x="132" y="64"/>
                  </a:cubicBezTo>
                  <a:cubicBezTo>
                    <a:pt x="129" y="65"/>
                    <a:pt x="126" y="66"/>
                    <a:pt x="123" y="66"/>
                  </a:cubicBezTo>
                  <a:cubicBezTo>
                    <a:pt x="126" y="64"/>
                    <a:pt x="129" y="61"/>
                    <a:pt x="130" y="57"/>
                  </a:cubicBezTo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8" name="Freeform 451"/>
          <p:cNvSpPr>
            <a:spLocks noEditPoints="1"/>
          </p:cNvSpPr>
          <p:nvPr/>
        </p:nvSpPr>
        <p:spPr bwMode="auto">
          <a:xfrm>
            <a:off x="3657600" y="3810000"/>
            <a:ext cx="2667000" cy="2667000"/>
          </a:xfrm>
          <a:custGeom>
            <a:avLst/>
            <a:gdLst>
              <a:gd name="T0" fmla="*/ 88 w 176"/>
              <a:gd name="T1" fmla="*/ 72 h 176"/>
              <a:gd name="T2" fmla="*/ 60 w 176"/>
              <a:gd name="T3" fmla="*/ 100 h 176"/>
              <a:gd name="T4" fmla="*/ 64 w 176"/>
              <a:gd name="T5" fmla="*/ 104 h 176"/>
              <a:gd name="T6" fmla="*/ 68 w 176"/>
              <a:gd name="T7" fmla="*/ 100 h 176"/>
              <a:gd name="T8" fmla="*/ 88 w 176"/>
              <a:gd name="T9" fmla="*/ 80 h 176"/>
              <a:gd name="T10" fmla="*/ 108 w 176"/>
              <a:gd name="T11" fmla="*/ 100 h 176"/>
              <a:gd name="T12" fmla="*/ 112 w 176"/>
              <a:gd name="T13" fmla="*/ 104 h 176"/>
              <a:gd name="T14" fmla="*/ 116 w 176"/>
              <a:gd name="T15" fmla="*/ 100 h 176"/>
              <a:gd name="T16" fmla="*/ 88 w 176"/>
              <a:gd name="T17" fmla="*/ 72 h 176"/>
              <a:gd name="T18" fmla="*/ 88 w 176"/>
              <a:gd name="T19" fmla="*/ 96 h 176"/>
              <a:gd name="T20" fmla="*/ 84 w 176"/>
              <a:gd name="T21" fmla="*/ 100 h 176"/>
              <a:gd name="T22" fmla="*/ 88 w 176"/>
              <a:gd name="T23" fmla="*/ 104 h 176"/>
              <a:gd name="T24" fmla="*/ 92 w 176"/>
              <a:gd name="T25" fmla="*/ 100 h 176"/>
              <a:gd name="T26" fmla="*/ 88 w 176"/>
              <a:gd name="T27" fmla="*/ 96 h 176"/>
              <a:gd name="T28" fmla="*/ 40 w 176"/>
              <a:gd name="T29" fmla="*/ 104 h 176"/>
              <a:gd name="T30" fmla="*/ 44 w 176"/>
              <a:gd name="T31" fmla="*/ 100 h 176"/>
              <a:gd name="T32" fmla="*/ 88 w 176"/>
              <a:gd name="T33" fmla="*/ 56 h 176"/>
              <a:gd name="T34" fmla="*/ 132 w 176"/>
              <a:gd name="T35" fmla="*/ 100 h 176"/>
              <a:gd name="T36" fmla="*/ 136 w 176"/>
              <a:gd name="T37" fmla="*/ 104 h 176"/>
              <a:gd name="T38" fmla="*/ 140 w 176"/>
              <a:gd name="T39" fmla="*/ 100 h 176"/>
              <a:gd name="T40" fmla="*/ 88 w 176"/>
              <a:gd name="T41" fmla="*/ 48 h 176"/>
              <a:gd name="T42" fmla="*/ 36 w 176"/>
              <a:gd name="T43" fmla="*/ 100 h 176"/>
              <a:gd name="T44" fmla="*/ 40 w 176"/>
              <a:gd name="T45" fmla="*/ 104 h 176"/>
              <a:gd name="T46" fmla="*/ 168 w 176"/>
              <a:gd name="T47" fmla="*/ 8 h 176"/>
              <a:gd name="T48" fmla="*/ 96 w 176"/>
              <a:gd name="T49" fmla="*/ 8 h 176"/>
              <a:gd name="T50" fmla="*/ 88 w 176"/>
              <a:gd name="T51" fmla="*/ 0 h 176"/>
              <a:gd name="T52" fmla="*/ 80 w 176"/>
              <a:gd name="T53" fmla="*/ 8 h 176"/>
              <a:gd name="T54" fmla="*/ 8 w 176"/>
              <a:gd name="T55" fmla="*/ 8 h 176"/>
              <a:gd name="T56" fmla="*/ 0 w 176"/>
              <a:gd name="T57" fmla="*/ 16 h 176"/>
              <a:gd name="T58" fmla="*/ 0 w 176"/>
              <a:gd name="T59" fmla="*/ 24 h 176"/>
              <a:gd name="T60" fmla="*/ 8 w 176"/>
              <a:gd name="T61" fmla="*/ 32 h 176"/>
              <a:gd name="T62" fmla="*/ 8 w 176"/>
              <a:gd name="T63" fmla="*/ 128 h 176"/>
              <a:gd name="T64" fmla="*/ 16 w 176"/>
              <a:gd name="T65" fmla="*/ 136 h 176"/>
              <a:gd name="T66" fmla="*/ 84 w 176"/>
              <a:gd name="T67" fmla="*/ 136 h 176"/>
              <a:gd name="T68" fmla="*/ 84 w 176"/>
              <a:gd name="T69" fmla="*/ 146 h 176"/>
              <a:gd name="T70" fmla="*/ 61 w 176"/>
              <a:gd name="T71" fmla="*/ 169 h 176"/>
              <a:gd name="T72" fmla="*/ 60 w 176"/>
              <a:gd name="T73" fmla="*/ 172 h 176"/>
              <a:gd name="T74" fmla="*/ 64 w 176"/>
              <a:gd name="T75" fmla="*/ 176 h 176"/>
              <a:gd name="T76" fmla="*/ 67 w 176"/>
              <a:gd name="T77" fmla="*/ 175 h 176"/>
              <a:gd name="T78" fmla="*/ 88 w 176"/>
              <a:gd name="T79" fmla="*/ 154 h 176"/>
              <a:gd name="T80" fmla="*/ 109 w 176"/>
              <a:gd name="T81" fmla="*/ 175 h 176"/>
              <a:gd name="T82" fmla="*/ 112 w 176"/>
              <a:gd name="T83" fmla="*/ 176 h 176"/>
              <a:gd name="T84" fmla="*/ 116 w 176"/>
              <a:gd name="T85" fmla="*/ 172 h 176"/>
              <a:gd name="T86" fmla="*/ 115 w 176"/>
              <a:gd name="T87" fmla="*/ 169 h 176"/>
              <a:gd name="T88" fmla="*/ 92 w 176"/>
              <a:gd name="T89" fmla="*/ 146 h 176"/>
              <a:gd name="T90" fmla="*/ 92 w 176"/>
              <a:gd name="T91" fmla="*/ 136 h 176"/>
              <a:gd name="T92" fmla="*/ 160 w 176"/>
              <a:gd name="T93" fmla="*/ 136 h 176"/>
              <a:gd name="T94" fmla="*/ 168 w 176"/>
              <a:gd name="T95" fmla="*/ 128 h 176"/>
              <a:gd name="T96" fmla="*/ 168 w 176"/>
              <a:gd name="T97" fmla="*/ 32 h 176"/>
              <a:gd name="T98" fmla="*/ 176 w 176"/>
              <a:gd name="T99" fmla="*/ 24 h 176"/>
              <a:gd name="T100" fmla="*/ 176 w 176"/>
              <a:gd name="T101" fmla="*/ 16 h 176"/>
              <a:gd name="T102" fmla="*/ 168 w 176"/>
              <a:gd name="T103" fmla="*/ 8 h 176"/>
              <a:gd name="T104" fmla="*/ 160 w 176"/>
              <a:gd name="T105" fmla="*/ 128 h 176"/>
              <a:gd name="T106" fmla="*/ 16 w 176"/>
              <a:gd name="T107" fmla="*/ 128 h 176"/>
              <a:gd name="T108" fmla="*/ 16 w 176"/>
              <a:gd name="T109" fmla="*/ 32 h 176"/>
              <a:gd name="T110" fmla="*/ 160 w 176"/>
              <a:gd name="T111" fmla="*/ 32 h 176"/>
              <a:gd name="T112" fmla="*/ 160 w 176"/>
              <a:gd name="T113" fmla="*/ 128 h 176"/>
              <a:gd name="T114" fmla="*/ 168 w 176"/>
              <a:gd name="T115" fmla="*/ 24 h 176"/>
              <a:gd name="T116" fmla="*/ 8 w 176"/>
              <a:gd name="T117" fmla="*/ 24 h 176"/>
              <a:gd name="T118" fmla="*/ 8 w 176"/>
              <a:gd name="T119" fmla="*/ 16 h 176"/>
              <a:gd name="T120" fmla="*/ 168 w 176"/>
              <a:gd name="T121" fmla="*/ 16 h 176"/>
              <a:gd name="T122" fmla="*/ 168 w 176"/>
              <a:gd name="T123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88" y="72"/>
                </a:moveTo>
                <a:cubicBezTo>
                  <a:pt x="73" y="72"/>
                  <a:pt x="60" y="85"/>
                  <a:pt x="60" y="100"/>
                </a:cubicBezTo>
                <a:cubicBezTo>
                  <a:pt x="60" y="102"/>
                  <a:pt x="62" y="104"/>
                  <a:pt x="64" y="104"/>
                </a:cubicBezTo>
                <a:cubicBezTo>
                  <a:pt x="66" y="104"/>
                  <a:pt x="68" y="102"/>
                  <a:pt x="68" y="100"/>
                </a:cubicBezTo>
                <a:cubicBezTo>
                  <a:pt x="68" y="89"/>
                  <a:pt x="77" y="80"/>
                  <a:pt x="88" y="80"/>
                </a:cubicBezTo>
                <a:cubicBezTo>
                  <a:pt x="99" y="80"/>
                  <a:pt x="108" y="89"/>
                  <a:pt x="108" y="100"/>
                </a:cubicBezTo>
                <a:cubicBezTo>
                  <a:pt x="108" y="102"/>
                  <a:pt x="110" y="104"/>
                  <a:pt x="112" y="104"/>
                </a:cubicBezTo>
                <a:cubicBezTo>
                  <a:pt x="114" y="104"/>
                  <a:pt x="116" y="102"/>
                  <a:pt x="116" y="100"/>
                </a:cubicBezTo>
                <a:cubicBezTo>
                  <a:pt x="116" y="85"/>
                  <a:pt x="103" y="72"/>
                  <a:pt x="88" y="72"/>
                </a:cubicBezTo>
                <a:moveTo>
                  <a:pt x="88" y="96"/>
                </a:moveTo>
                <a:cubicBezTo>
                  <a:pt x="86" y="96"/>
                  <a:pt x="84" y="98"/>
                  <a:pt x="84" y="100"/>
                </a:cubicBezTo>
                <a:cubicBezTo>
                  <a:pt x="84" y="102"/>
                  <a:pt x="86" y="104"/>
                  <a:pt x="88" y="104"/>
                </a:cubicBezTo>
                <a:cubicBezTo>
                  <a:pt x="90" y="104"/>
                  <a:pt x="92" y="102"/>
                  <a:pt x="92" y="100"/>
                </a:cubicBezTo>
                <a:cubicBezTo>
                  <a:pt x="92" y="98"/>
                  <a:pt x="90" y="96"/>
                  <a:pt x="88" y="96"/>
                </a:cubicBezTo>
                <a:moveTo>
                  <a:pt x="40" y="104"/>
                </a:moveTo>
                <a:cubicBezTo>
                  <a:pt x="42" y="104"/>
                  <a:pt x="44" y="102"/>
                  <a:pt x="44" y="100"/>
                </a:cubicBezTo>
                <a:cubicBezTo>
                  <a:pt x="44" y="76"/>
                  <a:pt x="64" y="56"/>
                  <a:pt x="88" y="56"/>
                </a:cubicBezTo>
                <a:cubicBezTo>
                  <a:pt x="112" y="56"/>
                  <a:pt x="132" y="76"/>
                  <a:pt x="132" y="100"/>
                </a:cubicBezTo>
                <a:cubicBezTo>
                  <a:pt x="132" y="102"/>
                  <a:pt x="134" y="104"/>
                  <a:pt x="136" y="104"/>
                </a:cubicBezTo>
                <a:cubicBezTo>
                  <a:pt x="138" y="104"/>
                  <a:pt x="140" y="102"/>
                  <a:pt x="140" y="100"/>
                </a:cubicBezTo>
                <a:cubicBezTo>
                  <a:pt x="140" y="71"/>
                  <a:pt x="117" y="48"/>
                  <a:pt x="88" y="48"/>
                </a:cubicBezTo>
                <a:cubicBezTo>
                  <a:pt x="59" y="48"/>
                  <a:pt x="36" y="71"/>
                  <a:pt x="36" y="100"/>
                </a:cubicBezTo>
                <a:cubicBezTo>
                  <a:pt x="36" y="102"/>
                  <a:pt x="38" y="104"/>
                  <a:pt x="4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A767BCB-79D6-6A47-AA56-717A7949620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14313570" y="13121420"/>
            <a:ext cx="4998897" cy="2811880"/>
          </a:xfr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6929CF2-B3BE-2940-95FF-A23A9F78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99" y="1753271"/>
            <a:ext cx="6723102" cy="6723102"/>
          </a:xfrm>
          <a:prstGeom prst="ellipse">
            <a:avLst/>
          </a:prstGeom>
        </p:spPr>
      </p:pic>
      <p:sp>
        <p:nvSpPr>
          <p:cNvPr id="31" name="Freeform 263">
            <a:extLst>
              <a:ext uri="{FF2B5EF4-FFF2-40B4-BE49-F238E27FC236}">
                <a16:creationId xmlns:a16="http://schemas.microsoft.com/office/drawing/2014/main" id="{B605707A-B95D-CA4C-BD3B-79EE5DB637A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58963" y="6351397"/>
            <a:ext cx="914400" cy="914400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88 w 176"/>
              <a:gd name="T45" fmla="*/ 0 h 176"/>
              <a:gd name="T46" fmla="*/ 0 w 176"/>
              <a:gd name="T47" fmla="*/ 88 h 176"/>
              <a:gd name="T48" fmla="*/ 88 w 176"/>
              <a:gd name="T49" fmla="*/ 176 h 176"/>
              <a:gd name="T50" fmla="*/ 176 w 176"/>
              <a:gd name="T51" fmla="*/ 88 h 176"/>
              <a:gd name="T52" fmla="*/ 88 w 176"/>
              <a:gd name="T53" fmla="*/ 0 h 176"/>
              <a:gd name="T54" fmla="*/ 88 w 176"/>
              <a:gd name="T55" fmla="*/ 168 h 176"/>
              <a:gd name="T56" fmla="*/ 8 w 176"/>
              <a:gd name="T57" fmla="*/ 88 h 176"/>
              <a:gd name="T58" fmla="*/ 88 w 176"/>
              <a:gd name="T59" fmla="*/ 8 h 176"/>
              <a:gd name="T60" fmla="*/ 168 w 176"/>
              <a:gd name="T61" fmla="*/ 88 h 176"/>
              <a:gd name="T62" fmla="*/ 88 w 176"/>
              <a:gd name="T6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A09973-8A8A-C142-A781-026D550AD025}"/>
              </a:ext>
            </a:extLst>
          </p:cNvPr>
          <p:cNvSpPr txBox="1"/>
          <p:nvPr/>
        </p:nvSpPr>
        <p:spPr>
          <a:xfrm>
            <a:off x="9460501" y="64854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@tech4humansio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29400" y="2476500"/>
            <a:ext cx="5486400" cy="5486400"/>
            <a:chOff x="6400800" y="2400300"/>
            <a:chExt cx="5486400" cy="5486400"/>
          </a:xfrm>
        </p:grpSpPr>
        <p:sp>
          <p:nvSpPr>
            <p:cNvPr id="6" name="Oval 5"/>
            <p:cNvSpPr/>
            <p:nvPr/>
          </p:nvSpPr>
          <p:spPr>
            <a:xfrm>
              <a:off x="6400800" y="2400300"/>
              <a:ext cx="5486400" cy="5486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18600000" scaled="0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280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15200" y="6097369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ru-RU" sz="36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Lato Semibold" panose="020F0502020204030203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92043" y="4049911"/>
            <a:ext cx="456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200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Million</a:t>
            </a:r>
            <a:endParaRPr lang="ru-RU" sz="6600" b="1" dirty="0">
              <a:solidFill>
                <a:schemeClr val="bg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1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7710" y="3543300"/>
            <a:ext cx="6324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That means I’m not alone.</a:t>
            </a:r>
            <a:endParaRPr lang="ru-RU" sz="6600" b="1" dirty="0">
              <a:solidFill>
                <a:schemeClr val="bg2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89605" y="2364307"/>
            <a:ext cx="685800" cy="685800"/>
            <a:chOff x="6324600" y="4114799"/>
            <a:chExt cx="685800" cy="6858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12400004" y="6830269"/>
            <a:ext cx="685800" cy="685800"/>
            <a:chOff x="6324600" y="4114799"/>
            <a:chExt cx="685800" cy="6858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2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4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8120" y="653508"/>
            <a:ext cx="13544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Open Source Mental Illness (OSMI)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Non-profit, 501(c)(3) dedicated to raising awareness, educating and providing resources to support mental wellness in the tech and open source communities.</a:t>
            </a:r>
            <a:endParaRPr lang="uk-UA" sz="36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35517" y="270832"/>
            <a:ext cx="685800" cy="685800"/>
            <a:chOff x="6324600" y="4114799"/>
            <a:chExt cx="685800" cy="6858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15507212" y="2401209"/>
            <a:ext cx="685800" cy="685800"/>
            <a:chOff x="6324600" y="4114799"/>
            <a:chExt cx="685800" cy="685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A87B6E-B8FA-5046-BDAB-5521850ABE7C}"/>
              </a:ext>
            </a:extLst>
          </p:cNvPr>
          <p:cNvGrpSpPr/>
          <p:nvPr/>
        </p:nvGrpSpPr>
        <p:grpSpPr>
          <a:xfrm>
            <a:off x="1219200" y="3807387"/>
            <a:ext cx="8805333" cy="2281347"/>
            <a:chOff x="2042984" y="3488145"/>
            <a:chExt cx="8805333" cy="22813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E88E26-1930-4E41-BB44-13A2A1C8E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999" y="3488145"/>
              <a:ext cx="1527342" cy="228134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65232B-6F17-7242-BB57-496758B81DAF}"/>
                </a:ext>
              </a:extLst>
            </p:cNvPr>
            <p:cNvSpPr txBox="1"/>
            <p:nvPr/>
          </p:nvSpPr>
          <p:spPr>
            <a:xfrm>
              <a:off x="2042984" y="4014053"/>
              <a:ext cx="880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>
                <a:defRPr sz="3600">
                  <a:solidFill>
                    <a:schemeClr val="accent1"/>
                  </a:solidFill>
                  <a:latin typeface="+mj-lt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</a:rPr>
                <a:t>For the workplace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B9DFD2-C05B-7A40-BD13-677C83F2F3A4}"/>
              </a:ext>
            </a:extLst>
          </p:cNvPr>
          <p:cNvGrpSpPr/>
          <p:nvPr/>
        </p:nvGrpSpPr>
        <p:grpSpPr>
          <a:xfrm>
            <a:off x="1210962" y="6934289"/>
            <a:ext cx="8805333" cy="2252830"/>
            <a:chOff x="1252152" y="7036992"/>
            <a:chExt cx="8805333" cy="22528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8BF14E-32A1-784D-987A-4D397610C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405" y="7036992"/>
              <a:ext cx="1527342" cy="225283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5B0A56-197A-CD43-8037-2AAA3C4A8558}"/>
                </a:ext>
              </a:extLst>
            </p:cNvPr>
            <p:cNvSpPr txBox="1"/>
            <p:nvPr/>
          </p:nvSpPr>
          <p:spPr>
            <a:xfrm>
              <a:off x="1252152" y="7423060"/>
              <a:ext cx="8805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>
                <a:defRPr sz="3600">
                  <a:solidFill>
                    <a:schemeClr val="accent1"/>
                  </a:solidFill>
                  <a:latin typeface="+mj-lt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</a:rPr>
                <a:t>For Executives and 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HR Professionals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8DBE5-7219-D14E-B4AE-E1E66372121B}"/>
              </a:ext>
            </a:extLst>
          </p:cNvPr>
          <p:cNvGrpSpPr/>
          <p:nvPr/>
        </p:nvGrpSpPr>
        <p:grpSpPr>
          <a:xfrm>
            <a:off x="9482667" y="3792464"/>
            <a:ext cx="8805333" cy="2374323"/>
            <a:chOff x="9482667" y="4901573"/>
            <a:chExt cx="8805333" cy="237432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A927D9-61E4-1E48-9113-03D4E4F7C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87400" y="4901573"/>
              <a:ext cx="1616136" cy="237432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8A060B-8697-274E-9BF6-948D37FFE897}"/>
                </a:ext>
              </a:extLst>
            </p:cNvPr>
            <p:cNvSpPr txBox="1"/>
            <p:nvPr/>
          </p:nvSpPr>
          <p:spPr>
            <a:xfrm>
              <a:off x="9482667" y="5429415"/>
              <a:ext cx="880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>
                <a:defRPr sz="3600">
                  <a:solidFill>
                    <a:schemeClr val="accent1"/>
                  </a:solidFill>
                  <a:latin typeface="+mj-lt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</a:rPr>
                <a:t>For Employees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7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15A600-AE1D-4BFD-8EDF-6B9BA050FF16}"/>
              </a:ext>
            </a:extLst>
          </p:cNvPr>
          <p:cNvSpPr/>
          <p:nvPr/>
        </p:nvSpPr>
        <p:spPr>
          <a:xfrm rot="5400000" flipH="1" flipV="1">
            <a:off x="-571500" y="571500"/>
            <a:ext cx="10287000" cy="914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9C561-997C-436C-B876-F6AF420A0A46}"/>
              </a:ext>
            </a:extLst>
          </p:cNvPr>
          <p:cNvSpPr txBox="1"/>
          <p:nvPr/>
        </p:nvSpPr>
        <p:spPr>
          <a:xfrm>
            <a:off x="10496658" y="2973524"/>
            <a:ext cx="661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+mj-lt"/>
              </a:rPr>
              <a:t>01 - </a:t>
            </a:r>
            <a:r>
              <a:rPr lang="en-US" sz="6000" dirty="0"/>
              <a:t>Bootcamps</a:t>
            </a:r>
            <a:endParaRPr lang="uk-UA" sz="6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3BD53-5175-44CA-97A3-0EB5C507D4A7}"/>
              </a:ext>
            </a:extLst>
          </p:cNvPr>
          <p:cNvSpPr txBox="1"/>
          <p:nvPr/>
        </p:nvSpPr>
        <p:spPr>
          <a:xfrm>
            <a:off x="685800" y="2976613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4"/>
                </a:solidFill>
                <a:latin typeface="+mj-lt"/>
                <a:ea typeface="Roboto Black" panose="02000000000000000000" pitchFamily="2" charset="0"/>
              </a:rPr>
              <a:t>Today’s topics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632E0-1E12-2747-8CF1-991273E17591}"/>
              </a:ext>
            </a:extLst>
          </p:cNvPr>
          <p:cNvSpPr txBox="1"/>
          <p:nvPr/>
        </p:nvSpPr>
        <p:spPr>
          <a:xfrm>
            <a:off x="10478123" y="5143500"/>
            <a:ext cx="66185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+mj-lt"/>
              </a:rPr>
              <a:t>02 - </a:t>
            </a:r>
            <a:r>
              <a:rPr lang="en-US" sz="6000" dirty="0"/>
              <a:t>Tech Events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86161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49ABDC-B59D-804C-B109-7B60ABAC74AF}"/>
              </a:ext>
            </a:extLst>
          </p:cNvPr>
          <p:cNvGrpSpPr/>
          <p:nvPr/>
        </p:nvGrpSpPr>
        <p:grpSpPr>
          <a:xfrm>
            <a:off x="2986474" y="1493454"/>
            <a:ext cx="11687175" cy="1378549"/>
            <a:chOff x="2986474" y="1493454"/>
            <a:chExt cx="11687175" cy="1378549"/>
          </a:xfrm>
        </p:grpSpPr>
        <p:sp>
          <p:nvSpPr>
            <p:cNvPr id="3" name="TextBox 2"/>
            <p:cNvSpPr txBox="1"/>
            <p:nvPr/>
          </p:nvSpPr>
          <p:spPr>
            <a:xfrm>
              <a:off x="3033841" y="1671674"/>
              <a:ext cx="112343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 need to put in extra work everyday to get better.</a:t>
              </a:r>
              <a:endParaRPr lang="uk-UA" sz="36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86474" y="1493454"/>
              <a:ext cx="685800" cy="685800"/>
              <a:chOff x="6324600" y="4114799"/>
              <a:chExt cx="685800" cy="6858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rot="10800000">
              <a:off x="13987849" y="2169986"/>
              <a:ext cx="685800" cy="685800"/>
              <a:chOff x="6324600" y="4114799"/>
              <a:chExt cx="685800" cy="685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0C866C-4B30-DB47-895C-D98CD99B683D}"/>
              </a:ext>
            </a:extLst>
          </p:cNvPr>
          <p:cNvGrpSpPr/>
          <p:nvPr/>
        </p:nvGrpSpPr>
        <p:grpSpPr>
          <a:xfrm>
            <a:off x="2986474" y="4080995"/>
            <a:ext cx="11687175" cy="1522980"/>
            <a:chOff x="2986474" y="4080995"/>
            <a:chExt cx="11687175" cy="15229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AAEEB2-27BB-F24C-B121-3483F04E4981}"/>
                </a:ext>
              </a:extLst>
            </p:cNvPr>
            <p:cNvSpPr txBox="1"/>
            <p:nvPr/>
          </p:nvSpPr>
          <p:spPr>
            <a:xfrm>
              <a:off x="3200400" y="4403646"/>
              <a:ext cx="106247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 may have taken on more than I can handle…</a:t>
              </a:r>
              <a:endParaRPr lang="uk-UA" sz="36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98588C-CCD1-2A47-8F29-065D3837470C}"/>
                </a:ext>
              </a:extLst>
            </p:cNvPr>
            <p:cNvGrpSpPr/>
            <p:nvPr/>
          </p:nvGrpSpPr>
          <p:grpSpPr>
            <a:xfrm>
              <a:off x="2986474" y="4080995"/>
              <a:ext cx="685800" cy="685800"/>
              <a:chOff x="6324600" y="4114799"/>
              <a:chExt cx="685800" cy="685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ED8A08-3340-C64E-BD01-F2791D2FF5D0}"/>
                  </a:ext>
                </a:extLst>
              </p:cNvPr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08900C-FC5D-F84D-B711-6C4E8F213830}"/>
                  </a:ext>
                </a:extLst>
              </p:cNvPr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359F04-8AC7-5648-8BF2-D5F58E8899D7}"/>
                </a:ext>
              </a:extLst>
            </p:cNvPr>
            <p:cNvGrpSpPr/>
            <p:nvPr/>
          </p:nvGrpSpPr>
          <p:grpSpPr>
            <a:xfrm rot="10800000">
              <a:off x="13987849" y="4757527"/>
              <a:ext cx="685800" cy="685800"/>
              <a:chOff x="6324600" y="4114799"/>
              <a:chExt cx="685800" cy="6858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EF98435-A261-1A40-BB49-103DEEEA3051}"/>
                  </a:ext>
                </a:extLst>
              </p:cNvPr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24CA72B-F051-FD45-934A-9B2A50D38FE1}"/>
                  </a:ext>
                </a:extLst>
              </p:cNvPr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BA6BFF-8E5F-D34E-929F-906DA0BBE07F}"/>
              </a:ext>
            </a:extLst>
          </p:cNvPr>
          <p:cNvGrpSpPr/>
          <p:nvPr/>
        </p:nvGrpSpPr>
        <p:grpSpPr>
          <a:xfrm>
            <a:off x="3019425" y="7045241"/>
            <a:ext cx="11687175" cy="1619596"/>
            <a:chOff x="3019425" y="7045241"/>
            <a:chExt cx="11687175" cy="16195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495A0D-ED1D-3B4B-99AA-01946EEAC917}"/>
                </a:ext>
              </a:extLst>
            </p:cNvPr>
            <p:cNvSpPr txBox="1"/>
            <p:nvPr/>
          </p:nvSpPr>
          <p:spPr>
            <a:xfrm>
              <a:off x="3705225" y="7464508"/>
              <a:ext cx="922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 can’t figure any of this out, just forget it.</a:t>
              </a:r>
              <a:endParaRPr lang="uk-UA" sz="36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BAFA14-06C5-E240-B1A3-4715FAD8FB84}"/>
                </a:ext>
              </a:extLst>
            </p:cNvPr>
            <p:cNvGrpSpPr/>
            <p:nvPr/>
          </p:nvGrpSpPr>
          <p:grpSpPr>
            <a:xfrm>
              <a:off x="3019425" y="7045241"/>
              <a:ext cx="685800" cy="685800"/>
              <a:chOff x="6324600" y="4114799"/>
              <a:chExt cx="685800" cy="6858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7C0D5D4-76BC-E54F-845F-39E7B8589E67}"/>
                  </a:ext>
                </a:extLst>
              </p:cNvPr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FB5EABC-DBA1-0549-B2AE-51C939424883}"/>
                  </a:ext>
                </a:extLst>
              </p:cNvPr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299AF8-557C-A04E-8AFA-DEC077D2866B}"/>
                </a:ext>
              </a:extLst>
            </p:cNvPr>
            <p:cNvGrpSpPr/>
            <p:nvPr/>
          </p:nvGrpSpPr>
          <p:grpSpPr>
            <a:xfrm rot="10800000">
              <a:off x="14020800" y="7721773"/>
              <a:ext cx="685800" cy="685800"/>
              <a:chOff x="6324600" y="4114799"/>
              <a:chExt cx="685800" cy="6858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8F7F5F8-36C2-9442-99FB-E09D59A3DBF5}"/>
                  </a:ext>
                </a:extLst>
              </p:cNvPr>
              <p:cNvCxnSpPr/>
              <p:nvPr/>
            </p:nvCxnSpPr>
            <p:spPr>
              <a:xfrm flipV="1">
                <a:off x="6324600" y="4114799"/>
                <a:ext cx="0" cy="68580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FF6F570-8481-1049-B621-6771AF494C14}"/>
                  </a:ext>
                </a:extLst>
              </p:cNvPr>
              <p:cNvCxnSpPr/>
              <p:nvPr/>
            </p:nvCxnSpPr>
            <p:spPr>
              <a:xfrm>
                <a:off x="6324600" y="4114799"/>
                <a:ext cx="685800" cy="0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bevel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69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745" y="4751343"/>
            <a:ext cx="1354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Your amazing Bootcamp experience does not invalidate others bad experience. </a:t>
            </a:r>
            <a:endParaRPr lang="uk-UA" sz="36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90775" y="3646438"/>
            <a:ext cx="685800" cy="685800"/>
            <a:chOff x="6324600" y="4114799"/>
            <a:chExt cx="685800" cy="6858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15211425" y="5954762"/>
            <a:ext cx="685800" cy="685800"/>
            <a:chOff x="6324600" y="4114799"/>
            <a:chExt cx="685800" cy="685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bg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6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5FFAAB01-B52F-47A3-925E-FA199DFF3E89}"/>
              </a:ext>
            </a:extLst>
          </p:cNvPr>
          <p:cNvSpPr/>
          <p:nvPr/>
        </p:nvSpPr>
        <p:spPr>
          <a:xfrm rot="5400000" flipV="1">
            <a:off x="8572500" y="571500"/>
            <a:ext cx="10287000" cy="914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F328ECA-5360-4999-BC4B-18D6B3B0D8FC}"/>
              </a:ext>
            </a:extLst>
          </p:cNvPr>
          <p:cNvGrpSpPr/>
          <p:nvPr/>
        </p:nvGrpSpPr>
        <p:grpSpPr>
          <a:xfrm>
            <a:off x="10287000" y="2158528"/>
            <a:ext cx="5943600" cy="3792856"/>
            <a:chOff x="1766649" y="2158528"/>
            <a:chExt cx="5943600" cy="3792856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88B71BD-6057-4033-A081-5DDAE877BF49}"/>
                </a:ext>
              </a:extLst>
            </p:cNvPr>
            <p:cNvSpPr txBox="1"/>
            <p:nvPr/>
          </p:nvSpPr>
          <p:spPr>
            <a:xfrm>
              <a:off x="1766649" y="2158528"/>
              <a:ext cx="594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b="1" dirty="0">
                  <a:solidFill>
                    <a:schemeClr val="accent4"/>
                  </a:solidFill>
                </a:rPr>
                <a:t>Hustle Culture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4A0F08-0327-460E-9D6A-FACF8ADAE780}"/>
                </a:ext>
              </a:extLst>
            </p:cNvPr>
            <p:cNvCxnSpPr/>
            <p:nvPr/>
          </p:nvCxnSpPr>
          <p:spPr>
            <a:xfrm>
              <a:off x="5805249" y="5951384"/>
              <a:ext cx="1905000" cy="0"/>
            </a:xfrm>
            <a:prstGeom prst="line">
              <a:avLst/>
            </a:prstGeom>
            <a:ln w="63500" cap="sq">
              <a:solidFill>
                <a:schemeClr val="accent5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2F3E7B0-90BA-0649-8177-A8ACE069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8" y="1208902"/>
            <a:ext cx="7860442" cy="78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M SLIDE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FOLIO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18805</TotalTime>
  <Words>182</Words>
  <Application>Microsoft Macintosh PowerPoint</Application>
  <PresentationFormat>Custom</PresentationFormat>
  <Paragraphs>36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Lato Semibold</vt:lpstr>
      <vt:lpstr>Roboto</vt:lpstr>
      <vt:lpstr>Roboto Black</vt:lpstr>
      <vt:lpstr>Roboto Condensed</vt:lpstr>
      <vt:lpstr>Roboto Condensed Light</vt:lpstr>
      <vt:lpstr>Source Sans Pro</vt:lpstr>
      <vt:lpstr>GENARAL LAYOUTS</vt:lpstr>
      <vt:lpstr>TEAM SLIDES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Палотенце</dc:creator>
  <cp:lastModifiedBy>Microsoft Office User</cp:lastModifiedBy>
  <cp:revision>1061</cp:revision>
  <dcterms:created xsi:type="dcterms:W3CDTF">2015-01-20T11:47:48Z</dcterms:created>
  <dcterms:modified xsi:type="dcterms:W3CDTF">2020-09-09T02:00:08Z</dcterms:modified>
</cp:coreProperties>
</file>