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8943e5a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8943e5a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8943e5ae1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8943e5ae1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8943e5ae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48943e5ae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8943e5ae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8943e5ae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8943e5a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8943e5a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8943e5a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8943e5a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8943e5ae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8943e5ae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8943e5ae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8943e5ae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8943e5ae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8943e5ae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8943e5ae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8943e5ae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8943e5ae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8943e5ae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943e5ae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8943e5ae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87525" y="278025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CSE437 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77" dirty="0"/>
              <a:t>Loan Prediction using Svm, Naive bayes and Random Forest </a:t>
            </a:r>
            <a:endParaRPr sz="4977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63350" y="3579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02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363"/>
              <a:buFont typeface="Arial"/>
              <a:buNone/>
            </a:pPr>
            <a:r>
              <a:rPr lang="en" sz="4020" b="1"/>
              <a:t>Model: </a:t>
            </a:r>
            <a:r>
              <a:rPr lang="en" sz="2422" b="1"/>
              <a:t>Support Vector Machine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40075"/>
            <a:ext cx="8520600" cy="37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AutoNum type="arabicPeriod"/>
            </a:pPr>
            <a:r>
              <a:rPr lang="en">
                <a:solidFill>
                  <a:srgbClr val="161616"/>
                </a:solidFill>
                <a:highlight>
                  <a:srgbClr val="FFFFFF"/>
                </a:highlight>
              </a:rPr>
              <a:t>SVM works by mapping data to a high-dimensional feature space so that data points can be </a:t>
            </a:r>
            <a:r>
              <a:rPr lang="en" b="1">
                <a:solidFill>
                  <a:srgbClr val="161616"/>
                </a:solidFill>
                <a:highlight>
                  <a:srgbClr val="FFFFFF"/>
                </a:highlight>
              </a:rPr>
              <a:t>categorized </a:t>
            </a:r>
            <a:r>
              <a:rPr lang="en">
                <a:solidFill>
                  <a:srgbClr val="161616"/>
                </a:solidFill>
                <a:highlight>
                  <a:srgbClr val="FFFFFF"/>
                </a:highlight>
              </a:rPr>
              <a:t>or</a:t>
            </a:r>
            <a:r>
              <a:rPr lang="en">
                <a:solidFill>
                  <a:srgbClr val="161616"/>
                </a:solidFill>
                <a:highlight>
                  <a:schemeClr val="lt1"/>
                </a:highlight>
              </a:rPr>
              <a:t> linearly </a:t>
            </a:r>
            <a:r>
              <a:rPr lang="en" b="1">
                <a:solidFill>
                  <a:srgbClr val="161616"/>
                </a:solidFill>
                <a:highlight>
                  <a:schemeClr val="lt1"/>
                </a:highlight>
              </a:rPr>
              <a:t>separable</a:t>
            </a:r>
            <a:r>
              <a:rPr lang="en">
                <a:solidFill>
                  <a:srgbClr val="161616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AutoNum type="arabicPeriod"/>
            </a:pPr>
            <a:r>
              <a:rPr lang="en">
                <a:solidFill>
                  <a:srgbClr val="161616"/>
                </a:solidFill>
                <a:highlight>
                  <a:srgbClr val="FFFFFF"/>
                </a:highlight>
              </a:rPr>
              <a:t>The data are transformed in such a way that the </a:t>
            </a:r>
            <a:r>
              <a:rPr lang="en" b="1">
                <a:solidFill>
                  <a:srgbClr val="161616"/>
                </a:solidFill>
                <a:highlight>
                  <a:srgbClr val="FFFFFF"/>
                </a:highlight>
              </a:rPr>
              <a:t>separator </a:t>
            </a:r>
            <a:r>
              <a:rPr lang="en">
                <a:solidFill>
                  <a:srgbClr val="161616"/>
                </a:solidFill>
                <a:highlight>
                  <a:srgbClr val="FFFFFF"/>
                </a:highlight>
              </a:rPr>
              <a:t>could be drawn as a hyperplane.</a:t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800"/>
              <a:buAutoNum type="arabicPeriod"/>
            </a:pPr>
            <a:r>
              <a:rPr lang="en">
                <a:solidFill>
                  <a:srgbClr val="161616"/>
                </a:solidFill>
                <a:highlight>
                  <a:srgbClr val="FFFFFF"/>
                </a:highlight>
              </a:rPr>
              <a:t>Following this, characteristics of new data can be used to predict the group to which a new record should belong.</a:t>
            </a: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9144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161616"/>
              </a:solidFill>
              <a:highlight>
                <a:srgbClr val="FFFFFF"/>
              </a:highlight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300" y="2982500"/>
            <a:ext cx="2918925" cy="17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363"/>
              <a:buFont typeface="Arial"/>
              <a:buNone/>
            </a:pPr>
            <a:r>
              <a:rPr lang="en" sz="4020" b="1"/>
              <a:t>Result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Accuracy_score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accuracy score for a set of predicted labels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AutoNum type="alphaLcParenR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Returns fraction of correct prediction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914400" lvl="1" indent="-314325" algn="l" rtl="0"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AutoNum type="alphaLcParenR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Returns number of correct prediction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AutoNum type="arabicParenR"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Confusion Matrix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3D3D4E"/>
              </a:buClr>
              <a:buSzPts val="1350"/>
              <a:buFont typeface="Georgia"/>
              <a:buAutoNum type="arabicParenR"/>
            </a:pP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D3D4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50">
              <a:solidFill>
                <a:srgbClr val="3D3D4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l="-2889" r="2890"/>
          <a:stretch/>
        </p:blipFill>
        <p:spPr>
          <a:xfrm>
            <a:off x="731250" y="2571750"/>
            <a:ext cx="2639325" cy="6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575" y="2291820"/>
            <a:ext cx="3891401" cy="16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 b="1"/>
              <a:t>Result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Report</a:t>
            </a:r>
            <a:endParaRPr/>
          </a:p>
          <a:p>
            <a:pPr marL="749300" lvl="0" indent="-323850" algn="l" rtl="0">
              <a:lnSpc>
                <a:spcPct val="190909"/>
              </a:lnSpc>
              <a:spcBef>
                <a:spcPts val="32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TN / True Negative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the case was negative and predicted negative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23850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TP / True Positive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the case was positive and predicted positive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23850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FN / False Negative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the case was positive but predicted negative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23850" algn="l" rtl="0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FP / False Positive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the case was negative but predicted positive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 b="1"/>
              <a:t>Result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 — </a:t>
            </a:r>
            <a:r>
              <a:rPr lang="en" sz="15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percent of your predictions were correct?</a:t>
            </a:r>
            <a:endParaRPr sz="1500" b="1" i="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 = TP/(TP + FP)</a:t>
            </a:r>
            <a:endParaRPr sz="1500" b="1" i="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 — </a:t>
            </a:r>
            <a:r>
              <a:rPr lang="en" sz="15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percent of the positive cases did you catch?</a:t>
            </a:r>
            <a:endParaRPr sz="1500" b="1" i="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 = TP/(TP+FN)</a:t>
            </a:r>
            <a:endParaRPr sz="1500" b="1" i="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F1 score — </a:t>
            </a:r>
            <a:r>
              <a:rPr lang="en" sz="15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percent of positive predictions were correct?</a:t>
            </a:r>
            <a:endParaRPr sz="1500" b="1" i="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 i="1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F1 Score = 2*(Recall * Precision) / (Recall + Precision)</a:t>
            </a:r>
            <a:endParaRPr sz="1500" b="1" i="1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20" b="1"/>
              <a:t>Introduction</a:t>
            </a:r>
            <a:endParaRPr sz="492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2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402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20"/>
              <a:t>What is our objective?</a:t>
            </a:r>
            <a:endParaRPr sz="29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363"/>
              <a:buFont typeface="Arial"/>
              <a:buNone/>
            </a:pPr>
            <a:r>
              <a:rPr lang="en" sz="4020" b="1"/>
              <a:t>Models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Gaussian Naive Bayes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Random Forest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SVC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 b="1"/>
              <a:t>Data Set Description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" sz="2600"/>
              <a:t>Total 13 Variables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" sz="2600"/>
              <a:t>8 categorical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" sz="2600"/>
              <a:t>4 continuous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AutoNum type="arabicParenR"/>
            </a:pPr>
            <a:r>
              <a:rPr lang="en" sz="2600"/>
              <a:t>1 variable for loan ID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 b="1"/>
              <a:t>Data Set Description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 b="1">
                <a:solidFill>
                  <a:schemeClr val="dk1"/>
                </a:solidFill>
              </a:rPr>
              <a:t>Loan_ID    *Gender </a:t>
            </a:r>
            <a:endParaRPr sz="1850" b="1">
              <a:solidFill>
                <a:schemeClr val="dk1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 b="1">
                <a:solidFill>
                  <a:schemeClr val="dk1"/>
                </a:solidFill>
              </a:rPr>
              <a:t>Married     *Dependents </a:t>
            </a:r>
            <a:endParaRPr sz="1850" b="1">
              <a:solidFill>
                <a:schemeClr val="dk1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 b="1">
                <a:solidFill>
                  <a:schemeClr val="dk1"/>
                </a:solidFill>
              </a:rPr>
              <a:t>Education   *Self_Employed </a:t>
            </a:r>
            <a:endParaRPr sz="1850" b="1">
              <a:solidFill>
                <a:schemeClr val="dk1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 b="1">
                <a:solidFill>
                  <a:schemeClr val="dk1"/>
                </a:solidFill>
              </a:rPr>
              <a:t>ApplicantIncome    *CoapplicantIncome </a:t>
            </a:r>
            <a:endParaRPr sz="1850" b="1">
              <a:solidFill>
                <a:schemeClr val="dk1"/>
              </a:solidFill>
            </a:endParaRPr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 b="1">
                <a:solidFill>
                  <a:schemeClr val="dk1"/>
                </a:solidFill>
              </a:rPr>
              <a:t>LoanAmount     *Loan_Amount_Term </a:t>
            </a:r>
            <a:endParaRPr sz="1850"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50" b="1">
                <a:solidFill>
                  <a:schemeClr val="dk1"/>
                </a:solidFill>
              </a:rPr>
              <a:t>Credit_History    *Property_Area</a:t>
            </a:r>
            <a:r>
              <a:rPr lang="en" sz="2075"/>
              <a:t> </a:t>
            </a:r>
            <a:endParaRPr sz="2075"/>
          </a:p>
          <a:p>
            <a:pPr marL="457200" lvl="0" indent="-3460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Char char="●"/>
            </a:pPr>
            <a:r>
              <a:rPr lang="en" sz="1850" b="1">
                <a:solidFill>
                  <a:schemeClr val="dk1"/>
                </a:solidFill>
              </a:rPr>
              <a:t>Loan_Status</a:t>
            </a:r>
            <a:endParaRPr sz="2075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227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 b="1"/>
              <a:t>Libraries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5910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236"/>
              <a:buAutoNum type="arabicParenR"/>
            </a:pPr>
            <a:r>
              <a:rPr lang="en" sz="667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numpy </a:t>
            </a:r>
            <a:endParaRPr sz="667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910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236"/>
              <a:buAutoNum type="arabicParenR"/>
            </a:pPr>
            <a:r>
              <a:rPr lang="en" sz="667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pandas </a:t>
            </a:r>
            <a:endParaRPr sz="667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910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236"/>
              <a:buAutoNum type="arabicParenR"/>
            </a:pPr>
            <a:r>
              <a:rPr lang="en" sz="667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classification_report</a:t>
            </a:r>
            <a:endParaRPr sz="667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910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236"/>
              <a:buAutoNum type="arabicParenR"/>
            </a:pPr>
            <a:r>
              <a:rPr lang="en" sz="667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confusion_matrix</a:t>
            </a:r>
            <a:endParaRPr sz="667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910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236"/>
              <a:buAutoNum type="arabicParenR"/>
            </a:pPr>
            <a:r>
              <a:rPr lang="en" sz="667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MinMaxScaler</a:t>
            </a:r>
            <a:endParaRPr sz="667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910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236"/>
              <a:buAutoNum type="arabicParenR"/>
            </a:pPr>
            <a:r>
              <a:rPr lang="en" sz="667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endParaRPr sz="667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910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236"/>
              <a:buAutoNum type="arabicParenR"/>
            </a:pPr>
            <a:r>
              <a:rPr lang="en" sz="667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SVC</a:t>
            </a:r>
            <a:endParaRPr sz="667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910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236"/>
              <a:buAutoNum type="arabicParenR"/>
            </a:pPr>
            <a:r>
              <a:rPr lang="en" sz="667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GaussianNB</a:t>
            </a:r>
            <a:endParaRPr sz="667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910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23236"/>
              <a:buAutoNum type="arabicParenR"/>
            </a:pPr>
            <a:r>
              <a:rPr lang="en" sz="6670" b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RandomForestClassifier</a:t>
            </a:r>
            <a:endParaRPr sz="6670" b="1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 b="1"/>
              <a:t>Data Preprocessing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Drop Unnecessary Variables</a:t>
            </a:r>
            <a:endParaRPr sz="1600">
              <a:solidFill>
                <a:schemeClr val="dk1"/>
              </a:solidFill>
            </a:endParaRPr>
          </a:p>
          <a:p>
            <a:pPr marL="457200" lvl="0" indent="-3492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Data Imputation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300">
                <a:solidFill>
                  <a:schemeClr val="dk1"/>
                </a:solidFill>
              </a:rPr>
              <a:t>Categorical Variables</a:t>
            </a:r>
            <a:endParaRPr sz="1300">
              <a:solidFill>
                <a:schemeClr val="dk1"/>
              </a:solidFill>
            </a:endParaRPr>
          </a:p>
          <a:p>
            <a:pPr marL="91440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arenR"/>
            </a:pPr>
            <a:r>
              <a:rPr lang="en" sz="1300">
                <a:solidFill>
                  <a:schemeClr val="dk1"/>
                </a:solidFill>
              </a:rPr>
              <a:t>Numerical Variables</a:t>
            </a:r>
            <a:endParaRPr sz="13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One-hot Encoding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Remove Outliers &amp; Infinite values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Skewed Distribution Treatment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Features Separating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SMOTE Technique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Data Normalization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00">
                <a:solidFill>
                  <a:schemeClr val="dk1"/>
                </a:solidFill>
              </a:rPr>
              <a:t>Splitting Data Set 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0" b="1"/>
              <a:t>Model: </a:t>
            </a:r>
            <a:r>
              <a:rPr lang="en" sz="2422" b="1"/>
              <a:t>Gaussian Naive Bayes</a:t>
            </a:r>
            <a:r>
              <a:rPr lang="en" sz="4020" b="1"/>
              <a:t> 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arenR"/>
            </a:pPr>
            <a:r>
              <a:rPr lang="en" sz="1650" b="1">
                <a:solidFill>
                  <a:schemeClr val="dk1"/>
                </a:solidFill>
                <a:highlight>
                  <a:srgbClr val="FFFFFF"/>
                </a:highlight>
              </a:rPr>
              <a:t>Continuous valued features </a:t>
            </a:r>
            <a:r>
              <a:rPr lang="en" sz="1500" b="1">
                <a:solidFill>
                  <a:schemeClr val="dk1"/>
                </a:solidFill>
                <a:highlight>
                  <a:srgbClr val="FFFFFF"/>
                </a:highlight>
              </a:rPr>
              <a:t>distributed according to Gaussian(Normal) Distribution.</a:t>
            </a:r>
            <a:endParaRPr sz="16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550"/>
              <a:buAutoNum type="arabicParenR"/>
            </a:pPr>
            <a:r>
              <a:rPr lang="en" sz="1550">
                <a:solidFill>
                  <a:srgbClr val="3C484E"/>
                </a:solidFill>
                <a:highlight>
                  <a:srgbClr val="FFFFFF"/>
                </a:highlight>
              </a:rPr>
              <a:t>Helpful for continuous values.</a:t>
            </a:r>
            <a:endParaRPr sz="15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550"/>
              <a:buAutoNum type="arabicParenR"/>
            </a:pPr>
            <a:r>
              <a:rPr lang="en" sz="1550">
                <a:solidFill>
                  <a:srgbClr val="3C484E"/>
                </a:solidFill>
                <a:highlight>
                  <a:srgbClr val="FFFFFF"/>
                </a:highlight>
              </a:rPr>
              <a:t>Class mean calculated at z-score points.</a:t>
            </a:r>
            <a:endParaRPr sz="15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marL="457200" lvl="0" indent="-32702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550"/>
              <a:buAutoNum type="arabicParenR"/>
            </a:pPr>
            <a:r>
              <a:rPr lang="en" sz="1550">
                <a:solidFill>
                  <a:srgbClr val="3C484E"/>
                </a:solidFill>
                <a:highlight>
                  <a:srgbClr val="FFFFFF"/>
                </a:highlight>
              </a:rPr>
              <a:t>The class mean divided by the standard deviation </a:t>
            </a:r>
            <a:endParaRPr sz="15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550">
                <a:solidFill>
                  <a:srgbClr val="3C484E"/>
                </a:solidFill>
                <a:highlight>
                  <a:srgbClr val="FFFFFF"/>
                </a:highlight>
              </a:rPr>
              <a:t>of that class.</a:t>
            </a:r>
            <a:endParaRPr sz="1550">
              <a:solidFill>
                <a:srgbClr val="3C484E"/>
              </a:solidFill>
              <a:highlight>
                <a:srgbClr val="FFFFFF"/>
              </a:highlight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749" y="1871524"/>
            <a:ext cx="3418250" cy="25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363"/>
              <a:buFont typeface="Arial"/>
              <a:buNone/>
            </a:pPr>
            <a:r>
              <a:rPr lang="en" sz="4020" b="1"/>
              <a:t>Model: </a:t>
            </a:r>
            <a:r>
              <a:rPr lang="en" sz="2422" b="1"/>
              <a:t>Random Forest</a:t>
            </a:r>
            <a:r>
              <a:rPr lang="en" sz="4020" b="1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marL="457200" lvl="0" indent="-320675" algn="l" rtl="0">
              <a:spcBef>
                <a:spcPts val="1200"/>
              </a:spcBef>
              <a:spcAft>
                <a:spcPts val="0"/>
              </a:spcAft>
              <a:buClr>
                <a:srgbClr val="3C484E"/>
              </a:buClr>
              <a:buSzPts val="1450"/>
              <a:buAutoNum type="arabicPeriod"/>
            </a:pPr>
            <a:r>
              <a:rPr lang="en" sz="1450">
                <a:solidFill>
                  <a:srgbClr val="3C484E"/>
                </a:solidFill>
                <a:highlight>
                  <a:srgbClr val="FFFFFF"/>
                </a:highlight>
              </a:rPr>
              <a:t>Can handle missing values</a:t>
            </a:r>
            <a:endParaRPr sz="14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50"/>
              <a:buAutoNum type="arabicPeriod"/>
            </a:pPr>
            <a:r>
              <a:rPr lang="en" sz="1450">
                <a:solidFill>
                  <a:srgbClr val="3C484E"/>
                </a:solidFill>
                <a:highlight>
                  <a:srgbClr val="FFFFFF"/>
                </a:highlight>
              </a:rPr>
              <a:t>Good with large datasets</a:t>
            </a:r>
            <a:endParaRPr sz="14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Clr>
                <a:srgbClr val="3C484E"/>
              </a:buClr>
              <a:buSzPts val="1450"/>
              <a:buAutoNum type="arabicPeriod"/>
            </a:pPr>
            <a:r>
              <a:rPr lang="en" sz="1350">
                <a:solidFill>
                  <a:srgbClr val="3C484E"/>
                </a:solidFill>
                <a:highlight>
                  <a:srgbClr val="FFFFFF"/>
                </a:highlight>
              </a:rPr>
              <a:t>Can handle both Classification and Regression</a:t>
            </a:r>
            <a:endParaRPr sz="14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C484E"/>
                </a:solidFill>
                <a:highlight>
                  <a:srgbClr val="FFFFFF"/>
                </a:highlight>
              </a:rPr>
              <a:t>Steps: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C484E"/>
                </a:solidFill>
                <a:highlight>
                  <a:srgbClr val="FFFFFF"/>
                </a:highlight>
              </a:rPr>
              <a:t>1: Pick any K data points at random from the training set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C484E"/>
                </a:solidFill>
                <a:highlight>
                  <a:srgbClr val="FFFFFF"/>
                </a:highlight>
              </a:rPr>
              <a:t>2: Build the decision tree associated to these K data points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C484E"/>
                </a:solidFill>
                <a:highlight>
                  <a:srgbClr val="FFFFFF"/>
                </a:highlight>
              </a:rPr>
              <a:t>3: Repeat STEPS 1 and 2 N times, where N = number of trees.</a:t>
            </a:r>
            <a:endParaRPr sz="1350">
              <a:solidFill>
                <a:srgbClr val="3C484E"/>
              </a:solidFill>
              <a:highlight>
                <a:srgbClr val="FFFFFF"/>
              </a:highlight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925" y="1193600"/>
            <a:ext cx="3625875" cy="33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On-screen Show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Courier New</vt:lpstr>
      <vt:lpstr>Georgia</vt:lpstr>
      <vt:lpstr>Simple Light</vt:lpstr>
      <vt:lpstr>           CSE437 Project  Loan Prediction using Svm, Naive bayes and Random Forest </vt:lpstr>
      <vt:lpstr>Introduction  </vt:lpstr>
      <vt:lpstr>Models</vt:lpstr>
      <vt:lpstr>Data Set Description</vt:lpstr>
      <vt:lpstr>Data Set Description</vt:lpstr>
      <vt:lpstr>Libraries</vt:lpstr>
      <vt:lpstr>Data Preprocessing</vt:lpstr>
      <vt:lpstr>Model: Gaussian Naive Bayes </vt:lpstr>
      <vt:lpstr>Model: Random Forest  </vt:lpstr>
      <vt:lpstr>Model: Support Vector Machine  </vt:lpstr>
      <vt:lpstr>Result   </vt:lpstr>
      <vt:lpstr>Result   </vt:lpstr>
      <vt:lpstr>Result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CSE422 Project  Loan Prediction using Svm, Naive bayes and Random Forest </dc:title>
  <cp:lastModifiedBy>Rahat Khan</cp:lastModifiedBy>
  <cp:revision>2</cp:revision>
  <dcterms:modified xsi:type="dcterms:W3CDTF">2023-01-02T11:35:21Z</dcterms:modified>
</cp:coreProperties>
</file>