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A054-D795-42FD-825E-B77C06CEF431}"/>
              </a:ext>
            </a:extLst>
          </p:cNvPr>
          <p:cNvSpPr>
            <a:spLocks noGrp="1"/>
          </p:cNvSpPr>
          <p:nvPr>
            <p:ph type="ctrTitle"/>
          </p:nvPr>
        </p:nvSpPr>
        <p:spPr/>
        <p:txBody>
          <a:bodyPr/>
          <a:lstStyle/>
          <a:p>
            <a:r>
              <a:rPr lang="en-US" dirty="0" err="1"/>
              <a:t>Lenus</a:t>
            </a:r>
            <a:r>
              <a:rPr lang="en-US" dirty="0"/>
              <a:t> (web-application)</a:t>
            </a:r>
          </a:p>
        </p:txBody>
      </p:sp>
      <p:sp>
        <p:nvSpPr>
          <p:cNvPr id="3" name="Subtitle 2">
            <a:extLst>
              <a:ext uri="{FF2B5EF4-FFF2-40B4-BE49-F238E27FC236}">
                <a16:creationId xmlns:a16="http://schemas.microsoft.com/office/drawing/2014/main" id="{A90E795D-9C3D-4D4F-A743-3FB3E863D859}"/>
              </a:ext>
            </a:extLst>
          </p:cNvPr>
          <p:cNvSpPr>
            <a:spLocks noGrp="1"/>
          </p:cNvSpPr>
          <p:nvPr>
            <p:ph type="subTitle" idx="1"/>
          </p:nvPr>
        </p:nvSpPr>
        <p:spPr/>
        <p:txBody>
          <a:bodyPr/>
          <a:lstStyle/>
          <a:p>
            <a:r>
              <a:rPr lang="en-US" dirty="0">
                <a:solidFill>
                  <a:schemeClr val="tx1"/>
                </a:solidFill>
              </a:rPr>
              <a:t>Course: cse-499b</a:t>
            </a:r>
          </a:p>
          <a:p>
            <a:r>
              <a:rPr lang="en-US" dirty="0">
                <a:solidFill>
                  <a:schemeClr val="tx1"/>
                </a:solidFill>
              </a:rPr>
              <a:t>Faculty: dr. </a:t>
            </a:r>
            <a:r>
              <a:rPr lang="en-US" dirty="0" err="1">
                <a:solidFill>
                  <a:schemeClr val="tx1"/>
                </a:solidFill>
              </a:rPr>
              <a:t>shohana</a:t>
            </a:r>
            <a:r>
              <a:rPr lang="en-US" dirty="0">
                <a:solidFill>
                  <a:schemeClr val="tx1"/>
                </a:solidFill>
              </a:rPr>
              <a:t> Rahman </a:t>
            </a:r>
            <a:r>
              <a:rPr lang="en-US" dirty="0" err="1">
                <a:solidFill>
                  <a:schemeClr val="tx1"/>
                </a:solidFill>
              </a:rPr>
              <a:t>deeba</a:t>
            </a:r>
            <a:endParaRPr lang="en-US" dirty="0">
              <a:solidFill>
                <a:schemeClr val="tx1"/>
              </a:solidFill>
            </a:endParaRPr>
          </a:p>
          <a:p>
            <a:r>
              <a:rPr lang="en-US" dirty="0">
                <a:solidFill>
                  <a:schemeClr val="tx1"/>
                </a:solidFill>
              </a:rPr>
              <a:t>Team name: area 51</a:t>
            </a:r>
          </a:p>
        </p:txBody>
      </p:sp>
    </p:spTree>
    <p:extLst>
      <p:ext uri="{BB962C8B-B14F-4D97-AF65-F5344CB8AC3E}">
        <p14:creationId xmlns:p14="http://schemas.microsoft.com/office/powerpoint/2010/main" val="277152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90C8-2AEB-4301-ADD8-FA7F1B9B5A59}"/>
              </a:ext>
            </a:extLst>
          </p:cNvPr>
          <p:cNvSpPr>
            <a:spLocks noGrp="1"/>
          </p:cNvSpPr>
          <p:nvPr>
            <p:ph type="title"/>
          </p:nvPr>
        </p:nvSpPr>
        <p:spPr/>
        <p:txBody>
          <a:bodyPr/>
          <a:lstStyle/>
          <a:p>
            <a:r>
              <a:rPr lang="en-US" dirty="0"/>
              <a:t>Data base diagram</a:t>
            </a:r>
          </a:p>
        </p:txBody>
      </p:sp>
      <p:sp>
        <p:nvSpPr>
          <p:cNvPr id="3" name="Content Placeholder 2">
            <a:extLst>
              <a:ext uri="{FF2B5EF4-FFF2-40B4-BE49-F238E27FC236}">
                <a16:creationId xmlns:a16="http://schemas.microsoft.com/office/drawing/2014/main" id="{ADA9AAF3-D149-4610-8798-3F497FC52B68}"/>
              </a:ext>
            </a:extLst>
          </p:cNvPr>
          <p:cNvSpPr>
            <a:spLocks noGrp="1"/>
          </p:cNvSpPr>
          <p:nvPr>
            <p:ph sz="half" idx="1"/>
          </p:nvPr>
        </p:nvSpPr>
        <p:spPr/>
        <p:txBody>
          <a:bodyPr/>
          <a:lstStyle/>
          <a:p>
            <a:pPr marL="0" indent="0">
              <a:buNone/>
            </a:pPr>
            <a:r>
              <a:rPr lang="en-US" b="1" u="sng" dirty="0"/>
              <a:t>Region Table</a:t>
            </a:r>
            <a:r>
              <a:rPr lang="en-US" dirty="0"/>
              <a:t>: we create region table to identify the individual user according to their location.</a:t>
            </a:r>
          </a:p>
        </p:txBody>
      </p:sp>
      <p:pic>
        <p:nvPicPr>
          <p:cNvPr id="6" name="Content Placeholder 5">
            <a:extLst>
              <a:ext uri="{FF2B5EF4-FFF2-40B4-BE49-F238E27FC236}">
                <a16:creationId xmlns:a16="http://schemas.microsoft.com/office/drawing/2014/main" id="{3F782B3D-B36D-40A1-B6CC-33B95368EDB7}"/>
              </a:ext>
            </a:extLst>
          </p:cNvPr>
          <p:cNvPicPr>
            <a:picLocks noGrp="1" noChangeAspect="1"/>
          </p:cNvPicPr>
          <p:nvPr>
            <p:ph sz="half" idx="2"/>
          </p:nvPr>
        </p:nvPicPr>
        <p:blipFill>
          <a:blip r:embed="rId2"/>
          <a:stretch>
            <a:fillRect/>
          </a:stretch>
        </p:blipFill>
        <p:spPr>
          <a:xfrm>
            <a:off x="6130607" y="2249486"/>
            <a:ext cx="4507341" cy="3541713"/>
          </a:xfrm>
        </p:spPr>
      </p:pic>
    </p:spTree>
    <p:extLst>
      <p:ext uri="{BB962C8B-B14F-4D97-AF65-F5344CB8AC3E}">
        <p14:creationId xmlns:p14="http://schemas.microsoft.com/office/powerpoint/2010/main" val="372451397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7A0A-F3A0-42B8-B5A0-1E545F84C742}"/>
              </a:ext>
            </a:extLst>
          </p:cNvPr>
          <p:cNvSpPr>
            <a:spLocks noGrp="1"/>
          </p:cNvSpPr>
          <p:nvPr>
            <p:ph type="title"/>
          </p:nvPr>
        </p:nvSpPr>
        <p:spPr/>
        <p:txBody>
          <a:bodyPr/>
          <a:lstStyle/>
          <a:p>
            <a:r>
              <a:rPr lang="en-US" dirty="0"/>
              <a:t>Data base diagram</a:t>
            </a:r>
          </a:p>
        </p:txBody>
      </p:sp>
      <p:sp>
        <p:nvSpPr>
          <p:cNvPr id="3" name="Content Placeholder 2">
            <a:extLst>
              <a:ext uri="{FF2B5EF4-FFF2-40B4-BE49-F238E27FC236}">
                <a16:creationId xmlns:a16="http://schemas.microsoft.com/office/drawing/2014/main" id="{84968873-5B8F-42E3-8ABD-7C27F56670DC}"/>
              </a:ext>
            </a:extLst>
          </p:cNvPr>
          <p:cNvSpPr>
            <a:spLocks noGrp="1"/>
          </p:cNvSpPr>
          <p:nvPr>
            <p:ph sz="half" idx="1"/>
          </p:nvPr>
        </p:nvSpPr>
        <p:spPr/>
        <p:txBody>
          <a:bodyPr/>
          <a:lstStyle/>
          <a:p>
            <a:pPr marL="0" indent="0">
              <a:buNone/>
            </a:pPr>
            <a:r>
              <a:rPr lang="en-US" b="1" u="sng" dirty="0"/>
              <a:t>Doctor Table</a:t>
            </a:r>
            <a:r>
              <a:rPr lang="en-US" dirty="0"/>
              <a:t>: doctor table in our data base contain the necessary information of a doctor according to their region.</a:t>
            </a:r>
          </a:p>
        </p:txBody>
      </p:sp>
      <p:pic>
        <p:nvPicPr>
          <p:cNvPr id="6" name="Content Placeholder 5">
            <a:extLst>
              <a:ext uri="{FF2B5EF4-FFF2-40B4-BE49-F238E27FC236}">
                <a16:creationId xmlns:a16="http://schemas.microsoft.com/office/drawing/2014/main" id="{806ABD04-864A-4800-A1DE-04710D9865ED}"/>
              </a:ext>
            </a:extLst>
          </p:cNvPr>
          <p:cNvPicPr>
            <a:picLocks noGrp="1" noChangeAspect="1"/>
          </p:cNvPicPr>
          <p:nvPr>
            <p:ph sz="half" idx="2"/>
          </p:nvPr>
        </p:nvPicPr>
        <p:blipFill>
          <a:blip r:embed="rId2"/>
          <a:stretch>
            <a:fillRect/>
          </a:stretch>
        </p:blipFill>
        <p:spPr>
          <a:xfrm>
            <a:off x="6263418" y="2249486"/>
            <a:ext cx="4692771" cy="3541713"/>
          </a:xfrm>
        </p:spPr>
      </p:pic>
    </p:spTree>
    <p:extLst>
      <p:ext uri="{BB962C8B-B14F-4D97-AF65-F5344CB8AC3E}">
        <p14:creationId xmlns:p14="http://schemas.microsoft.com/office/powerpoint/2010/main" val="1190165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AF66-B67F-49E2-BB89-1C1BDA317F86}"/>
              </a:ext>
            </a:extLst>
          </p:cNvPr>
          <p:cNvSpPr>
            <a:spLocks noGrp="1"/>
          </p:cNvSpPr>
          <p:nvPr>
            <p:ph type="title"/>
          </p:nvPr>
        </p:nvSpPr>
        <p:spPr/>
        <p:txBody>
          <a:bodyPr/>
          <a:lstStyle/>
          <a:p>
            <a:r>
              <a:rPr lang="en-US" dirty="0"/>
              <a:t>Data base diagram</a:t>
            </a:r>
          </a:p>
        </p:txBody>
      </p:sp>
      <p:sp>
        <p:nvSpPr>
          <p:cNvPr id="3" name="Content Placeholder 2">
            <a:extLst>
              <a:ext uri="{FF2B5EF4-FFF2-40B4-BE49-F238E27FC236}">
                <a16:creationId xmlns:a16="http://schemas.microsoft.com/office/drawing/2014/main" id="{17295FB1-5BC3-4045-8726-FE9EB230295A}"/>
              </a:ext>
            </a:extLst>
          </p:cNvPr>
          <p:cNvSpPr>
            <a:spLocks noGrp="1"/>
          </p:cNvSpPr>
          <p:nvPr>
            <p:ph sz="half" idx="1"/>
          </p:nvPr>
        </p:nvSpPr>
        <p:spPr/>
        <p:txBody>
          <a:bodyPr/>
          <a:lstStyle/>
          <a:p>
            <a:pPr marL="0" indent="0">
              <a:buNone/>
            </a:pPr>
            <a:r>
              <a:rPr lang="en-US" dirty="0"/>
              <a:t>Fire-service Table: this table contain the necessary information related to the fire-service.</a:t>
            </a:r>
          </a:p>
        </p:txBody>
      </p:sp>
      <p:pic>
        <p:nvPicPr>
          <p:cNvPr id="6" name="Content Placeholder 5">
            <a:extLst>
              <a:ext uri="{FF2B5EF4-FFF2-40B4-BE49-F238E27FC236}">
                <a16:creationId xmlns:a16="http://schemas.microsoft.com/office/drawing/2014/main" id="{D9A9A09F-90B9-4801-A668-4B012AB50430}"/>
              </a:ext>
            </a:extLst>
          </p:cNvPr>
          <p:cNvPicPr>
            <a:picLocks noGrp="1" noChangeAspect="1"/>
          </p:cNvPicPr>
          <p:nvPr>
            <p:ph sz="half" idx="2"/>
          </p:nvPr>
        </p:nvPicPr>
        <p:blipFill>
          <a:blip r:embed="rId2"/>
          <a:stretch>
            <a:fillRect/>
          </a:stretch>
        </p:blipFill>
        <p:spPr>
          <a:xfrm>
            <a:off x="6145363" y="2249486"/>
            <a:ext cx="4928883" cy="3541713"/>
          </a:xfrm>
        </p:spPr>
      </p:pic>
    </p:spTree>
    <p:extLst>
      <p:ext uri="{BB962C8B-B14F-4D97-AF65-F5344CB8AC3E}">
        <p14:creationId xmlns:p14="http://schemas.microsoft.com/office/powerpoint/2010/main" val="1226983600"/>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3B99-308C-4C5C-B276-1A5D16A56173}"/>
              </a:ext>
            </a:extLst>
          </p:cNvPr>
          <p:cNvSpPr>
            <a:spLocks noGrp="1"/>
          </p:cNvSpPr>
          <p:nvPr>
            <p:ph type="title"/>
          </p:nvPr>
        </p:nvSpPr>
        <p:spPr/>
        <p:txBody>
          <a:bodyPr/>
          <a:lstStyle/>
          <a:p>
            <a:r>
              <a:rPr lang="en-US" dirty="0"/>
              <a:t>Data base diagram</a:t>
            </a:r>
          </a:p>
        </p:txBody>
      </p:sp>
      <p:sp>
        <p:nvSpPr>
          <p:cNvPr id="3" name="Content Placeholder 2">
            <a:extLst>
              <a:ext uri="{FF2B5EF4-FFF2-40B4-BE49-F238E27FC236}">
                <a16:creationId xmlns:a16="http://schemas.microsoft.com/office/drawing/2014/main" id="{E40DE62F-2CD8-4E11-B4B9-FB070F86E975}"/>
              </a:ext>
            </a:extLst>
          </p:cNvPr>
          <p:cNvSpPr>
            <a:spLocks noGrp="1"/>
          </p:cNvSpPr>
          <p:nvPr>
            <p:ph sz="half" idx="1"/>
          </p:nvPr>
        </p:nvSpPr>
        <p:spPr/>
        <p:txBody>
          <a:bodyPr/>
          <a:lstStyle/>
          <a:p>
            <a:pPr marL="0" indent="0">
              <a:buNone/>
            </a:pPr>
            <a:r>
              <a:rPr lang="en-US" dirty="0"/>
              <a:t>Police Table: this table of our data base contain the main information of the police according to their region.</a:t>
            </a:r>
          </a:p>
        </p:txBody>
      </p:sp>
      <p:pic>
        <p:nvPicPr>
          <p:cNvPr id="6" name="Content Placeholder 5">
            <a:extLst>
              <a:ext uri="{FF2B5EF4-FFF2-40B4-BE49-F238E27FC236}">
                <a16:creationId xmlns:a16="http://schemas.microsoft.com/office/drawing/2014/main" id="{E9C35AD3-0C7E-4582-86FF-C42FF19B22DB}"/>
              </a:ext>
            </a:extLst>
          </p:cNvPr>
          <p:cNvPicPr>
            <a:picLocks noGrp="1" noChangeAspect="1"/>
          </p:cNvPicPr>
          <p:nvPr>
            <p:ph sz="half" idx="2"/>
          </p:nvPr>
        </p:nvPicPr>
        <p:blipFill>
          <a:blip r:embed="rId2"/>
          <a:stretch>
            <a:fillRect/>
          </a:stretch>
        </p:blipFill>
        <p:spPr>
          <a:xfrm>
            <a:off x="6140142" y="2249485"/>
            <a:ext cx="4690990" cy="2902063"/>
          </a:xfrm>
        </p:spPr>
      </p:pic>
    </p:spTree>
    <p:extLst>
      <p:ext uri="{BB962C8B-B14F-4D97-AF65-F5344CB8AC3E}">
        <p14:creationId xmlns:p14="http://schemas.microsoft.com/office/powerpoint/2010/main" val="31860432"/>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BC38-8A5F-4409-AAAD-C50074748EE2}"/>
              </a:ext>
            </a:extLst>
          </p:cNvPr>
          <p:cNvSpPr>
            <a:spLocks noGrp="1"/>
          </p:cNvSpPr>
          <p:nvPr>
            <p:ph type="title"/>
          </p:nvPr>
        </p:nvSpPr>
        <p:spPr/>
        <p:txBody>
          <a:bodyPr/>
          <a:lstStyle/>
          <a:p>
            <a:r>
              <a:rPr lang="en-US" dirty="0"/>
              <a:t>Data base diagram</a:t>
            </a:r>
          </a:p>
        </p:txBody>
      </p:sp>
      <p:sp>
        <p:nvSpPr>
          <p:cNvPr id="3" name="Content Placeholder 2">
            <a:extLst>
              <a:ext uri="{FF2B5EF4-FFF2-40B4-BE49-F238E27FC236}">
                <a16:creationId xmlns:a16="http://schemas.microsoft.com/office/drawing/2014/main" id="{0E68666E-6204-425E-9A99-452A6905FE37}"/>
              </a:ext>
            </a:extLst>
          </p:cNvPr>
          <p:cNvSpPr>
            <a:spLocks noGrp="1"/>
          </p:cNvSpPr>
          <p:nvPr>
            <p:ph sz="half" idx="1"/>
          </p:nvPr>
        </p:nvSpPr>
        <p:spPr/>
        <p:txBody>
          <a:bodyPr/>
          <a:lstStyle/>
          <a:p>
            <a:pPr marL="0" indent="0">
              <a:buNone/>
            </a:pPr>
            <a:r>
              <a:rPr lang="en-US" dirty="0"/>
              <a:t>Volunteer Table: volunteer table of our data base contain the volunteer information.</a:t>
            </a:r>
          </a:p>
        </p:txBody>
      </p:sp>
      <p:pic>
        <p:nvPicPr>
          <p:cNvPr id="6" name="Content Placeholder 5">
            <a:extLst>
              <a:ext uri="{FF2B5EF4-FFF2-40B4-BE49-F238E27FC236}">
                <a16:creationId xmlns:a16="http://schemas.microsoft.com/office/drawing/2014/main" id="{DC2BF70E-84D3-47E8-B7E7-8F87C5BCE86C}"/>
              </a:ext>
            </a:extLst>
          </p:cNvPr>
          <p:cNvPicPr>
            <a:picLocks noGrp="1" noChangeAspect="1"/>
          </p:cNvPicPr>
          <p:nvPr>
            <p:ph sz="half" idx="2"/>
          </p:nvPr>
        </p:nvPicPr>
        <p:blipFill>
          <a:blip r:embed="rId2"/>
          <a:stretch>
            <a:fillRect/>
          </a:stretch>
        </p:blipFill>
        <p:spPr>
          <a:xfrm>
            <a:off x="6709894" y="2266577"/>
            <a:ext cx="3760630" cy="3471351"/>
          </a:xfrm>
        </p:spPr>
      </p:pic>
    </p:spTree>
    <p:extLst>
      <p:ext uri="{BB962C8B-B14F-4D97-AF65-F5344CB8AC3E}">
        <p14:creationId xmlns:p14="http://schemas.microsoft.com/office/powerpoint/2010/main" val="111873642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C5D782-58FE-483A-8A95-46996AE1D242}"/>
              </a:ext>
            </a:extLst>
          </p:cNvPr>
          <p:cNvSpPr>
            <a:spLocks noGrp="1"/>
          </p:cNvSpPr>
          <p:nvPr>
            <p:ph type="title"/>
          </p:nvPr>
        </p:nvSpPr>
        <p:spPr/>
        <p:txBody>
          <a:bodyPr/>
          <a:lstStyle/>
          <a:p>
            <a:r>
              <a:rPr lang="en-US" dirty="0"/>
              <a:t>Data base relation </a:t>
            </a:r>
          </a:p>
        </p:txBody>
      </p:sp>
      <p:pic>
        <p:nvPicPr>
          <p:cNvPr id="8" name="Content Placeholder 7">
            <a:extLst>
              <a:ext uri="{FF2B5EF4-FFF2-40B4-BE49-F238E27FC236}">
                <a16:creationId xmlns:a16="http://schemas.microsoft.com/office/drawing/2014/main" id="{C77B4091-21D2-44D8-9FF3-5FB8D70F32F8}"/>
              </a:ext>
            </a:extLst>
          </p:cNvPr>
          <p:cNvPicPr>
            <a:picLocks noGrp="1" noChangeAspect="1"/>
          </p:cNvPicPr>
          <p:nvPr>
            <p:ph idx="1"/>
          </p:nvPr>
        </p:nvPicPr>
        <p:blipFill>
          <a:blip r:embed="rId2"/>
          <a:stretch>
            <a:fillRect/>
          </a:stretch>
        </p:blipFill>
        <p:spPr>
          <a:xfrm>
            <a:off x="1141412" y="1880315"/>
            <a:ext cx="9905997" cy="3910885"/>
          </a:xfrm>
        </p:spPr>
      </p:pic>
    </p:spTree>
    <p:extLst>
      <p:ext uri="{BB962C8B-B14F-4D97-AF65-F5344CB8AC3E}">
        <p14:creationId xmlns:p14="http://schemas.microsoft.com/office/powerpoint/2010/main" val="300376804"/>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73497-C06D-42A0-8D62-879B629B1AB0}"/>
              </a:ext>
            </a:extLst>
          </p:cNvPr>
          <p:cNvSpPr>
            <a:spLocks noGrp="1"/>
          </p:cNvSpPr>
          <p:nvPr>
            <p:ph type="title"/>
          </p:nvPr>
        </p:nvSpPr>
        <p:spPr>
          <a:xfrm>
            <a:off x="1143001" y="2138225"/>
            <a:ext cx="9905998" cy="1478570"/>
          </a:xfrm>
        </p:spPr>
        <p:txBody>
          <a:bodyPr/>
          <a:lstStyle/>
          <a:p>
            <a:pPr algn="ctr"/>
            <a:r>
              <a:rPr lang="en-US" dirty="0"/>
              <a:t>Project demonstration </a:t>
            </a:r>
          </a:p>
        </p:txBody>
      </p:sp>
    </p:spTree>
    <p:extLst>
      <p:ext uri="{BB962C8B-B14F-4D97-AF65-F5344CB8AC3E}">
        <p14:creationId xmlns:p14="http://schemas.microsoft.com/office/powerpoint/2010/main" val="1432812637"/>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8F7A-BCB5-4751-B238-D78CDFB5B927}"/>
              </a:ext>
            </a:extLst>
          </p:cNvPr>
          <p:cNvSpPr>
            <a:spLocks noGrp="1"/>
          </p:cNvSpPr>
          <p:nvPr>
            <p:ph type="title"/>
          </p:nvPr>
        </p:nvSpPr>
        <p:spPr>
          <a:xfrm>
            <a:off x="1143001" y="2689715"/>
            <a:ext cx="9905998" cy="1478570"/>
          </a:xfrm>
        </p:spPr>
        <p:txBody>
          <a:bodyPr/>
          <a:lstStyle/>
          <a:p>
            <a:pPr algn="ctr"/>
            <a:r>
              <a:rPr lang="en-US" dirty="0"/>
              <a:t>Thank you</a:t>
            </a:r>
          </a:p>
        </p:txBody>
      </p:sp>
    </p:spTree>
    <p:extLst>
      <p:ext uri="{BB962C8B-B14F-4D97-AF65-F5344CB8AC3E}">
        <p14:creationId xmlns:p14="http://schemas.microsoft.com/office/powerpoint/2010/main" val="252549896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D005-3DC6-4FC5-9FA3-79463DD74D5D}"/>
              </a:ext>
            </a:extLst>
          </p:cNvPr>
          <p:cNvSpPr>
            <a:spLocks noGrp="1"/>
          </p:cNvSpPr>
          <p:nvPr>
            <p:ph type="title"/>
          </p:nvPr>
        </p:nvSpPr>
        <p:spPr/>
        <p:txBody>
          <a:bodyPr/>
          <a:lstStyle/>
          <a:p>
            <a:r>
              <a:rPr lang="en-US" dirty="0" err="1"/>
              <a:t>Lenus</a:t>
            </a:r>
            <a:r>
              <a:rPr lang="en-US" dirty="0"/>
              <a:t> (Web-application)</a:t>
            </a:r>
          </a:p>
        </p:txBody>
      </p:sp>
      <p:sp>
        <p:nvSpPr>
          <p:cNvPr id="3" name="Content Placeholder 2">
            <a:extLst>
              <a:ext uri="{FF2B5EF4-FFF2-40B4-BE49-F238E27FC236}">
                <a16:creationId xmlns:a16="http://schemas.microsoft.com/office/drawing/2014/main" id="{2F1AC68E-DC0B-4993-9022-513F1ADF0348}"/>
              </a:ext>
            </a:extLst>
          </p:cNvPr>
          <p:cNvSpPr>
            <a:spLocks noGrp="1"/>
          </p:cNvSpPr>
          <p:nvPr>
            <p:ph idx="1"/>
          </p:nvPr>
        </p:nvSpPr>
        <p:spPr/>
        <p:txBody>
          <a:bodyPr/>
          <a:lstStyle/>
          <a:p>
            <a:pPr marL="0" indent="0">
              <a:buNone/>
            </a:pPr>
            <a:endParaRPr lang="en-US" dirty="0"/>
          </a:p>
          <a:p>
            <a:pPr marL="0" indent="0">
              <a:buNone/>
            </a:pPr>
            <a:endParaRPr lang="en-US" dirty="0"/>
          </a:p>
        </p:txBody>
      </p:sp>
      <p:graphicFrame>
        <p:nvGraphicFramePr>
          <p:cNvPr id="6" name="Table 6">
            <a:extLst>
              <a:ext uri="{FF2B5EF4-FFF2-40B4-BE49-F238E27FC236}">
                <a16:creationId xmlns:a16="http://schemas.microsoft.com/office/drawing/2014/main" id="{23B3FDB9-BF50-4D0C-845D-B032031D98B0}"/>
              </a:ext>
            </a:extLst>
          </p:cNvPr>
          <p:cNvGraphicFramePr>
            <a:graphicFrameLocks noGrp="1"/>
          </p:cNvGraphicFramePr>
          <p:nvPr>
            <p:extLst>
              <p:ext uri="{D42A27DB-BD31-4B8C-83A1-F6EECF244321}">
                <p14:modId xmlns:p14="http://schemas.microsoft.com/office/powerpoint/2010/main" val="3443878257"/>
              </p:ext>
            </p:extLst>
          </p:nvPr>
        </p:nvGraphicFramePr>
        <p:xfrm>
          <a:off x="1141412" y="2367280"/>
          <a:ext cx="8128000" cy="3016088"/>
        </p:xfrm>
        <a:graphic>
          <a:graphicData uri="http://schemas.openxmlformats.org/drawingml/2006/table">
            <a:tbl>
              <a:tblPr firstRow="1" bandRow="1">
                <a:tableStyleId>{5C22544A-7EE6-4342-B048-85BDC9FD1C3A}</a:tableStyleId>
              </a:tblPr>
              <a:tblGrid>
                <a:gridCol w="1962396">
                  <a:extLst>
                    <a:ext uri="{9D8B030D-6E8A-4147-A177-3AD203B41FA5}">
                      <a16:colId xmlns:a16="http://schemas.microsoft.com/office/drawing/2014/main" val="980305178"/>
                    </a:ext>
                  </a:extLst>
                </a:gridCol>
                <a:gridCol w="6165604">
                  <a:extLst>
                    <a:ext uri="{9D8B030D-6E8A-4147-A177-3AD203B41FA5}">
                      <a16:colId xmlns:a16="http://schemas.microsoft.com/office/drawing/2014/main" val="4269658087"/>
                    </a:ext>
                  </a:extLst>
                </a:gridCol>
              </a:tblGrid>
              <a:tr h="9091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Team Members </a:t>
                      </a:r>
                    </a:p>
                    <a:p>
                      <a:endParaRPr lang="en-US" dirty="0"/>
                    </a:p>
                  </a:txBody>
                  <a:tcPr/>
                </a:tc>
                <a:tc>
                  <a:txBody>
                    <a:bodyPr/>
                    <a:lstStyle/>
                    <a:p>
                      <a:endParaRPr lang="en-US"/>
                    </a:p>
                  </a:txBody>
                  <a:tcPr/>
                </a:tc>
                <a:extLst>
                  <a:ext uri="{0D108BD9-81ED-4DB2-BD59-A6C34878D82A}">
                    <a16:rowId xmlns:a16="http://schemas.microsoft.com/office/drawing/2014/main" val="3087321890"/>
                  </a:ext>
                </a:extLst>
              </a:tr>
              <a:tr h="526733">
                <a:tc>
                  <a:txBody>
                    <a:bodyPr/>
                    <a:lstStyle/>
                    <a:p>
                      <a:r>
                        <a:rPr lang="en-US" dirty="0"/>
                        <a:t>Name:</a:t>
                      </a:r>
                    </a:p>
                  </a:txBody>
                  <a:tcPr/>
                </a:tc>
                <a:tc>
                  <a:txBody>
                    <a:bodyPr/>
                    <a:lstStyle/>
                    <a:p>
                      <a:r>
                        <a:rPr lang="en-US" dirty="0"/>
                        <a:t>Rahat Islam Akash</a:t>
                      </a:r>
                    </a:p>
                  </a:txBody>
                  <a:tcPr/>
                </a:tc>
                <a:extLst>
                  <a:ext uri="{0D108BD9-81ED-4DB2-BD59-A6C34878D82A}">
                    <a16:rowId xmlns:a16="http://schemas.microsoft.com/office/drawing/2014/main" val="2401173559"/>
                  </a:ext>
                </a:extLst>
              </a:tr>
              <a:tr h="526733">
                <a:tc>
                  <a:txBody>
                    <a:bodyPr/>
                    <a:lstStyle/>
                    <a:p>
                      <a:r>
                        <a:rPr lang="en-US" dirty="0"/>
                        <a:t>Id:</a:t>
                      </a:r>
                    </a:p>
                  </a:txBody>
                  <a:tcPr/>
                </a:tc>
                <a:tc>
                  <a:txBody>
                    <a:bodyPr/>
                    <a:lstStyle/>
                    <a:p>
                      <a:r>
                        <a:rPr lang="en-US" dirty="0"/>
                        <a:t>1631239042</a:t>
                      </a:r>
                    </a:p>
                  </a:txBody>
                  <a:tcPr/>
                </a:tc>
                <a:extLst>
                  <a:ext uri="{0D108BD9-81ED-4DB2-BD59-A6C34878D82A}">
                    <a16:rowId xmlns:a16="http://schemas.microsoft.com/office/drawing/2014/main" val="357369967"/>
                  </a:ext>
                </a:extLst>
              </a:tr>
              <a:tr h="526733">
                <a:tc>
                  <a:txBody>
                    <a:bodyPr/>
                    <a:lstStyle/>
                    <a:p>
                      <a:r>
                        <a:rPr lang="en-US" dirty="0"/>
                        <a:t>Name:</a:t>
                      </a:r>
                    </a:p>
                  </a:txBody>
                  <a:tcPr/>
                </a:tc>
                <a:tc>
                  <a:txBody>
                    <a:bodyPr/>
                    <a:lstStyle/>
                    <a:p>
                      <a:r>
                        <a:rPr lang="en-US" dirty="0"/>
                        <a:t>Md. </a:t>
                      </a:r>
                      <a:r>
                        <a:rPr lang="en-US" dirty="0" err="1"/>
                        <a:t>Nafiz</a:t>
                      </a:r>
                      <a:r>
                        <a:rPr lang="en-US" dirty="0"/>
                        <a:t> Pervez</a:t>
                      </a:r>
                    </a:p>
                  </a:txBody>
                  <a:tcPr/>
                </a:tc>
                <a:extLst>
                  <a:ext uri="{0D108BD9-81ED-4DB2-BD59-A6C34878D82A}">
                    <a16:rowId xmlns:a16="http://schemas.microsoft.com/office/drawing/2014/main" val="3682880892"/>
                  </a:ext>
                </a:extLst>
              </a:tr>
              <a:tr h="526733">
                <a:tc>
                  <a:txBody>
                    <a:bodyPr/>
                    <a:lstStyle/>
                    <a:p>
                      <a:r>
                        <a:rPr lang="en-US" dirty="0"/>
                        <a:t>Id:</a:t>
                      </a:r>
                    </a:p>
                  </a:txBody>
                  <a:tcPr/>
                </a:tc>
                <a:tc>
                  <a:txBody>
                    <a:bodyPr/>
                    <a:lstStyle/>
                    <a:p>
                      <a:r>
                        <a:rPr lang="en-US" dirty="0"/>
                        <a:t>1612482042</a:t>
                      </a:r>
                    </a:p>
                  </a:txBody>
                  <a:tcPr/>
                </a:tc>
                <a:extLst>
                  <a:ext uri="{0D108BD9-81ED-4DB2-BD59-A6C34878D82A}">
                    <a16:rowId xmlns:a16="http://schemas.microsoft.com/office/drawing/2014/main" val="4246990704"/>
                  </a:ext>
                </a:extLst>
              </a:tr>
            </a:tbl>
          </a:graphicData>
        </a:graphic>
      </p:graphicFrame>
    </p:spTree>
    <p:extLst>
      <p:ext uri="{BB962C8B-B14F-4D97-AF65-F5344CB8AC3E}">
        <p14:creationId xmlns:p14="http://schemas.microsoft.com/office/powerpoint/2010/main" val="2438099229"/>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4CB3-9103-4B32-9DA7-9DE9599572C3}"/>
              </a:ext>
            </a:extLst>
          </p:cNvPr>
          <p:cNvSpPr>
            <a:spLocks noGrp="1"/>
          </p:cNvSpPr>
          <p:nvPr>
            <p:ph type="title"/>
          </p:nvPr>
        </p:nvSpPr>
        <p:spPr>
          <a:xfrm>
            <a:off x="1141413" y="618518"/>
            <a:ext cx="9905998" cy="1223161"/>
          </a:xfrm>
        </p:spPr>
        <p:txBody>
          <a:bodyPr/>
          <a:lstStyle/>
          <a:p>
            <a:r>
              <a:rPr lang="en-US" dirty="0"/>
              <a:t>Acknowledgment </a:t>
            </a:r>
          </a:p>
        </p:txBody>
      </p:sp>
      <p:sp>
        <p:nvSpPr>
          <p:cNvPr id="3" name="Content Placeholder 2">
            <a:extLst>
              <a:ext uri="{FF2B5EF4-FFF2-40B4-BE49-F238E27FC236}">
                <a16:creationId xmlns:a16="http://schemas.microsoft.com/office/drawing/2014/main" id="{49ECD49A-6248-4FC0-8C76-19D6AEF9F1B1}"/>
              </a:ext>
            </a:extLst>
          </p:cNvPr>
          <p:cNvSpPr>
            <a:spLocks noGrp="1"/>
          </p:cNvSpPr>
          <p:nvPr>
            <p:ph idx="1"/>
          </p:nvPr>
        </p:nvSpPr>
        <p:spPr>
          <a:xfrm>
            <a:off x="1141412" y="1957589"/>
            <a:ext cx="9905999" cy="3833612"/>
          </a:xfrm>
        </p:spPr>
        <p:txBody>
          <a:bodyPr/>
          <a:lstStyle/>
          <a:p>
            <a:pPr marL="0" indent="0" algn="just">
              <a:buNone/>
            </a:pPr>
            <a:r>
              <a:rPr lang="en-US" dirty="0"/>
              <a:t>        It is imperative to show our application for our honorable faculty member Dr. </a:t>
            </a:r>
            <a:r>
              <a:rPr lang="en-US" dirty="0" err="1"/>
              <a:t>shohana</a:t>
            </a:r>
            <a:r>
              <a:rPr lang="en-US" dirty="0"/>
              <a:t> Rahman </a:t>
            </a:r>
            <a:r>
              <a:rPr lang="en-US" dirty="0" err="1"/>
              <a:t>Deeba</a:t>
            </a:r>
            <a:r>
              <a:rPr lang="en-US" dirty="0"/>
              <a:t> for her undivided attention and help to achieve this milestone. Also, our gratefulness is divine to the North South University, ECE department for providing us a course such as CSE 499 in which we could really work on this project and materialize it the way we dreamt of. </a:t>
            </a:r>
          </a:p>
        </p:txBody>
      </p:sp>
    </p:spTree>
    <p:extLst>
      <p:ext uri="{BB962C8B-B14F-4D97-AF65-F5344CB8AC3E}">
        <p14:creationId xmlns:p14="http://schemas.microsoft.com/office/powerpoint/2010/main" val="343574685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1867-BD6D-4F97-BA40-6AC0A01F89F7}"/>
              </a:ext>
            </a:extLst>
          </p:cNvPr>
          <p:cNvSpPr>
            <a:spLocks noGrp="1"/>
          </p:cNvSpPr>
          <p:nvPr>
            <p:ph type="title"/>
          </p:nvPr>
        </p:nvSpPr>
        <p:spPr>
          <a:xfrm>
            <a:off x="1141413" y="618518"/>
            <a:ext cx="9905998" cy="1107251"/>
          </a:xfrm>
        </p:spPr>
        <p:txBody>
          <a:bodyPr/>
          <a:lstStyle/>
          <a:p>
            <a:r>
              <a:rPr lang="en-US" dirty="0"/>
              <a:t>Introduction</a:t>
            </a:r>
          </a:p>
        </p:txBody>
      </p:sp>
      <p:sp>
        <p:nvSpPr>
          <p:cNvPr id="3" name="Content Placeholder 2">
            <a:extLst>
              <a:ext uri="{FF2B5EF4-FFF2-40B4-BE49-F238E27FC236}">
                <a16:creationId xmlns:a16="http://schemas.microsoft.com/office/drawing/2014/main" id="{5F0638BC-31C0-405A-B54A-06F55BFF223F}"/>
              </a:ext>
            </a:extLst>
          </p:cNvPr>
          <p:cNvSpPr>
            <a:spLocks noGrp="1"/>
          </p:cNvSpPr>
          <p:nvPr>
            <p:ph idx="1"/>
          </p:nvPr>
        </p:nvSpPr>
        <p:spPr>
          <a:xfrm>
            <a:off x="1141412" y="1725769"/>
            <a:ext cx="9905999" cy="4065432"/>
          </a:xfrm>
        </p:spPr>
        <p:txBody>
          <a:bodyPr>
            <a:normAutofit fontScale="77500" lnSpcReduction="20000"/>
          </a:bodyPr>
          <a:lstStyle/>
          <a:p>
            <a:pPr marL="0" indent="0" algn="just">
              <a:buNone/>
            </a:pPr>
            <a:r>
              <a:rPr lang="en-US" dirty="0"/>
              <a:t>LENUS is a web-application which can be helpful during any pandemic situation as like novel coronavirus. Considering the present scenario, we all can see that the pandemic is spearheading in much faster speed than before. The number of patient and patient related issues are increasing day by day. Cost of the treatments are also increasing, now even for a normal medical consultation you have to pay a good amount of money. Considering all of these circumstances and based on the COVID patient and non-COVID patient, we developed a web application CRM system. Now this CRM stands for Customer Relation Management, where in LENUS we successfully implement this relation platform between a customer such as patient and a doctor, with free of cost. Patient of any kind of disease including </a:t>
            </a:r>
            <a:r>
              <a:rPr lang="en-US" dirty="0" err="1"/>
              <a:t>covid</a:t>
            </a:r>
            <a:r>
              <a:rPr lang="en-US" dirty="0"/>
              <a:t> disease they can meet their expected consultation through this web application. Focusing this part of the app we all illustrated so many feathers which settles the CRM system more workable and realistic. Views can even see the scenario of current pandemic of anywhere of the country including Bangladesh and also get to have some fun with some entertainment and news feature with in this one single platform “LENUS”.</a:t>
            </a:r>
          </a:p>
        </p:txBody>
      </p:sp>
    </p:spTree>
    <p:extLst>
      <p:ext uri="{BB962C8B-B14F-4D97-AF65-F5344CB8AC3E}">
        <p14:creationId xmlns:p14="http://schemas.microsoft.com/office/powerpoint/2010/main" val="2968868801"/>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082D-1564-470F-9265-3553443187AA}"/>
              </a:ext>
            </a:extLst>
          </p:cNvPr>
          <p:cNvSpPr>
            <a:spLocks noGrp="1"/>
          </p:cNvSpPr>
          <p:nvPr>
            <p:ph type="title"/>
          </p:nvPr>
        </p:nvSpPr>
        <p:spPr>
          <a:xfrm>
            <a:off x="1141413" y="618518"/>
            <a:ext cx="9905998" cy="1094372"/>
          </a:xfrm>
        </p:spPr>
        <p:txBody>
          <a:bodyPr/>
          <a:lstStyle/>
          <a:p>
            <a:r>
              <a:rPr lang="en-US" dirty="0"/>
              <a:t>Targeted users</a:t>
            </a:r>
          </a:p>
        </p:txBody>
      </p:sp>
      <p:sp>
        <p:nvSpPr>
          <p:cNvPr id="3" name="Content Placeholder 2">
            <a:extLst>
              <a:ext uri="{FF2B5EF4-FFF2-40B4-BE49-F238E27FC236}">
                <a16:creationId xmlns:a16="http://schemas.microsoft.com/office/drawing/2014/main" id="{430C223C-D8BB-40C9-9470-38E278D98542}"/>
              </a:ext>
            </a:extLst>
          </p:cNvPr>
          <p:cNvSpPr>
            <a:spLocks noGrp="1"/>
          </p:cNvSpPr>
          <p:nvPr>
            <p:ph idx="1"/>
          </p:nvPr>
        </p:nvSpPr>
        <p:spPr>
          <a:xfrm>
            <a:off x="1141412" y="1712890"/>
            <a:ext cx="9905999" cy="4078311"/>
          </a:xfrm>
        </p:spPr>
        <p:txBody>
          <a:bodyPr/>
          <a:lstStyle/>
          <a:p>
            <a:pPr marL="0" indent="0">
              <a:buNone/>
            </a:pPr>
            <a:r>
              <a:rPr lang="en-US" dirty="0"/>
              <a:t>Considering all of these circumstances our targeted users are COVID patient and non-COVID patient. Based on our targeted users we have create our web-application in CRM(customer relation management) system.</a:t>
            </a:r>
          </a:p>
        </p:txBody>
      </p:sp>
    </p:spTree>
    <p:extLst>
      <p:ext uri="{BB962C8B-B14F-4D97-AF65-F5344CB8AC3E}">
        <p14:creationId xmlns:p14="http://schemas.microsoft.com/office/powerpoint/2010/main" val="163144176"/>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0416-D014-4B0A-A20E-A3A400D25E37}"/>
              </a:ext>
            </a:extLst>
          </p:cNvPr>
          <p:cNvSpPr>
            <a:spLocks noGrp="1"/>
          </p:cNvSpPr>
          <p:nvPr>
            <p:ph type="title"/>
          </p:nvPr>
        </p:nvSpPr>
        <p:spPr/>
        <p:txBody>
          <a:bodyPr/>
          <a:lstStyle/>
          <a:p>
            <a:r>
              <a:rPr lang="en-US" dirty="0"/>
              <a:t>Our services</a:t>
            </a:r>
          </a:p>
        </p:txBody>
      </p:sp>
      <p:sp>
        <p:nvSpPr>
          <p:cNvPr id="3" name="Content Placeholder 2">
            <a:extLst>
              <a:ext uri="{FF2B5EF4-FFF2-40B4-BE49-F238E27FC236}">
                <a16:creationId xmlns:a16="http://schemas.microsoft.com/office/drawing/2014/main" id="{F8C6E5C4-009A-4CD9-8272-754EBC7D3D36}"/>
              </a:ext>
            </a:extLst>
          </p:cNvPr>
          <p:cNvSpPr>
            <a:spLocks noGrp="1"/>
          </p:cNvSpPr>
          <p:nvPr>
            <p:ph sz="half" idx="2"/>
          </p:nvPr>
        </p:nvSpPr>
        <p:spPr>
          <a:xfrm>
            <a:off x="1141410" y="2097087"/>
            <a:ext cx="4878391" cy="3694111"/>
          </a:xfrm>
        </p:spPr>
        <p:txBody>
          <a:bodyPr>
            <a:normAutofit lnSpcReduction="10000"/>
          </a:bodyPr>
          <a:lstStyle/>
          <a:p>
            <a:r>
              <a:rPr lang="en-US" dirty="0"/>
              <a:t>Doctor call and appointment </a:t>
            </a:r>
          </a:p>
          <a:p>
            <a:r>
              <a:rPr lang="en-US" dirty="0"/>
              <a:t>Ambulance service </a:t>
            </a:r>
          </a:p>
          <a:p>
            <a:r>
              <a:rPr lang="en-US" dirty="0"/>
              <a:t>Volunteer service </a:t>
            </a:r>
          </a:p>
          <a:p>
            <a:r>
              <a:rPr lang="en-US" dirty="0"/>
              <a:t>Fire Service </a:t>
            </a:r>
          </a:p>
          <a:p>
            <a:r>
              <a:rPr lang="en-US" dirty="0"/>
              <a:t>Police service</a:t>
            </a:r>
          </a:p>
          <a:p>
            <a:r>
              <a:rPr lang="en-US" dirty="0"/>
              <a:t>Physiotherapist appointment and call</a:t>
            </a:r>
          </a:p>
          <a:p>
            <a:r>
              <a:rPr lang="en-US" dirty="0"/>
              <a:t>Online medicine shop</a:t>
            </a:r>
          </a:p>
          <a:p>
            <a:pPr marL="0" indent="0">
              <a:buNone/>
            </a:pPr>
            <a:endParaRPr lang="en-US" dirty="0"/>
          </a:p>
          <a:p>
            <a:endParaRPr lang="en-US" dirty="0"/>
          </a:p>
        </p:txBody>
      </p:sp>
      <p:sp>
        <p:nvSpPr>
          <p:cNvPr id="6" name="Content Placeholder 5">
            <a:extLst>
              <a:ext uri="{FF2B5EF4-FFF2-40B4-BE49-F238E27FC236}">
                <a16:creationId xmlns:a16="http://schemas.microsoft.com/office/drawing/2014/main" id="{CC4821E1-11F8-4069-83B5-E40488434DE6}"/>
              </a:ext>
            </a:extLst>
          </p:cNvPr>
          <p:cNvSpPr>
            <a:spLocks noGrp="1"/>
          </p:cNvSpPr>
          <p:nvPr>
            <p:ph sz="quarter" idx="4"/>
          </p:nvPr>
        </p:nvSpPr>
        <p:spPr>
          <a:xfrm>
            <a:off x="6172200" y="2097087"/>
            <a:ext cx="4875210" cy="3694111"/>
          </a:xfrm>
        </p:spPr>
        <p:txBody>
          <a:bodyPr>
            <a:normAutofit lnSpcReduction="10000"/>
          </a:bodyPr>
          <a:lstStyle/>
          <a:p>
            <a:r>
              <a:rPr lang="en-US" dirty="0"/>
              <a:t>Live corona virus update</a:t>
            </a:r>
          </a:p>
          <a:p>
            <a:r>
              <a:rPr lang="en-US" dirty="0"/>
              <a:t>Pandemic care </a:t>
            </a:r>
          </a:p>
          <a:p>
            <a:r>
              <a:rPr lang="en-US" dirty="0"/>
              <a:t>Video call service </a:t>
            </a:r>
          </a:p>
          <a:p>
            <a:r>
              <a:rPr lang="en-US" dirty="0"/>
              <a:t>Blood Donation service</a:t>
            </a:r>
          </a:p>
        </p:txBody>
      </p:sp>
    </p:spTree>
    <p:extLst>
      <p:ext uri="{BB962C8B-B14F-4D97-AF65-F5344CB8AC3E}">
        <p14:creationId xmlns:p14="http://schemas.microsoft.com/office/powerpoint/2010/main" val="2097377651"/>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467291-257D-4847-BCA2-CED2EE69176D}"/>
              </a:ext>
            </a:extLst>
          </p:cNvPr>
          <p:cNvSpPr>
            <a:spLocks noGrp="1"/>
          </p:cNvSpPr>
          <p:nvPr>
            <p:ph type="title"/>
          </p:nvPr>
        </p:nvSpPr>
        <p:spPr>
          <a:xfrm>
            <a:off x="1141413" y="618519"/>
            <a:ext cx="9905998" cy="1004220"/>
          </a:xfrm>
        </p:spPr>
        <p:txBody>
          <a:bodyPr/>
          <a:lstStyle/>
          <a:p>
            <a:r>
              <a:rPr lang="en-US" dirty="0"/>
              <a:t>Basic use-case diagram </a:t>
            </a:r>
          </a:p>
        </p:txBody>
      </p:sp>
      <p:pic>
        <p:nvPicPr>
          <p:cNvPr id="10" name="Content Placeholder 9">
            <a:extLst>
              <a:ext uri="{FF2B5EF4-FFF2-40B4-BE49-F238E27FC236}">
                <a16:creationId xmlns:a16="http://schemas.microsoft.com/office/drawing/2014/main" id="{CA4050C2-EBC8-49C2-96B9-8F8A3D83A6A3}"/>
              </a:ext>
            </a:extLst>
          </p:cNvPr>
          <p:cNvPicPr>
            <a:picLocks noGrp="1" noChangeAspect="1"/>
          </p:cNvPicPr>
          <p:nvPr>
            <p:ph idx="1"/>
          </p:nvPr>
        </p:nvPicPr>
        <p:blipFill>
          <a:blip r:embed="rId2"/>
          <a:stretch>
            <a:fillRect/>
          </a:stretch>
        </p:blipFill>
        <p:spPr>
          <a:xfrm>
            <a:off x="1777285" y="1841500"/>
            <a:ext cx="8731876" cy="3949700"/>
          </a:xfrm>
        </p:spPr>
      </p:pic>
    </p:spTree>
    <p:extLst>
      <p:ext uri="{BB962C8B-B14F-4D97-AF65-F5344CB8AC3E}">
        <p14:creationId xmlns:p14="http://schemas.microsoft.com/office/powerpoint/2010/main" val="210056930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D810-CED1-4CC6-8C77-5031FDD936B4}"/>
              </a:ext>
            </a:extLst>
          </p:cNvPr>
          <p:cNvSpPr>
            <a:spLocks noGrp="1"/>
          </p:cNvSpPr>
          <p:nvPr>
            <p:ph type="title"/>
          </p:nvPr>
        </p:nvSpPr>
        <p:spPr/>
        <p:txBody>
          <a:bodyPr/>
          <a:lstStyle/>
          <a:p>
            <a:r>
              <a:rPr lang="en-US" dirty="0"/>
              <a:t>Data base diagram</a:t>
            </a:r>
          </a:p>
        </p:txBody>
      </p:sp>
      <p:sp>
        <p:nvSpPr>
          <p:cNvPr id="12" name="Content Placeholder 11">
            <a:extLst>
              <a:ext uri="{FF2B5EF4-FFF2-40B4-BE49-F238E27FC236}">
                <a16:creationId xmlns:a16="http://schemas.microsoft.com/office/drawing/2014/main" id="{D478ED31-ACD1-4FC4-A452-57CFCE5E4C42}"/>
              </a:ext>
            </a:extLst>
          </p:cNvPr>
          <p:cNvSpPr>
            <a:spLocks noGrp="1"/>
          </p:cNvSpPr>
          <p:nvPr>
            <p:ph sz="half" idx="1"/>
          </p:nvPr>
        </p:nvSpPr>
        <p:spPr/>
        <p:txBody>
          <a:bodyPr/>
          <a:lstStyle/>
          <a:p>
            <a:pPr marL="0" indent="0">
              <a:buNone/>
            </a:pPr>
            <a:r>
              <a:rPr lang="en-US" b="1" u="sng" dirty="0"/>
              <a:t>User Table: </a:t>
            </a:r>
            <a:r>
              <a:rPr lang="en-US" dirty="0"/>
              <a:t>User table of the data base used for the new user registration in our system.</a:t>
            </a:r>
          </a:p>
        </p:txBody>
      </p:sp>
      <p:pic>
        <p:nvPicPr>
          <p:cNvPr id="4" name="Content Placeholder 3">
            <a:extLst>
              <a:ext uri="{FF2B5EF4-FFF2-40B4-BE49-F238E27FC236}">
                <a16:creationId xmlns:a16="http://schemas.microsoft.com/office/drawing/2014/main" id="{AC0A431F-046E-4E2B-BE8F-1375E8FB1E57}"/>
              </a:ext>
            </a:extLst>
          </p:cNvPr>
          <p:cNvPicPr>
            <a:picLocks noGrp="1" noChangeAspect="1"/>
          </p:cNvPicPr>
          <p:nvPr>
            <p:ph sz="half" idx="2"/>
          </p:nvPr>
        </p:nvPicPr>
        <p:blipFill>
          <a:blip r:embed="rId2"/>
          <a:stretch>
            <a:fillRect/>
          </a:stretch>
        </p:blipFill>
        <p:spPr>
          <a:xfrm>
            <a:off x="6877318" y="2249486"/>
            <a:ext cx="4170093" cy="3541714"/>
          </a:xfrm>
        </p:spPr>
      </p:pic>
    </p:spTree>
    <p:extLst>
      <p:ext uri="{BB962C8B-B14F-4D97-AF65-F5344CB8AC3E}">
        <p14:creationId xmlns:p14="http://schemas.microsoft.com/office/powerpoint/2010/main" val="1337294987"/>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43CB-6E53-4AD0-BFFD-7D03366DA0AE}"/>
              </a:ext>
            </a:extLst>
          </p:cNvPr>
          <p:cNvSpPr>
            <a:spLocks noGrp="1"/>
          </p:cNvSpPr>
          <p:nvPr>
            <p:ph type="title"/>
          </p:nvPr>
        </p:nvSpPr>
        <p:spPr/>
        <p:txBody>
          <a:bodyPr/>
          <a:lstStyle/>
          <a:p>
            <a:r>
              <a:rPr lang="en-US" dirty="0"/>
              <a:t>Data base diagram</a:t>
            </a:r>
          </a:p>
        </p:txBody>
      </p:sp>
      <p:sp>
        <p:nvSpPr>
          <p:cNvPr id="3" name="Content Placeholder 2">
            <a:extLst>
              <a:ext uri="{FF2B5EF4-FFF2-40B4-BE49-F238E27FC236}">
                <a16:creationId xmlns:a16="http://schemas.microsoft.com/office/drawing/2014/main" id="{49D84B74-F036-4577-BFED-B43F6A947E77}"/>
              </a:ext>
            </a:extLst>
          </p:cNvPr>
          <p:cNvSpPr>
            <a:spLocks noGrp="1"/>
          </p:cNvSpPr>
          <p:nvPr>
            <p:ph sz="half" idx="1"/>
          </p:nvPr>
        </p:nvSpPr>
        <p:spPr/>
        <p:txBody>
          <a:bodyPr/>
          <a:lstStyle/>
          <a:p>
            <a:pPr marL="0" indent="0">
              <a:buNone/>
            </a:pPr>
            <a:r>
              <a:rPr lang="en-US" b="1" u="sng" dirty="0"/>
              <a:t>User-info Table</a:t>
            </a:r>
            <a:r>
              <a:rPr lang="en-US" dirty="0"/>
              <a:t>: user info table of our data base contain all the important information related to the individual users.</a:t>
            </a:r>
            <a:endParaRPr lang="en-US" b="1" u="sng" dirty="0"/>
          </a:p>
        </p:txBody>
      </p:sp>
      <p:pic>
        <p:nvPicPr>
          <p:cNvPr id="6" name="Content Placeholder 5">
            <a:extLst>
              <a:ext uri="{FF2B5EF4-FFF2-40B4-BE49-F238E27FC236}">
                <a16:creationId xmlns:a16="http://schemas.microsoft.com/office/drawing/2014/main" id="{5F4DA47B-DD5B-410D-945C-8C236EBBFBCF}"/>
              </a:ext>
            </a:extLst>
          </p:cNvPr>
          <p:cNvPicPr>
            <a:picLocks noGrp="1" noChangeAspect="1"/>
          </p:cNvPicPr>
          <p:nvPr>
            <p:ph sz="half" idx="2"/>
          </p:nvPr>
        </p:nvPicPr>
        <p:blipFill>
          <a:blip r:embed="rId2"/>
          <a:stretch>
            <a:fillRect/>
          </a:stretch>
        </p:blipFill>
        <p:spPr>
          <a:xfrm>
            <a:off x="7006106" y="2097089"/>
            <a:ext cx="3631843" cy="3694112"/>
          </a:xfrm>
        </p:spPr>
      </p:pic>
    </p:spTree>
    <p:extLst>
      <p:ext uri="{BB962C8B-B14F-4D97-AF65-F5344CB8AC3E}">
        <p14:creationId xmlns:p14="http://schemas.microsoft.com/office/powerpoint/2010/main" val="1213422102"/>
      </p:ext>
    </p:extLst>
  </p:cSld>
  <p:clrMapOvr>
    <a:masterClrMapping/>
  </p:clrMapOvr>
  <p:transition>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89</TotalTime>
  <Words>554</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Lenus (web-application)</vt:lpstr>
      <vt:lpstr>Lenus (Web-application)</vt:lpstr>
      <vt:lpstr>Acknowledgment </vt:lpstr>
      <vt:lpstr>Introduction</vt:lpstr>
      <vt:lpstr>Targeted users</vt:lpstr>
      <vt:lpstr>Our services</vt:lpstr>
      <vt:lpstr>Basic use-case diagram </vt:lpstr>
      <vt:lpstr>Data base diagram</vt:lpstr>
      <vt:lpstr>Data base diagram</vt:lpstr>
      <vt:lpstr>Data base diagram</vt:lpstr>
      <vt:lpstr>Data base diagram</vt:lpstr>
      <vt:lpstr>Data base diagram</vt:lpstr>
      <vt:lpstr>Data base diagram</vt:lpstr>
      <vt:lpstr>Data base diagram</vt:lpstr>
      <vt:lpstr>Data base relation </vt:lpstr>
      <vt:lpstr>Project demonstration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Lenus (web-applicaton)</dc:title>
  <dc:creator>Rahat</dc:creator>
  <cp:lastModifiedBy>Rahat</cp:lastModifiedBy>
  <cp:revision>36</cp:revision>
  <dcterms:created xsi:type="dcterms:W3CDTF">2021-05-10T17:54:16Z</dcterms:created>
  <dcterms:modified xsi:type="dcterms:W3CDTF">2021-05-10T19:30:17Z</dcterms:modified>
</cp:coreProperties>
</file>