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80" r:id="rId5"/>
    <p:sldId id="281" r:id="rId6"/>
    <p:sldId id="282" r:id="rId7"/>
    <p:sldId id="284" r:id="rId8"/>
    <p:sldId id="283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49" d="100"/>
          <a:sy n="49" d="100"/>
        </p:scale>
        <p:origin x="66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" y="0"/>
            <a:ext cx="12191356" cy="6858000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Presentation 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5792BA"/>
                </a:solidFill>
              </a:rPr>
              <a:t>Picard’s Method for numerical differentiation</a:t>
            </a:r>
            <a:endParaRPr lang="en-US" sz="2300" dirty="0">
              <a:solidFill>
                <a:srgbClr val="5792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" y="0"/>
            <a:ext cx="12191356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5ECC280-4AAA-4AF9-907E-A5A25653137F}"/>
              </a:ext>
            </a:extLst>
          </p:cNvPr>
          <p:cNvSpPr/>
          <p:nvPr/>
        </p:nvSpPr>
        <p:spPr>
          <a:xfrm>
            <a:off x="2057400" y="1028700"/>
            <a:ext cx="8252460" cy="5189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A29E64-935A-4B0D-B749-21BC49125081}"/>
              </a:ext>
            </a:extLst>
          </p:cNvPr>
          <p:cNvSpPr txBox="1"/>
          <p:nvPr/>
        </p:nvSpPr>
        <p:spPr>
          <a:xfrm>
            <a:off x="2398317" y="1382594"/>
            <a:ext cx="7520940" cy="458587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000" b="1" i="0" u="sng" dirty="0">
                <a:solidFill>
                  <a:schemeClr val="bg1"/>
                </a:solidFill>
                <a:effectLst/>
                <a:latin typeface="urw-din"/>
              </a:rPr>
              <a:t>Solution</a:t>
            </a:r>
          </a:p>
          <a:p>
            <a:pPr algn="ctr"/>
            <a:r>
              <a:rPr lang="en-GB" sz="3200" b="1" i="0" dirty="0">
                <a:solidFill>
                  <a:schemeClr val="bg1"/>
                </a:solidFill>
                <a:effectLst/>
                <a:latin typeface="urw-din"/>
              </a:rPr>
              <a:t>Second Iteration:</a:t>
            </a:r>
            <a:br>
              <a:rPr lang="en-GB" sz="3200" dirty="0">
                <a:solidFill>
                  <a:schemeClr val="bg1"/>
                </a:solidFill>
              </a:rPr>
            </a:br>
            <a:r>
              <a:rPr lang="en-GB" sz="3200" b="0" i="0" dirty="0">
                <a:solidFill>
                  <a:schemeClr val="bg1"/>
                </a:solidFill>
                <a:effectLst/>
                <a:latin typeface="urw-din"/>
              </a:rPr>
              <a:t>Now, we use:</a:t>
            </a:r>
            <a:br>
              <a:rPr lang="en-GB" sz="3200" dirty="0"/>
            </a:br>
            <a:endParaRPr lang="en-GB" sz="3200" dirty="0"/>
          </a:p>
          <a:p>
            <a:pPr algn="ctr"/>
            <a:endParaRPr lang="en-GB" sz="4000" dirty="0">
              <a:solidFill>
                <a:schemeClr val="bg1"/>
              </a:solidFill>
              <a:latin typeface="urw-din"/>
            </a:endParaRPr>
          </a:p>
          <a:p>
            <a:pPr algn="ctr"/>
            <a:r>
              <a:rPr lang="en-GB" sz="3600" b="0" i="0" dirty="0">
                <a:solidFill>
                  <a:schemeClr val="bg1"/>
                </a:solidFill>
                <a:effectLst/>
                <a:latin typeface="urw-din"/>
              </a:rPr>
              <a:t>Therefore,</a:t>
            </a:r>
            <a:br>
              <a:rPr lang="en-GB" sz="2400" dirty="0"/>
            </a:br>
            <a:endParaRPr lang="en-GB" sz="4000" b="1" i="0" dirty="0">
              <a:solidFill>
                <a:schemeClr val="bg1"/>
              </a:solidFill>
              <a:effectLst/>
              <a:latin typeface="urw-din"/>
            </a:endParaRPr>
          </a:p>
          <a:p>
            <a:pPr algn="ctr"/>
            <a:endParaRPr lang="en-GB" sz="4000" b="1" i="0" dirty="0">
              <a:solidFill>
                <a:schemeClr val="bg1"/>
              </a:solidFill>
              <a:effectLst/>
              <a:latin typeface="urw-din"/>
            </a:endParaRPr>
          </a:p>
        </p:txBody>
      </p:sp>
      <p:pic>
        <p:nvPicPr>
          <p:cNvPr id="5124" name="Picture 4" descr="Lightbox">
            <a:extLst>
              <a:ext uri="{FF2B5EF4-FFF2-40B4-BE49-F238E27FC236}">
                <a16:creationId xmlns:a16="http://schemas.microsoft.com/office/drawing/2014/main" id="{5BE5BB3B-4BA9-4E24-9422-0A224D3BD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276" y="3167063"/>
            <a:ext cx="2545492" cy="725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Lightbox">
            <a:extLst>
              <a:ext uri="{FF2B5EF4-FFF2-40B4-BE49-F238E27FC236}">
                <a16:creationId xmlns:a16="http://schemas.microsoft.com/office/drawing/2014/main" id="{F29B9BBC-579E-4EF8-968B-7112A3183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941" y="4760055"/>
            <a:ext cx="2549805" cy="812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4595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" y="0"/>
            <a:ext cx="12191356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5ECC280-4AAA-4AF9-907E-A5A25653137F}"/>
              </a:ext>
            </a:extLst>
          </p:cNvPr>
          <p:cNvSpPr/>
          <p:nvPr/>
        </p:nvSpPr>
        <p:spPr>
          <a:xfrm>
            <a:off x="2057400" y="1028700"/>
            <a:ext cx="8252460" cy="5189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A29E64-935A-4B0D-B749-21BC49125081}"/>
              </a:ext>
            </a:extLst>
          </p:cNvPr>
          <p:cNvSpPr txBox="1"/>
          <p:nvPr/>
        </p:nvSpPr>
        <p:spPr>
          <a:xfrm>
            <a:off x="2398317" y="1382594"/>
            <a:ext cx="7520940" cy="452431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000" b="1" i="0" u="sng" dirty="0">
                <a:solidFill>
                  <a:schemeClr val="bg1"/>
                </a:solidFill>
                <a:effectLst/>
                <a:latin typeface="urw-din"/>
              </a:rPr>
              <a:t>Solution</a:t>
            </a:r>
            <a:br>
              <a:rPr lang="en-GB" sz="3200" dirty="0">
                <a:solidFill>
                  <a:schemeClr val="bg1"/>
                </a:solidFill>
              </a:rPr>
            </a:br>
            <a:r>
              <a:rPr lang="en-GB" sz="2400" b="0" i="0" dirty="0">
                <a:solidFill>
                  <a:schemeClr val="bg1"/>
                </a:solidFill>
                <a:effectLst/>
                <a:latin typeface="urw-din"/>
              </a:rPr>
              <a:t>which gives:</a:t>
            </a:r>
          </a:p>
          <a:p>
            <a:pPr algn="ctr"/>
            <a:br>
              <a:rPr lang="en-GB" sz="3200" dirty="0">
                <a:solidFill>
                  <a:schemeClr val="bg1"/>
                </a:solidFill>
              </a:rPr>
            </a:br>
            <a:endParaRPr lang="en-GB" sz="4000" dirty="0">
              <a:solidFill>
                <a:schemeClr val="bg1"/>
              </a:solidFill>
              <a:latin typeface="urw-din"/>
            </a:endParaRPr>
          </a:p>
          <a:p>
            <a:pPr algn="ctr"/>
            <a:r>
              <a:rPr lang="en-GB" sz="2400" b="0" i="0" dirty="0">
                <a:solidFill>
                  <a:schemeClr val="bg1"/>
                </a:solidFill>
                <a:effectLst/>
                <a:latin typeface="urw-din"/>
              </a:rPr>
              <a:t>The result of the second iteration is thus given by:</a:t>
            </a:r>
          </a:p>
          <a:p>
            <a:pPr algn="ctr"/>
            <a:endParaRPr lang="en-GB" sz="2400" dirty="0">
              <a:solidFill>
                <a:schemeClr val="bg1"/>
              </a:solidFill>
              <a:latin typeface="urw-din"/>
            </a:endParaRPr>
          </a:p>
          <a:p>
            <a:pPr algn="ctr"/>
            <a:endParaRPr lang="en-GB" sz="2400" b="1" i="0" dirty="0">
              <a:solidFill>
                <a:schemeClr val="bg1"/>
              </a:solidFill>
              <a:effectLst/>
              <a:latin typeface="urw-din"/>
            </a:endParaRPr>
          </a:p>
          <a:p>
            <a:pPr algn="ctr"/>
            <a:endParaRPr lang="en-GB" sz="4000" b="1" i="0" dirty="0">
              <a:solidFill>
                <a:schemeClr val="bg1"/>
              </a:solidFill>
              <a:effectLst/>
              <a:latin typeface="urw-din"/>
            </a:endParaRPr>
          </a:p>
          <a:p>
            <a:pPr algn="ctr"/>
            <a:r>
              <a:rPr lang="en-GB" sz="4000" b="0" i="0" dirty="0">
                <a:solidFill>
                  <a:schemeClr val="bg1"/>
                </a:solidFill>
                <a:effectLst/>
                <a:latin typeface="urw-din"/>
              </a:rPr>
              <a:t>at x=0.3.</a:t>
            </a:r>
            <a:endParaRPr lang="en-GB" sz="4000" b="1" i="0" dirty="0">
              <a:solidFill>
                <a:schemeClr val="bg1"/>
              </a:solidFill>
              <a:effectLst/>
              <a:latin typeface="urw-din"/>
            </a:endParaRPr>
          </a:p>
        </p:txBody>
      </p:sp>
      <p:pic>
        <p:nvPicPr>
          <p:cNvPr id="6146" name="Picture 2" descr="Lightbox">
            <a:extLst>
              <a:ext uri="{FF2B5EF4-FFF2-40B4-BE49-F238E27FC236}">
                <a16:creationId xmlns:a16="http://schemas.microsoft.com/office/drawing/2014/main" id="{6A78FEE9-9937-4A7E-94FA-7968B9372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487" y="2394246"/>
            <a:ext cx="2372498" cy="880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Lightbox">
            <a:extLst>
              <a:ext uri="{FF2B5EF4-FFF2-40B4-BE49-F238E27FC236}">
                <a16:creationId xmlns:a16="http://schemas.microsoft.com/office/drawing/2014/main" id="{DF1E317A-A729-4575-AFDB-18D111EC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29" y="3873195"/>
            <a:ext cx="2372497" cy="737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0630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" y="0"/>
            <a:ext cx="12191356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5ECC280-4AAA-4AF9-907E-A5A25653137F}"/>
              </a:ext>
            </a:extLst>
          </p:cNvPr>
          <p:cNvSpPr/>
          <p:nvPr/>
        </p:nvSpPr>
        <p:spPr>
          <a:xfrm>
            <a:off x="2057400" y="1028700"/>
            <a:ext cx="8252460" cy="5189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A29E64-935A-4B0D-B749-21BC49125081}"/>
              </a:ext>
            </a:extLst>
          </p:cNvPr>
          <p:cNvSpPr txBox="1"/>
          <p:nvPr/>
        </p:nvSpPr>
        <p:spPr>
          <a:xfrm>
            <a:off x="2398317" y="1382594"/>
            <a:ext cx="7520940" cy="458587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000" b="1" i="0" u="sng" dirty="0">
                <a:solidFill>
                  <a:schemeClr val="bg1"/>
                </a:solidFill>
                <a:effectLst/>
                <a:latin typeface="urw-din"/>
              </a:rPr>
              <a:t>Solution</a:t>
            </a:r>
          </a:p>
          <a:p>
            <a:pPr algn="ctr"/>
            <a:r>
              <a:rPr lang="en-GB" sz="3200" b="1" dirty="0">
                <a:solidFill>
                  <a:schemeClr val="bg1"/>
                </a:solidFill>
                <a:latin typeface="urw-din"/>
              </a:rPr>
              <a:t>Third</a:t>
            </a:r>
            <a:r>
              <a:rPr lang="en-GB" sz="3200" b="1" i="0" dirty="0">
                <a:solidFill>
                  <a:schemeClr val="bg1"/>
                </a:solidFill>
                <a:effectLst/>
                <a:latin typeface="urw-din"/>
              </a:rPr>
              <a:t> Iteration:</a:t>
            </a:r>
            <a:br>
              <a:rPr lang="en-GB" sz="3200" dirty="0">
                <a:solidFill>
                  <a:schemeClr val="bg1"/>
                </a:solidFill>
              </a:rPr>
            </a:br>
            <a:r>
              <a:rPr lang="en-GB" sz="3200" b="0" i="0" dirty="0">
                <a:solidFill>
                  <a:schemeClr val="bg1"/>
                </a:solidFill>
                <a:effectLst/>
                <a:latin typeface="urw-din"/>
              </a:rPr>
              <a:t>Now, we use:</a:t>
            </a:r>
            <a:br>
              <a:rPr lang="en-GB" sz="3200" dirty="0"/>
            </a:br>
            <a:endParaRPr lang="en-GB" sz="3200" dirty="0"/>
          </a:p>
          <a:p>
            <a:pPr algn="ctr"/>
            <a:endParaRPr lang="en-GB" sz="4000" dirty="0">
              <a:solidFill>
                <a:schemeClr val="bg1"/>
              </a:solidFill>
              <a:latin typeface="urw-din"/>
            </a:endParaRPr>
          </a:p>
          <a:p>
            <a:pPr algn="ctr"/>
            <a:r>
              <a:rPr lang="en-GB" sz="3600" b="0" i="0" dirty="0">
                <a:solidFill>
                  <a:schemeClr val="bg1"/>
                </a:solidFill>
                <a:effectLst/>
                <a:latin typeface="urw-din"/>
              </a:rPr>
              <a:t>Therefore,</a:t>
            </a:r>
            <a:br>
              <a:rPr lang="en-GB" sz="2400" dirty="0"/>
            </a:br>
            <a:endParaRPr lang="en-GB" sz="4000" b="1" i="0" dirty="0">
              <a:solidFill>
                <a:schemeClr val="bg1"/>
              </a:solidFill>
              <a:effectLst/>
              <a:latin typeface="urw-din"/>
            </a:endParaRPr>
          </a:p>
          <a:p>
            <a:pPr algn="ctr"/>
            <a:endParaRPr lang="en-GB" sz="4000" b="1" i="0" dirty="0">
              <a:solidFill>
                <a:schemeClr val="bg1"/>
              </a:solidFill>
              <a:effectLst/>
              <a:latin typeface="urw-din"/>
            </a:endParaRPr>
          </a:p>
        </p:txBody>
      </p:sp>
      <p:pic>
        <p:nvPicPr>
          <p:cNvPr id="7170" name="Picture 2" descr="Lightbox">
            <a:extLst>
              <a:ext uri="{FF2B5EF4-FFF2-40B4-BE49-F238E27FC236}">
                <a16:creationId xmlns:a16="http://schemas.microsoft.com/office/drawing/2014/main" id="{A92A107A-0E1F-4250-9976-8A2EFDD75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011" y="4707925"/>
            <a:ext cx="3805881" cy="814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Lightbox">
            <a:extLst>
              <a:ext uri="{FF2B5EF4-FFF2-40B4-BE49-F238E27FC236}">
                <a16:creationId xmlns:a16="http://schemas.microsoft.com/office/drawing/2014/main" id="{3230629D-8E8F-40A1-AEA0-27B257560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996" y="3113722"/>
            <a:ext cx="1962150" cy="101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3297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" y="0"/>
            <a:ext cx="12191356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5ECC280-4AAA-4AF9-907E-A5A25653137F}"/>
              </a:ext>
            </a:extLst>
          </p:cNvPr>
          <p:cNvSpPr/>
          <p:nvPr/>
        </p:nvSpPr>
        <p:spPr>
          <a:xfrm>
            <a:off x="2057400" y="1028700"/>
            <a:ext cx="8252460" cy="5189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A29E64-935A-4B0D-B749-21BC49125081}"/>
              </a:ext>
            </a:extLst>
          </p:cNvPr>
          <p:cNvSpPr txBox="1"/>
          <p:nvPr/>
        </p:nvSpPr>
        <p:spPr>
          <a:xfrm>
            <a:off x="2398317" y="1382594"/>
            <a:ext cx="7520940" cy="4493538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000" b="1" i="0" u="sng" dirty="0">
                <a:solidFill>
                  <a:schemeClr val="bg1"/>
                </a:solidFill>
                <a:effectLst/>
                <a:latin typeface="urw-din"/>
              </a:rPr>
              <a:t>Solution</a:t>
            </a:r>
            <a:br>
              <a:rPr lang="en-GB" sz="3200" dirty="0">
                <a:solidFill>
                  <a:schemeClr val="bg1"/>
                </a:solidFill>
              </a:rPr>
            </a:br>
            <a:r>
              <a:rPr lang="en-GB" sz="2400" b="0" i="0" dirty="0">
                <a:solidFill>
                  <a:schemeClr val="bg1"/>
                </a:solidFill>
                <a:effectLst/>
                <a:latin typeface="urw-din"/>
              </a:rPr>
              <a:t>which gives:</a:t>
            </a:r>
          </a:p>
          <a:p>
            <a:pPr algn="ctr"/>
            <a:br>
              <a:rPr lang="en-GB" sz="3200" dirty="0">
                <a:solidFill>
                  <a:schemeClr val="bg1"/>
                </a:solidFill>
              </a:rPr>
            </a:br>
            <a:endParaRPr lang="en-GB" sz="4000" dirty="0">
              <a:solidFill>
                <a:schemeClr val="bg1"/>
              </a:solidFill>
              <a:latin typeface="urw-din"/>
            </a:endParaRPr>
          </a:p>
          <a:p>
            <a:pPr algn="ctr"/>
            <a:r>
              <a:rPr lang="en-GB" sz="2400" b="0" i="0" dirty="0">
                <a:solidFill>
                  <a:schemeClr val="bg1"/>
                </a:solidFill>
                <a:effectLst/>
                <a:latin typeface="urw-din"/>
              </a:rPr>
              <a:t>The result of the second iteration is thus given by:</a:t>
            </a:r>
          </a:p>
          <a:p>
            <a:pPr algn="ctr"/>
            <a:endParaRPr lang="en-GB" sz="2400" dirty="0">
              <a:solidFill>
                <a:schemeClr val="bg1"/>
              </a:solidFill>
              <a:latin typeface="urw-din"/>
            </a:endParaRPr>
          </a:p>
          <a:p>
            <a:pPr algn="ctr"/>
            <a:endParaRPr lang="en-GB" sz="2400" b="1" i="0" dirty="0">
              <a:solidFill>
                <a:schemeClr val="bg1"/>
              </a:solidFill>
              <a:effectLst/>
              <a:latin typeface="urw-din"/>
            </a:endParaRPr>
          </a:p>
          <a:p>
            <a:pPr algn="ctr"/>
            <a:endParaRPr lang="en-GB" sz="4000" b="1" i="0" dirty="0">
              <a:solidFill>
                <a:schemeClr val="bg1"/>
              </a:solidFill>
              <a:effectLst/>
              <a:latin typeface="urw-din"/>
            </a:endParaRPr>
          </a:p>
          <a:p>
            <a:pPr algn="ctr"/>
            <a:r>
              <a:rPr lang="en-GB" sz="2000" b="0" i="0" dirty="0">
                <a:solidFill>
                  <a:schemeClr val="bg1"/>
                </a:solidFill>
                <a:effectLst/>
                <a:latin typeface="urw-din"/>
              </a:rPr>
              <a:t>at x=0.3.</a:t>
            </a:r>
          </a:p>
          <a:p>
            <a:pPr algn="ctr"/>
            <a:r>
              <a:rPr lang="en-GB" b="0" i="0" dirty="0">
                <a:solidFill>
                  <a:schemeClr val="bg1"/>
                </a:solidFill>
                <a:effectLst/>
                <a:latin typeface="urw-din"/>
              </a:rPr>
              <a:t>Hence, </a:t>
            </a:r>
            <a:r>
              <a:rPr lang="en-GB" b="1" i="0" dirty="0">
                <a:solidFill>
                  <a:schemeClr val="bg1"/>
                </a:solidFill>
                <a:effectLst/>
                <a:latin typeface="urw-din"/>
              </a:rPr>
              <a:t>y = 0.0451</a:t>
            </a:r>
            <a:r>
              <a:rPr lang="en-GB" b="0" i="0" dirty="0">
                <a:solidFill>
                  <a:schemeClr val="bg1"/>
                </a:solidFill>
                <a:effectLst/>
                <a:latin typeface="urw-din"/>
              </a:rPr>
              <a:t>, correct </a:t>
            </a:r>
            <a:r>
              <a:rPr lang="en-GB" b="0" i="0" dirty="0" err="1">
                <a:solidFill>
                  <a:schemeClr val="bg1"/>
                </a:solidFill>
                <a:effectLst/>
                <a:latin typeface="urw-din"/>
              </a:rPr>
              <a:t>upto</a:t>
            </a:r>
            <a:r>
              <a:rPr lang="en-GB" b="0" i="0" dirty="0">
                <a:solidFill>
                  <a:schemeClr val="bg1"/>
                </a:solidFill>
                <a:effectLst/>
                <a:latin typeface="urw-din"/>
              </a:rPr>
              <a:t> four decimal places, at </a:t>
            </a:r>
            <a:r>
              <a:rPr lang="en-GB" b="1" i="0" dirty="0">
                <a:solidFill>
                  <a:schemeClr val="bg1"/>
                </a:solidFill>
                <a:effectLst/>
                <a:latin typeface="urw-din"/>
              </a:rPr>
              <a:t>x = 0.3</a:t>
            </a:r>
            <a:r>
              <a:rPr lang="en-GB" b="0" i="0" dirty="0">
                <a:solidFill>
                  <a:schemeClr val="bg1"/>
                </a:solidFill>
                <a:effectLst/>
                <a:latin typeface="urw-din"/>
              </a:rPr>
              <a:t>.</a:t>
            </a:r>
          </a:p>
        </p:txBody>
      </p:sp>
      <p:pic>
        <p:nvPicPr>
          <p:cNvPr id="8194" name="Picture 2" descr="Lightbox">
            <a:extLst>
              <a:ext uri="{FF2B5EF4-FFF2-40B4-BE49-F238E27FC236}">
                <a16:creationId xmlns:a16="http://schemas.microsoft.com/office/drawing/2014/main" id="{E30BFD50-E45D-45B8-801E-7466C5E2E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605" y="2401844"/>
            <a:ext cx="2686050" cy="866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Lightbox">
            <a:extLst>
              <a:ext uri="{FF2B5EF4-FFF2-40B4-BE49-F238E27FC236}">
                <a16:creationId xmlns:a16="http://schemas.microsoft.com/office/drawing/2014/main" id="{16064AC0-5548-42DC-B475-AE0B59288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880" y="4043131"/>
            <a:ext cx="2857500" cy="1089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1893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" y="0"/>
            <a:ext cx="12191356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9FC7E16-9810-4DF0-8DE8-D4B2CA21F04E}"/>
              </a:ext>
            </a:extLst>
          </p:cNvPr>
          <p:cNvSpPr txBox="1"/>
          <p:nvPr/>
        </p:nvSpPr>
        <p:spPr>
          <a:xfrm>
            <a:off x="172991" y="617842"/>
            <a:ext cx="3941805" cy="6051528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9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  // C program for Picard's iterative method</a:t>
            </a:r>
            <a:endParaRPr lang="en-GB" sz="90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9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    </a:t>
            </a:r>
            <a:endParaRPr lang="en-GB" sz="90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9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  #include &lt;</a:t>
            </a:r>
            <a:r>
              <a:rPr lang="en-US" sz="9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math.h</a:t>
            </a:r>
            <a:r>
              <a:rPr lang="en-US" sz="9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GB" sz="90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9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4  #include &lt;</a:t>
            </a:r>
            <a:r>
              <a:rPr lang="en-US" sz="9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9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GB" sz="90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9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5  #define Y1(x) (1 + (x) + pow(x, 2) / 2)</a:t>
            </a:r>
            <a:endParaRPr lang="en-GB" sz="90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9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6  #define Y2(x) (1 + (x) + pow(x, 2) / 2 + pow(x, 3) / 3 + pow(x, 4) / 8)</a:t>
            </a:r>
            <a:endParaRPr lang="en-GB" sz="90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9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7  #define Y3(x) (1 + (x) + pow(x, 2) / 2 + pow(x, 3) / 3 + pow(x, 4) / 8 + pow(x, 5) / 15 + pow(x, 6) / 48)</a:t>
            </a:r>
            <a:endParaRPr lang="en-GB" sz="90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9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8    </a:t>
            </a:r>
            <a:endParaRPr lang="en-GB" sz="90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9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9  </a:t>
            </a:r>
            <a:r>
              <a:rPr lang="en-US" sz="900" b="1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9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main()</a:t>
            </a:r>
            <a:endParaRPr lang="en-GB" sz="90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9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  {</a:t>
            </a:r>
            <a:endParaRPr lang="en-GB" sz="90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9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11      </a:t>
            </a:r>
            <a:r>
              <a:rPr lang="en-US" sz="900" b="1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en-US" sz="9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start_value</a:t>
            </a:r>
            <a:r>
              <a:rPr lang="en-US" sz="9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0, </a:t>
            </a:r>
            <a:r>
              <a:rPr lang="en-US" sz="9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end_value</a:t>
            </a:r>
            <a:r>
              <a:rPr lang="en-US" sz="9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3,</a:t>
            </a:r>
            <a:endParaRPr lang="en-GB" sz="90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9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             </a:t>
            </a:r>
            <a:r>
              <a:rPr lang="en-US" sz="9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allowed_error</a:t>
            </a:r>
            <a:r>
              <a:rPr lang="en-US" sz="9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0.4, temp;</a:t>
            </a:r>
            <a:endParaRPr lang="en-GB" sz="90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9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      </a:t>
            </a:r>
            <a:r>
              <a:rPr lang="en-US" sz="900" b="1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en-US" sz="9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y1[30], y2[30], y3[30];</a:t>
            </a:r>
            <a:endParaRPr lang="en-GB" sz="90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9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14      </a:t>
            </a:r>
            <a:r>
              <a:rPr lang="en-US" sz="900" b="1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9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count;</a:t>
            </a:r>
            <a:endParaRPr lang="en-GB" sz="90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9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15    </a:t>
            </a:r>
            <a:endParaRPr lang="en-GB" sz="90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9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16      </a:t>
            </a:r>
            <a:r>
              <a:rPr lang="en-US" sz="900" b="1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9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(temp = </a:t>
            </a:r>
            <a:r>
              <a:rPr lang="en-US" sz="9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start_value</a:t>
            </a:r>
            <a:r>
              <a:rPr lang="en-US" sz="9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count = 0;</a:t>
            </a:r>
            <a:endParaRPr lang="en-GB" sz="90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9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17           temp &lt;= </a:t>
            </a:r>
            <a:r>
              <a:rPr lang="en-US" sz="9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end_value</a:t>
            </a:r>
            <a:r>
              <a:rPr lang="en-US" sz="9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90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9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18           temp = temp + </a:t>
            </a:r>
            <a:r>
              <a:rPr lang="en-US" sz="9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allowed_error</a:t>
            </a:r>
            <a:r>
              <a:rPr lang="en-US" sz="9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count++) {</a:t>
            </a:r>
            <a:endParaRPr lang="en-GB" sz="90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9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19    </a:t>
            </a:r>
            <a:endParaRPr lang="en-GB" sz="90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9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          y1[count] = Y1(temp);</a:t>
            </a:r>
            <a:endParaRPr lang="en-GB" sz="90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9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21          y2[count] = Y2(temp);</a:t>
            </a:r>
            <a:endParaRPr lang="en-GB" sz="90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9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22          y3[count] = Y3(temp);</a:t>
            </a:r>
            <a:endParaRPr lang="en-GB" sz="90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9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23      }</a:t>
            </a:r>
            <a:endParaRPr lang="en-GB" sz="90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73FD96-098A-480D-99C9-1EA557A2796E}"/>
              </a:ext>
            </a:extLst>
          </p:cNvPr>
          <p:cNvSpPr txBox="1"/>
          <p:nvPr/>
        </p:nvSpPr>
        <p:spPr>
          <a:xfrm>
            <a:off x="4077724" y="630197"/>
            <a:ext cx="3941805" cy="538275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25      </a:t>
            </a:r>
            <a:r>
              <a:rPr lang="en-US" sz="12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("\</a:t>
            </a:r>
            <a:r>
              <a:rPr lang="en-US" sz="12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nX</a:t>
            </a:r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\n");</a:t>
            </a:r>
            <a:endParaRPr lang="en-GB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26      </a:t>
            </a:r>
            <a:r>
              <a:rPr lang="en-US" sz="1200" b="1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(temp = </a:t>
            </a:r>
            <a:r>
              <a:rPr lang="en-US" sz="12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start_value</a:t>
            </a:r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27           temp &lt;= </a:t>
            </a:r>
            <a:r>
              <a:rPr lang="en-US" sz="12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end_value</a:t>
            </a:r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28           temp = temp + </a:t>
            </a:r>
            <a:r>
              <a:rPr lang="en-US" sz="12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allowed_error</a:t>
            </a:r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GB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29  </a:t>
            </a:r>
            <a:endParaRPr lang="en-GB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30          </a:t>
            </a:r>
            <a:r>
              <a:rPr lang="en-US" sz="12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("%.4lf ", temp);</a:t>
            </a:r>
            <a:endParaRPr lang="en-GB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31      }</a:t>
            </a:r>
            <a:endParaRPr lang="en-GB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32    </a:t>
            </a:r>
            <a:endParaRPr lang="en-GB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33      </a:t>
            </a:r>
            <a:r>
              <a:rPr lang="en-US" sz="12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("\n\</a:t>
            </a:r>
            <a:r>
              <a:rPr lang="en-US" sz="12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nY</a:t>
            </a:r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(1)\n");</a:t>
            </a:r>
            <a:endParaRPr lang="en-GB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34      </a:t>
            </a:r>
            <a:r>
              <a:rPr lang="en-US" sz="1200" b="1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(temp = </a:t>
            </a:r>
            <a:r>
              <a:rPr lang="en-US" sz="12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start_value</a:t>
            </a:r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count = 0;</a:t>
            </a:r>
            <a:endParaRPr lang="en-GB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35           temp &lt;= </a:t>
            </a:r>
            <a:r>
              <a:rPr lang="en-US" sz="12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end_value</a:t>
            </a:r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36           temp = temp + </a:t>
            </a:r>
            <a:r>
              <a:rPr lang="en-US" sz="12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allowed_error</a:t>
            </a:r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count++) {</a:t>
            </a:r>
            <a:endParaRPr lang="en-GB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37    </a:t>
            </a:r>
            <a:endParaRPr lang="en-GB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38          </a:t>
            </a:r>
            <a:r>
              <a:rPr lang="en-US" sz="12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("%.4lf ", y1[count]);</a:t>
            </a:r>
            <a:endParaRPr lang="en-GB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39      }</a:t>
            </a:r>
            <a:endParaRPr lang="en-GB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40    </a:t>
            </a:r>
            <a:endParaRPr lang="en-GB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AE9101-47B0-4C7A-B66F-7675DBE88F4C}"/>
              </a:ext>
            </a:extLst>
          </p:cNvPr>
          <p:cNvSpPr txBox="1"/>
          <p:nvPr/>
        </p:nvSpPr>
        <p:spPr>
          <a:xfrm>
            <a:off x="8007173" y="642552"/>
            <a:ext cx="3941805" cy="588058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41      </a:t>
            </a:r>
            <a:r>
              <a:rPr lang="en-US" sz="12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("\n\</a:t>
            </a:r>
            <a:r>
              <a:rPr lang="en-US" sz="12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nY</a:t>
            </a:r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(2)\n");</a:t>
            </a:r>
            <a:endParaRPr lang="en-GB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42      </a:t>
            </a:r>
            <a:r>
              <a:rPr lang="en-US" sz="1200" b="1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(temp = </a:t>
            </a:r>
            <a:r>
              <a:rPr lang="en-US" sz="12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start_value</a:t>
            </a:r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count = 0;</a:t>
            </a:r>
            <a:endParaRPr lang="en-GB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43           temp &lt;= </a:t>
            </a:r>
            <a:r>
              <a:rPr lang="en-US" sz="12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end_value</a:t>
            </a:r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44           temp = temp + </a:t>
            </a:r>
            <a:r>
              <a:rPr lang="en-US" sz="12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allowed_error</a:t>
            </a:r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count++) {</a:t>
            </a:r>
            <a:endParaRPr lang="en-GB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45    </a:t>
            </a:r>
            <a:endParaRPr lang="en-GB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46          </a:t>
            </a:r>
            <a:r>
              <a:rPr lang="en-US" sz="12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("%.4lf ", y2[count]);</a:t>
            </a:r>
            <a:endParaRPr lang="en-GB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47      }</a:t>
            </a:r>
            <a:endParaRPr lang="en-GB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48    </a:t>
            </a:r>
            <a:endParaRPr lang="en-GB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49      </a:t>
            </a:r>
            <a:r>
              <a:rPr lang="en-US" sz="12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("\n\</a:t>
            </a:r>
            <a:r>
              <a:rPr lang="en-US" sz="12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nY</a:t>
            </a:r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(3)\n");</a:t>
            </a:r>
            <a:endParaRPr lang="en-GB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50      </a:t>
            </a:r>
            <a:r>
              <a:rPr lang="en-US" sz="1200" b="1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(temp = </a:t>
            </a:r>
            <a:r>
              <a:rPr lang="en-US" sz="12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start_value</a:t>
            </a:r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count = 0;</a:t>
            </a:r>
            <a:endParaRPr lang="en-GB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51           temp &lt;= </a:t>
            </a:r>
            <a:r>
              <a:rPr lang="en-US" sz="12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end_value</a:t>
            </a:r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52           temp = temp + </a:t>
            </a:r>
            <a:r>
              <a:rPr lang="en-US" sz="12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allowed_error</a:t>
            </a:r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count++) {</a:t>
            </a:r>
            <a:endParaRPr lang="en-GB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53    </a:t>
            </a:r>
            <a:endParaRPr lang="en-GB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54          </a:t>
            </a:r>
            <a:r>
              <a:rPr lang="en-US" sz="12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("%.4lf ", y3[count]);</a:t>
            </a:r>
            <a:endParaRPr lang="en-GB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55      }</a:t>
            </a:r>
            <a:endParaRPr lang="en-GB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56      </a:t>
            </a:r>
            <a:r>
              <a:rPr lang="en-US" sz="1200" b="1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0;</a:t>
            </a:r>
            <a:endParaRPr lang="en-GB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57  }</a:t>
            </a:r>
            <a:endParaRPr lang="en-GB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6974B4B-A9BB-4619-8194-5B78CBD5CFBD}"/>
              </a:ext>
            </a:extLst>
          </p:cNvPr>
          <p:cNvSpPr/>
          <p:nvPr/>
        </p:nvSpPr>
        <p:spPr>
          <a:xfrm>
            <a:off x="3299254" y="98854"/>
            <a:ext cx="5078627" cy="43248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b="1">
                <a:solidFill>
                  <a:schemeClr val="tx1"/>
                </a:solidFill>
              </a:rPr>
              <a:t>Program for Picard’s Iterative Method</a:t>
            </a:r>
            <a:endParaRPr lang="en-GB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608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" y="0"/>
            <a:ext cx="12191356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3FC882-AB38-4C48-A566-6C4AE6DA4A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399" b="65953"/>
          <a:stretch/>
        </p:blipFill>
        <p:spPr>
          <a:xfrm>
            <a:off x="2817676" y="2446638"/>
            <a:ext cx="6556647" cy="3175686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8D296CE-1DDA-435F-BA98-EA89E8B42274}"/>
              </a:ext>
            </a:extLst>
          </p:cNvPr>
          <p:cNvSpPr/>
          <p:nvPr/>
        </p:nvSpPr>
        <p:spPr>
          <a:xfrm>
            <a:off x="3447538" y="778478"/>
            <a:ext cx="5078627" cy="69197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</a:t>
            </a:r>
            <a:endParaRPr lang="en-GB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444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" y="0"/>
            <a:ext cx="12191356" cy="6858000"/>
          </a:xfrm>
          <a:prstGeom prst="rect">
            <a:avLst/>
          </a:prstGeom>
        </p:spPr>
      </p:pic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DE3C2511-63E4-493B-95DF-8F1BE9664038}"/>
              </a:ext>
            </a:extLst>
          </p:cNvPr>
          <p:cNvSpPr/>
          <p:nvPr/>
        </p:nvSpPr>
        <p:spPr>
          <a:xfrm>
            <a:off x="2755557" y="1668162"/>
            <a:ext cx="7043351" cy="2842054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dirty="0"/>
              <a:t>THANK</a:t>
            </a:r>
            <a:br>
              <a:rPr lang="en-GB" sz="4400" dirty="0"/>
            </a:br>
            <a:r>
              <a:rPr lang="en-GB" sz="4400" dirty="0"/>
              <a:t>YOU</a:t>
            </a:r>
            <a:br>
              <a:rPr lang="en-GB" sz="4400" dirty="0"/>
            </a:br>
            <a:r>
              <a:rPr lang="en-GB" sz="4400" dirty="0"/>
              <a:t>ALL</a:t>
            </a:r>
          </a:p>
        </p:txBody>
      </p:sp>
    </p:spTree>
    <p:extLst>
      <p:ext uri="{BB962C8B-B14F-4D97-AF65-F5344CB8AC3E}">
        <p14:creationId xmlns:p14="http://schemas.microsoft.com/office/powerpoint/2010/main" val="238221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" y="0"/>
            <a:ext cx="12191356" cy="6858000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192962"/>
            <a:ext cx="3485073" cy="1026545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/>
              <a:t>Presented 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2" y="2447028"/>
            <a:ext cx="3485072" cy="2605031"/>
          </a:xfrm>
        </p:spPr>
        <p:txBody>
          <a:bodyPr>
            <a:normAutofit/>
          </a:bodyPr>
          <a:lstStyle/>
          <a:p>
            <a:pPr algn="ctr"/>
            <a:r>
              <a:rPr lang="en-GB" b="1" i="0" dirty="0">
                <a:effectLst/>
                <a:latin typeface="Poppins"/>
              </a:rPr>
              <a:t>RAFID MOSTAFIZ</a:t>
            </a:r>
          </a:p>
          <a:p>
            <a:pPr algn="ctr"/>
            <a:r>
              <a:rPr lang="en-GB" b="0" i="0" dirty="0">
                <a:effectLst/>
                <a:latin typeface="Poppins"/>
              </a:rPr>
              <a:t>Lecturer, Department Of CSE</a:t>
            </a:r>
          </a:p>
          <a:p>
            <a:pPr algn="ctr"/>
            <a:r>
              <a:rPr lang="en-GB" dirty="0">
                <a:effectLst/>
                <a:latin typeface="Poppins"/>
              </a:rPr>
              <a:t>Dhaka International</a:t>
            </a:r>
          </a:p>
          <a:p>
            <a:pPr algn="ctr"/>
            <a:r>
              <a:rPr lang="en-GB" b="0" i="0" dirty="0">
                <a:effectLst/>
                <a:latin typeface="Poppins"/>
              </a:rPr>
              <a:t>University</a:t>
            </a:r>
          </a:p>
          <a:p>
            <a:pPr algn="l"/>
            <a:endParaRPr lang="en-US" sz="2300" dirty="0">
              <a:solidFill>
                <a:srgbClr val="5792BA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F6A1C7-3C50-4C86-A773-8351544B38CB}"/>
              </a:ext>
            </a:extLst>
          </p:cNvPr>
          <p:cNvSpPr/>
          <p:nvPr/>
        </p:nvSpPr>
        <p:spPr>
          <a:xfrm>
            <a:off x="525780" y="1441762"/>
            <a:ext cx="4276259" cy="43418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E8A0022-4C1E-4963-AB42-B0A9918A304A}"/>
              </a:ext>
            </a:extLst>
          </p:cNvPr>
          <p:cNvSpPr txBox="1">
            <a:spLocks/>
          </p:cNvSpPr>
          <p:nvPr/>
        </p:nvSpPr>
        <p:spPr>
          <a:xfrm>
            <a:off x="808747" y="1196126"/>
            <a:ext cx="3485073" cy="102654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4000" b="1" dirty="0"/>
              <a:t>Presented by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022339F-6D28-47D2-B574-413621647F5E}"/>
              </a:ext>
            </a:extLst>
          </p:cNvPr>
          <p:cNvSpPr txBox="1">
            <a:spLocks/>
          </p:cNvSpPr>
          <p:nvPr/>
        </p:nvSpPr>
        <p:spPr>
          <a:xfrm>
            <a:off x="840437" y="2447028"/>
            <a:ext cx="3485072" cy="260503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rgbClr val="5792BA"/>
                </a:solidFill>
              </a:rPr>
              <a:t>Rahat Kabir(D-53[49])</a:t>
            </a:r>
          </a:p>
          <a:p>
            <a:pPr algn="l"/>
            <a:r>
              <a:rPr lang="en-US" dirty="0" err="1">
                <a:solidFill>
                  <a:srgbClr val="5792BA"/>
                </a:solidFill>
              </a:rPr>
              <a:t>Montaka</a:t>
            </a:r>
            <a:r>
              <a:rPr lang="en-US" dirty="0">
                <a:solidFill>
                  <a:srgbClr val="5792BA"/>
                </a:solidFill>
              </a:rPr>
              <a:t> Sadia(D-53[13])</a:t>
            </a:r>
          </a:p>
          <a:p>
            <a:pPr algn="l"/>
            <a:r>
              <a:rPr lang="en-US" dirty="0" err="1">
                <a:solidFill>
                  <a:srgbClr val="5792BA"/>
                </a:solidFill>
              </a:rPr>
              <a:t>Nahidul</a:t>
            </a:r>
            <a:r>
              <a:rPr lang="en-US" dirty="0">
                <a:solidFill>
                  <a:srgbClr val="5792BA"/>
                </a:solidFill>
              </a:rPr>
              <a:t> </a:t>
            </a:r>
            <a:r>
              <a:rPr lang="en-US" dirty="0" err="1">
                <a:solidFill>
                  <a:srgbClr val="5792BA"/>
                </a:solidFill>
              </a:rPr>
              <a:t>Sajal</a:t>
            </a:r>
            <a:r>
              <a:rPr lang="en-US">
                <a:solidFill>
                  <a:srgbClr val="5792BA"/>
                </a:solidFill>
              </a:rPr>
              <a:t>(D-52[28])</a:t>
            </a:r>
          </a:p>
          <a:p>
            <a:pPr algn="l"/>
            <a:endParaRPr lang="en-US" dirty="0">
              <a:solidFill>
                <a:srgbClr val="5792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678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" y="0"/>
            <a:ext cx="12191356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5ECC280-4AAA-4AF9-907E-A5A25653137F}"/>
              </a:ext>
            </a:extLst>
          </p:cNvPr>
          <p:cNvSpPr/>
          <p:nvPr/>
        </p:nvSpPr>
        <p:spPr>
          <a:xfrm>
            <a:off x="2057400" y="1028700"/>
            <a:ext cx="8252460" cy="5189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A29E64-935A-4B0D-B749-21BC49125081}"/>
              </a:ext>
            </a:extLst>
          </p:cNvPr>
          <p:cNvSpPr txBox="1"/>
          <p:nvPr/>
        </p:nvSpPr>
        <p:spPr>
          <a:xfrm>
            <a:off x="2423160" y="1463040"/>
            <a:ext cx="7520940" cy="421653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400" b="1" u="sng" dirty="0">
                <a:solidFill>
                  <a:schemeClr val="bg1"/>
                </a:solidFill>
              </a:rPr>
              <a:t>TITLE OF CONTENTS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b="1" dirty="0">
                <a:solidFill>
                  <a:schemeClr val="bg1"/>
                </a:solidFill>
              </a:rPr>
              <a:t>Introduction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b="1" dirty="0">
                <a:solidFill>
                  <a:schemeClr val="bg1"/>
                </a:solidFill>
              </a:rPr>
              <a:t>Picard’s iteration method formula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b="1" dirty="0">
                <a:solidFill>
                  <a:schemeClr val="bg1"/>
                </a:solidFill>
              </a:rPr>
              <a:t>Steps Involved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b="1" dirty="0">
                <a:solidFill>
                  <a:schemeClr val="bg1"/>
                </a:solidFill>
              </a:rPr>
              <a:t>Picard Iteration Example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b="1" dirty="0">
                <a:solidFill>
                  <a:schemeClr val="bg1"/>
                </a:solidFill>
              </a:rPr>
              <a:t>Solution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b="1" dirty="0">
                <a:solidFill>
                  <a:schemeClr val="bg1"/>
                </a:solidFill>
              </a:rPr>
              <a:t>Program for Picard’s Iterative Method</a:t>
            </a:r>
          </a:p>
        </p:txBody>
      </p:sp>
    </p:spTree>
    <p:extLst>
      <p:ext uri="{BB962C8B-B14F-4D97-AF65-F5344CB8AC3E}">
        <p14:creationId xmlns:p14="http://schemas.microsoft.com/office/powerpoint/2010/main" val="1370283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" y="0"/>
            <a:ext cx="12191356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5ECC280-4AAA-4AF9-907E-A5A25653137F}"/>
              </a:ext>
            </a:extLst>
          </p:cNvPr>
          <p:cNvSpPr/>
          <p:nvPr/>
        </p:nvSpPr>
        <p:spPr>
          <a:xfrm>
            <a:off x="2057400" y="1028700"/>
            <a:ext cx="8252460" cy="5189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A29E64-935A-4B0D-B749-21BC49125081}"/>
              </a:ext>
            </a:extLst>
          </p:cNvPr>
          <p:cNvSpPr txBox="1"/>
          <p:nvPr/>
        </p:nvSpPr>
        <p:spPr>
          <a:xfrm>
            <a:off x="2423160" y="1463040"/>
            <a:ext cx="7520940" cy="4647426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400" b="1" u="sng" dirty="0">
                <a:solidFill>
                  <a:schemeClr val="bg1"/>
                </a:solidFill>
              </a:rPr>
              <a:t>Introduction</a:t>
            </a:r>
          </a:p>
          <a:p>
            <a:pPr algn="ctr"/>
            <a:r>
              <a:rPr lang="en-GB" sz="3600" b="0" i="0" dirty="0">
                <a:solidFill>
                  <a:schemeClr val="bg1"/>
                </a:solidFill>
                <a:effectLst/>
                <a:latin typeface="urw-din"/>
              </a:rPr>
              <a:t>This method of solving a differential equation approximately is one of successive approximation; that is, it is an iterative method in which the numerical results become more and more accurate, the more times it is used.</a:t>
            </a:r>
            <a:endParaRPr lang="en-GB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496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" y="0"/>
            <a:ext cx="12191356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5ECC280-4AAA-4AF9-907E-A5A25653137F}"/>
              </a:ext>
            </a:extLst>
          </p:cNvPr>
          <p:cNvSpPr/>
          <p:nvPr/>
        </p:nvSpPr>
        <p:spPr>
          <a:xfrm>
            <a:off x="2057400" y="1028700"/>
            <a:ext cx="8252460" cy="5189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A29E64-935A-4B0D-B749-21BC49125081}"/>
              </a:ext>
            </a:extLst>
          </p:cNvPr>
          <p:cNvSpPr txBox="1"/>
          <p:nvPr/>
        </p:nvSpPr>
        <p:spPr>
          <a:xfrm>
            <a:off x="2423160" y="1463040"/>
            <a:ext cx="7520940" cy="707886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000" b="1" i="0" u="sng" dirty="0">
                <a:solidFill>
                  <a:schemeClr val="bg1"/>
                </a:solidFill>
                <a:effectLst/>
                <a:latin typeface="urw-din"/>
              </a:rPr>
              <a:t>Picard’s iteration method formula: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3BC644A-C6D7-4462-9538-F60ED917D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3160" y="2170926"/>
            <a:ext cx="7520940" cy="322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1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" y="0"/>
            <a:ext cx="12191356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5ECC280-4AAA-4AF9-907E-A5A25653137F}"/>
              </a:ext>
            </a:extLst>
          </p:cNvPr>
          <p:cNvSpPr/>
          <p:nvPr/>
        </p:nvSpPr>
        <p:spPr>
          <a:xfrm>
            <a:off x="2057400" y="1028700"/>
            <a:ext cx="8252460" cy="5189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A29E64-935A-4B0D-B749-21BC49125081}"/>
              </a:ext>
            </a:extLst>
          </p:cNvPr>
          <p:cNvSpPr txBox="1"/>
          <p:nvPr/>
        </p:nvSpPr>
        <p:spPr>
          <a:xfrm>
            <a:off x="2423160" y="1463040"/>
            <a:ext cx="7520940" cy="433965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400" b="1" u="sng" dirty="0">
                <a:solidFill>
                  <a:schemeClr val="bg1"/>
                </a:solidFill>
              </a:rPr>
              <a:t>Steps Involved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40424E"/>
                </a:solidFill>
                <a:effectLst/>
                <a:latin typeface="urw-din"/>
              </a:rPr>
              <a:t>      </a:t>
            </a:r>
            <a:r>
              <a:rPr lang="en-GB" b="1" i="0" dirty="0">
                <a:solidFill>
                  <a:schemeClr val="bg1"/>
                </a:solidFill>
                <a:effectLst/>
                <a:latin typeface="urw-din"/>
              </a:rPr>
              <a:t>Step 1: </a:t>
            </a:r>
            <a:r>
              <a:rPr lang="en-GB" b="0" i="0" dirty="0">
                <a:solidFill>
                  <a:schemeClr val="bg1"/>
                </a:solidFill>
                <a:effectLst/>
                <a:latin typeface="urw-din"/>
              </a:rPr>
              <a:t>An approximate value of y (taken, at first, to 	 be  a 	constant) is substituted into the right hand  side of  the 	differential equation:</a:t>
            </a:r>
            <a:br>
              <a:rPr lang="en-GB" b="0" i="0" dirty="0">
                <a:solidFill>
                  <a:schemeClr val="bg1"/>
                </a:solidFill>
                <a:effectLst/>
                <a:latin typeface="urw-din"/>
              </a:rPr>
            </a:br>
            <a:r>
              <a:rPr lang="en-GB" b="0" i="0" dirty="0">
                <a:solidFill>
                  <a:schemeClr val="bg1"/>
                </a:solidFill>
                <a:effectLst/>
                <a:latin typeface="urw-din"/>
              </a:rPr>
              <a:t>      </a:t>
            </a:r>
            <a:r>
              <a:rPr lang="en-GB" b="0" i="0" dirty="0" err="1">
                <a:solidFill>
                  <a:schemeClr val="bg1"/>
                </a:solidFill>
                <a:effectLst/>
                <a:latin typeface="urw-din"/>
              </a:rPr>
              <a:t>dy</a:t>
            </a:r>
            <a:r>
              <a:rPr lang="en-GB" b="0" i="0" dirty="0">
                <a:solidFill>
                  <a:schemeClr val="bg1"/>
                </a:solidFill>
                <a:effectLst/>
                <a:latin typeface="urw-din"/>
              </a:rPr>
              <a:t>/dx= f(x, y)</a:t>
            </a:r>
            <a:endParaRPr lang="en-GB" sz="3600" b="1" u="sng" dirty="0">
              <a:solidFill>
                <a:schemeClr val="bg1"/>
              </a:solidFill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	Step 2: </a:t>
            </a:r>
            <a:r>
              <a:rPr lang="en-GB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equation is then integrated with respect to x      	giving y in terms of x as a second approximation, into 	which given numerical values are substituted and the 	result rounded off to an assigned number of decimal 	places or significant figures</a:t>
            </a:r>
            <a:r>
              <a:rPr lang="en-GB" b="0" i="0" dirty="0">
                <a:solidFill>
                  <a:srgbClr val="40424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Step 3: </a:t>
            </a:r>
            <a:r>
              <a:rPr lang="en-GB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iterative process is continued until two 	consecutive numerical solutions are the same when 	rounded off to the required number of decimal places.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GB" sz="3200" b="0" i="0" dirty="0">
              <a:solidFill>
                <a:srgbClr val="40424E"/>
              </a:solidFill>
              <a:effectLst/>
              <a:latin typeface="urw-din"/>
            </a:endParaRPr>
          </a:p>
        </p:txBody>
      </p:sp>
    </p:spTree>
    <p:extLst>
      <p:ext uri="{BB962C8B-B14F-4D97-AF65-F5344CB8AC3E}">
        <p14:creationId xmlns:p14="http://schemas.microsoft.com/office/powerpoint/2010/main" val="1346846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" y="0"/>
            <a:ext cx="12191356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5ECC280-4AAA-4AF9-907E-A5A25653137F}"/>
              </a:ext>
            </a:extLst>
          </p:cNvPr>
          <p:cNvSpPr/>
          <p:nvPr/>
        </p:nvSpPr>
        <p:spPr>
          <a:xfrm>
            <a:off x="2057400" y="1028700"/>
            <a:ext cx="8252460" cy="5189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A29E64-935A-4B0D-B749-21BC49125081}"/>
              </a:ext>
            </a:extLst>
          </p:cNvPr>
          <p:cNvSpPr txBox="1"/>
          <p:nvPr/>
        </p:nvSpPr>
        <p:spPr>
          <a:xfrm>
            <a:off x="2423160" y="1463040"/>
            <a:ext cx="7520940" cy="707886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000" b="1" i="0" u="sng" dirty="0">
                <a:solidFill>
                  <a:schemeClr val="bg1"/>
                </a:solidFill>
                <a:effectLst/>
                <a:latin typeface="urw-din"/>
              </a:rPr>
              <a:t>Picard </a:t>
            </a:r>
            <a:r>
              <a:rPr lang="en-GB" sz="4000" b="1" i="0" u="sng">
                <a:solidFill>
                  <a:schemeClr val="bg1"/>
                </a:solidFill>
                <a:effectLst/>
                <a:latin typeface="urw-din"/>
              </a:rPr>
              <a:t>iteration Example:</a:t>
            </a:r>
            <a:endParaRPr lang="en-GB" sz="4000" b="1" i="0" u="sng" dirty="0">
              <a:solidFill>
                <a:schemeClr val="bg1"/>
              </a:solidFill>
              <a:effectLst/>
              <a:latin typeface="urw-din"/>
            </a:endParaRPr>
          </a:p>
        </p:txBody>
      </p:sp>
      <p:pic>
        <p:nvPicPr>
          <p:cNvPr id="2058" name="Picture 10" descr="Lightbox">
            <a:extLst>
              <a:ext uri="{FF2B5EF4-FFF2-40B4-BE49-F238E27FC236}">
                <a16:creationId xmlns:a16="http://schemas.microsoft.com/office/drawing/2014/main" id="{2B3D44CC-935A-445B-942F-F0144F24E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405" y="2170925"/>
            <a:ext cx="6425513" cy="3130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4858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" y="0"/>
            <a:ext cx="12191356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5ECC280-4AAA-4AF9-907E-A5A25653137F}"/>
              </a:ext>
            </a:extLst>
          </p:cNvPr>
          <p:cNvSpPr/>
          <p:nvPr/>
        </p:nvSpPr>
        <p:spPr>
          <a:xfrm>
            <a:off x="2057400" y="1028700"/>
            <a:ext cx="8252460" cy="5189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A29E64-935A-4B0D-B749-21BC49125081}"/>
              </a:ext>
            </a:extLst>
          </p:cNvPr>
          <p:cNvSpPr txBox="1"/>
          <p:nvPr/>
        </p:nvSpPr>
        <p:spPr>
          <a:xfrm>
            <a:off x="2398317" y="1382594"/>
            <a:ext cx="7520940" cy="421653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000" b="1" i="0" u="sng" dirty="0">
                <a:solidFill>
                  <a:schemeClr val="bg1"/>
                </a:solidFill>
                <a:effectLst/>
                <a:latin typeface="urw-din"/>
              </a:rPr>
              <a:t>Solution</a:t>
            </a:r>
          </a:p>
          <a:p>
            <a:pPr algn="ctr"/>
            <a:r>
              <a:rPr lang="en-GB" sz="3200" i="0" dirty="0">
                <a:solidFill>
                  <a:schemeClr val="bg1"/>
                </a:solidFill>
                <a:effectLst/>
                <a:latin typeface="urw-din"/>
              </a:rPr>
              <a:t>You may proceed as below</a:t>
            </a:r>
            <a:endParaRPr lang="en-GB" sz="3200" dirty="0">
              <a:solidFill>
                <a:schemeClr val="bg1"/>
              </a:solidFill>
              <a:latin typeface="urw-din"/>
            </a:endParaRPr>
          </a:p>
          <a:p>
            <a:pPr algn="ctr"/>
            <a:endParaRPr lang="en-GB" sz="4000" i="0" dirty="0">
              <a:solidFill>
                <a:schemeClr val="bg1"/>
              </a:solidFill>
              <a:effectLst/>
              <a:latin typeface="urw-din"/>
            </a:endParaRPr>
          </a:p>
          <a:p>
            <a:pPr algn="ctr"/>
            <a:endParaRPr lang="en-GB" sz="4000" dirty="0">
              <a:solidFill>
                <a:schemeClr val="bg1"/>
              </a:solidFill>
              <a:latin typeface="urw-din"/>
            </a:endParaRPr>
          </a:p>
          <a:p>
            <a:pPr algn="ctr"/>
            <a:r>
              <a:rPr lang="en-GB" sz="2800" i="0" dirty="0">
                <a:solidFill>
                  <a:schemeClr val="bg1"/>
                </a:solidFill>
                <a:effectLst/>
                <a:latin typeface="urw-din"/>
              </a:rPr>
              <a:t>where x0 = 0. Hence:</a:t>
            </a:r>
          </a:p>
          <a:p>
            <a:pPr algn="ctr"/>
            <a:endParaRPr lang="en-GB" sz="4000" b="1" i="0" dirty="0">
              <a:solidFill>
                <a:schemeClr val="bg1"/>
              </a:solidFill>
              <a:effectLst/>
              <a:latin typeface="urw-din"/>
            </a:endParaRPr>
          </a:p>
          <a:p>
            <a:pPr algn="ctr"/>
            <a:endParaRPr lang="en-GB" sz="4000" b="1" i="0" dirty="0">
              <a:solidFill>
                <a:schemeClr val="bg1"/>
              </a:solidFill>
              <a:effectLst/>
              <a:latin typeface="urw-din"/>
            </a:endParaRPr>
          </a:p>
        </p:txBody>
      </p:sp>
      <p:pic>
        <p:nvPicPr>
          <p:cNvPr id="3078" name="Picture 6" descr="Lightbox">
            <a:extLst>
              <a:ext uri="{FF2B5EF4-FFF2-40B4-BE49-F238E27FC236}">
                <a16:creationId xmlns:a16="http://schemas.microsoft.com/office/drawing/2014/main" id="{905087D8-AC18-46E7-86E8-62338F3E7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208" y="2878990"/>
            <a:ext cx="2619633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Lightbox">
            <a:extLst>
              <a:ext uri="{FF2B5EF4-FFF2-40B4-BE49-F238E27FC236}">
                <a16:creationId xmlns:a16="http://schemas.microsoft.com/office/drawing/2014/main" id="{CA891B71-BA5F-449B-A64E-EA42FF6FC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207" y="4513429"/>
            <a:ext cx="2619633" cy="594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7030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" y="0"/>
            <a:ext cx="12191356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5ECC280-4AAA-4AF9-907E-A5A25653137F}"/>
              </a:ext>
            </a:extLst>
          </p:cNvPr>
          <p:cNvSpPr/>
          <p:nvPr/>
        </p:nvSpPr>
        <p:spPr>
          <a:xfrm>
            <a:off x="2057400" y="1028700"/>
            <a:ext cx="8252460" cy="5189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A29E64-935A-4B0D-B749-21BC49125081}"/>
              </a:ext>
            </a:extLst>
          </p:cNvPr>
          <p:cNvSpPr txBox="1"/>
          <p:nvPr/>
        </p:nvSpPr>
        <p:spPr>
          <a:xfrm>
            <a:off x="2398317" y="1382594"/>
            <a:ext cx="7520940" cy="452431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000" b="1" i="0" u="sng" dirty="0">
                <a:solidFill>
                  <a:schemeClr val="bg1"/>
                </a:solidFill>
                <a:effectLst/>
                <a:latin typeface="urw-din"/>
              </a:rPr>
              <a:t>Solution</a:t>
            </a:r>
          </a:p>
          <a:p>
            <a:pPr algn="ctr"/>
            <a:r>
              <a:rPr lang="en-GB" sz="3200" b="0" i="0" dirty="0">
                <a:solidFill>
                  <a:schemeClr val="bg1"/>
                </a:solidFill>
                <a:effectLst/>
                <a:latin typeface="urw-din"/>
              </a:rPr>
              <a:t>where y0 = 0. which becomes:</a:t>
            </a:r>
            <a:endParaRPr lang="en-GB" sz="4000" i="0" dirty="0">
              <a:solidFill>
                <a:schemeClr val="bg1"/>
              </a:solidFill>
              <a:effectLst/>
              <a:latin typeface="urw-din"/>
            </a:endParaRPr>
          </a:p>
          <a:p>
            <a:pPr algn="ctr"/>
            <a:endParaRPr lang="en-GB" sz="4000" dirty="0">
              <a:solidFill>
                <a:schemeClr val="bg1"/>
              </a:solidFill>
              <a:latin typeface="urw-din"/>
            </a:endParaRPr>
          </a:p>
          <a:p>
            <a:pPr algn="ctr"/>
            <a:r>
              <a:rPr lang="en-GB" sz="2400" b="1" i="0" dirty="0">
                <a:solidFill>
                  <a:schemeClr val="bg1"/>
                </a:solidFill>
                <a:effectLst/>
                <a:latin typeface="urw-din"/>
              </a:rPr>
              <a:t>First Iteration:</a:t>
            </a:r>
            <a:br>
              <a:rPr lang="en-GB" sz="2400" dirty="0">
                <a:solidFill>
                  <a:schemeClr val="bg1"/>
                </a:solidFill>
              </a:rPr>
            </a:br>
            <a:r>
              <a:rPr lang="en-GB" sz="2400" b="0" i="0" dirty="0">
                <a:solidFill>
                  <a:schemeClr val="bg1"/>
                </a:solidFill>
                <a:effectLst/>
                <a:latin typeface="urw-din"/>
              </a:rPr>
              <a:t>We do not know y in terms of x yet, so we replace y by the constant value y0 in the function to be </a:t>
            </a:r>
            <a:r>
              <a:rPr lang="en-GB" sz="2400" b="0" i="0" dirty="0" err="1">
                <a:solidFill>
                  <a:schemeClr val="bg1"/>
                </a:solidFill>
                <a:effectLst/>
                <a:latin typeface="urw-din"/>
              </a:rPr>
              <a:t>integrated.The</a:t>
            </a:r>
            <a:r>
              <a:rPr lang="en-GB" sz="2400" b="0" i="0" dirty="0">
                <a:solidFill>
                  <a:schemeClr val="bg1"/>
                </a:solidFill>
                <a:effectLst/>
                <a:latin typeface="urw-din"/>
              </a:rPr>
              <a:t> result of the first iteration is thus given, at x = 0.3, by:</a:t>
            </a:r>
          </a:p>
          <a:p>
            <a:pPr algn="ctr"/>
            <a:endParaRPr lang="en-GB" sz="4000" b="1" i="0" dirty="0">
              <a:solidFill>
                <a:schemeClr val="bg1"/>
              </a:solidFill>
              <a:effectLst/>
              <a:latin typeface="urw-din"/>
            </a:endParaRPr>
          </a:p>
          <a:p>
            <a:pPr algn="ctr"/>
            <a:endParaRPr lang="en-GB" sz="4000" b="1" i="0" dirty="0">
              <a:solidFill>
                <a:schemeClr val="bg1"/>
              </a:solidFill>
              <a:effectLst/>
              <a:latin typeface="urw-din"/>
            </a:endParaRPr>
          </a:p>
        </p:txBody>
      </p:sp>
      <p:pic>
        <p:nvPicPr>
          <p:cNvPr id="12" name="Picture 8" descr="Lightbox">
            <a:extLst>
              <a:ext uri="{FF2B5EF4-FFF2-40B4-BE49-F238E27FC236}">
                <a16:creationId xmlns:a16="http://schemas.microsoft.com/office/drawing/2014/main" id="{9F0567CE-14E8-421B-A382-EE73B8B70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813" y="2527262"/>
            <a:ext cx="2619633" cy="594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Lightbox">
            <a:extLst>
              <a:ext uri="{FF2B5EF4-FFF2-40B4-BE49-F238E27FC236}">
                <a16:creationId xmlns:a16="http://schemas.microsoft.com/office/drawing/2014/main" id="{15F63437-2454-4976-8EA8-CFB7CF752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812" y="4757351"/>
            <a:ext cx="2619633" cy="718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55183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Integer pillars</Template>
  <TotalTime>149</TotalTime>
  <Words>889</Words>
  <Application>Microsoft Office PowerPoint</Application>
  <PresentationFormat>Widescreen</PresentationFormat>
  <Paragraphs>117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Arial Nova</vt:lpstr>
      <vt:lpstr>Arial Nova Light</vt:lpstr>
      <vt:lpstr>Calibri</vt:lpstr>
      <vt:lpstr>Courier New</vt:lpstr>
      <vt:lpstr>Poppins</vt:lpstr>
      <vt:lpstr>urw-din</vt:lpstr>
      <vt:lpstr>Wingdings 2</vt:lpstr>
      <vt:lpstr>SlateVTI</vt:lpstr>
      <vt:lpstr>Presentation on</vt:lpstr>
      <vt:lpstr>Presented to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</dc:title>
  <dc:creator>Rahat Kabir</dc:creator>
  <cp:lastModifiedBy>Rahat Kabir</cp:lastModifiedBy>
  <cp:revision>11</cp:revision>
  <dcterms:created xsi:type="dcterms:W3CDTF">2021-04-12T15:46:27Z</dcterms:created>
  <dcterms:modified xsi:type="dcterms:W3CDTF">2021-04-19T07:11:30Z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