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8" r:id="rId3"/>
    <p:sldId id="259" r:id="rId4"/>
    <p:sldId id="263" r:id="rId5"/>
    <p:sldId id="272" r:id="rId6"/>
    <p:sldId id="273" r:id="rId7"/>
    <p:sldId id="264" r:id="rId8"/>
    <p:sldId id="262" r:id="rId9"/>
    <p:sldId id="265" r:id="rId10"/>
    <p:sldId id="266" r:id="rId11"/>
    <p:sldId id="268" r:id="rId12"/>
    <p:sldId id="269" r:id="rId13"/>
    <p:sldId id="270" r:id="rId14"/>
    <p:sldId id="274" r:id="rId15"/>
    <p:sldId id="27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8997AB-DF39-4003-A101-CFFF933390A0}"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15860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997AB-DF39-4003-A101-CFFF933390A0}"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145491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997AB-DF39-4003-A101-CFFF933390A0}"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63850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997AB-DF39-4003-A101-CFFF933390A0}"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8C1DA-4F15-4B84-8B6C-98CD3CFC02C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3951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997AB-DF39-4003-A101-CFFF933390A0}"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2710163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8997AB-DF39-4003-A101-CFFF933390A0}" type="datetimeFigureOut">
              <a:rPr lang="en-IN" smtClean="0"/>
              <a:t>03/06/2019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694786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8997AB-DF39-4003-A101-CFFF933390A0}" type="datetimeFigureOut">
              <a:rPr lang="en-IN" smtClean="0"/>
              <a:t>03/06/2019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4220414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997AB-DF39-4003-A101-CFFF933390A0}"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392185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997AB-DF39-4003-A101-CFFF933390A0}"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351924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997AB-DF39-4003-A101-CFFF933390A0}"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345790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8997AB-DF39-4003-A101-CFFF933390A0}"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1029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8997AB-DF39-4003-A101-CFFF933390A0}"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1326885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8997AB-DF39-4003-A101-CFFF933390A0}" type="datetimeFigureOut">
              <a:rPr lang="en-IN" smtClean="0"/>
              <a:t>03/06/2019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325171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8997AB-DF39-4003-A101-CFFF933390A0}" type="datetimeFigureOut">
              <a:rPr lang="en-IN" smtClean="0"/>
              <a:t>03/06/2019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141462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997AB-DF39-4003-A101-CFFF933390A0}" type="datetimeFigureOut">
              <a:rPr lang="en-IN" smtClean="0"/>
              <a:t>03/06/2019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44554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997AB-DF39-4003-A101-CFFF933390A0}"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125574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997AB-DF39-4003-A101-CFFF933390A0}"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8C1DA-4F15-4B84-8B6C-98CD3CFC02CF}" type="slidenum">
              <a:rPr lang="en-IN" smtClean="0"/>
              <a:t>‹#›</a:t>
            </a:fld>
            <a:endParaRPr lang="en-IN"/>
          </a:p>
        </p:txBody>
      </p:sp>
    </p:spTree>
    <p:extLst>
      <p:ext uri="{BB962C8B-B14F-4D97-AF65-F5344CB8AC3E}">
        <p14:creationId xmlns:p14="http://schemas.microsoft.com/office/powerpoint/2010/main" val="292518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8997AB-DF39-4003-A101-CFFF933390A0}" type="datetimeFigureOut">
              <a:rPr lang="en-IN" smtClean="0"/>
              <a:t>03/06/2019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88C1DA-4F15-4B84-8B6C-98CD3CFC02CF}" type="slidenum">
              <a:rPr lang="en-IN" smtClean="0"/>
              <a:t>‹#›</a:t>
            </a:fld>
            <a:endParaRPr lang="en-IN"/>
          </a:p>
        </p:txBody>
      </p:sp>
    </p:spTree>
    <p:extLst>
      <p:ext uri="{BB962C8B-B14F-4D97-AF65-F5344CB8AC3E}">
        <p14:creationId xmlns:p14="http://schemas.microsoft.com/office/powerpoint/2010/main" val="1048760817"/>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0280B7-10E7-4418-80D9-4D93AE6F4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21A887F0-BFCF-4D15-A59A-FDF91352EB8C}"/>
              </a:ext>
            </a:extLst>
          </p:cNvPr>
          <p:cNvSpPr txBox="1"/>
          <p:nvPr/>
        </p:nvSpPr>
        <p:spPr>
          <a:xfrm>
            <a:off x="580572" y="769257"/>
            <a:ext cx="4180114" cy="2585323"/>
          </a:xfrm>
          <a:prstGeom prst="rect">
            <a:avLst/>
          </a:prstGeom>
          <a:noFill/>
        </p:spPr>
        <p:txBody>
          <a:bodyPr wrap="square" rtlCol="0">
            <a:spAutoFit/>
          </a:bodyPr>
          <a:lstStyle/>
          <a:p>
            <a:r>
              <a:rPr lang="en-IN" sz="5400" dirty="0">
                <a:latin typeface="Impact" panose="020B0806030902050204" pitchFamily="34" charset="0"/>
              </a:rPr>
              <a:t>CREDIT CARD FRAUD DETECTION </a:t>
            </a:r>
          </a:p>
        </p:txBody>
      </p:sp>
      <p:sp>
        <p:nvSpPr>
          <p:cNvPr id="2" name="TextBox 1">
            <a:extLst>
              <a:ext uri="{FF2B5EF4-FFF2-40B4-BE49-F238E27FC236}">
                <a16:creationId xmlns:a16="http://schemas.microsoft.com/office/drawing/2014/main" id="{B518C35F-EAE8-4C79-B13B-472AA2563B4B}"/>
              </a:ext>
            </a:extLst>
          </p:cNvPr>
          <p:cNvSpPr txBox="1"/>
          <p:nvPr/>
        </p:nvSpPr>
        <p:spPr>
          <a:xfrm>
            <a:off x="8435663" y="4623515"/>
            <a:ext cx="3756337" cy="1384995"/>
          </a:xfrm>
          <a:prstGeom prst="rect">
            <a:avLst/>
          </a:prstGeom>
          <a:noFill/>
        </p:spPr>
        <p:txBody>
          <a:bodyPr wrap="square" rtlCol="0">
            <a:spAutoFit/>
          </a:bodyPr>
          <a:lstStyle/>
          <a:p>
            <a:r>
              <a:rPr lang="en-IN" sz="2800" dirty="0"/>
              <a:t>BY:</a:t>
            </a:r>
          </a:p>
          <a:p>
            <a:r>
              <a:rPr lang="en-IN" sz="2800" dirty="0"/>
              <a:t>     </a:t>
            </a:r>
          </a:p>
          <a:p>
            <a:r>
              <a:rPr lang="en-IN" sz="2800" dirty="0"/>
              <a:t>      ABHINAV RAHATE</a:t>
            </a:r>
          </a:p>
        </p:txBody>
      </p:sp>
    </p:spTree>
    <p:extLst>
      <p:ext uri="{BB962C8B-B14F-4D97-AF65-F5344CB8AC3E}">
        <p14:creationId xmlns:p14="http://schemas.microsoft.com/office/powerpoint/2010/main" val="289905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4C5C-F1A0-443B-BDC0-8A353C3A221D}"/>
              </a:ext>
            </a:extLst>
          </p:cNvPr>
          <p:cNvSpPr>
            <a:spLocks noGrp="1"/>
          </p:cNvSpPr>
          <p:nvPr>
            <p:ph type="title"/>
          </p:nvPr>
        </p:nvSpPr>
        <p:spPr>
          <a:xfrm>
            <a:off x="913795" y="130630"/>
            <a:ext cx="10353761" cy="1190170"/>
          </a:xfrm>
        </p:spPr>
        <p:txBody>
          <a:bodyPr/>
          <a:lstStyle/>
          <a:p>
            <a:r>
              <a:rPr lang="en-IN" dirty="0"/>
              <a:t>MODEL BUILDDING</a:t>
            </a:r>
          </a:p>
        </p:txBody>
      </p:sp>
      <p:sp>
        <p:nvSpPr>
          <p:cNvPr id="3" name="Content Placeholder 2">
            <a:extLst>
              <a:ext uri="{FF2B5EF4-FFF2-40B4-BE49-F238E27FC236}">
                <a16:creationId xmlns:a16="http://schemas.microsoft.com/office/drawing/2014/main" id="{2F5D170C-CDB7-4190-B071-24C679A8EC8F}"/>
              </a:ext>
            </a:extLst>
          </p:cNvPr>
          <p:cNvSpPr>
            <a:spLocks noGrp="1"/>
          </p:cNvSpPr>
          <p:nvPr>
            <p:ph idx="1"/>
          </p:nvPr>
        </p:nvSpPr>
        <p:spPr>
          <a:xfrm>
            <a:off x="362857" y="1114598"/>
            <a:ext cx="10904700" cy="4676602"/>
          </a:xfrm>
        </p:spPr>
        <p:txBody>
          <a:bodyPr/>
          <a:lstStyle/>
          <a:p>
            <a:r>
              <a:rPr lang="en-IN" dirty="0"/>
              <a:t>LOGISTIC REGRESSION:</a:t>
            </a:r>
          </a:p>
        </p:txBody>
      </p:sp>
      <p:pic>
        <p:nvPicPr>
          <p:cNvPr id="5" name="Picture 4">
            <a:extLst>
              <a:ext uri="{FF2B5EF4-FFF2-40B4-BE49-F238E27FC236}">
                <a16:creationId xmlns:a16="http://schemas.microsoft.com/office/drawing/2014/main" id="{D07CABD5-F726-4F93-9437-D62067835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57" y="2181116"/>
            <a:ext cx="4638675" cy="3247227"/>
          </a:xfrm>
          <a:prstGeom prst="rect">
            <a:avLst/>
          </a:prstGeom>
        </p:spPr>
      </p:pic>
      <p:pic>
        <p:nvPicPr>
          <p:cNvPr id="7" name="Picture 6">
            <a:extLst>
              <a:ext uri="{FF2B5EF4-FFF2-40B4-BE49-F238E27FC236}">
                <a16:creationId xmlns:a16="http://schemas.microsoft.com/office/drawing/2014/main" id="{6AB560A7-DCED-40B6-9B82-CE214F76C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57" y="1114598"/>
            <a:ext cx="5204733" cy="2676525"/>
          </a:xfrm>
          <a:prstGeom prst="rect">
            <a:avLst/>
          </a:prstGeom>
        </p:spPr>
      </p:pic>
      <p:pic>
        <p:nvPicPr>
          <p:cNvPr id="9" name="Picture 8">
            <a:extLst>
              <a:ext uri="{FF2B5EF4-FFF2-40B4-BE49-F238E27FC236}">
                <a16:creationId xmlns:a16="http://schemas.microsoft.com/office/drawing/2014/main" id="{2257E4C2-A4DE-45CA-BCA3-243071DE7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0857" y="3927193"/>
            <a:ext cx="5316699" cy="2847975"/>
          </a:xfrm>
          <a:prstGeom prst="rect">
            <a:avLst/>
          </a:prstGeom>
        </p:spPr>
      </p:pic>
    </p:spTree>
    <p:extLst>
      <p:ext uri="{BB962C8B-B14F-4D97-AF65-F5344CB8AC3E}">
        <p14:creationId xmlns:p14="http://schemas.microsoft.com/office/powerpoint/2010/main" val="63540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72AAF-9B08-4E9B-8E24-C2FC152041A9}"/>
              </a:ext>
            </a:extLst>
          </p:cNvPr>
          <p:cNvSpPr>
            <a:spLocks noGrp="1"/>
          </p:cNvSpPr>
          <p:nvPr>
            <p:ph idx="1"/>
          </p:nvPr>
        </p:nvSpPr>
        <p:spPr>
          <a:xfrm>
            <a:off x="145143" y="348343"/>
            <a:ext cx="11122414" cy="5442857"/>
          </a:xfrm>
        </p:spPr>
        <p:txBody>
          <a:bodyPr/>
          <a:lstStyle/>
          <a:p>
            <a:pPr marL="0" indent="0">
              <a:buNone/>
            </a:pPr>
            <a:endParaRPr lang="en-IN" dirty="0"/>
          </a:p>
          <a:p>
            <a:pPr marL="0" indent="0">
              <a:buNone/>
            </a:pPr>
            <a:r>
              <a:rPr lang="en-IN" dirty="0"/>
              <a:t>RANDOM FOREST</a:t>
            </a:r>
          </a:p>
        </p:txBody>
      </p:sp>
      <p:pic>
        <p:nvPicPr>
          <p:cNvPr id="5" name="Picture 4">
            <a:extLst>
              <a:ext uri="{FF2B5EF4-FFF2-40B4-BE49-F238E27FC236}">
                <a16:creationId xmlns:a16="http://schemas.microsoft.com/office/drawing/2014/main" id="{CCA51928-888D-49D8-B288-BFF3BB642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20" y="1915886"/>
            <a:ext cx="4762500" cy="3643085"/>
          </a:xfrm>
          <a:prstGeom prst="rect">
            <a:avLst/>
          </a:prstGeom>
        </p:spPr>
      </p:pic>
      <p:pic>
        <p:nvPicPr>
          <p:cNvPr id="7" name="Picture 6">
            <a:extLst>
              <a:ext uri="{FF2B5EF4-FFF2-40B4-BE49-F238E27FC236}">
                <a16:creationId xmlns:a16="http://schemas.microsoft.com/office/drawing/2014/main" id="{2B2CFD43-657E-4634-87E0-C543EB339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32627"/>
            <a:ext cx="5413827" cy="2981325"/>
          </a:xfrm>
          <a:prstGeom prst="rect">
            <a:avLst/>
          </a:prstGeom>
        </p:spPr>
      </p:pic>
      <p:pic>
        <p:nvPicPr>
          <p:cNvPr id="9" name="Picture 8">
            <a:extLst>
              <a:ext uri="{FF2B5EF4-FFF2-40B4-BE49-F238E27FC236}">
                <a16:creationId xmlns:a16="http://schemas.microsoft.com/office/drawing/2014/main" id="{CE167C06-A839-4C33-BA2F-EBE8AA42C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534761"/>
            <a:ext cx="5413828" cy="2762250"/>
          </a:xfrm>
          <a:prstGeom prst="rect">
            <a:avLst/>
          </a:prstGeom>
        </p:spPr>
      </p:pic>
    </p:spTree>
    <p:extLst>
      <p:ext uri="{BB962C8B-B14F-4D97-AF65-F5344CB8AC3E}">
        <p14:creationId xmlns:p14="http://schemas.microsoft.com/office/powerpoint/2010/main" val="429401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BB177-7637-4D10-B581-6B1F03A4524F}"/>
              </a:ext>
            </a:extLst>
          </p:cNvPr>
          <p:cNvSpPr>
            <a:spLocks noGrp="1"/>
          </p:cNvSpPr>
          <p:nvPr>
            <p:ph idx="1"/>
          </p:nvPr>
        </p:nvSpPr>
        <p:spPr>
          <a:xfrm>
            <a:off x="913795" y="489397"/>
            <a:ext cx="10353762" cy="5301803"/>
          </a:xfrm>
        </p:spPr>
        <p:txBody>
          <a:bodyPr>
            <a:normAutofit fontScale="85000" lnSpcReduction="20000"/>
          </a:bodyPr>
          <a:lstStyle/>
          <a:p>
            <a:pPr marL="0" indent="0">
              <a:buNone/>
            </a:pPr>
            <a:r>
              <a:rPr lang="en-IN" sz="2600" dirty="0">
                <a:effectLst/>
              </a:rPr>
              <a:t>Terms:</a:t>
            </a:r>
          </a:p>
          <a:p>
            <a:r>
              <a:rPr lang="en-IN" sz="2200" b="1" dirty="0">
                <a:effectLst/>
              </a:rPr>
              <a:t>True Positives:</a:t>
            </a:r>
            <a:r>
              <a:rPr lang="en-IN" sz="2200" dirty="0">
                <a:effectLst/>
              </a:rPr>
              <a:t> Correctly Classified Fraud Transactions</a:t>
            </a:r>
          </a:p>
          <a:p>
            <a:r>
              <a:rPr lang="en-IN" sz="2200" b="1" dirty="0">
                <a:effectLst/>
              </a:rPr>
              <a:t>False Positives:</a:t>
            </a:r>
            <a:r>
              <a:rPr lang="en-IN" sz="2200" dirty="0">
                <a:effectLst/>
              </a:rPr>
              <a:t> Incorrectly Classified Fraud Transactions</a:t>
            </a:r>
          </a:p>
          <a:p>
            <a:r>
              <a:rPr lang="en-IN" sz="2200" b="1" dirty="0">
                <a:effectLst/>
              </a:rPr>
              <a:t>True Negative:</a:t>
            </a:r>
            <a:r>
              <a:rPr lang="en-IN" sz="2200" dirty="0">
                <a:effectLst/>
              </a:rPr>
              <a:t> Correctly Classified Non-Fraud Transactions</a:t>
            </a:r>
          </a:p>
          <a:p>
            <a:r>
              <a:rPr lang="en-IN" sz="2200" b="1" dirty="0">
                <a:effectLst/>
              </a:rPr>
              <a:t>False Negative:</a:t>
            </a:r>
            <a:r>
              <a:rPr lang="en-IN" sz="2200" dirty="0">
                <a:effectLst/>
              </a:rPr>
              <a:t> Incorrectly Classified Non-Fraud Transactions</a:t>
            </a:r>
          </a:p>
          <a:p>
            <a:r>
              <a:rPr lang="en-IN" sz="2200" b="1" dirty="0">
                <a:effectLst/>
              </a:rPr>
              <a:t>Precision: </a:t>
            </a:r>
            <a:r>
              <a:rPr lang="en-IN" sz="2200" dirty="0">
                <a:effectLst/>
              </a:rPr>
              <a:t>True Positives/(True Positives + False Positives)</a:t>
            </a:r>
          </a:p>
          <a:p>
            <a:r>
              <a:rPr lang="en-IN" sz="2200" b="1" dirty="0">
                <a:effectLst/>
              </a:rPr>
              <a:t>Recall: </a:t>
            </a:r>
            <a:r>
              <a:rPr lang="en-IN" sz="2200" dirty="0">
                <a:effectLst/>
              </a:rPr>
              <a:t>True Positives/(True Positives + False Negatives)</a:t>
            </a:r>
          </a:p>
          <a:p>
            <a:r>
              <a:rPr lang="en-IN" sz="2200" dirty="0">
                <a:effectLst/>
              </a:rPr>
              <a:t>Precision as the name says, says how precise (how sure) is our model in detecting fraud transactions while recall is the amount of fraud cases our model is able to detect.</a:t>
            </a:r>
          </a:p>
          <a:p>
            <a:r>
              <a:rPr lang="en-IN" sz="2200" b="1" dirty="0">
                <a:effectLst/>
              </a:rPr>
              <a:t>Precision/Recall </a:t>
            </a:r>
            <a:r>
              <a:rPr lang="en-IN" sz="2200" b="1" dirty="0" err="1">
                <a:effectLst/>
              </a:rPr>
              <a:t>Tradeoff</a:t>
            </a:r>
            <a:r>
              <a:rPr lang="en-IN" sz="2200" b="1" dirty="0">
                <a:effectLst/>
              </a:rPr>
              <a:t>: </a:t>
            </a:r>
            <a:r>
              <a:rPr lang="en-IN" sz="2200" dirty="0">
                <a:effectLst/>
              </a:rPr>
              <a:t>The more precise (selective) our model is, the less cases it will detect. Example: Assuming that our model has a precision of 95%, Let's say there are only 5 fraud cases in which the model is 95% precise or more that these are fraud cases. Then let's say there are 5 more cases that our model considers 90% to be a fraud case, if we lower the precision there are more cases that our model will be able to detect.</a:t>
            </a:r>
          </a:p>
          <a:p>
            <a:endParaRPr lang="en-IN" dirty="0"/>
          </a:p>
        </p:txBody>
      </p:sp>
    </p:spTree>
    <p:extLst>
      <p:ext uri="{BB962C8B-B14F-4D97-AF65-F5344CB8AC3E}">
        <p14:creationId xmlns:p14="http://schemas.microsoft.com/office/powerpoint/2010/main" val="422076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D6822-0E7E-4721-97B9-4A7A1EA2D158}"/>
              </a:ext>
            </a:extLst>
          </p:cNvPr>
          <p:cNvSpPr>
            <a:spLocks noGrp="1"/>
          </p:cNvSpPr>
          <p:nvPr>
            <p:ph idx="1"/>
          </p:nvPr>
        </p:nvSpPr>
        <p:spPr>
          <a:xfrm>
            <a:off x="913795" y="605307"/>
            <a:ext cx="10353762" cy="5185893"/>
          </a:xfrm>
        </p:spPr>
        <p:txBody>
          <a:bodyPr>
            <a:normAutofit/>
          </a:bodyPr>
          <a:lstStyle/>
          <a:p>
            <a:pPr marL="0" indent="0">
              <a:buNone/>
            </a:pPr>
            <a:r>
              <a:rPr lang="en-IN" sz="2400" dirty="0">
                <a:effectLst/>
              </a:rPr>
              <a:t>The Confusion Matrix:</a:t>
            </a:r>
          </a:p>
          <a:p>
            <a:r>
              <a:rPr lang="en-IN" sz="2400" b="1" dirty="0">
                <a:effectLst/>
              </a:rPr>
              <a:t>Upper Left Square: </a:t>
            </a:r>
            <a:r>
              <a:rPr lang="en-IN" sz="2400" dirty="0">
                <a:effectLst/>
              </a:rPr>
              <a:t>The amount of </a:t>
            </a:r>
            <a:r>
              <a:rPr lang="en-IN" sz="2400" b="1" dirty="0">
                <a:effectLst/>
              </a:rPr>
              <a:t>correctly</a:t>
            </a:r>
            <a:r>
              <a:rPr lang="en-IN" sz="2400" dirty="0">
                <a:effectLst/>
              </a:rPr>
              <a:t> classified by our model of no fraud transactions.</a:t>
            </a:r>
          </a:p>
          <a:p>
            <a:r>
              <a:rPr lang="en-IN" sz="2400" b="1" dirty="0">
                <a:effectLst/>
              </a:rPr>
              <a:t>Upper Right Square:</a:t>
            </a:r>
            <a:r>
              <a:rPr lang="en-IN" sz="2400" dirty="0">
                <a:effectLst/>
              </a:rPr>
              <a:t> The amount of </a:t>
            </a:r>
            <a:r>
              <a:rPr lang="en-IN" sz="2400" b="1" dirty="0">
                <a:effectLst/>
              </a:rPr>
              <a:t>incorrectly </a:t>
            </a:r>
            <a:r>
              <a:rPr lang="en-IN" sz="2400" dirty="0">
                <a:effectLst/>
              </a:rPr>
              <a:t>classified transactions as fraud cases, but the actual label is </a:t>
            </a:r>
            <a:r>
              <a:rPr lang="en-IN" sz="2400" b="1" dirty="0">
                <a:effectLst/>
              </a:rPr>
              <a:t>no fraud </a:t>
            </a:r>
            <a:r>
              <a:rPr lang="en-IN" sz="2400" dirty="0">
                <a:effectLst/>
              </a:rPr>
              <a:t>.</a:t>
            </a:r>
          </a:p>
          <a:p>
            <a:r>
              <a:rPr lang="en-IN" sz="2400" b="1" dirty="0">
                <a:effectLst/>
              </a:rPr>
              <a:t>Lower Left Square:</a:t>
            </a:r>
            <a:r>
              <a:rPr lang="en-IN" sz="2400" dirty="0">
                <a:effectLst/>
              </a:rPr>
              <a:t> The amount of </a:t>
            </a:r>
            <a:r>
              <a:rPr lang="en-IN" sz="2400" b="1" dirty="0">
                <a:effectLst/>
              </a:rPr>
              <a:t>incorrectly </a:t>
            </a:r>
            <a:r>
              <a:rPr lang="en-IN" sz="2400" dirty="0">
                <a:effectLst/>
              </a:rPr>
              <a:t>classified transactions as no fraud cases, but the actual label is </a:t>
            </a:r>
            <a:r>
              <a:rPr lang="en-IN" sz="2400" b="1" dirty="0">
                <a:effectLst/>
              </a:rPr>
              <a:t>fraud </a:t>
            </a:r>
            <a:r>
              <a:rPr lang="en-IN" sz="2400" dirty="0">
                <a:effectLst/>
              </a:rPr>
              <a:t>.</a:t>
            </a:r>
          </a:p>
          <a:p>
            <a:r>
              <a:rPr lang="en-IN" sz="2400" b="1" dirty="0">
                <a:effectLst/>
              </a:rPr>
              <a:t>Lower Right Square:</a:t>
            </a:r>
            <a:r>
              <a:rPr lang="en-IN" sz="2400" dirty="0">
                <a:effectLst/>
              </a:rPr>
              <a:t> The amount of </a:t>
            </a:r>
            <a:r>
              <a:rPr lang="en-IN" sz="2400" b="1" dirty="0">
                <a:effectLst/>
              </a:rPr>
              <a:t>correctly</a:t>
            </a:r>
            <a:r>
              <a:rPr lang="en-IN" sz="2400" dirty="0">
                <a:effectLst/>
              </a:rPr>
              <a:t> classified by our model of fraud transactions.</a:t>
            </a:r>
          </a:p>
          <a:p>
            <a:endParaRPr lang="en-IN" dirty="0"/>
          </a:p>
        </p:txBody>
      </p:sp>
    </p:spTree>
    <p:extLst>
      <p:ext uri="{BB962C8B-B14F-4D97-AF65-F5344CB8AC3E}">
        <p14:creationId xmlns:p14="http://schemas.microsoft.com/office/powerpoint/2010/main" val="66524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81DD-816B-46AC-9CAB-CD61E3345ADD}"/>
              </a:ext>
            </a:extLst>
          </p:cNvPr>
          <p:cNvSpPr>
            <a:spLocks noGrp="1"/>
          </p:cNvSpPr>
          <p:nvPr>
            <p:ph type="title"/>
          </p:nvPr>
        </p:nvSpPr>
        <p:spPr/>
        <p:txBody>
          <a:bodyPr/>
          <a:lstStyle/>
          <a:p>
            <a:r>
              <a:rPr lang="en-IN" dirty="0"/>
              <a:t>BENEFIT</a:t>
            </a:r>
          </a:p>
        </p:txBody>
      </p:sp>
      <p:sp>
        <p:nvSpPr>
          <p:cNvPr id="3" name="Content Placeholder 2">
            <a:extLst>
              <a:ext uri="{FF2B5EF4-FFF2-40B4-BE49-F238E27FC236}">
                <a16:creationId xmlns:a16="http://schemas.microsoft.com/office/drawing/2014/main" id="{BE179D90-0650-4E73-98BB-2AE73E7467FC}"/>
              </a:ext>
            </a:extLst>
          </p:cNvPr>
          <p:cNvSpPr>
            <a:spLocks noGrp="1"/>
          </p:cNvSpPr>
          <p:nvPr>
            <p:ph idx="1"/>
          </p:nvPr>
        </p:nvSpPr>
        <p:spPr/>
        <p:txBody>
          <a:bodyPr>
            <a:normAutofit/>
          </a:bodyPr>
          <a:lstStyle/>
          <a:p>
            <a:r>
              <a:rPr lang="en-IN" sz="2400" dirty="0"/>
              <a:t>Reduction in number of Fraud Transaction.</a:t>
            </a:r>
          </a:p>
          <a:p>
            <a:r>
              <a:rPr lang="en-IN" sz="2400" dirty="0"/>
              <a:t>User can safely use his credit card /debit card for online transaction</a:t>
            </a:r>
          </a:p>
          <a:p>
            <a:r>
              <a:rPr lang="en-IN" sz="2400" dirty="0"/>
              <a:t>Added layer of security.</a:t>
            </a:r>
          </a:p>
        </p:txBody>
      </p:sp>
    </p:spTree>
    <p:extLst>
      <p:ext uri="{BB962C8B-B14F-4D97-AF65-F5344CB8AC3E}">
        <p14:creationId xmlns:p14="http://schemas.microsoft.com/office/powerpoint/2010/main" val="366003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AE3D-7BED-4B37-97DE-19622C38FE4F}"/>
              </a:ext>
            </a:extLst>
          </p:cNvPr>
          <p:cNvSpPr>
            <a:spLocks noGrp="1"/>
          </p:cNvSpPr>
          <p:nvPr>
            <p:ph type="title"/>
          </p:nvPr>
        </p:nvSpPr>
        <p:spPr/>
        <p:txBody>
          <a:bodyPr/>
          <a:lstStyle/>
          <a:p>
            <a:r>
              <a:rPr lang="en-IN" dirty="0">
                <a:effectLst/>
              </a:rPr>
              <a:t>Conclusion</a:t>
            </a:r>
            <a:br>
              <a:rPr lang="en-IN" b="0" dirty="0">
                <a:effectLst/>
              </a:rPr>
            </a:br>
            <a:endParaRPr lang="en-IN" dirty="0"/>
          </a:p>
        </p:txBody>
      </p:sp>
      <p:sp>
        <p:nvSpPr>
          <p:cNvPr id="3" name="Content Placeholder 2">
            <a:extLst>
              <a:ext uri="{FF2B5EF4-FFF2-40B4-BE49-F238E27FC236}">
                <a16:creationId xmlns:a16="http://schemas.microsoft.com/office/drawing/2014/main" id="{4BDA2149-4006-4BBF-BCF4-2B7A2A1B4809}"/>
              </a:ext>
            </a:extLst>
          </p:cNvPr>
          <p:cNvSpPr>
            <a:spLocks noGrp="1"/>
          </p:cNvSpPr>
          <p:nvPr>
            <p:ph idx="1"/>
          </p:nvPr>
        </p:nvSpPr>
        <p:spPr/>
        <p:txBody>
          <a:bodyPr>
            <a:normAutofit/>
          </a:bodyPr>
          <a:lstStyle/>
          <a:p>
            <a:r>
              <a:rPr lang="en-IN" sz="2400" dirty="0">
                <a:effectLst/>
              </a:rPr>
              <a:t>Implementing SMOTE on our imbalanced dataset helped us with the problem of imbalance labels (more number fraud than fraud transactions).</a:t>
            </a:r>
          </a:p>
          <a:p>
            <a:r>
              <a:rPr lang="en-IN" sz="2400" dirty="0">
                <a:effectLst/>
              </a:rPr>
              <a:t>Both the algorithm performance almost similar, but Random Forest perform slightly Better then a Logistic Regression.</a:t>
            </a:r>
            <a:endParaRPr lang="en-IN" sz="2400" dirty="0"/>
          </a:p>
        </p:txBody>
      </p:sp>
    </p:spTree>
    <p:extLst>
      <p:ext uri="{BB962C8B-B14F-4D97-AF65-F5344CB8AC3E}">
        <p14:creationId xmlns:p14="http://schemas.microsoft.com/office/powerpoint/2010/main" val="289577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32CFE-3B7E-4B63-B799-5EE90E109318}"/>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6600" dirty="0">
                <a:latin typeface="Algerian" panose="04020705040A02060702" pitchFamily="82" charset="0"/>
              </a:rPr>
              <a:t>THANK  YOU</a:t>
            </a:r>
          </a:p>
        </p:txBody>
      </p:sp>
    </p:spTree>
    <p:extLst>
      <p:ext uri="{BB962C8B-B14F-4D97-AF65-F5344CB8AC3E}">
        <p14:creationId xmlns:p14="http://schemas.microsoft.com/office/powerpoint/2010/main" val="365075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C67E-751E-4951-9E37-7562D824EB0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6974137-8B10-43FB-B555-5F3DE3C44285}"/>
              </a:ext>
            </a:extLst>
          </p:cNvPr>
          <p:cNvSpPr>
            <a:spLocks noGrp="1"/>
          </p:cNvSpPr>
          <p:nvPr>
            <p:ph idx="1"/>
          </p:nvPr>
        </p:nvSpPr>
        <p:spPr/>
        <p:txBody>
          <a:bodyPr>
            <a:normAutofit/>
          </a:bodyPr>
          <a:lstStyle/>
          <a:p>
            <a:pPr marL="0" indent="0">
              <a:buNone/>
            </a:pPr>
            <a:r>
              <a:rPr lang="en-IN" sz="2400" dirty="0">
                <a:effectLst/>
              </a:rPr>
              <a:t>The Credit Card Fraud Detection Problem includes modelling  past credit card transactions with the knowledge of the ones that turned out to be fraud. This model is then used to identify whether a new transaction is fraudulent or not. Our aim here is to detect 100% of the fraudulent transactions while minimizing the incorrect fraud classifications.</a:t>
            </a:r>
            <a:endParaRPr lang="en-IN" sz="2400" dirty="0"/>
          </a:p>
        </p:txBody>
      </p:sp>
    </p:spTree>
    <p:extLst>
      <p:ext uri="{BB962C8B-B14F-4D97-AF65-F5344CB8AC3E}">
        <p14:creationId xmlns:p14="http://schemas.microsoft.com/office/powerpoint/2010/main" val="341052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E7D6-E1B6-4425-83E5-536CB6033824}"/>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86D0EE3C-701C-4A2F-9117-FE40F3AA3C5E}"/>
              </a:ext>
            </a:extLst>
          </p:cNvPr>
          <p:cNvSpPr>
            <a:spLocks noGrp="1"/>
          </p:cNvSpPr>
          <p:nvPr>
            <p:ph idx="1"/>
          </p:nvPr>
        </p:nvSpPr>
        <p:spPr/>
        <p:txBody>
          <a:bodyPr>
            <a:normAutofit fontScale="92500" lnSpcReduction="20000"/>
          </a:bodyPr>
          <a:lstStyle/>
          <a:p>
            <a:r>
              <a:rPr lang="en-IN" sz="2400" dirty="0">
                <a:effectLst/>
              </a:rPr>
              <a:t>The data set is highly skewed, consisting of 492 frauds in a total of 284,807 observations. This resulted in only 0.172% fraud cases. This skewed set is justified by the low number of fraudulent transactions.</a:t>
            </a:r>
          </a:p>
          <a:p>
            <a:r>
              <a:rPr lang="en-IN" sz="2400" dirty="0">
                <a:effectLst/>
              </a:rPr>
              <a:t>The dataset consists of numerical values from the 28 ‘Principal Component Analysis (PCA)’ transformed features, namely V1 to V28. Furthermore, there is no metadata about the original features provided, so pre-analysis or feature study could not be done.</a:t>
            </a:r>
          </a:p>
          <a:p>
            <a:r>
              <a:rPr lang="en-IN" sz="2400" dirty="0">
                <a:effectLst/>
              </a:rPr>
              <a:t>The ‘Time’ and ‘Amount’ features are not transformed data.</a:t>
            </a:r>
          </a:p>
          <a:p>
            <a:r>
              <a:rPr lang="en-IN" sz="2400" dirty="0">
                <a:effectLst/>
              </a:rPr>
              <a:t>There is no missing value in the dataset.</a:t>
            </a:r>
          </a:p>
          <a:p>
            <a:pPr marL="0" indent="0">
              <a:buNone/>
            </a:pPr>
            <a:endParaRPr lang="en-IN" dirty="0"/>
          </a:p>
        </p:txBody>
      </p:sp>
    </p:spTree>
    <p:extLst>
      <p:ext uri="{BB962C8B-B14F-4D97-AF65-F5344CB8AC3E}">
        <p14:creationId xmlns:p14="http://schemas.microsoft.com/office/powerpoint/2010/main" val="303910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0108-7D98-4FF7-B45D-183A58C3419C}"/>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D121F584-BB5F-4B89-A432-D3C3B514C289}"/>
              </a:ext>
            </a:extLst>
          </p:cNvPr>
          <p:cNvSpPr>
            <a:spLocks noGrp="1"/>
          </p:cNvSpPr>
          <p:nvPr>
            <p:ph idx="1"/>
          </p:nvPr>
        </p:nvSpPr>
        <p:spPr/>
        <p:txBody>
          <a:bodyPr/>
          <a:lstStyle/>
          <a:p>
            <a:pPr marL="0" indent="0">
              <a:buNone/>
            </a:pPr>
            <a:r>
              <a:rPr lang="en-IN" dirty="0"/>
              <a:t> TRANSACTION CLASS DISTRIBUTION</a:t>
            </a:r>
          </a:p>
        </p:txBody>
      </p:sp>
      <p:pic>
        <p:nvPicPr>
          <p:cNvPr id="5" name="Picture 4">
            <a:extLst>
              <a:ext uri="{FF2B5EF4-FFF2-40B4-BE49-F238E27FC236}">
                <a16:creationId xmlns:a16="http://schemas.microsoft.com/office/drawing/2014/main" id="{206E35D5-3EC6-435A-8555-8881C1B33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114" y="2759301"/>
            <a:ext cx="7910285" cy="2790825"/>
          </a:xfrm>
          <a:prstGeom prst="rect">
            <a:avLst/>
          </a:prstGeom>
        </p:spPr>
      </p:pic>
    </p:spTree>
    <p:extLst>
      <p:ext uri="{BB962C8B-B14F-4D97-AF65-F5344CB8AC3E}">
        <p14:creationId xmlns:p14="http://schemas.microsoft.com/office/powerpoint/2010/main" val="264105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49628-D338-4759-A3B5-321B8DE952CF}"/>
              </a:ext>
            </a:extLst>
          </p:cNvPr>
          <p:cNvSpPr>
            <a:spLocks noGrp="1"/>
          </p:cNvSpPr>
          <p:nvPr>
            <p:ph idx="1"/>
          </p:nvPr>
        </p:nvSpPr>
        <p:spPr>
          <a:xfrm>
            <a:off x="913795" y="696686"/>
            <a:ext cx="10353762" cy="5094514"/>
          </a:xfrm>
        </p:spPr>
        <p:txBody>
          <a:bodyPr/>
          <a:lstStyle/>
          <a:p>
            <a:pPr marL="0" indent="0">
              <a:buNone/>
            </a:pPr>
            <a:r>
              <a:rPr lang="en-IN" dirty="0"/>
              <a:t>Amount per transaction by class</a:t>
            </a:r>
          </a:p>
        </p:txBody>
      </p:sp>
      <p:pic>
        <p:nvPicPr>
          <p:cNvPr id="5" name="Picture 4">
            <a:extLst>
              <a:ext uri="{FF2B5EF4-FFF2-40B4-BE49-F238E27FC236}">
                <a16:creationId xmlns:a16="http://schemas.microsoft.com/office/drawing/2014/main" id="{4C041FE3-A5A3-448F-91A3-7673E837A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12686"/>
            <a:ext cx="9946757" cy="3643085"/>
          </a:xfrm>
          <a:prstGeom prst="rect">
            <a:avLst/>
          </a:prstGeom>
        </p:spPr>
      </p:pic>
    </p:spTree>
    <p:extLst>
      <p:ext uri="{BB962C8B-B14F-4D97-AF65-F5344CB8AC3E}">
        <p14:creationId xmlns:p14="http://schemas.microsoft.com/office/powerpoint/2010/main" val="347072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C6831-F6B2-4150-BCF0-D59AAA72122E}"/>
              </a:ext>
            </a:extLst>
          </p:cNvPr>
          <p:cNvSpPr>
            <a:spLocks noGrp="1"/>
          </p:cNvSpPr>
          <p:nvPr>
            <p:ph idx="1"/>
          </p:nvPr>
        </p:nvSpPr>
        <p:spPr>
          <a:xfrm>
            <a:off x="913795" y="449943"/>
            <a:ext cx="10353762" cy="5341257"/>
          </a:xfrm>
        </p:spPr>
        <p:txBody>
          <a:bodyPr/>
          <a:lstStyle/>
          <a:p>
            <a:r>
              <a:rPr lang="en-IN" dirty="0"/>
              <a:t>Time of transaction vs Amount by class</a:t>
            </a:r>
          </a:p>
        </p:txBody>
      </p:sp>
      <p:pic>
        <p:nvPicPr>
          <p:cNvPr id="5" name="Picture 4">
            <a:extLst>
              <a:ext uri="{FF2B5EF4-FFF2-40B4-BE49-F238E27FC236}">
                <a16:creationId xmlns:a16="http://schemas.microsoft.com/office/drawing/2014/main" id="{6E07F1EB-2C2B-4389-ADA6-5AC1DB8A6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429" y="1436915"/>
            <a:ext cx="9245599" cy="4354286"/>
          </a:xfrm>
          <a:prstGeom prst="rect">
            <a:avLst/>
          </a:prstGeom>
        </p:spPr>
      </p:pic>
    </p:spTree>
    <p:extLst>
      <p:ext uri="{BB962C8B-B14F-4D97-AF65-F5344CB8AC3E}">
        <p14:creationId xmlns:p14="http://schemas.microsoft.com/office/powerpoint/2010/main" val="38844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8B31-B9DD-4139-856D-BB4E390A1FC9}"/>
              </a:ext>
            </a:extLst>
          </p:cNvPr>
          <p:cNvSpPr>
            <a:spLocks noGrp="1"/>
          </p:cNvSpPr>
          <p:nvPr>
            <p:ph type="title"/>
          </p:nvPr>
        </p:nvSpPr>
        <p:spPr/>
        <p:txBody>
          <a:bodyPr/>
          <a:lstStyle/>
          <a:p>
            <a:r>
              <a:rPr lang="en-IN" dirty="0"/>
              <a:t>WHAT is imbalance class ?</a:t>
            </a:r>
          </a:p>
        </p:txBody>
      </p:sp>
      <p:sp>
        <p:nvSpPr>
          <p:cNvPr id="3" name="Content Placeholder 2">
            <a:extLst>
              <a:ext uri="{FF2B5EF4-FFF2-40B4-BE49-F238E27FC236}">
                <a16:creationId xmlns:a16="http://schemas.microsoft.com/office/drawing/2014/main" id="{3F598D2D-5294-41F0-98C3-3B70127D1E13}"/>
              </a:ext>
            </a:extLst>
          </p:cNvPr>
          <p:cNvSpPr>
            <a:spLocks noGrp="1"/>
          </p:cNvSpPr>
          <p:nvPr>
            <p:ph idx="1"/>
          </p:nvPr>
        </p:nvSpPr>
        <p:spPr/>
        <p:txBody>
          <a:bodyPr>
            <a:normAutofit lnSpcReduction="10000"/>
          </a:bodyPr>
          <a:lstStyle/>
          <a:p>
            <a:r>
              <a:rPr lang="en-IN" sz="2400" dirty="0">
                <a:effectLst/>
              </a:rPr>
              <a:t>Imbalanced data refers to a situation where the number of observations is not the same for all the classes in a classification dataset.</a:t>
            </a:r>
          </a:p>
          <a:p>
            <a:r>
              <a:rPr lang="en-IN" sz="2400" dirty="0">
                <a:effectLst/>
              </a:rPr>
              <a:t>Machine learning classifiers such as Random Forests fail to cope with imbalanced training datasets as they are sensitive to the proportions of the different classes. As a consequence, these algorithms tend to </a:t>
            </a:r>
            <a:r>
              <a:rPr lang="en-IN" sz="2400" dirty="0" err="1">
                <a:effectLst/>
              </a:rPr>
              <a:t>favor</a:t>
            </a:r>
            <a:r>
              <a:rPr lang="en-IN" sz="2400" dirty="0">
                <a:effectLst/>
              </a:rPr>
              <a:t> the class with the largest proportion of observations (known as majority class), which may lead to misleading accuracies.</a:t>
            </a:r>
          </a:p>
          <a:p>
            <a:pPr marL="0" indent="0">
              <a:buNone/>
            </a:pPr>
            <a:endParaRPr lang="en-IN" dirty="0"/>
          </a:p>
        </p:txBody>
      </p:sp>
    </p:spTree>
    <p:extLst>
      <p:ext uri="{BB962C8B-B14F-4D97-AF65-F5344CB8AC3E}">
        <p14:creationId xmlns:p14="http://schemas.microsoft.com/office/powerpoint/2010/main" val="114869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5396-B4AB-47D1-86BE-DEAE7FE6B5FF}"/>
              </a:ext>
            </a:extLst>
          </p:cNvPr>
          <p:cNvSpPr>
            <a:spLocks noGrp="1"/>
          </p:cNvSpPr>
          <p:nvPr>
            <p:ph type="title"/>
          </p:nvPr>
        </p:nvSpPr>
        <p:spPr/>
        <p:txBody>
          <a:bodyPr/>
          <a:lstStyle/>
          <a:p>
            <a:r>
              <a:rPr lang="en-IN" dirty="0"/>
              <a:t>BALANCING the class</a:t>
            </a:r>
          </a:p>
        </p:txBody>
      </p:sp>
      <p:sp>
        <p:nvSpPr>
          <p:cNvPr id="3" name="Content Placeholder 2">
            <a:extLst>
              <a:ext uri="{FF2B5EF4-FFF2-40B4-BE49-F238E27FC236}">
                <a16:creationId xmlns:a16="http://schemas.microsoft.com/office/drawing/2014/main" id="{0FAA1026-F8D0-4416-BB8A-460D262E78A4}"/>
              </a:ext>
            </a:extLst>
          </p:cNvPr>
          <p:cNvSpPr>
            <a:spLocks noGrp="1"/>
          </p:cNvSpPr>
          <p:nvPr>
            <p:ph idx="1"/>
          </p:nvPr>
        </p:nvSpPr>
        <p:spPr/>
        <p:txBody>
          <a:bodyPr>
            <a:normAutofit/>
          </a:bodyPr>
          <a:lstStyle/>
          <a:p>
            <a:pPr marL="0" indent="0">
              <a:buNone/>
            </a:pPr>
            <a:r>
              <a:rPr lang="en-IN" sz="2400" b="1" dirty="0">
                <a:effectLst/>
              </a:rPr>
              <a:t>SMOTE</a:t>
            </a:r>
            <a:r>
              <a:rPr lang="en-IN" sz="2400" dirty="0">
                <a:effectLst/>
              </a:rPr>
              <a:t> stands for </a:t>
            </a:r>
            <a:r>
              <a:rPr lang="en-IN" sz="2400" i="1" dirty="0">
                <a:effectLst/>
              </a:rPr>
              <a:t>Synthetic Minority Oversampling Technique</a:t>
            </a:r>
            <a:r>
              <a:rPr lang="en-IN" sz="2400" dirty="0">
                <a:effectLst/>
              </a:rPr>
              <a:t>. This is a statistical technique for increasing the number of cases in your dataset in a balanced way. The module works by generating new instances from existing minority cases that you supply as input. This implementation of SMOTE does </a:t>
            </a:r>
            <a:r>
              <a:rPr lang="en-IN" sz="2400" b="1" dirty="0">
                <a:effectLst/>
              </a:rPr>
              <a:t>not</a:t>
            </a:r>
            <a:r>
              <a:rPr lang="en-IN" sz="2400" dirty="0">
                <a:effectLst/>
              </a:rPr>
              <a:t> change the number of majority cases.</a:t>
            </a:r>
            <a:endParaRPr lang="en-IN" sz="2400" dirty="0"/>
          </a:p>
        </p:txBody>
      </p:sp>
    </p:spTree>
    <p:extLst>
      <p:ext uri="{BB962C8B-B14F-4D97-AF65-F5344CB8AC3E}">
        <p14:creationId xmlns:p14="http://schemas.microsoft.com/office/powerpoint/2010/main" val="142022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11A-6A81-4326-9CA2-9CD5C95B3D51}"/>
              </a:ext>
            </a:extLst>
          </p:cNvPr>
          <p:cNvSpPr>
            <a:spLocks noGrp="1"/>
          </p:cNvSpPr>
          <p:nvPr>
            <p:ph type="title"/>
          </p:nvPr>
        </p:nvSpPr>
        <p:spPr/>
        <p:txBody>
          <a:bodyPr/>
          <a:lstStyle/>
          <a:p>
            <a:r>
              <a:rPr lang="en-IN" dirty="0"/>
              <a:t>Working of smote</a:t>
            </a:r>
          </a:p>
        </p:txBody>
      </p:sp>
      <p:sp>
        <p:nvSpPr>
          <p:cNvPr id="3" name="Content Placeholder 2">
            <a:extLst>
              <a:ext uri="{FF2B5EF4-FFF2-40B4-BE49-F238E27FC236}">
                <a16:creationId xmlns:a16="http://schemas.microsoft.com/office/drawing/2014/main" id="{37A15364-3E69-422A-BCF5-D94B34E37F4C}"/>
              </a:ext>
            </a:extLst>
          </p:cNvPr>
          <p:cNvSpPr>
            <a:spLocks noGrp="1"/>
          </p:cNvSpPr>
          <p:nvPr>
            <p:ph idx="1"/>
          </p:nvPr>
        </p:nvSpPr>
        <p:spPr/>
        <p:txBody>
          <a:bodyPr/>
          <a:lstStyle/>
          <a:p>
            <a:r>
              <a:rPr lang="en-IN" dirty="0">
                <a:effectLst/>
              </a:rPr>
              <a:t>SMOTE synthesises new minority instances between existing (real) minority instances. Imagine that SMOTE draws lines between existing minority instances like this.</a:t>
            </a:r>
          </a:p>
          <a:p>
            <a:r>
              <a:rPr lang="en-IN" dirty="0">
                <a:effectLst/>
              </a:rPr>
              <a:t>SMOTE then imagines new, synthetic minority instances somewhere on these lines.</a:t>
            </a:r>
          </a:p>
          <a:p>
            <a:endParaRPr lang="en-IN" dirty="0"/>
          </a:p>
        </p:txBody>
      </p:sp>
      <p:pic>
        <p:nvPicPr>
          <p:cNvPr id="5" name="Picture 4">
            <a:extLst>
              <a:ext uri="{FF2B5EF4-FFF2-40B4-BE49-F238E27FC236}">
                <a16:creationId xmlns:a16="http://schemas.microsoft.com/office/drawing/2014/main" id="{1518A731-3493-43C5-A8B8-1AD182AF6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16" y="3943632"/>
            <a:ext cx="4642531" cy="2619375"/>
          </a:xfrm>
          <a:prstGeom prst="rect">
            <a:avLst/>
          </a:prstGeom>
        </p:spPr>
      </p:pic>
      <p:pic>
        <p:nvPicPr>
          <p:cNvPr id="7" name="Picture 6">
            <a:extLst>
              <a:ext uri="{FF2B5EF4-FFF2-40B4-BE49-F238E27FC236}">
                <a16:creationId xmlns:a16="http://schemas.microsoft.com/office/drawing/2014/main" id="{5A83ACFB-A263-4AEB-A007-868B7CF0A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556" y="3981732"/>
            <a:ext cx="5093154" cy="2581275"/>
          </a:xfrm>
          <a:prstGeom prst="rect">
            <a:avLst/>
          </a:prstGeom>
        </p:spPr>
      </p:pic>
    </p:spTree>
    <p:extLst>
      <p:ext uri="{BB962C8B-B14F-4D97-AF65-F5344CB8AC3E}">
        <p14:creationId xmlns:p14="http://schemas.microsoft.com/office/powerpoint/2010/main" val="32353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273</TotalTime>
  <Words>421</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Bookman Old Style</vt:lpstr>
      <vt:lpstr>Impact</vt:lpstr>
      <vt:lpstr>Rockwell</vt:lpstr>
      <vt:lpstr>Damask</vt:lpstr>
      <vt:lpstr>PowerPoint Presentation</vt:lpstr>
      <vt:lpstr>PROBLEM STATEMENT</vt:lpstr>
      <vt:lpstr>DATA description</vt:lpstr>
      <vt:lpstr>exploratory data analysis</vt:lpstr>
      <vt:lpstr>PowerPoint Presentation</vt:lpstr>
      <vt:lpstr>PowerPoint Presentation</vt:lpstr>
      <vt:lpstr>WHAT is imbalance class ?</vt:lpstr>
      <vt:lpstr>BALANCING the class</vt:lpstr>
      <vt:lpstr>Working of smote</vt:lpstr>
      <vt:lpstr>MODEL BUILDDING</vt:lpstr>
      <vt:lpstr>PowerPoint Presentation</vt:lpstr>
      <vt:lpstr>PowerPoint Presentation</vt:lpstr>
      <vt:lpstr>PowerPoint Presentation</vt:lpstr>
      <vt:lpstr>BENEFIT</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Rahate</dc:creator>
  <cp:lastModifiedBy>Abhinav Rahate</cp:lastModifiedBy>
  <cp:revision>24</cp:revision>
  <dcterms:created xsi:type="dcterms:W3CDTF">2019-06-02T20:10:57Z</dcterms:created>
  <dcterms:modified xsi:type="dcterms:W3CDTF">2019-06-03T03:53:34Z</dcterms:modified>
</cp:coreProperties>
</file>