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64" r:id="rId5"/>
    <p:sldId id="290" r:id="rId6"/>
    <p:sldId id="291" r:id="rId7"/>
    <p:sldId id="275" r:id="rId8"/>
    <p:sldId id="265" r:id="rId9"/>
    <p:sldId id="266" r:id="rId10"/>
    <p:sldId id="267" r:id="rId11"/>
    <p:sldId id="276" r:id="rId12"/>
    <p:sldId id="277" r:id="rId13"/>
    <p:sldId id="278" r:id="rId14"/>
    <p:sldId id="279" r:id="rId15"/>
    <p:sldId id="281" r:id="rId16"/>
    <p:sldId id="280" r:id="rId17"/>
    <p:sldId id="282" r:id="rId18"/>
    <p:sldId id="273" r:id="rId19"/>
    <p:sldId id="268" r:id="rId20"/>
    <p:sldId id="274" r:id="rId21"/>
    <p:sldId id="269" r:id="rId22"/>
    <p:sldId id="270" r:id="rId23"/>
    <p:sldId id="271" r:id="rId24"/>
    <p:sldId id="272" r:id="rId25"/>
    <p:sldId id="283" r:id="rId26"/>
    <p:sldId id="292" r:id="rId27"/>
    <p:sldId id="284" r:id="rId28"/>
    <p:sldId id="293" r:id="rId29"/>
    <p:sldId id="294" r:id="rId30"/>
    <p:sldId id="285" r:id="rId31"/>
    <p:sldId id="286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1" autoAdjust="0"/>
    <p:restoredTop sz="87457" autoAdjust="0"/>
  </p:normalViewPr>
  <p:slideViewPr>
    <p:cSldViewPr snapToGrid="0">
      <p:cViewPr>
        <p:scale>
          <a:sx n="75" d="100"/>
          <a:sy n="75" d="100"/>
        </p:scale>
        <p:origin x="1920" y="660"/>
      </p:cViewPr>
      <p:guideLst>
        <p:guide orient="horz" pos="184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4E0D8-320B-4569-BE6C-469D92E7587A}" type="datetimeFigureOut">
              <a:rPr lang="nl-NL" smtClean="0"/>
              <a:t>14-12-2014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359D9-548E-4D60-8745-C70A5F33021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8824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5107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7685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5616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Note that 25% is expected from chance</a:t>
            </a:r>
          </a:p>
          <a:p>
            <a:r>
              <a:rPr lang="nl-NL" dirty="0" smtClean="0"/>
              <a:t>Not</a:t>
            </a:r>
            <a:r>
              <a:rPr lang="nl-NL" baseline="0" dirty="0" smtClean="0"/>
              <a:t> great.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1970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Classifying between task</a:t>
            </a:r>
            <a:r>
              <a:rPr lang="nl-NL" baseline="0" dirty="0" smtClean="0"/>
              <a:t> 1,2   and task 3,4 combined</a:t>
            </a:r>
            <a:endParaRPr lang="nl-NL" dirty="0" smtClean="0"/>
          </a:p>
          <a:p>
            <a:r>
              <a:rPr lang="nl-NL" dirty="0" smtClean="0"/>
              <a:t>50% expected</a:t>
            </a:r>
            <a:r>
              <a:rPr lang="nl-NL" baseline="0" dirty="0" smtClean="0"/>
              <a:t> from chance.</a:t>
            </a:r>
          </a:p>
          <a:p>
            <a:endParaRPr lang="nl-NL" baseline="0" dirty="0" smtClean="0"/>
          </a:p>
          <a:p>
            <a:r>
              <a:rPr lang="nl-NL" baseline="0" dirty="0" smtClean="0"/>
              <a:t>Still not great / good enough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9788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3186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dirty="0" smtClean="0"/>
              <a:t>Multiple can be measured simultaneously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5312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NL" dirty="0" smtClean="0"/>
              <a:t>GSR is measuring</a:t>
            </a:r>
            <a:r>
              <a:rPr lang="nl-NL" baseline="0" dirty="0" smtClean="0"/>
              <a:t> the electrical skin conductance,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Unit of measurement is micro siemens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More sweat -&gt; higher conductance, sweating caused by primitive ‘fight or flight’ response, preparing for exertion to deal with threat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Delayed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6388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2297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6982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5880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8117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Low Pass Filter didn´t cut it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5478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753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12/14/2014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12/14/2014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12/14/2014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12/14/2014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12/14/2014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12/14/2014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12/14/2014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12/14/2014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12/14/2014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12/14/2014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12/14/2014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12/14/2014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Smart watch and </a:t>
            </a:r>
            <a:r>
              <a:rPr lang="en-US" sz="4000" dirty="0" err="1"/>
              <a:t>Biopac</a:t>
            </a:r>
            <a:r>
              <a:rPr lang="en-US" sz="4000" dirty="0"/>
              <a:t>: using GSR data for distinguishing cognitive states</a:t>
            </a:r>
            <a:endParaRPr lang="nl-NL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Guido Zuidhof</a:t>
            </a:r>
          </a:p>
          <a:p>
            <a:r>
              <a:rPr lang="nl-NL" dirty="0" smtClean="0"/>
              <a:t>December 2014</a:t>
            </a:r>
          </a:p>
        </p:txBody>
      </p:sp>
    </p:spTree>
    <p:extLst>
      <p:ext uri="{BB962C8B-B14F-4D97-AF65-F5344CB8AC3E}">
        <p14:creationId xmlns:p14="http://schemas.microsoft.com/office/powerpoint/2010/main" val="121081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Experiment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Arithmetic tasks with varying difficulty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Addition of four numbers, presented one by one</a:t>
            </a:r>
          </a:p>
          <a:p>
            <a:pPr marL="0" indent="0">
              <a:buNone/>
            </a:pPr>
            <a:endParaRPr lang="nl-NL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4 difficulty levels</a:t>
            </a:r>
            <a:endParaRPr lang="nl-NL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</a:t>
            </a:r>
            <a:r>
              <a:rPr lang="nl-NL" dirty="0" smtClean="0"/>
              <a:t>8 tasks per subject, in random order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106600"/>
              </p:ext>
            </p:extLst>
          </p:nvPr>
        </p:nvGraphicFramePr>
        <p:xfrm>
          <a:off x="5651892" y="3271101"/>
          <a:ext cx="5179506" cy="247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492"/>
                <a:gridCol w="3506014"/>
              </a:tblGrid>
              <a:tr h="49585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Difficulty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Example Task</a:t>
                      </a:r>
                      <a:endParaRPr lang="nl-NL" sz="2400" dirty="0"/>
                    </a:p>
                  </a:txBody>
                  <a:tcPr/>
                </a:tc>
              </a:tr>
              <a:tr h="49585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1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0</a:t>
                      </a:r>
                      <a:r>
                        <a:rPr lang="nl-NL" sz="2400" baseline="0" dirty="0" smtClean="0"/>
                        <a:t> + 1 + 1 + 1</a:t>
                      </a:r>
                      <a:endParaRPr lang="nl-NL" sz="2400" dirty="0"/>
                    </a:p>
                  </a:txBody>
                  <a:tcPr/>
                </a:tc>
              </a:tr>
              <a:tr h="49585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2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3</a:t>
                      </a:r>
                      <a:r>
                        <a:rPr lang="nl-NL" sz="2400" baseline="0" dirty="0" smtClean="0"/>
                        <a:t> + 5 + 7 + 2</a:t>
                      </a:r>
                      <a:endParaRPr lang="nl-NL" sz="2400" dirty="0"/>
                    </a:p>
                  </a:txBody>
                  <a:tcPr/>
                </a:tc>
              </a:tr>
              <a:tr h="49585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3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31</a:t>
                      </a:r>
                      <a:r>
                        <a:rPr lang="nl-NL" sz="2400" baseline="0" dirty="0" smtClean="0"/>
                        <a:t> + 40 + 67 + 24</a:t>
                      </a:r>
                      <a:endParaRPr lang="nl-NL" sz="2400" dirty="0"/>
                    </a:p>
                  </a:txBody>
                  <a:tcPr/>
                </a:tc>
              </a:tr>
              <a:tr h="49585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4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163 + 721 + 573 + 594</a:t>
                      </a:r>
                      <a:endParaRPr lang="nl-NL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66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437" y="3440784"/>
            <a:ext cx="10439243" cy="2428311"/>
          </a:xfrm>
        </p:spPr>
        <p:txBody>
          <a:bodyPr>
            <a:normAutofit/>
          </a:bodyPr>
          <a:lstStyle/>
          <a:p>
            <a:pPr algn="ctr"/>
            <a:r>
              <a:rPr lang="nl-NL" sz="4000" dirty="0" smtClean="0"/>
              <a:t>***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123775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559" y="3450211"/>
            <a:ext cx="10326121" cy="2418884"/>
          </a:xfrm>
        </p:spPr>
        <p:txBody>
          <a:bodyPr>
            <a:normAutofit/>
          </a:bodyPr>
          <a:lstStyle/>
          <a:p>
            <a:pPr algn="ctr"/>
            <a:r>
              <a:rPr lang="nl-NL" sz="4000" dirty="0" smtClean="0"/>
              <a:t>48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276259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559" y="3450211"/>
            <a:ext cx="10326121" cy="2418884"/>
          </a:xfrm>
        </p:spPr>
        <p:txBody>
          <a:bodyPr>
            <a:normAutofit/>
          </a:bodyPr>
          <a:lstStyle/>
          <a:p>
            <a:pPr algn="ctr"/>
            <a:r>
              <a:rPr lang="nl-NL" sz="4000" dirty="0" smtClean="0"/>
              <a:t>71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362748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559" y="3450211"/>
            <a:ext cx="10326121" cy="2418884"/>
          </a:xfrm>
        </p:spPr>
        <p:txBody>
          <a:bodyPr>
            <a:normAutofit/>
          </a:bodyPr>
          <a:lstStyle/>
          <a:p>
            <a:pPr algn="ctr"/>
            <a:r>
              <a:rPr lang="nl-NL" sz="4000" dirty="0" smtClean="0"/>
              <a:t>50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418951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559" y="3450211"/>
            <a:ext cx="10326121" cy="2418884"/>
          </a:xfrm>
        </p:spPr>
        <p:txBody>
          <a:bodyPr>
            <a:normAutofit/>
          </a:bodyPr>
          <a:lstStyle/>
          <a:p>
            <a:pPr algn="ctr"/>
            <a:r>
              <a:rPr lang="nl-NL" sz="4000" dirty="0" smtClean="0"/>
              <a:t>34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239869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559" y="2045616"/>
            <a:ext cx="10326121" cy="382347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nl-NL" sz="4000" u="sng" dirty="0" smtClean="0"/>
              <a:t>203</a:t>
            </a:r>
          </a:p>
          <a:p>
            <a:pPr algn="ctr">
              <a:lnSpc>
                <a:spcPct val="150000"/>
              </a:lnSpc>
            </a:pPr>
            <a:r>
              <a:rPr lang="nl-NL" sz="4000" u="sng" dirty="0" smtClean="0"/>
              <a:t>196</a:t>
            </a:r>
          </a:p>
          <a:p>
            <a:pPr algn="ctr">
              <a:lnSpc>
                <a:spcPct val="150000"/>
              </a:lnSpc>
            </a:pPr>
            <a:r>
              <a:rPr lang="nl-NL" sz="4000" u="sng" dirty="0" smtClean="0"/>
              <a:t>199</a:t>
            </a:r>
            <a:endParaRPr lang="nl-NL" sz="4000" u="sng" dirty="0"/>
          </a:p>
        </p:txBody>
      </p:sp>
    </p:spTree>
    <p:extLst>
      <p:ext uri="{BB962C8B-B14F-4D97-AF65-F5344CB8AC3E}">
        <p14:creationId xmlns:p14="http://schemas.microsoft.com/office/powerpoint/2010/main" val="188581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437" y="3459638"/>
            <a:ext cx="10439243" cy="2428311"/>
          </a:xfrm>
        </p:spPr>
        <p:txBody>
          <a:bodyPr>
            <a:normAutofit/>
          </a:bodyPr>
          <a:lstStyle/>
          <a:p>
            <a:pPr algn="ctr"/>
            <a:r>
              <a:rPr lang="nl-NL" sz="4000" dirty="0" smtClean="0"/>
              <a:t>**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10255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Apparatus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452" y="4959682"/>
            <a:ext cx="9884228" cy="909411"/>
          </a:xfrm>
        </p:spPr>
        <p:txBody>
          <a:bodyPr/>
          <a:lstStyle/>
          <a:p>
            <a:r>
              <a:rPr lang="nl-NL" dirty="0" smtClean="0"/>
              <a:t>Affectiva Q Sensor</a:t>
            </a:r>
            <a:br>
              <a:rPr lang="nl-NL" dirty="0" smtClean="0"/>
            </a:br>
            <a:r>
              <a:rPr lang="nl-NL" dirty="0" smtClean="0"/>
              <a:t>(dry electrodes on wrist)</a:t>
            </a:r>
            <a:endParaRPr lang="nl-NL" dirty="0"/>
          </a:p>
        </p:txBody>
      </p:sp>
      <p:pic>
        <p:nvPicPr>
          <p:cNvPr id="11266" name="Picture 2" descr="http://mobihealthnews.com/wp-content/uploads/2011/07/qsensor-curv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109" y="2596546"/>
            <a:ext cx="3408772" cy="236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625737" y="4959682"/>
            <a:ext cx="2926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/>
              <a:t>BIOPAC MP30 </a:t>
            </a:r>
          </a:p>
          <a:p>
            <a:r>
              <a:rPr lang="nl-NL" dirty="0" smtClean="0"/>
              <a:t>(wet finger electrodes)</a:t>
            </a:r>
            <a:endParaRPr lang="nl-NL" dirty="0"/>
          </a:p>
        </p:txBody>
      </p:sp>
      <p:pic>
        <p:nvPicPr>
          <p:cNvPr id="11268" name="Picture 4" descr="http://elte.prompt.hu/sites/default/files/tananyagok/physiology_practical/images/4be39a9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508" y="3589236"/>
            <a:ext cx="5672124" cy="137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://cdn.instructables.com/FGS/G9MA/HVF6ZKJ3/FGSG9MAHVF6ZKJ3.LAR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754" y="1245905"/>
            <a:ext cx="3378926" cy="227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29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Raw data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6697" y="1951349"/>
            <a:ext cx="14605720" cy="3812554"/>
          </a:xfrm>
        </p:spPr>
      </p:pic>
    </p:spTree>
    <p:extLst>
      <p:ext uri="{BB962C8B-B14F-4D97-AF65-F5344CB8AC3E}">
        <p14:creationId xmlns:p14="http://schemas.microsoft.com/office/powerpoint/2010/main" val="119059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Cognitive load measurement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10979" cy="4390310"/>
          </a:xfrm>
        </p:spPr>
        <p:txBody>
          <a:bodyPr>
            <a:normAutofit/>
          </a:bodyPr>
          <a:lstStyle/>
          <a:p>
            <a:r>
              <a:rPr lang="nl-NL" dirty="0" smtClean="0"/>
              <a:t>Many approaches to measuring cognitive load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sz="900" dirty="0" smtClean="0">
                <a:solidFill>
                  <a:schemeClr val="bg1">
                    <a:lumMod val="75000"/>
                  </a:schemeClr>
                </a:solidFill>
              </a:rPr>
              <a:t>R. Brünken et al. (2003), </a:t>
            </a:r>
            <a:r>
              <a:rPr lang="nl-NL" sz="900" i="1" dirty="0" smtClean="0">
                <a:solidFill>
                  <a:schemeClr val="bg1">
                    <a:lumMod val="75000"/>
                  </a:schemeClr>
                </a:solidFill>
              </a:rPr>
              <a:t>Direct Measurement of Cognitive Load in Multimedia Learning</a:t>
            </a:r>
            <a:r>
              <a:rPr lang="nl-NL" sz="900" dirty="0" smtClean="0">
                <a:solidFill>
                  <a:schemeClr val="bg1">
                    <a:lumMod val="75000"/>
                  </a:schemeClr>
                </a:solidFill>
              </a:rPr>
              <a:t>. Educational Psychologist 38(1), 53-61</a:t>
            </a:r>
            <a:endParaRPr lang="nl-NL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876481"/>
              </p:ext>
            </p:extLst>
          </p:nvPr>
        </p:nvGraphicFramePr>
        <p:xfrm>
          <a:off x="1216456" y="2396557"/>
          <a:ext cx="9229122" cy="312407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56971"/>
                <a:gridCol w="3686075"/>
                <a:gridCol w="3686076"/>
              </a:tblGrid>
              <a:tr h="833295">
                <a:tc>
                  <a:txBody>
                    <a:bodyPr/>
                    <a:lstStyle/>
                    <a:p>
                      <a:endParaRPr lang="nl-NL" sz="1700" dirty="0"/>
                    </a:p>
                  </a:txBody>
                  <a:tcPr marL="84362" marR="84362" marT="42181" marB="4218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Indirect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Direct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</a:tr>
              <a:tr h="1112263">
                <a:tc>
                  <a:txBody>
                    <a:bodyPr/>
                    <a:lstStyle/>
                    <a:p>
                      <a:r>
                        <a:rPr lang="nl-NL" sz="1700" b="1" dirty="0" smtClean="0"/>
                        <a:t>Subjective</a:t>
                      </a:r>
                      <a:endParaRPr lang="nl-NL" sz="1700" b="1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Self-reported</a:t>
                      </a:r>
                      <a:r>
                        <a:rPr lang="nl-NL" sz="1700" baseline="0" dirty="0" smtClean="0"/>
                        <a:t> invested mental effort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Self-reported stress level</a:t>
                      </a:r>
                    </a:p>
                    <a:p>
                      <a:endParaRPr lang="nl-NL" sz="1700" dirty="0" smtClean="0"/>
                    </a:p>
                    <a:p>
                      <a:r>
                        <a:rPr lang="nl-NL" sz="1700" dirty="0" smtClean="0"/>
                        <a:t>Self-reported difficulty of materials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</a:tr>
              <a:tr h="1178515">
                <a:tc>
                  <a:txBody>
                    <a:bodyPr/>
                    <a:lstStyle/>
                    <a:p>
                      <a:r>
                        <a:rPr lang="nl-NL" sz="1700" b="1" dirty="0" smtClean="0"/>
                        <a:t>Objective</a:t>
                      </a:r>
                      <a:endParaRPr lang="nl-NL" sz="1700" b="1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Physiological</a:t>
                      </a:r>
                      <a:r>
                        <a:rPr lang="nl-NL" sz="1700" baseline="0" dirty="0" smtClean="0"/>
                        <a:t> measures</a:t>
                      </a:r>
                    </a:p>
                    <a:p>
                      <a:endParaRPr lang="nl-NL" sz="1700" baseline="0" dirty="0" smtClean="0"/>
                    </a:p>
                    <a:p>
                      <a:r>
                        <a:rPr lang="nl-NL" sz="1700" baseline="0" dirty="0" smtClean="0"/>
                        <a:t>Behavioral measures</a:t>
                      </a:r>
                    </a:p>
                    <a:p>
                      <a:r>
                        <a:rPr lang="nl-NL" sz="1700" baseline="0" dirty="0" smtClean="0"/>
                        <a:t>Learning outcome measures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Dual-task performance</a:t>
                      </a:r>
                    </a:p>
                    <a:p>
                      <a:endParaRPr lang="nl-NL" sz="1700" dirty="0" smtClean="0"/>
                    </a:p>
                    <a:p>
                      <a:r>
                        <a:rPr lang="nl-NL" sz="1700" dirty="0" smtClean="0"/>
                        <a:t>Brain activity measures (e.g. fMRI)</a:t>
                      </a:r>
                    </a:p>
                    <a:p>
                      <a:r>
                        <a:rPr lang="nl-NL" sz="1700" dirty="0" smtClean="0"/>
                        <a:t>(arguably</a:t>
                      </a:r>
                      <a:r>
                        <a:rPr lang="nl-NL" sz="1700" baseline="0" dirty="0" smtClean="0"/>
                        <a:t> also indirect)</a:t>
                      </a:r>
                      <a:endParaRPr lang="nl-NL" sz="1700" dirty="0" smtClean="0"/>
                    </a:p>
                  </a:txBody>
                  <a:tcPr marL="84362" marR="84362" marT="42181" marB="4218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26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Raw data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63634"/>
            <a:ext cx="10058400" cy="4005460"/>
          </a:xfrm>
        </p:spPr>
        <p:txBody>
          <a:bodyPr/>
          <a:lstStyle/>
          <a:p>
            <a:r>
              <a:rPr lang="nl-NL" dirty="0" smtClean="0"/>
              <a:t>DC current noise (50Hz) in signal</a:t>
            </a:r>
            <a:endParaRPr lang="nl-NL" dirty="0"/>
          </a:p>
        </p:txBody>
      </p:sp>
      <p:pic>
        <p:nvPicPr>
          <p:cNvPr id="7170" name="Picture 2" descr="http://puu.sh/ddiKA/e6986071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56" y="1238127"/>
            <a:ext cx="7324927" cy="22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puu.sh/ddkyI/31865e937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492" y="3726440"/>
            <a:ext cx="5087348" cy="214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1854927" y="2020389"/>
            <a:ext cx="3770810" cy="1706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625737" y="2020389"/>
            <a:ext cx="165463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92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740" y="496234"/>
            <a:ext cx="8169896" cy="21326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Preprocessing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" y="2628836"/>
            <a:ext cx="12192000" cy="365498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Smoothing filter (removing DC current)</a:t>
            </a:r>
          </a:p>
          <a:p>
            <a:r>
              <a:rPr lang="nl-NL" dirty="0" smtClean="0"/>
              <a:t>(Savitzky-Golay filtering)</a:t>
            </a:r>
            <a:endParaRPr lang="nl-NL" dirty="0"/>
          </a:p>
        </p:txBody>
      </p:sp>
      <p:sp>
        <p:nvSpPr>
          <p:cNvPr id="4" name="Left Arrow 3"/>
          <p:cNvSpPr/>
          <p:nvPr/>
        </p:nvSpPr>
        <p:spPr>
          <a:xfrm rot="18866640">
            <a:off x="6534929" y="2559793"/>
            <a:ext cx="1950720" cy="5573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241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Preprocessing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Cutting the tasks out of the data</a:t>
            </a:r>
          </a:p>
        </p:txBody>
      </p:sp>
      <p:pic>
        <p:nvPicPr>
          <p:cNvPr id="5" name="Picture 2" descr="http://puu.sh/ddiTH/249c0dd57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818" y="1149312"/>
            <a:ext cx="5651862" cy="168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puu.sh/ddjnO/c6f3dbc8e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12" y="2418047"/>
            <a:ext cx="4272414" cy="176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://puu.sh/ddjc9/483e9a358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044" y="3187169"/>
            <a:ext cx="4087058" cy="178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puu.sh/ddjin/6bea24211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983" y="4178975"/>
            <a:ext cx="3991546" cy="167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 rot="929325">
            <a:off x="7457281" y="2418450"/>
            <a:ext cx="269966" cy="19629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Down Arrow 9"/>
          <p:cNvSpPr/>
          <p:nvPr/>
        </p:nvSpPr>
        <p:spPr>
          <a:xfrm rot="2379170">
            <a:off x="6331826" y="2296924"/>
            <a:ext cx="269966" cy="137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Down Arrow 10"/>
          <p:cNvSpPr/>
          <p:nvPr/>
        </p:nvSpPr>
        <p:spPr>
          <a:xfrm rot="4325835">
            <a:off x="5474365" y="1767202"/>
            <a:ext cx="269966" cy="137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Down Arrow 11"/>
          <p:cNvSpPr/>
          <p:nvPr/>
        </p:nvSpPr>
        <p:spPr>
          <a:xfrm rot="297708">
            <a:off x="9402793" y="2550239"/>
            <a:ext cx="269966" cy="14978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/>
          <p:cNvSpPr/>
          <p:nvPr/>
        </p:nvSpPr>
        <p:spPr>
          <a:xfrm>
            <a:off x="8872248" y="4371882"/>
            <a:ext cx="7665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6000" dirty="0" smtClean="0"/>
              <a:t>...</a:t>
            </a:r>
            <a:endParaRPr lang="nl-NL" sz="6000" dirty="0"/>
          </a:p>
        </p:txBody>
      </p:sp>
    </p:spTree>
    <p:extLst>
      <p:ext uri="{BB962C8B-B14F-4D97-AF65-F5344CB8AC3E}">
        <p14:creationId xmlns:p14="http://schemas.microsoft.com/office/powerpoint/2010/main" val="397729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Final preprocessing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Normalizing (dividing by subject average GSR over all tasks)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Smoothing out small DC current </a:t>
            </a:r>
            <a:r>
              <a:rPr lang="nl-NL" dirty="0" smtClean="0"/>
              <a:t>spikes (</a:t>
            </a:r>
            <a:r>
              <a:rPr lang="nl-NL" dirty="0"/>
              <a:t>Savitzky-Golay filtering)</a:t>
            </a:r>
          </a:p>
          <a:p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113" y="2730435"/>
            <a:ext cx="4485200" cy="33579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61" y="2606957"/>
            <a:ext cx="4554434" cy="340973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099901" y="3733014"/>
            <a:ext cx="1708212" cy="676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271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Transformation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Extract time domain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Export to an easily parsable format (CSV)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5944096" y="5471423"/>
            <a:ext cx="59148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000" dirty="0" smtClean="0">
                <a:solidFill>
                  <a:schemeClr val="bg1">
                    <a:lumMod val="65000"/>
                  </a:schemeClr>
                </a:solidFill>
              </a:rPr>
              <a:t>(Subject, </a:t>
            </a:r>
            <a:r>
              <a:rPr lang="nl-NL" sz="2000" dirty="0" smtClean="0">
                <a:solidFill>
                  <a:schemeClr val="bg1">
                    <a:lumMod val="65000"/>
                  </a:schemeClr>
                </a:solidFill>
              </a:rPr>
              <a:t>Difficulty, </a:t>
            </a:r>
            <a:r>
              <a:rPr lang="nl-NL" sz="2000" dirty="0" smtClean="0">
                <a:solidFill>
                  <a:schemeClr val="bg1">
                    <a:lumMod val="65000"/>
                  </a:schemeClr>
                </a:solidFill>
              </a:rPr>
              <a:t>Accumulative, Average, Standard Deviation, Peak count with varying tresholds)</a:t>
            </a:r>
            <a:endParaRPr lang="nl-NL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44096" y="3594225"/>
            <a:ext cx="49532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/>
              <a:t> 'luc'    'diff2'    [221.4503]    [0.1230]    [7.3118e-04]    </a:t>
            </a:r>
            <a:r>
              <a:rPr lang="it-IT" sz="2000" dirty="0" smtClean="0"/>
              <a:t>[0.0020</a:t>
            </a:r>
            <a:r>
              <a:rPr lang="it-IT" sz="2000" dirty="0"/>
              <a:t>]    [6]    [6]    [5]    [4]</a:t>
            </a:r>
            <a:endParaRPr lang="nl-NL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39" y="2617285"/>
            <a:ext cx="4952458" cy="3707724"/>
          </a:xfrm>
          <a:prstGeom prst="rect">
            <a:avLst/>
          </a:prstGeom>
        </p:spPr>
      </p:pic>
      <p:sp>
        <p:nvSpPr>
          <p:cNvPr id="10" name="Bent Arrow 9"/>
          <p:cNvSpPr/>
          <p:nvPr/>
        </p:nvSpPr>
        <p:spPr>
          <a:xfrm rot="5400000">
            <a:off x="6510167" y="1577726"/>
            <a:ext cx="1440991" cy="263845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49738" y="5102091"/>
            <a:ext cx="561660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NL" dirty="0"/>
              <a:t>luc,diff2,221.4503,0.12303,0.00073118,0.0019555,6,6,5,4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7896629" y="4330301"/>
            <a:ext cx="509048" cy="673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61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Building a classifier</a:t>
            </a:r>
            <a:endParaRPr lang="nl-NL" dirty="0"/>
          </a:p>
        </p:txBody>
      </p:sp>
      <p:pic>
        <p:nvPicPr>
          <p:cNvPr id="1026" name="Picture 2" descr="http://puu.sh/drFPD/e17036289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45052"/>
            <a:ext cx="5839640" cy="160042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1-mac.softpedia-static.com/screenshots/weka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566" y="3337089"/>
            <a:ext cx="4503692" cy="298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ent Arrow 5"/>
          <p:cNvSpPr/>
          <p:nvPr/>
        </p:nvSpPr>
        <p:spPr>
          <a:xfrm rot="5400000">
            <a:off x="7687295" y="1505755"/>
            <a:ext cx="1440991" cy="263845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2226" y="3753167"/>
            <a:ext cx="61075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 smtClean="0"/>
              <a:t>CSV data fed to Weka Data Mining Software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 smtClean="0"/>
              <a:t>Allows for easily trying multiple classifier training algorithms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nl-NL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 smtClean="0"/>
              <a:t>Also great for visualization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149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34" b="2765"/>
          <a:stretch/>
        </p:blipFill>
        <p:spPr>
          <a:xfrm>
            <a:off x="2109085" y="1818609"/>
            <a:ext cx="8034156" cy="448792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Visualization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1097280" y="1818609"/>
            <a:ext cx="15021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/>
              <a:t>Average </a:t>
            </a:r>
            <a:r>
              <a:rPr lang="nl-NL" sz="2000" dirty="0" smtClean="0"/>
              <a:t>GSR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875926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59" y="-557968"/>
            <a:ext cx="12324278" cy="80236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Visualization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Average </a:t>
            </a:r>
            <a:r>
              <a:rPr lang="nl-NL" dirty="0" smtClean="0">
                <a:solidFill>
                  <a:schemeClr val="bg1"/>
                </a:solidFill>
              </a:rPr>
              <a:t>GSR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94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Visualization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2" b="3221"/>
          <a:stretch/>
        </p:blipFill>
        <p:spPr>
          <a:xfrm>
            <a:off x="2090230" y="1857080"/>
            <a:ext cx="8071866" cy="4458879"/>
          </a:xfrm>
        </p:spPr>
      </p:pic>
      <p:sp>
        <p:nvSpPr>
          <p:cNvPr id="5" name="Rectangle 4"/>
          <p:cNvSpPr/>
          <p:nvPr/>
        </p:nvSpPr>
        <p:spPr>
          <a:xfrm>
            <a:off x="1101626" y="1857080"/>
            <a:ext cx="1977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Standard Deviation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20752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9750"/>
            <a:ext cx="12192000" cy="793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Visualization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Standard Deviation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54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Cognitive load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approaches to measuring cognitive load</a:t>
            </a:r>
          </a:p>
          <a:p>
            <a:endParaRPr lang="nl-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985525"/>
              </p:ext>
            </p:extLst>
          </p:nvPr>
        </p:nvGraphicFramePr>
        <p:xfrm>
          <a:off x="1277887" y="2445513"/>
          <a:ext cx="9229122" cy="312407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56971"/>
                <a:gridCol w="3686075"/>
                <a:gridCol w="3686076"/>
              </a:tblGrid>
              <a:tr h="833295">
                <a:tc>
                  <a:txBody>
                    <a:bodyPr/>
                    <a:lstStyle/>
                    <a:p>
                      <a:endParaRPr lang="nl-NL" sz="1700" dirty="0"/>
                    </a:p>
                  </a:txBody>
                  <a:tcPr marL="84362" marR="84362" marT="42181" marB="4218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Indirect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Direct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</a:tr>
              <a:tr h="1112263">
                <a:tc>
                  <a:txBody>
                    <a:bodyPr/>
                    <a:lstStyle/>
                    <a:p>
                      <a:r>
                        <a:rPr lang="nl-NL" sz="1700" b="1" dirty="0" smtClean="0"/>
                        <a:t>Subjective</a:t>
                      </a:r>
                      <a:endParaRPr lang="nl-NL" sz="1700" b="1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Self-reported</a:t>
                      </a:r>
                      <a:r>
                        <a:rPr lang="nl-NL" sz="1700" baseline="0" dirty="0" smtClean="0"/>
                        <a:t> invested mental effort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Self-reported stress level</a:t>
                      </a:r>
                    </a:p>
                    <a:p>
                      <a:endParaRPr lang="nl-NL" sz="1700" dirty="0" smtClean="0"/>
                    </a:p>
                    <a:p>
                      <a:r>
                        <a:rPr lang="nl-NL" sz="1700" dirty="0" smtClean="0"/>
                        <a:t>Self-reported difficulty of materials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</a:tr>
              <a:tr h="1178515">
                <a:tc>
                  <a:txBody>
                    <a:bodyPr/>
                    <a:lstStyle/>
                    <a:p>
                      <a:r>
                        <a:rPr lang="nl-NL" sz="1700" b="1" dirty="0" smtClean="0"/>
                        <a:t>Objective</a:t>
                      </a:r>
                      <a:endParaRPr lang="nl-NL" sz="1700" b="1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2000" b="1" dirty="0" smtClean="0"/>
                        <a:t>Physiological</a:t>
                      </a:r>
                      <a:r>
                        <a:rPr lang="nl-NL" sz="2000" b="1" baseline="0" dirty="0" smtClean="0"/>
                        <a:t> measures</a:t>
                      </a:r>
                    </a:p>
                    <a:p>
                      <a:endParaRPr lang="nl-NL" sz="1700" baseline="0" dirty="0" smtClean="0"/>
                    </a:p>
                    <a:p>
                      <a:r>
                        <a:rPr lang="nl-NL" sz="1700" baseline="0" dirty="0" smtClean="0"/>
                        <a:t>Behavioral measures</a:t>
                      </a:r>
                    </a:p>
                    <a:p>
                      <a:r>
                        <a:rPr lang="nl-NL" sz="1700" baseline="0" dirty="0" smtClean="0"/>
                        <a:t>Learning outcome measures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smtClean="0"/>
                        <a:t>Dual-task </a:t>
                      </a:r>
                      <a:r>
                        <a:rPr lang="nl-NL" sz="1700" dirty="0" smtClean="0"/>
                        <a:t>performance</a:t>
                      </a:r>
                    </a:p>
                    <a:p>
                      <a:endParaRPr lang="nl-NL" sz="1700" dirty="0" smtClean="0"/>
                    </a:p>
                    <a:p>
                      <a:r>
                        <a:rPr lang="nl-NL" sz="1700" smtClean="0"/>
                        <a:t>Brain </a:t>
                      </a:r>
                      <a:r>
                        <a:rPr lang="nl-NL" sz="1700" dirty="0" smtClean="0"/>
                        <a:t>activity measures (e.g. fMRI)</a:t>
                      </a:r>
                    </a:p>
                    <a:p>
                      <a:r>
                        <a:rPr lang="nl-NL" sz="1700" dirty="0" smtClean="0"/>
                        <a:t>(arguably</a:t>
                      </a:r>
                      <a:r>
                        <a:rPr lang="nl-NL" sz="1700" baseline="0" dirty="0" smtClean="0"/>
                        <a:t> also indirect)</a:t>
                      </a:r>
                      <a:endParaRPr lang="nl-NL" sz="1700" dirty="0" smtClean="0"/>
                    </a:p>
                  </a:txBody>
                  <a:tcPr marL="84362" marR="84362" marT="42181" marB="42181"/>
                </a:tc>
              </a:tr>
            </a:tbl>
          </a:graphicData>
        </a:graphic>
      </p:graphicFrame>
      <p:sp>
        <p:nvSpPr>
          <p:cNvPr id="7" name="Left Arrow 6"/>
          <p:cNvSpPr/>
          <p:nvPr/>
        </p:nvSpPr>
        <p:spPr>
          <a:xfrm rot="19268614">
            <a:off x="5502903" y="3200189"/>
            <a:ext cx="3449044" cy="8045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261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Preliminary results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5684362"/>
            <a:ext cx="10058400" cy="480767"/>
          </a:xfrm>
        </p:spPr>
        <p:txBody>
          <a:bodyPr>
            <a:normAutofit/>
          </a:bodyPr>
          <a:lstStyle/>
          <a:p>
            <a:r>
              <a:rPr lang="nl-NL" dirty="0" smtClean="0"/>
              <a:t>Simple classifiers seem to work best. Expected from small dataset size.</a:t>
            </a:r>
          </a:p>
          <a:p>
            <a:pPr marL="0" indent="0">
              <a:buNone/>
            </a:pPr>
            <a:endParaRPr lang="nl-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698323"/>
              </p:ext>
            </p:extLst>
          </p:nvPr>
        </p:nvGraphicFramePr>
        <p:xfrm>
          <a:off x="1202441" y="2284515"/>
          <a:ext cx="8128000" cy="3368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Classifier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Correctly</a:t>
                      </a:r>
                      <a:r>
                        <a:rPr lang="nl-NL" baseline="0" dirty="0" smtClean="0"/>
                        <a:t> Classified Instances 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SimpleCart </a:t>
                      </a:r>
                      <a:r>
                        <a:rPr lang="nl-NL" sz="1400" dirty="0" smtClean="0"/>
                        <a:t>(Minimal</a:t>
                      </a:r>
                      <a:r>
                        <a:rPr lang="nl-NL" sz="1400" baseline="0" dirty="0" smtClean="0"/>
                        <a:t> Cost Decision Tree)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33.33%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J48Graft </a:t>
                      </a:r>
                      <a:r>
                        <a:rPr lang="nl-NL" sz="1400" dirty="0" smtClean="0"/>
                        <a:t>(Decision tree)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43.75%</a:t>
                      </a:r>
                      <a:endParaRPr lang="nl-NL" dirty="0"/>
                    </a:p>
                  </a:txBody>
                  <a:tcPr/>
                </a:tc>
              </a:tr>
              <a:tr h="4019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BayesNet </a:t>
                      </a:r>
                      <a:r>
                        <a:rPr lang="nl-NL" sz="1400" dirty="0" smtClean="0"/>
                        <a:t>(Bayesian probability estimation)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25%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Naïve</a:t>
                      </a:r>
                      <a:r>
                        <a:rPr lang="nl-NL" baseline="0" dirty="0" smtClean="0"/>
                        <a:t> Bayes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33.33%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LWL </a:t>
                      </a:r>
                      <a:r>
                        <a:rPr lang="nl-NL" sz="1400" dirty="0" smtClean="0"/>
                        <a:t>(Locally weighted</a:t>
                      </a:r>
                      <a:r>
                        <a:rPr lang="nl-NL" sz="1400" baseline="0" dirty="0" smtClean="0"/>
                        <a:t> learning)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41.67%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Multilayer Perceptron </a:t>
                      </a:r>
                      <a:r>
                        <a:rPr lang="nl-NL" sz="1400" dirty="0" smtClean="0"/>
                        <a:t>(20 hidden layers)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29.17%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SMO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sz="1400" baseline="0" dirty="0" smtClean="0"/>
                        <a:t>(Support Vector Machine class algorithm)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6.25%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dirty="0" smtClean="0"/>
                        <a:t>JRIP</a:t>
                      </a:r>
                      <a:r>
                        <a:rPr lang="nl-NL" sz="1400" dirty="0" smtClean="0"/>
                        <a:t> (Rule based learner)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18.75%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97280" y="1866507"/>
            <a:ext cx="7662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/>
              <a:t>10 Folds cross-validation was used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802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Preliminary results</a:t>
            </a:r>
            <a:endParaRPr lang="nl-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301166"/>
              </p:ext>
            </p:extLst>
          </p:nvPr>
        </p:nvGraphicFramePr>
        <p:xfrm>
          <a:off x="1202441" y="2284515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6058"/>
                <a:gridCol w="2026763"/>
                <a:gridCol w="2345178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Classifier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aseline="0" dirty="0" smtClean="0"/>
                        <a:t>Correct % 4 classes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Correct</a:t>
                      </a:r>
                      <a:r>
                        <a:rPr lang="nl-NL" baseline="0" dirty="0" smtClean="0"/>
                        <a:t> % 2 classes</a:t>
                      </a:r>
                      <a:endParaRPr lang="nl-N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SimpleCart </a:t>
                      </a:r>
                      <a:r>
                        <a:rPr lang="nl-NL" sz="1400" dirty="0" smtClean="0"/>
                        <a:t>(Minimal</a:t>
                      </a:r>
                      <a:r>
                        <a:rPr lang="nl-NL" sz="1400" baseline="0" dirty="0" smtClean="0"/>
                        <a:t> Cost Decision Tree)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33.33%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72.92%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J48Graft </a:t>
                      </a:r>
                      <a:r>
                        <a:rPr lang="nl-NL" sz="1400" dirty="0" smtClean="0"/>
                        <a:t>(Decision tree)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43.75%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77.08%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BayesNet </a:t>
                      </a:r>
                      <a:r>
                        <a:rPr lang="nl-NL" sz="1400" dirty="0" smtClean="0"/>
                        <a:t>(Bayesian probability estimation)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25%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75%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Naïve</a:t>
                      </a:r>
                      <a:r>
                        <a:rPr lang="nl-NL" baseline="0" dirty="0" smtClean="0"/>
                        <a:t> Bayes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33.33%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60.42%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LWL </a:t>
                      </a:r>
                      <a:r>
                        <a:rPr lang="nl-NL" sz="1400" dirty="0" smtClean="0"/>
                        <a:t>(Locally weighted</a:t>
                      </a:r>
                      <a:r>
                        <a:rPr lang="nl-NL" sz="1400" baseline="0" dirty="0" smtClean="0"/>
                        <a:t> learning)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41.67%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75%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Multilayer Perceptron </a:t>
                      </a:r>
                      <a:r>
                        <a:rPr lang="nl-NL" sz="1400" dirty="0" smtClean="0"/>
                        <a:t>(20 hidden layers)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29.17%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62.50%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SMO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sz="1400" baseline="0" dirty="0" smtClean="0"/>
                        <a:t>(Support Vector Machine class algorithm)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6.25%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58.33%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dirty="0" smtClean="0"/>
                        <a:t>JRIP</a:t>
                      </a:r>
                      <a:r>
                        <a:rPr lang="nl-NL" sz="1400" dirty="0" smtClean="0"/>
                        <a:t> (Rule based learner)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18.75%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79.12%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97280" y="1866507"/>
            <a:ext cx="7662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/>
              <a:t>10 Folds cross-validation was used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51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Improving the classification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Classification accuracy is not </a:t>
            </a:r>
            <a:r>
              <a:rPr lang="nl-NL" dirty="0"/>
              <a:t>great however, possible reasons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Small dataset (6 participants * 8 tasks = 48 entries</a:t>
            </a:r>
            <a:r>
              <a:rPr lang="nl-NL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Experiment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 smtClean="0"/>
              <a:t>Design susceptible to ´task bleeding´, i.e. sweat from last task carries over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 smtClean="0"/>
              <a:t>Sensor inaccuracy</a:t>
            </a:r>
            <a:endParaRPr lang="nl-NL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Not the right features extracted from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>
                <a:solidFill>
                  <a:schemeClr val="tx1"/>
                </a:solidFill>
              </a:rPr>
              <a:t> It is simply not classifiable better from GSR </a:t>
            </a:r>
            <a:r>
              <a:rPr lang="nl-NL" dirty="0" smtClean="0">
                <a:solidFill>
                  <a:schemeClr val="tx1"/>
                </a:solidFill>
              </a:rPr>
              <a:t>data</a:t>
            </a:r>
            <a:endParaRPr lang="nl-NL" dirty="0" smtClean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1246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Summary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Using biometrics to determine cognitive load outside of the lab is exciting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</a:t>
            </a:r>
            <a:r>
              <a:rPr lang="nl-NL" dirty="0" smtClean="0"/>
              <a:t>I measured GSR during tasks of varying difficulty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Classifying task difficulty from this data is the goal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</a:t>
            </a:r>
            <a:r>
              <a:rPr lang="nl-NL" dirty="0" smtClean="0"/>
              <a:t>Next up is seeing whether I can improve this </a:t>
            </a:r>
            <a:r>
              <a:rPr lang="nl-NL" dirty="0" smtClean="0"/>
              <a:t>classification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0708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New smartwatches feature </a:t>
            </a:r>
            <a:r>
              <a:rPr lang="nl-NL" dirty="0" err="1" smtClean="0"/>
              <a:t>biometric</a:t>
            </a:r>
            <a:r>
              <a:rPr lang="nl-NL" dirty="0" smtClean="0"/>
              <a:t> sensors (</a:t>
            </a:r>
            <a:r>
              <a:rPr lang="nl-NL" dirty="0" err="1" smtClean="0"/>
              <a:t>measuring</a:t>
            </a:r>
            <a:r>
              <a:rPr lang="nl-NL" dirty="0" smtClean="0"/>
              <a:t> </a:t>
            </a:r>
            <a:r>
              <a:rPr lang="nl-NL" dirty="0" err="1" smtClean="0"/>
              <a:t>physiological</a:t>
            </a:r>
            <a:r>
              <a:rPr lang="nl-NL" dirty="0" smtClean="0"/>
              <a:t> </a:t>
            </a:r>
            <a:r>
              <a:rPr lang="nl-NL" dirty="0" err="1" smtClean="0"/>
              <a:t>signals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0400" y="4566778"/>
            <a:ext cx="4145280" cy="1302316"/>
          </a:xfrm>
        </p:spPr>
        <p:txBody>
          <a:bodyPr/>
          <a:lstStyle/>
          <a:p>
            <a:r>
              <a:rPr lang="nl-NL" dirty="0" smtClean="0"/>
              <a:t>Samsung Simband</a:t>
            </a:r>
            <a:endParaRPr lang="nl-NL" dirty="0"/>
          </a:p>
        </p:txBody>
      </p:sp>
      <p:pic>
        <p:nvPicPr>
          <p:cNvPr id="6146" name="Picture 2" descr="https://cdn2.vox-cdn.com/thumbor/-HPS-htRN4n7NpnqAOTBeCPRlTM=/cdn0.vox-cdn.com/uploads/chorus_asset/file/2452642/DSC02149.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2" y="1909804"/>
            <a:ext cx="3996055" cy="265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07837" y="5119393"/>
            <a:ext cx="16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Microsoft Band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4305570" y="5429940"/>
            <a:ext cx="1415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BASIS Watch</a:t>
            </a:r>
            <a:endParaRPr lang="nl-NL" dirty="0"/>
          </a:p>
        </p:txBody>
      </p:sp>
      <p:pic>
        <p:nvPicPr>
          <p:cNvPr id="6152" name="Picture 8" descr="http://techsplurge.com/wp-content/uploads/2014/03/Basi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581" y="2931294"/>
            <a:ext cx="3358150" cy="246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cdn.macrumors.com/article-new/2014/10/microsoft-band_hero_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45" y="2621290"/>
            <a:ext cx="3581580" cy="259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76588" y="1839657"/>
            <a:ext cx="5769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APIs are generally lacking, data is locked in proprietary apps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2531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 smtClean="0"/>
              <a:t>The body</a:t>
            </a:r>
            <a:r>
              <a:rPr lang="nl-NL" sz="2800" dirty="0" smtClean="0">
                <a:solidFill>
                  <a:srgbClr val="FF0000"/>
                </a:solidFill>
              </a:rPr>
              <a:t> </a:t>
            </a:r>
            <a:r>
              <a:rPr lang="nl-NL" sz="2800" dirty="0" err="1" smtClean="0">
                <a:solidFill>
                  <a:srgbClr val="FF0000"/>
                </a:solidFill>
              </a:rPr>
              <a:t>responds</a:t>
            </a:r>
            <a:r>
              <a:rPr lang="nl-NL" sz="2800" dirty="0" smtClean="0">
                <a:solidFill>
                  <a:srgbClr val="FF0000"/>
                </a:solidFill>
              </a:rPr>
              <a:t> </a:t>
            </a:r>
            <a:r>
              <a:rPr lang="nl-NL" sz="2800" dirty="0" err="1" smtClean="0">
                <a:solidFill>
                  <a:srgbClr val="FF0000"/>
                </a:solidFill>
              </a:rPr>
              <a:t>when</a:t>
            </a:r>
            <a:r>
              <a:rPr lang="nl-NL" sz="2800" dirty="0" smtClean="0">
                <a:solidFill>
                  <a:srgbClr val="FF0000"/>
                </a:solidFill>
              </a:rPr>
              <a:t> </a:t>
            </a:r>
            <a:r>
              <a:rPr lang="nl-NL" sz="2800" dirty="0" err="1" smtClean="0">
                <a:solidFill>
                  <a:srgbClr val="FF0000"/>
                </a:solidFill>
              </a:rPr>
              <a:t>cognitive</a:t>
            </a:r>
            <a:r>
              <a:rPr lang="nl-NL" sz="2800" dirty="0" smtClean="0">
                <a:solidFill>
                  <a:srgbClr val="FF0000"/>
                </a:solidFill>
              </a:rPr>
              <a:t> load is</a:t>
            </a:r>
            <a:r>
              <a:rPr lang="nl-NL" sz="2800" dirty="0" smtClean="0"/>
              <a:t> </a:t>
            </a:r>
            <a:r>
              <a:rPr lang="nl-NL" sz="2800" dirty="0" err="1" smtClean="0"/>
              <a:t>increased</a:t>
            </a:r>
            <a:r>
              <a:rPr lang="nl-NL" sz="2800" dirty="0" smtClean="0">
                <a:solidFill>
                  <a:srgbClr val="FF0000"/>
                </a:solidFill>
              </a:rPr>
              <a:t>/</a:t>
            </a:r>
            <a:r>
              <a:rPr lang="nl-NL" sz="2800" dirty="0" err="1" smtClean="0">
                <a:solidFill>
                  <a:srgbClr val="FF0000"/>
                </a:solidFill>
              </a:rPr>
              <a:t>reduced</a:t>
            </a:r>
            <a:endParaRPr lang="nl-NL" sz="2800" dirty="0"/>
          </a:p>
          <a:p>
            <a:r>
              <a:rPr lang="nl-NL" sz="2800" dirty="0" smtClean="0"/>
              <a:t>Many different options </a:t>
            </a:r>
            <a:r>
              <a:rPr lang="nl-NL" sz="2800" dirty="0" err="1" smtClean="0"/>
              <a:t>for</a:t>
            </a:r>
            <a:r>
              <a:rPr lang="nl-NL" sz="2800" dirty="0" smtClean="0"/>
              <a:t> </a:t>
            </a:r>
            <a:r>
              <a:rPr lang="nl-NL" sz="2800" dirty="0" err="1" smtClean="0"/>
              <a:t>measuring</a:t>
            </a:r>
            <a:r>
              <a:rPr lang="nl-NL" sz="2800" dirty="0" smtClean="0"/>
              <a:t>, </a:t>
            </a:r>
            <a:r>
              <a:rPr lang="nl-NL" sz="2800" dirty="0" err="1" smtClean="0"/>
              <a:t>like</a:t>
            </a:r>
            <a:r>
              <a:rPr lang="nl-NL" sz="2800" dirty="0" smtClean="0"/>
              <a:t>:</a:t>
            </a:r>
            <a:r>
              <a:rPr lang="nl-NL" sz="2400" dirty="0" smtClean="0"/>
              <a:t> </a:t>
            </a:r>
            <a:endParaRPr lang="nl-NL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4180" y="2928938"/>
            <a:ext cx="6457087" cy="34751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Blood </a:t>
            </a:r>
            <a:r>
              <a:rPr lang="nl-NL" sz="2800" dirty="0" err="1" smtClean="0"/>
              <a:t>oxygen</a:t>
            </a:r>
            <a:r>
              <a:rPr lang="nl-NL" sz="2800" dirty="0" smtClean="0"/>
              <a:t> level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Skin </a:t>
            </a:r>
            <a:r>
              <a:rPr lang="nl-NL" sz="2800" dirty="0" err="1" smtClean="0"/>
              <a:t>temperature</a:t>
            </a:r>
            <a:r>
              <a:rPr lang="nl-NL" sz="2800" dirty="0" smtClean="0"/>
              <a:t> / heat flux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Blood </a:t>
            </a:r>
            <a:r>
              <a:rPr lang="nl-NL" sz="2800" dirty="0" err="1" smtClean="0"/>
              <a:t>pressure</a:t>
            </a:r>
            <a:endParaRPr lang="nl-NL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Motion (</a:t>
            </a:r>
            <a:r>
              <a:rPr lang="nl-NL" sz="2800" dirty="0" err="1" smtClean="0"/>
              <a:t>accelerometer</a:t>
            </a:r>
            <a:r>
              <a:rPr lang="nl-NL" sz="2800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</a:t>
            </a:r>
            <a:r>
              <a:rPr lang="nl-NL" sz="2800" dirty="0" err="1"/>
              <a:t>Heart</a:t>
            </a:r>
            <a:r>
              <a:rPr lang="nl-NL" sz="2800" dirty="0"/>
              <a:t> </a:t>
            </a:r>
            <a:r>
              <a:rPr lang="nl-NL" sz="2800" dirty="0" err="1"/>
              <a:t>rate</a:t>
            </a:r>
            <a:r>
              <a:rPr lang="nl-NL" sz="2800" dirty="0"/>
              <a:t> </a:t>
            </a:r>
            <a:r>
              <a:rPr lang="nl-NL" sz="2800" dirty="0" err="1"/>
              <a:t>variability</a:t>
            </a:r>
            <a:endParaRPr lang="nl-NL" sz="2800" dirty="0"/>
          </a:p>
          <a:p>
            <a:pPr>
              <a:buFont typeface="Wingdings" panose="05000000000000000000" pitchFamily="2" charset="2"/>
              <a:buChar char="§"/>
            </a:pPr>
            <a:endParaRPr lang="nl-NL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Physiological response</a:t>
            </a:r>
            <a:endParaRPr lang="nl-NL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94104" y="2938234"/>
            <a:ext cx="6457087" cy="34751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</a:t>
            </a:r>
            <a:r>
              <a:rPr lang="nl-NL" sz="2800" dirty="0" err="1" smtClean="0"/>
              <a:t>Respiratory</a:t>
            </a:r>
            <a:r>
              <a:rPr lang="nl-NL" sz="2800" dirty="0" smtClean="0"/>
              <a:t> </a:t>
            </a:r>
            <a:r>
              <a:rPr lang="nl-NL" sz="2800" dirty="0" err="1"/>
              <a:t>rate</a:t>
            </a:r>
            <a:endParaRPr lang="nl-NL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</a:t>
            </a:r>
            <a:r>
              <a:rPr lang="nl-NL" sz="2800" dirty="0" err="1" smtClean="0"/>
              <a:t>Galvanic</a:t>
            </a:r>
            <a:r>
              <a:rPr lang="nl-NL" sz="2800" dirty="0" smtClean="0"/>
              <a:t> </a:t>
            </a:r>
            <a:r>
              <a:rPr lang="nl-NL" sz="2800" dirty="0"/>
              <a:t>Skin </a:t>
            </a:r>
            <a:r>
              <a:rPr lang="nl-NL" sz="2800" dirty="0" smtClean="0"/>
              <a:t>Response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/>
              <a:t>Facial </a:t>
            </a:r>
            <a:r>
              <a:rPr lang="nl-NL" sz="2800" dirty="0" err="1"/>
              <a:t>expressions</a:t>
            </a:r>
            <a:endParaRPr lang="nl-NL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/>
              <a:t> Pupil </a:t>
            </a:r>
            <a:r>
              <a:rPr lang="nl-NL" sz="2800" dirty="0" err="1" smtClean="0"/>
              <a:t>dilation</a:t>
            </a:r>
            <a:endParaRPr lang="nl-NL" sz="2800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752446" y="5778244"/>
            <a:ext cx="8182787" cy="5903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400" dirty="0" smtClean="0"/>
              <a:t>Measuring often not mutually exclusive</a:t>
            </a:r>
            <a:endParaRPr lang="nl-NL" sz="2400" dirty="0"/>
          </a:p>
        </p:txBody>
      </p:sp>
      <p:pic>
        <p:nvPicPr>
          <p:cNvPr id="10" name="Picture 8" descr="http://www.extremenxt.com/blog/wp-content/uploads/2014/04/gsrplo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808" y="160997"/>
            <a:ext cx="3094394" cy="145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newsoffice.mit.edu/sites/mit.edu.newsoffice/files/images/2009/20090831111348629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7928" y="4036317"/>
            <a:ext cx="1681906" cy="224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36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newsoffice.mit.edu/sites/mit.edu.newsoffice/files/images/2009/2009083111134862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7928" y="4036317"/>
            <a:ext cx="1681906" cy="224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The body</a:t>
            </a:r>
            <a:r>
              <a:rPr lang="nl-NL" sz="2800" dirty="0">
                <a:solidFill>
                  <a:srgbClr val="FF0000"/>
                </a:solidFill>
              </a:rPr>
              <a:t> </a:t>
            </a:r>
            <a:r>
              <a:rPr lang="nl-NL" sz="2800" dirty="0" err="1">
                <a:solidFill>
                  <a:srgbClr val="FF0000"/>
                </a:solidFill>
              </a:rPr>
              <a:t>responds</a:t>
            </a:r>
            <a:r>
              <a:rPr lang="nl-NL" sz="2800" dirty="0">
                <a:solidFill>
                  <a:srgbClr val="FF0000"/>
                </a:solidFill>
              </a:rPr>
              <a:t> </a:t>
            </a:r>
            <a:r>
              <a:rPr lang="nl-NL" sz="2800" dirty="0" err="1">
                <a:solidFill>
                  <a:srgbClr val="FF0000"/>
                </a:solidFill>
              </a:rPr>
              <a:t>when</a:t>
            </a:r>
            <a:r>
              <a:rPr lang="nl-NL" sz="2800" dirty="0">
                <a:solidFill>
                  <a:srgbClr val="FF0000"/>
                </a:solidFill>
              </a:rPr>
              <a:t> </a:t>
            </a:r>
            <a:r>
              <a:rPr lang="nl-NL" sz="2800" dirty="0" err="1">
                <a:solidFill>
                  <a:srgbClr val="FF0000"/>
                </a:solidFill>
              </a:rPr>
              <a:t>cognitive</a:t>
            </a:r>
            <a:r>
              <a:rPr lang="nl-NL" sz="2800" dirty="0">
                <a:solidFill>
                  <a:srgbClr val="FF0000"/>
                </a:solidFill>
              </a:rPr>
              <a:t> load is</a:t>
            </a:r>
            <a:r>
              <a:rPr lang="nl-NL" sz="2800" dirty="0"/>
              <a:t> </a:t>
            </a:r>
            <a:r>
              <a:rPr lang="nl-NL" sz="2800" dirty="0" err="1"/>
              <a:t>increased</a:t>
            </a:r>
            <a:r>
              <a:rPr lang="nl-NL" sz="2800" dirty="0">
                <a:solidFill>
                  <a:srgbClr val="FF0000"/>
                </a:solidFill>
              </a:rPr>
              <a:t>/</a:t>
            </a:r>
            <a:r>
              <a:rPr lang="nl-NL" sz="2800" dirty="0" err="1">
                <a:solidFill>
                  <a:srgbClr val="FF0000"/>
                </a:solidFill>
              </a:rPr>
              <a:t>reduced</a:t>
            </a:r>
            <a:endParaRPr lang="nl-NL" sz="2800" dirty="0"/>
          </a:p>
          <a:p>
            <a:r>
              <a:rPr lang="nl-NL" sz="2800" dirty="0" err="1" smtClean="0"/>
              <a:t>Many</a:t>
            </a:r>
            <a:r>
              <a:rPr lang="nl-NL" sz="2800" dirty="0" smtClean="0"/>
              <a:t> different options </a:t>
            </a:r>
            <a:r>
              <a:rPr lang="nl-NL" sz="2800" dirty="0" err="1" smtClean="0"/>
              <a:t>for</a:t>
            </a:r>
            <a:r>
              <a:rPr lang="nl-NL" sz="2800" dirty="0" smtClean="0"/>
              <a:t> </a:t>
            </a:r>
            <a:r>
              <a:rPr lang="nl-NL" sz="2800" dirty="0" err="1" smtClean="0"/>
              <a:t>measuring</a:t>
            </a:r>
            <a:r>
              <a:rPr lang="nl-NL" sz="2800" dirty="0" smtClean="0"/>
              <a:t>, </a:t>
            </a:r>
            <a:r>
              <a:rPr lang="nl-NL" sz="2800" dirty="0" err="1" smtClean="0"/>
              <a:t>like</a:t>
            </a:r>
            <a:r>
              <a:rPr lang="nl-NL" sz="2800" dirty="0" smtClean="0"/>
              <a:t>:</a:t>
            </a:r>
            <a:r>
              <a:rPr lang="nl-NL" sz="2400" dirty="0" smtClean="0"/>
              <a:t> </a:t>
            </a:r>
            <a:endParaRPr lang="nl-NL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4180" y="2928938"/>
            <a:ext cx="6457087" cy="34751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Blood </a:t>
            </a:r>
            <a:r>
              <a:rPr lang="nl-NL" sz="2800" dirty="0" err="1" smtClean="0"/>
              <a:t>oxygen</a:t>
            </a:r>
            <a:r>
              <a:rPr lang="nl-NL" sz="2800" dirty="0" smtClean="0"/>
              <a:t> level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Skin </a:t>
            </a:r>
            <a:r>
              <a:rPr lang="nl-NL" sz="2800" dirty="0" err="1" smtClean="0"/>
              <a:t>temperature</a:t>
            </a:r>
            <a:r>
              <a:rPr lang="nl-NL" sz="2800" dirty="0" smtClean="0"/>
              <a:t> / heat flux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Blood </a:t>
            </a:r>
            <a:r>
              <a:rPr lang="nl-NL" sz="2800" dirty="0" err="1" smtClean="0"/>
              <a:t>pressure</a:t>
            </a:r>
            <a:endParaRPr lang="nl-NL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Motion (</a:t>
            </a:r>
            <a:r>
              <a:rPr lang="nl-NL" sz="2800" dirty="0" err="1" smtClean="0"/>
              <a:t>accelerometer</a:t>
            </a:r>
            <a:r>
              <a:rPr lang="nl-NL" sz="2800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</a:t>
            </a:r>
            <a:r>
              <a:rPr lang="nl-NL" sz="2800" dirty="0" err="1"/>
              <a:t>Heart</a:t>
            </a:r>
            <a:r>
              <a:rPr lang="nl-NL" sz="2800" dirty="0"/>
              <a:t> </a:t>
            </a:r>
            <a:r>
              <a:rPr lang="nl-NL" sz="2800" dirty="0" err="1"/>
              <a:t>rate</a:t>
            </a:r>
            <a:r>
              <a:rPr lang="nl-NL" sz="2800" dirty="0"/>
              <a:t> </a:t>
            </a:r>
            <a:r>
              <a:rPr lang="nl-NL" sz="2800" dirty="0" err="1"/>
              <a:t>variability</a:t>
            </a:r>
            <a:endParaRPr lang="nl-NL" sz="2800" dirty="0"/>
          </a:p>
          <a:p>
            <a:pPr>
              <a:buFont typeface="Wingdings" panose="05000000000000000000" pitchFamily="2" charset="2"/>
              <a:buChar char="§"/>
            </a:pPr>
            <a:endParaRPr lang="nl-NL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Physiological response</a:t>
            </a:r>
            <a:endParaRPr lang="nl-NL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94104" y="2938234"/>
            <a:ext cx="6457087" cy="34751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</a:t>
            </a:r>
            <a:r>
              <a:rPr lang="nl-NL" sz="2800" dirty="0" err="1" smtClean="0"/>
              <a:t>Respiratory</a:t>
            </a:r>
            <a:r>
              <a:rPr lang="nl-NL" sz="2800" dirty="0" smtClean="0"/>
              <a:t> </a:t>
            </a:r>
            <a:r>
              <a:rPr lang="nl-NL" sz="2800" dirty="0" err="1"/>
              <a:t>rate</a:t>
            </a:r>
            <a:endParaRPr lang="nl-NL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</a:t>
            </a:r>
            <a:r>
              <a:rPr lang="nl-NL" sz="2800" b="1" dirty="0" err="1" smtClean="0"/>
              <a:t>Galvanic</a:t>
            </a:r>
            <a:r>
              <a:rPr lang="nl-NL" sz="2800" b="1" dirty="0" smtClean="0"/>
              <a:t> </a:t>
            </a:r>
            <a:r>
              <a:rPr lang="nl-NL" sz="2800" b="1" dirty="0"/>
              <a:t>Skin Response (GSR</a:t>
            </a:r>
            <a:r>
              <a:rPr lang="nl-NL" sz="2800" b="1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/>
              <a:t>Facial </a:t>
            </a:r>
            <a:r>
              <a:rPr lang="nl-NL" sz="2800" dirty="0" err="1"/>
              <a:t>expressions</a:t>
            </a:r>
            <a:endParaRPr lang="nl-NL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/>
              <a:t> Pupil </a:t>
            </a:r>
            <a:r>
              <a:rPr lang="nl-NL" sz="2800" dirty="0" err="1" smtClean="0"/>
              <a:t>dilation</a:t>
            </a:r>
            <a:endParaRPr lang="nl-NL" sz="2800" dirty="0" smtClean="0"/>
          </a:p>
        </p:txBody>
      </p:sp>
      <p:sp>
        <p:nvSpPr>
          <p:cNvPr id="7" name="Left Arrow 6"/>
          <p:cNvSpPr/>
          <p:nvPr/>
        </p:nvSpPr>
        <p:spPr>
          <a:xfrm rot="19268614">
            <a:off x="10007290" y="2377807"/>
            <a:ext cx="2200534" cy="7257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Picture 8" descr="http://www.extremenxt.com/blog/wp-content/uploads/2014/04/gsrplo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808" y="160997"/>
            <a:ext cx="3094394" cy="145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36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Galvanic Skin Response (GSR)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Measuring the electrical </a:t>
            </a:r>
            <a:r>
              <a:rPr lang="en-US" dirty="0" smtClean="0"/>
              <a:t>skin conductance</a:t>
            </a:r>
          </a:p>
          <a:p>
            <a:r>
              <a:rPr lang="en-US" dirty="0" smtClean="0"/>
              <a:t>Small voltage applied to electrodes, flowing current measured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nfluenced </a:t>
            </a:r>
            <a:r>
              <a:rPr lang="en-US" dirty="0"/>
              <a:t>by </a:t>
            </a:r>
            <a:r>
              <a:rPr lang="en-US" dirty="0" smtClean="0"/>
              <a:t>sweat glands</a:t>
            </a:r>
          </a:p>
          <a:p>
            <a:r>
              <a:rPr lang="en-US" dirty="0" smtClean="0"/>
              <a:t>Delay between stimulus and response between 0.8 and 4 seconds</a:t>
            </a:r>
          </a:p>
          <a:p>
            <a:endParaRPr lang="en-US" dirty="0"/>
          </a:p>
          <a:p>
            <a:endParaRPr lang="nl-NL" dirty="0"/>
          </a:p>
        </p:txBody>
      </p:sp>
      <p:pic>
        <p:nvPicPr>
          <p:cNvPr id="4" name="Picture 6" descr="http://cdn.instructables.com/FGS/G9MA/HVF6ZKJ3/FGSG9MAHVF6ZKJ3.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738" y="1845734"/>
            <a:ext cx="3414056" cy="230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://www.extremenxt.com/blog/wp-content/uploads/2014/04/gsrplot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33" y="4404766"/>
            <a:ext cx="3177093" cy="149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7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Why measure cognitive load?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“You should take a break”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</a:t>
            </a:r>
            <a:r>
              <a:rPr lang="nl-NL" dirty="0" smtClean="0"/>
              <a:t>Automatic difficulty adjustment in applications (such as games)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People on the autism spectrum do display physiological response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Classroom applications, are students following/getting it?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3784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Goal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Determining cognitive load from GSR data</a:t>
            </a:r>
          </a:p>
          <a:p>
            <a:pPr>
              <a:buFont typeface="Wingdings" panose="05000000000000000000" pitchFamily="2" charset="2"/>
              <a:buChar char="§"/>
            </a:pPr>
            <a:endParaRPr lang="nl-NL" dirty="0" smtClean="0"/>
          </a:p>
          <a:p>
            <a:pPr marL="0" indent="0">
              <a:buNone/>
            </a:pPr>
            <a:r>
              <a:rPr lang="nl-NL" b="1" dirty="0" smtClean="0"/>
              <a:t>Method</a:t>
            </a:r>
            <a:endParaRPr lang="nl-NL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Measure GSR data using tasks with varying difficulty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Classify task difficulty from features of the GSR data</a:t>
            </a:r>
          </a:p>
        </p:txBody>
      </p:sp>
    </p:spTree>
    <p:extLst>
      <p:ext uri="{BB962C8B-B14F-4D97-AF65-F5344CB8AC3E}">
        <p14:creationId xmlns:p14="http://schemas.microsoft.com/office/powerpoint/2010/main" val="88061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562</TotalTime>
  <Words>994</Words>
  <Application>Microsoft Office PowerPoint</Application>
  <PresentationFormat>Widescreen</PresentationFormat>
  <Paragraphs>247</Paragraphs>
  <Slides>33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Calibri</vt:lpstr>
      <vt:lpstr>Calibri Light</vt:lpstr>
      <vt:lpstr>Wingdings</vt:lpstr>
      <vt:lpstr>Retrospect</vt:lpstr>
      <vt:lpstr>Smart watch and Biopac: using GSR data for distinguishing cognitive states</vt:lpstr>
      <vt:lpstr>Cognitive load measurement</vt:lpstr>
      <vt:lpstr>Cognitive load measurement</vt:lpstr>
      <vt:lpstr>New smartwatches feature biometric sensors (measuring physiological signals)</vt:lpstr>
      <vt:lpstr>Physiological response</vt:lpstr>
      <vt:lpstr>Physiological response</vt:lpstr>
      <vt:lpstr>Galvanic Skin Response (GSR)</vt:lpstr>
      <vt:lpstr>Why measure cognitive load?</vt:lpstr>
      <vt:lpstr>Goal</vt:lpstr>
      <vt:lpstr>Experiment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Apparatus</vt:lpstr>
      <vt:lpstr>Raw data</vt:lpstr>
      <vt:lpstr>Raw data</vt:lpstr>
      <vt:lpstr>Preprocessing</vt:lpstr>
      <vt:lpstr>Preprocessing</vt:lpstr>
      <vt:lpstr>Final preprocessing</vt:lpstr>
      <vt:lpstr>Transformation</vt:lpstr>
      <vt:lpstr>Building a classifier</vt:lpstr>
      <vt:lpstr>Visualization</vt:lpstr>
      <vt:lpstr>Visualization</vt:lpstr>
      <vt:lpstr>Visualization</vt:lpstr>
      <vt:lpstr>Visualization</vt:lpstr>
      <vt:lpstr>Preliminary results</vt:lpstr>
      <vt:lpstr>Preliminary results</vt:lpstr>
      <vt:lpstr>Improving the classification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Portable biometrics for determining cognitive load from galvanic skin response</dc:title>
  <dc:creator>Guido</dc:creator>
  <cp:lastModifiedBy>Guido</cp:lastModifiedBy>
  <cp:revision>43</cp:revision>
  <dcterms:created xsi:type="dcterms:W3CDTF">2014-12-01T19:39:24Z</dcterms:created>
  <dcterms:modified xsi:type="dcterms:W3CDTF">2014-12-14T14:48:50Z</dcterms:modified>
</cp:coreProperties>
</file>