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5" r:id="rId10"/>
    <p:sldId id="264" r:id="rId11"/>
    <p:sldId id="265" r:id="rId12"/>
    <p:sldId id="266" r:id="rId13"/>
    <p:sldId id="267" r:id="rId14"/>
    <p:sldId id="276" r:id="rId15"/>
    <p:sldId id="277" r:id="rId16"/>
    <p:sldId id="278" r:id="rId17"/>
    <p:sldId id="279" r:id="rId18"/>
    <p:sldId id="281" r:id="rId19"/>
    <p:sldId id="280" r:id="rId20"/>
    <p:sldId id="282" r:id="rId21"/>
    <p:sldId id="273" r:id="rId22"/>
    <p:sldId id="268" r:id="rId23"/>
    <p:sldId id="274" r:id="rId24"/>
    <p:sldId id="269" r:id="rId25"/>
    <p:sldId id="270" r:id="rId26"/>
    <p:sldId id="271" r:id="rId27"/>
    <p:sldId id="272" r:id="rId28"/>
    <p:sldId id="283" r:id="rId29"/>
    <p:sldId id="284" r:id="rId30"/>
    <p:sldId id="285" r:id="rId31"/>
    <p:sldId id="286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87457" autoAdjust="0"/>
  </p:normalViewPr>
  <p:slideViewPr>
    <p:cSldViewPr snapToGrid="0">
      <p:cViewPr varScale="1">
        <p:scale>
          <a:sx n="102" d="100"/>
          <a:sy n="102" d="100"/>
        </p:scale>
        <p:origin x="1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E0D8-320B-4569-BE6C-469D92E7587A}" type="datetimeFigureOut">
              <a:rPr lang="nl-NL" smtClean="0"/>
              <a:t>12-12-2014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359D9-548E-4D60-8745-C70A5F3302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82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Explain it into more detail later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45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531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Note that 25% is expected from chance</a:t>
            </a:r>
          </a:p>
          <a:p>
            <a:r>
              <a:rPr lang="nl-NL" dirty="0" smtClean="0"/>
              <a:t>Not</a:t>
            </a:r>
            <a:r>
              <a:rPr lang="nl-NL" baseline="0" dirty="0" smtClean="0"/>
              <a:t> great.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1970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Classifying between task</a:t>
            </a:r>
            <a:r>
              <a:rPr lang="nl-NL" baseline="0" dirty="0" smtClean="0"/>
              <a:t> 1,2   and task 3,4 combined</a:t>
            </a:r>
            <a:endParaRPr lang="nl-NL" dirty="0" smtClean="0"/>
          </a:p>
          <a:p>
            <a:r>
              <a:rPr lang="nl-NL" dirty="0" smtClean="0"/>
              <a:t>50% expected</a:t>
            </a:r>
            <a:r>
              <a:rPr lang="nl-NL" baseline="0" dirty="0" smtClean="0"/>
              <a:t> from chance.</a:t>
            </a:r>
          </a:p>
          <a:p>
            <a:endParaRPr lang="nl-NL" baseline="0" dirty="0" smtClean="0"/>
          </a:p>
          <a:p>
            <a:r>
              <a:rPr lang="nl-NL" baseline="0" dirty="0" smtClean="0"/>
              <a:t>Still not great / good enough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9788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18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743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smtClean="0"/>
              <a:t>GSR is measuring</a:t>
            </a:r>
            <a:r>
              <a:rPr lang="nl-NL" baseline="0" dirty="0" smtClean="0"/>
              <a:t> the electrical skin conductance,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Unit of measurement is micro siemens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More sweat -&gt; higher conductance, sweating caused by primitive ‘fight or flight’ response, preparing for exertion to deal with threat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Delayed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38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510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29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982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880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8117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Low Pass Filter didn´t cut it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47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Smart watch and </a:t>
            </a:r>
            <a:r>
              <a:rPr lang="en-US" sz="4000" dirty="0" err="1"/>
              <a:t>Biopac</a:t>
            </a:r>
            <a:r>
              <a:rPr lang="en-US" sz="4000" dirty="0"/>
              <a:t>: using GSR data for distinguishing cognitive states</a:t>
            </a:r>
            <a:endParaRPr lang="nl-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Guido Zuidhof</a:t>
            </a:r>
          </a:p>
          <a:p>
            <a:r>
              <a:rPr lang="nl-NL" dirty="0" smtClean="0"/>
              <a:t>December 2014</a:t>
            </a:r>
          </a:p>
        </p:txBody>
      </p:sp>
    </p:spTree>
    <p:extLst>
      <p:ext uri="{BB962C8B-B14F-4D97-AF65-F5344CB8AC3E}">
        <p14:creationId xmlns:p14="http://schemas.microsoft.com/office/powerpoint/2010/main" val="12108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New smartwatches feature biometric sensors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0" y="4566778"/>
            <a:ext cx="4145280" cy="1302316"/>
          </a:xfrm>
        </p:spPr>
        <p:txBody>
          <a:bodyPr/>
          <a:lstStyle/>
          <a:p>
            <a:r>
              <a:rPr lang="nl-NL" dirty="0" smtClean="0"/>
              <a:t>Samsung Simband</a:t>
            </a:r>
            <a:endParaRPr lang="nl-NL" dirty="0"/>
          </a:p>
        </p:txBody>
      </p:sp>
      <p:pic>
        <p:nvPicPr>
          <p:cNvPr id="6146" name="Picture 2" descr="https://cdn2.vox-cdn.com/thumbor/-HPS-htRN4n7NpnqAOTBeCPRlTM=/cdn0.vox-cdn.com/uploads/chorus_asset/file/2452642/DSC02149.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909804"/>
            <a:ext cx="3996055" cy="265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07837" y="5119393"/>
            <a:ext cx="16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Microsoft Band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305570" y="5429940"/>
            <a:ext cx="14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BASIS Watch</a:t>
            </a:r>
            <a:endParaRPr lang="nl-NL" dirty="0"/>
          </a:p>
        </p:txBody>
      </p:sp>
      <p:pic>
        <p:nvPicPr>
          <p:cNvPr id="6152" name="Picture 8" descr="http://techsplurge.com/wp-content/uploads/2014/03/Basi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81" y="2931294"/>
            <a:ext cx="3358150" cy="246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dn.macrumors.com/article-new/2014/10/microsoft-band_hero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" y="2621290"/>
            <a:ext cx="3581580" cy="259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76588" y="1839657"/>
            <a:ext cx="576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APIs are generally lacking, data is locked in proprietary apps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53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Why measure cognitive load?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“You should take a break”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Automatic difficulty adjustment in applications (such as games</a:t>
            </a:r>
            <a:r>
              <a:rPr lang="nl-NL" dirty="0" smtClean="0"/>
              <a:t>)</a:t>
            </a:r>
            <a:endParaRPr lang="nl-NL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People on the autism spectrum do display </a:t>
            </a:r>
            <a:r>
              <a:rPr lang="nl-NL" dirty="0" smtClean="0"/>
              <a:t>physiological response</a:t>
            </a:r>
            <a:endParaRPr lang="nl-NL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Classroom applications, are students following/getting it?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78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Determining cognitive load from GSR data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 smtClean="0"/>
          </a:p>
          <a:p>
            <a:pPr marL="0" indent="0">
              <a:buNone/>
            </a:pPr>
            <a:r>
              <a:rPr lang="nl-NL" b="1" dirty="0" smtClean="0"/>
              <a:t>Method</a:t>
            </a:r>
            <a:endParaRPr lang="nl-NL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Measure GSR data using tasks with varying difficulty</a:t>
            </a:r>
            <a:endParaRPr lang="nl-NL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Classify </a:t>
            </a:r>
            <a:r>
              <a:rPr lang="nl-NL" dirty="0" smtClean="0"/>
              <a:t>task difficulty from features of the GSR data</a:t>
            </a:r>
          </a:p>
        </p:txBody>
      </p:sp>
    </p:spTree>
    <p:extLst>
      <p:ext uri="{BB962C8B-B14F-4D97-AF65-F5344CB8AC3E}">
        <p14:creationId xmlns:p14="http://schemas.microsoft.com/office/powerpoint/2010/main" val="8806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Experiment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Arithmetic tasks with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Addition of four numbers, presented one by one</a:t>
            </a:r>
          </a:p>
          <a:p>
            <a:pPr marL="0" indent="0">
              <a:buNone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4 difficulty levels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8 tasks per subject, in random order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06600"/>
              </p:ext>
            </p:extLst>
          </p:nvPr>
        </p:nvGraphicFramePr>
        <p:xfrm>
          <a:off x="5651892" y="3271101"/>
          <a:ext cx="5179506" cy="247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492"/>
                <a:gridCol w="3506014"/>
              </a:tblGrid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Difficulty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Example Task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1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0</a:t>
                      </a:r>
                      <a:r>
                        <a:rPr lang="nl-NL" sz="2400" baseline="0" dirty="0" smtClean="0"/>
                        <a:t> + 1 + 1 + 1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2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</a:t>
                      </a:r>
                      <a:r>
                        <a:rPr lang="nl-NL" sz="2400" baseline="0" dirty="0" smtClean="0"/>
                        <a:t> + 5 + 7 + 2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31</a:t>
                      </a:r>
                      <a:r>
                        <a:rPr lang="nl-NL" sz="2400" baseline="0" dirty="0" smtClean="0"/>
                        <a:t> + 40 + 67 + 24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4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163 + 721 + 573 + 594</a:t>
                      </a:r>
                      <a:endParaRPr lang="nl-NL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6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37" y="3440784"/>
            <a:ext cx="10439243" cy="2428311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***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2377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48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7625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71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6274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34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41895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34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3986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2045616"/>
            <a:ext cx="10326121" cy="382347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nl-NL" sz="4000" u="sng" dirty="0" smtClean="0"/>
              <a:t>203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196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199</a:t>
            </a:r>
            <a:endParaRPr lang="nl-NL" sz="4000" u="sng" dirty="0"/>
          </a:p>
        </p:txBody>
      </p:sp>
    </p:spTree>
    <p:extLst>
      <p:ext uri="{BB962C8B-B14F-4D97-AF65-F5344CB8AC3E}">
        <p14:creationId xmlns:p14="http://schemas.microsoft.com/office/powerpoint/2010/main" val="18858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Cognitive load measurement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0979" cy="4390310"/>
          </a:xfrm>
        </p:spPr>
        <p:txBody>
          <a:bodyPr>
            <a:normAutofit/>
          </a:bodyPr>
          <a:lstStyle/>
          <a:p>
            <a:r>
              <a:rPr lang="nl-NL" dirty="0" smtClean="0"/>
              <a:t>Many approaches to measuring cognitive load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sz="900" dirty="0" smtClean="0">
                <a:solidFill>
                  <a:schemeClr val="bg1">
                    <a:lumMod val="75000"/>
                  </a:schemeClr>
                </a:solidFill>
              </a:rPr>
              <a:t>R. Brünken et al. (2003), </a:t>
            </a:r>
            <a:r>
              <a:rPr lang="nl-NL" sz="900" i="1" dirty="0" smtClean="0">
                <a:solidFill>
                  <a:schemeClr val="bg1">
                    <a:lumMod val="75000"/>
                  </a:schemeClr>
                </a:solidFill>
              </a:rPr>
              <a:t>Direct Measurement of Cognitive Load in Multimedia Learning</a:t>
            </a:r>
            <a:r>
              <a:rPr lang="nl-NL" sz="900" dirty="0" smtClean="0">
                <a:solidFill>
                  <a:schemeClr val="bg1">
                    <a:lumMod val="75000"/>
                  </a:schemeClr>
                </a:solidFill>
              </a:rPr>
              <a:t>. Educational Psychologist 38(1), 53-61</a:t>
            </a:r>
            <a:endParaRPr lang="nl-NL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76481"/>
              </p:ext>
            </p:extLst>
          </p:nvPr>
        </p:nvGraphicFramePr>
        <p:xfrm>
          <a:off x="1216456" y="2396557"/>
          <a:ext cx="9229122" cy="3124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6971"/>
                <a:gridCol w="3686075"/>
                <a:gridCol w="3686076"/>
              </a:tblGrid>
              <a:tr h="833295"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84362" marR="84362" marT="42181" marB="4218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Indirect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12263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Subjective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</a:t>
                      </a:r>
                      <a:r>
                        <a:rPr lang="nl-NL" sz="1700" baseline="0" dirty="0" smtClean="0"/>
                        <a:t> invested mental effort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 stress level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Self-reported difficulty of materials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78515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Objective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Physiological</a:t>
                      </a:r>
                      <a:r>
                        <a:rPr lang="nl-NL" sz="1700" baseline="0" dirty="0" smtClean="0"/>
                        <a:t> </a:t>
                      </a:r>
                      <a:r>
                        <a:rPr lang="nl-NL" sz="1700" baseline="0" dirty="0" smtClean="0"/>
                        <a:t>measures</a:t>
                      </a:r>
                    </a:p>
                    <a:p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Behavioral measures</a:t>
                      </a:r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Learning outcome measures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Dual-task performance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Brain activity measures (e.g. fMRI)</a:t>
                      </a:r>
                    </a:p>
                    <a:p>
                      <a:r>
                        <a:rPr lang="nl-NL" sz="1700" dirty="0" smtClean="0"/>
                        <a:t>(arguably</a:t>
                      </a:r>
                      <a:r>
                        <a:rPr lang="nl-NL" sz="1700" baseline="0" dirty="0" smtClean="0"/>
                        <a:t> also indirect)</a:t>
                      </a:r>
                      <a:endParaRPr lang="nl-NL" sz="1700" dirty="0" smtClean="0"/>
                    </a:p>
                  </a:txBody>
                  <a:tcPr marL="84362" marR="84362" marT="42181" marB="4218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2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37" y="3459638"/>
            <a:ext cx="10439243" cy="2428311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**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0255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Apparatus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52" y="4959682"/>
            <a:ext cx="9884228" cy="909411"/>
          </a:xfrm>
        </p:spPr>
        <p:txBody>
          <a:bodyPr/>
          <a:lstStyle/>
          <a:p>
            <a:r>
              <a:rPr lang="nl-NL" dirty="0" smtClean="0"/>
              <a:t>Affectiva Q Sensor</a:t>
            </a:r>
            <a:br>
              <a:rPr lang="nl-NL" dirty="0" smtClean="0"/>
            </a:br>
            <a:r>
              <a:rPr lang="nl-NL" dirty="0" smtClean="0"/>
              <a:t>(dry electrodes on wrist)</a:t>
            </a:r>
            <a:endParaRPr lang="nl-NL" dirty="0"/>
          </a:p>
        </p:txBody>
      </p:sp>
      <p:pic>
        <p:nvPicPr>
          <p:cNvPr id="11266" name="Picture 2" descr="http://mobihealthnews.com/wp-content/uploads/2011/07/qsensor-curv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09" y="2596546"/>
            <a:ext cx="3408772" cy="236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25737" y="4959682"/>
            <a:ext cx="2926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BIOPAC MP30 </a:t>
            </a:r>
          </a:p>
          <a:p>
            <a:r>
              <a:rPr lang="nl-NL" dirty="0" smtClean="0"/>
              <a:t>(wet finger electrodes)</a:t>
            </a:r>
            <a:endParaRPr lang="nl-NL" dirty="0"/>
          </a:p>
        </p:txBody>
      </p:sp>
      <p:pic>
        <p:nvPicPr>
          <p:cNvPr id="11268" name="Picture 4" descr="http://elte.prompt.hu/sites/default/files/tananyagok/physiology_practical/images/4be39a9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08" y="3589236"/>
            <a:ext cx="5672124" cy="137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754" y="1245905"/>
            <a:ext cx="3378926" cy="22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29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Raw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170" name="Picture 2" descr="http://puu.sh/ddiKA/e698607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67" y="1951357"/>
            <a:ext cx="9013826" cy="274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5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Raw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3634"/>
            <a:ext cx="10058400" cy="4005460"/>
          </a:xfrm>
        </p:spPr>
        <p:txBody>
          <a:bodyPr/>
          <a:lstStyle/>
          <a:p>
            <a:r>
              <a:rPr lang="nl-NL" dirty="0" smtClean="0"/>
              <a:t>DC current noise (50Hz) in signal</a:t>
            </a:r>
            <a:endParaRPr lang="nl-NL" dirty="0"/>
          </a:p>
        </p:txBody>
      </p:sp>
      <p:pic>
        <p:nvPicPr>
          <p:cNvPr id="7170" name="Picture 2" descr="http://puu.sh/ddiKA/e698607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56" y="1238127"/>
            <a:ext cx="7324927" cy="22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puu.sh/ddkyI/31865e93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92" y="3726440"/>
            <a:ext cx="5087348" cy="214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854927" y="2020389"/>
            <a:ext cx="3770810" cy="170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625737" y="2020389"/>
            <a:ext cx="165463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Smoothing filter (removing DC current)</a:t>
            </a:r>
          </a:p>
          <a:p>
            <a:r>
              <a:rPr lang="nl-NL" dirty="0" smtClean="0"/>
              <a:t>(Savitzky-Golay filtering)</a:t>
            </a:r>
            <a:endParaRPr lang="nl-NL" dirty="0"/>
          </a:p>
        </p:txBody>
      </p:sp>
      <p:pic>
        <p:nvPicPr>
          <p:cNvPr id="7170" name="Picture 2" descr="http://puu.sh/ddiKA/e698607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256" y="769634"/>
            <a:ext cx="5955018" cy="18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puu.sh/ddiTH/249c0dd57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26" y="2922390"/>
            <a:ext cx="10219508" cy="305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 rot="18866640">
            <a:off x="5460272" y="2643715"/>
            <a:ext cx="1950720" cy="5573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4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Cutting the tasks out of the data</a:t>
            </a:r>
          </a:p>
        </p:txBody>
      </p:sp>
      <p:pic>
        <p:nvPicPr>
          <p:cNvPr id="5" name="Picture 2" descr="http://puu.sh/ddiTH/249c0dd57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18" y="1149312"/>
            <a:ext cx="5651862" cy="1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puu.sh/ddjnO/c6f3dbc8e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2" y="2418047"/>
            <a:ext cx="4272414" cy="176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puu.sh/ddjc9/483e9a358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44" y="3187169"/>
            <a:ext cx="4087058" cy="178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uu.sh/ddjin/6bea24211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983" y="4178975"/>
            <a:ext cx="3991546" cy="167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929325">
            <a:off x="7457281" y="2418450"/>
            <a:ext cx="269966" cy="1962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Down Arrow 9"/>
          <p:cNvSpPr/>
          <p:nvPr/>
        </p:nvSpPr>
        <p:spPr>
          <a:xfrm rot="2379170">
            <a:off x="6331826" y="2296924"/>
            <a:ext cx="269966" cy="137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Down Arrow 10"/>
          <p:cNvSpPr/>
          <p:nvPr/>
        </p:nvSpPr>
        <p:spPr>
          <a:xfrm rot="4325835">
            <a:off x="5474365" y="1767202"/>
            <a:ext cx="269966" cy="137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Down Arrow 11"/>
          <p:cNvSpPr/>
          <p:nvPr/>
        </p:nvSpPr>
        <p:spPr>
          <a:xfrm rot="297708">
            <a:off x="9402793" y="2550239"/>
            <a:ext cx="269966" cy="1497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8872248" y="4371882"/>
            <a:ext cx="766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6000" dirty="0" smtClean="0"/>
              <a:t>...</a:t>
            </a:r>
            <a:endParaRPr lang="nl-NL" sz="6000" dirty="0"/>
          </a:p>
        </p:txBody>
      </p:sp>
    </p:spTree>
    <p:extLst>
      <p:ext uri="{BB962C8B-B14F-4D97-AF65-F5344CB8AC3E}">
        <p14:creationId xmlns:p14="http://schemas.microsoft.com/office/powerpoint/2010/main" val="3977295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Final 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Normalizing (dividing by subject average GSR over all tasks)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Smoothing out small DC current </a:t>
            </a:r>
            <a:r>
              <a:rPr lang="nl-NL" dirty="0" smtClean="0"/>
              <a:t>spikes (</a:t>
            </a:r>
            <a:r>
              <a:rPr lang="nl-NL" dirty="0"/>
              <a:t>Savitzky-Golay filtering)</a:t>
            </a:r>
          </a:p>
          <a:p>
            <a:endParaRPr lang="nl-NL" dirty="0"/>
          </a:p>
        </p:txBody>
      </p:sp>
      <p:pic>
        <p:nvPicPr>
          <p:cNvPr id="4" name="Picture 6" descr="http://puu.sh/ddjnO/c6f3dbc8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83" y="2871307"/>
            <a:ext cx="4785042" cy="197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puu.sh/ddjJH/0fd3149e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419" y="3857414"/>
            <a:ext cx="5050478" cy="20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ent Arrow 4"/>
          <p:cNvSpPr/>
          <p:nvPr/>
        </p:nvSpPr>
        <p:spPr>
          <a:xfrm rot="5400000">
            <a:off x="6033125" y="2429815"/>
            <a:ext cx="1440991" cy="26384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7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Transformation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Extract time </a:t>
            </a:r>
            <a:r>
              <a:rPr lang="nl-NL" dirty="0" smtClean="0"/>
              <a:t>domain features</a:t>
            </a:r>
            <a:endParaRPr lang="nl-NL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Export to </a:t>
            </a:r>
            <a:r>
              <a:rPr lang="nl-NL" dirty="0" smtClean="0"/>
              <a:t>an easily parsable </a:t>
            </a:r>
            <a:r>
              <a:rPr lang="nl-NL" dirty="0" smtClean="0"/>
              <a:t>format (CSV)</a:t>
            </a:r>
            <a:endParaRPr lang="nl-NL" dirty="0"/>
          </a:p>
        </p:txBody>
      </p:sp>
      <p:pic>
        <p:nvPicPr>
          <p:cNvPr id="10242" name="Picture 2" descr="http://puu.sh/ddjJH/0fd3149e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36" y="3028544"/>
            <a:ext cx="5050478" cy="20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ent Arrow 4"/>
          <p:cNvSpPr/>
          <p:nvPr/>
        </p:nvSpPr>
        <p:spPr>
          <a:xfrm rot="5400000">
            <a:off x="6128920" y="2538189"/>
            <a:ext cx="1440991" cy="26384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86772" y="4788199"/>
            <a:ext cx="4568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'luc'    'diff1'    [220.5357]    [0.1225</a:t>
            </a:r>
            <a:r>
              <a:rPr lang="nl-NL" dirty="0" smtClean="0"/>
              <a:t>]     ...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6140150" y="5737153"/>
            <a:ext cx="4898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(Name, Difficulty, accumulative GSR, Average GSR)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classifier</a:t>
            </a:r>
            <a:endParaRPr lang="nl-NL" dirty="0"/>
          </a:p>
        </p:txBody>
      </p:sp>
      <p:pic>
        <p:nvPicPr>
          <p:cNvPr id="1026" name="Picture 2" descr="http://puu.sh/drFPD/e17036289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45052"/>
            <a:ext cx="5839640" cy="160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1-mac.softpedia-static.com/screenshots/wek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66" y="3337089"/>
            <a:ext cx="4503692" cy="298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7687295" y="1505755"/>
            <a:ext cx="1440991" cy="26384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2226" y="3753167"/>
            <a:ext cx="61075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CSV data fed to Weka Data Mining Software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Allows for easily trying multiple classifier training algorithms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Also great for visualization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14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Visualization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9373"/>
            <a:ext cx="5435495" cy="4213782"/>
          </a:xfrm>
        </p:spPr>
        <p:txBody>
          <a:bodyPr/>
          <a:lstStyle/>
          <a:p>
            <a:r>
              <a:rPr lang="nl-NL" dirty="0" smtClean="0"/>
              <a:t>Standard Deviation vs Task Difficulty</a:t>
            </a:r>
            <a:endParaRPr lang="nl-NL" dirty="0"/>
          </a:p>
        </p:txBody>
      </p:sp>
      <p:pic>
        <p:nvPicPr>
          <p:cNvPr id="2050" name="Picture 2" descr="http://puu.sh/drGOW/ef9bf5a47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48" y="2211494"/>
            <a:ext cx="52482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uu.sh/drH98/81bae022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789" y="2225781"/>
            <a:ext cx="52482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32775" y="1819373"/>
            <a:ext cx="2960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Average GSR vs Task Difficulty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39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Cognitive load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approaches to measuring cognitive load</a:t>
            </a:r>
          </a:p>
          <a:p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85525"/>
              </p:ext>
            </p:extLst>
          </p:nvPr>
        </p:nvGraphicFramePr>
        <p:xfrm>
          <a:off x="1277887" y="2445513"/>
          <a:ext cx="9229122" cy="3124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6971"/>
                <a:gridCol w="3686075"/>
                <a:gridCol w="3686076"/>
              </a:tblGrid>
              <a:tr h="833295"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84362" marR="84362" marT="42181" marB="4218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Indirect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12263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Subjective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</a:t>
                      </a:r>
                      <a:r>
                        <a:rPr lang="nl-NL" sz="1700" baseline="0" dirty="0" smtClean="0"/>
                        <a:t> invested mental effort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 stress level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Self-reported difficulty of materials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78515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Objective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2000" b="1" dirty="0" smtClean="0"/>
                        <a:t>Physiological</a:t>
                      </a:r>
                      <a:r>
                        <a:rPr lang="nl-NL" sz="2000" b="1" baseline="0" dirty="0" smtClean="0"/>
                        <a:t> </a:t>
                      </a:r>
                      <a:r>
                        <a:rPr lang="nl-NL" sz="2000" b="1" baseline="0" dirty="0" smtClean="0"/>
                        <a:t>measures</a:t>
                      </a:r>
                    </a:p>
                    <a:p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Behavioral measures</a:t>
                      </a:r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Learning outcome measures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smtClean="0"/>
                        <a:t>Dual-task </a:t>
                      </a:r>
                      <a:r>
                        <a:rPr lang="nl-NL" sz="1700" dirty="0" smtClean="0"/>
                        <a:t>performance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smtClean="0"/>
                        <a:t>Brain </a:t>
                      </a:r>
                      <a:r>
                        <a:rPr lang="nl-NL" sz="1700" dirty="0" smtClean="0"/>
                        <a:t>activity measures (e.g. fMRI</a:t>
                      </a:r>
                      <a:r>
                        <a:rPr lang="nl-NL" sz="1700" dirty="0" smtClean="0"/>
                        <a:t>)</a:t>
                      </a:r>
                    </a:p>
                    <a:p>
                      <a:r>
                        <a:rPr lang="nl-NL" sz="1700" dirty="0" smtClean="0"/>
                        <a:t>(arguably</a:t>
                      </a:r>
                      <a:r>
                        <a:rPr lang="nl-NL" sz="1700" baseline="0" dirty="0" smtClean="0"/>
                        <a:t> also indirect)</a:t>
                      </a:r>
                      <a:endParaRPr lang="nl-NL" sz="1700" dirty="0" smtClean="0"/>
                    </a:p>
                  </a:txBody>
                  <a:tcPr marL="84362" marR="84362" marT="42181" marB="42181"/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9268614">
            <a:off x="5502903" y="3200189"/>
            <a:ext cx="3449044" cy="804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26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Preliminary 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684362"/>
            <a:ext cx="10058400" cy="480767"/>
          </a:xfrm>
        </p:spPr>
        <p:txBody>
          <a:bodyPr>
            <a:normAutofit/>
          </a:bodyPr>
          <a:lstStyle/>
          <a:p>
            <a:r>
              <a:rPr lang="nl-NL" dirty="0" smtClean="0"/>
              <a:t>Simple classifiers seem to work best. Expected from small dataset size.</a:t>
            </a:r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98323"/>
              </p:ext>
            </p:extLst>
          </p:nvPr>
        </p:nvGraphicFramePr>
        <p:xfrm>
          <a:off x="1202441" y="2284515"/>
          <a:ext cx="8128000" cy="3368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Classifier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Correctly</a:t>
                      </a:r>
                      <a:r>
                        <a:rPr lang="nl-NL" baseline="0" dirty="0" smtClean="0"/>
                        <a:t> Classified Instances 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SimpleCart </a:t>
                      </a:r>
                      <a:r>
                        <a:rPr lang="nl-NL" sz="1400" dirty="0" smtClean="0"/>
                        <a:t>(Minimal</a:t>
                      </a:r>
                      <a:r>
                        <a:rPr lang="nl-NL" sz="1400" baseline="0" dirty="0" smtClean="0"/>
                        <a:t> Cost 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J48Graft </a:t>
                      </a:r>
                      <a:r>
                        <a:rPr lang="nl-NL" sz="1400" dirty="0" smtClean="0"/>
                        <a:t>(Decision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43.75%</a:t>
                      </a:r>
                      <a:endParaRPr lang="nl-NL" dirty="0"/>
                    </a:p>
                  </a:txBody>
                  <a:tcPr/>
                </a:tc>
              </a:tr>
              <a:tr h="4019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BayesNet </a:t>
                      </a:r>
                      <a:r>
                        <a:rPr lang="nl-NL" sz="1400" dirty="0" smtClean="0"/>
                        <a:t>(Bayesian probability estimation)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Naïve</a:t>
                      </a:r>
                      <a:r>
                        <a:rPr lang="nl-NL" baseline="0" dirty="0" smtClean="0"/>
                        <a:t> Bayes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LWL </a:t>
                      </a:r>
                      <a:r>
                        <a:rPr lang="nl-NL" sz="1400" dirty="0" smtClean="0"/>
                        <a:t>(Locally weighted</a:t>
                      </a:r>
                      <a:r>
                        <a:rPr lang="nl-NL" sz="1400" baseline="0" dirty="0" smtClean="0"/>
                        <a:t> learning)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41.67%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Multilayer Perceptron </a:t>
                      </a:r>
                      <a:r>
                        <a:rPr lang="nl-NL" sz="1400" dirty="0" smtClean="0"/>
                        <a:t>(20 hidden layers)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29.17%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SMO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sz="1400" baseline="0" dirty="0" smtClean="0"/>
                        <a:t>(Support Vector Machine class algorithm)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6.25%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JRIP</a:t>
                      </a:r>
                      <a:r>
                        <a:rPr lang="nl-NL" sz="1400" dirty="0" smtClean="0"/>
                        <a:t> (Rule based learner)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18.75%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1866507"/>
            <a:ext cx="76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10 Folds cross-validation was used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80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Preliminary results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01166"/>
              </p:ext>
            </p:extLst>
          </p:nvPr>
        </p:nvGraphicFramePr>
        <p:xfrm>
          <a:off x="1202441" y="2284515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058"/>
                <a:gridCol w="2026763"/>
                <a:gridCol w="2345178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Classifier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 smtClean="0"/>
                        <a:t>Correct % 4 classes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Correct</a:t>
                      </a:r>
                      <a:r>
                        <a:rPr lang="nl-NL" baseline="0" dirty="0" smtClean="0"/>
                        <a:t> % 2 classes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SimpleCart </a:t>
                      </a:r>
                      <a:r>
                        <a:rPr lang="nl-NL" sz="1400" dirty="0" smtClean="0"/>
                        <a:t>(Minimal</a:t>
                      </a:r>
                      <a:r>
                        <a:rPr lang="nl-NL" sz="1400" baseline="0" dirty="0" smtClean="0"/>
                        <a:t> Cost 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72.92%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J48Graft </a:t>
                      </a:r>
                      <a:r>
                        <a:rPr lang="nl-NL" sz="1400" dirty="0" smtClean="0"/>
                        <a:t>(Decision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43.75%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77.08%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BayesNet </a:t>
                      </a:r>
                      <a:r>
                        <a:rPr lang="nl-NL" sz="1400" dirty="0" smtClean="0"/>
                        <a:t>(Bayesian probability estimation)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Naïve</a:t>
                      </a:r>
                      <a:r>
                        <a:rPr lang="nl-NL" baseline="0" dirty="0" smtClean="0"/>
                        <a:t> Bayes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60.42%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LWL </a:t>
                      </a:r>
                      <a:r>
                        <a:rPr lang="nl-NL" sz="1400" dirty="0" smtClean="0"/>
                        <a:t>(Locally weighted</a:t>
                      </a:r>
                      <a:r>
                        <a:rPr lang="nl-NL" sz="1400" baseline="0" dirty="0" smtClean="0"/>
                        <a:t> learning)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41.67%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Multilayer Perceptron </a:t>
                      </a:r>
                      <a:r>
                        <a:rPr lang="nl-NL" sz="1400" dirty="0" smtClean="0"/>
                        <a:t>(20 hidden layers)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29.17%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62.50%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SMO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sz="1400" baseline="0" dirty="0" smtClean="0"/>
                        <a:t>(Support Vector Machine class algorithm)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6.25%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58.33%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JRIP</a:t>
                      </a:r>
                      <a:r>
                        <a:rPr lang="nl-NL" sz="1400" dirty="0" smtClean="0"/>
                        <a:t> (Rule based learner)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18.75%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79.12%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1866507"/>
            <a:ext cx="76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10 Folds cross-validation was used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1097279" y="5707633"/>
            <a:ext cx="9225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 smtClean="0"/>
              <a:t>Classifying between two classes yields a better classification accuracy 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975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Improving the classification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Classification accuracy is not </a:t>
            </a:r>
            <a:r>
              <a:rPr lang="nl-NL" dirty="0"/>
              <a:t>great however, possible reasons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Small dataset (6 participants * 8 tasks = 48 entries)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Not the right features extracted from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It is simply not classifiable better from GSR </a:t>
            </a:r>
            <a:r>
              <a:rPr lang="nl-NL" dirty="0" smtClean="0"/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24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Summary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Using biometrics to determine cognitive load outside of the lab is exciting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I measured GSR during tasks of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Classifying task difficulty from this data is the goal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Next up is seeing whether I can improve this classification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70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Physiological </a:t>
            </a:r>
            <a:r>
              <a:rPr lang="nl-NL" dirty="0" smtClean="0"/>
              <a:t>response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The body displays a response under an increased cognitive load</a:t>
            </a:r>
          </a:p>
          <a:p>
            <a:pPr marL="0" indent="0">
              <a:buNone/>
            </a:pPr>
            <a:endParaRPr lang="nl-NL" sz="2800" dirty="0"/>
          </a:p>
          <a:p>
            <a:r>
              <a:rPr lang="nl-NL" sz="2800" dirty="0" smtClean="0"/>
              <a:t>Many </a:t>
            </a:r>
            <a:r>
              <a:rPr lang="nl-NL" sz="2800" dirty="0" smtClean="0"/>
              <a:t>different options for measuring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1414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Heart rate variability (HRV)</a:t>
            </a:r>
            <a:endParaRPr lang="nl-NL" dirty="0"/>
          </a:p>
        </p:txBody>
      </p:sp>
      <p:pic>
        <p:nvPicPr>
          <p:cNvPr id="1026" name="Picture 2" descr="http://www.polar.com/e_manuals/RCX5/Polar_RCX5_user_manual_English/images/Products/RCX5/Emanual/eManual_Sabrina/Images/HR_variability_RGB_150dp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4" t="20144" b="17950"/>
          <a:stretch/>
        </p:blipFill>
        <p:spPr bwMode="auto">
          <a:xfrm>
            <a:off x="4839656" y="1839474"/>
            <a:ext cx="4362664" cy="150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41H8CFrAqDL._SX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785" y="3288907"/>
            <a:ext cx="28575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ages.askmen.com/sports/keywords/1259787787_heart-rate-monitor_102596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92" y="2424764"/>
            <a:ext cx="3444330" cy="344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thenhs.co.uk/picts/hrv-positiv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25" y="3346057"/>
            <a:ext cx="3810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10492" y="1800285"/>
            <a:ext cx="2654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Time between heart beats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22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Respiratory rate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Or </a:t>
            </a:r>
            <a:r>
              <a:rPr lang="nl-NL" b="1" dirty="0" smtClean="0"/>
              <a:t>Ventilatory rate, Breathing frequency</a:t>
            </a:r>
            <a:endParaRPr lang="nl-NL" b="1" dirty="0"/>
          </a:p>
        </p:txBody>
      </p:sp>
      <p:pic>
        <p:nvPicPr>
          <p:cNvPr id="4098" name="Picture 2" descr="http://www.ineer.org/events/icee1999/proceedings/papers/130/Image137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8" y="2202785"/>
            <a:ext cx="52578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net2.cbsistatic.com/hub/i/2013/01/24/b09f0025-fdba-11e2-8c7c-d4ae52e62bcc/6e3c4c90ee6f933f12b96059744e1a1e/Equivital-belt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10" y="3204582"/>
            <a:ext cx="4365690" cy="303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cdn.medgadget.com/img/gs6494n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845734"/>
            <a:ext cx="2857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5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Galvanic Skin Response (GSR)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r>
              <a:rPr lang="nl-NL" dirty="0" smtClean="0"/>
              <a:t>Or </a:t>
            </a:r>
            <a:r>
              <a:rPr lang="nl-NL" b="1" dirty="0" smtClean="0"/>
              <a:t>Electrodermal Response (EDR), Skin Conductance Response (SCR)</a:t>
            </a:r>
            <a:endParaRPr lang="nl-NL" b="1" dirty="0"/>
          </a:p>
        </p:txBody>
      </p:sp>
      <p:pic>
        <p:nvPicPr>
          <p:cNvPr id="3076" name="Picture 4" descr="https://encrypted-tbn0.gstatic.com/images?q=tbn:ANd9GcQkxhwdQGcDT3UQUGxdbq41wdDhXpll2s2xqI3TLREN6vWG37vei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030" y="3749040"/>
            <a:ext cx="3180988" cy="238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extremenxt.com/blog/wp-content/uploads/2014/04/gsrplo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83" y="3461317"/>
            <a:ext cx="5827304" cy="27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647" y="2034687"/>
            <a:ext cx="3414056" cy="230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8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Other psysiological responses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Blood oxygen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Skin temperature / heat flux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Blood pressure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Motion (measured using accelerometer)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...</a:t>
            </a:r>
            <a:endParaRPr lang="nl-NL" sz="2800" dirty="0"/>
          </a:p>
          <a:p>
            <a:endParaRPr lang="nl-NL" sz="2800" dirty="0" smtClean="0"/>
          </a:p>
          <a:p>
            <a:endParaRPr lang="nl-NL" sz="2800" dirty="0"/>
          </a:p>
          <a:p>
            <a:r>
              <a:rPr lang="nl-NL" sz="2800" dirty="0" smtClean="0"/>
              <a:t>Multiple can </a:t>
            </a:r>
            <a:r>
              <a:rPr lang="nl-NL" sz="2800" dirty="0" smtClean="0"/>
              <a:t>generally </a:t>
            </a:r>
            <a:r>
              <a:rPr lang="nl-NL" sz="2800" dirty="0" smtClean="0"/>
              <a:t>be measured simultaneously</a:t>
            </a:r>
            <a:endParaRPr lang="nl-NL" sz="2800" dirty="0"/>
          </a:p>
        </p:txBody>
      </p:sp>
      <p:pic>
        <p:nvPicPr>
          <p:cNvPr id="5122" name="Picture 2" descr="http://newsoffice.mit.edu/sites/mit.edu.newsoffice/files/images/2009/2009083111134862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478" y="1845734"/>
            <a:ext cx="2886075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9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Galvanic Skin Response (GSR)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the electrical </a:t>
            </a:r>
            <a:r>
              <a:rPr lang="en-US" dirty="0" smtClean="0"/>
              <a:t>skin conductance</a:t>
            </a:r>
          </a:p>
          <a:p>
            <a:r>
              <a:rPr lang="en-US" dirty="0" smtClean="0"/>
              <a:t>Small voltage applied to electrodes, flowing current measured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nfluenced </a:t>
            </a:r>
            <a:r>
              <a:rPr lang="en-US" dirty="0"/>
              <a:t>by </a:t>
            </a:r>
            <a:r>
              <a:rPr lang="en-US" dirty="0" smtClean="0"/>
              <a:t>sweat glands</a:t>
            </a:r>
          </a:p>
          <a:p>
            <a:r>
              <a:rPr lang="en-US" dirty="0" smtClean="0"/>
              <a:t>Delay between stimulus and response between 0.8 and 4 seconds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4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738" y="1845734"/>
            <a:ext cx="3414056" cy="230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369</TotalTime>
  <Words>920</Words>
  <Application>Microsoft Office PowerPoint</Application>
  <PresentationFormat>Widescreen</PresentationFormat>
  <Paragraphs>231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Retrospect</vt:lpstr>
      <vt:lpstr>Smart watch and Biopac: using GSR data for distinguishing cognitive states</vt:lpstr>
      <vt:lpstr>Cognitive load measurement</vt:lpstr>
      <vt:lpstr>Cognitive load measurement</vt:lpstr>
      <vt:lpstr>Physiological response</vt:lpstr>
      <vt:lpstr>Heart rate variability (HRV)</vt:lpstr>
      <vt:lpstr>Respiratory rate</vt:lpstr>
      <vt:lpstr>Galvanic Skin Response (GSR)</vt:lpstr>
      <vt:lpstr>Other psysiological responses</vt:lpstr>
      <vt:lpstr>Galvanic Skin Response (GSR)</vt:lpstr>
      <vt:lpstr>New smartwatches feature biometric sensors</vt:lpstr>
      <vt:lpstr>Why measure cognitive load?</vt:lpstr>
      <vt:lpstr>Goal</vt:lpstr>
      <vt:lpstr>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Apparatus</vt:lpstr>
      <vt:lpstr>Raw data</vt:lpstr>
      <vt:lpstr>Raw data</vt:lpstr>
      <vt:lpstr>Preprocessing</vt:lpstr>
      <vt:lpstr>Preprocessing</vt:lpstr>
      <vt:lpstr>Final preprocessing</vt:lpstr>
      <vt:lpstr>Transformation</vt:lpstr>
      <vt:lpstr>Building a classifier</vt:lpstr>
      <vt:lpstr>Visualization</vt:lpstr>
      <vt:lpstr>Preliminary results</vt:lpstr>
      <vt:lpstr>Preliminary results</vt:lpstr>
      <vt:lpstr>Improving the classification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biometrics for determining cognitive load from galvanic skin response</dc:title>
  <dc:creator>Guido</dc:creator>
  <cp:lastModifiedBy>Guido</cp:lastModifiedBy>
  <cp:revision>33</cp:revision>
  <dcterms:created xsi:type="dcterms:W3CDTF">2014-12-01T19:39:24Z</dcterms:created>
  <dcterms:modified xsi:type="dcterms:W3CDTF">2014-12-12T16:31:13Z</dcterms:modified>
</cp:coreProperties>
</file>