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95" r:id="rId3"/>
    <p:sldId id="265" r:id="rId4"/>
    <p:sldId id="257" r:id="rId5"/>
    <p:sldId id="258" r:id="rId6"/>
    <p:sldId id="264" r:id="rId7"/>
    <p:sldId id="290" r:id="rId8"/>
    <p:sldId id="291" r:id="rId9"/>
    <p:sldId id="275" r:id="rId10"/>
    <p:sldId id="266" r:id="rId11"/>
    <p:sldId id="267" r:id="rId12"/>
    <p:sldId id="276" r:id="rId13"/>
    <p:sldId id="277" r:id="rId14"/>
    <p:sldId id="278" r:id="rId15"/>
    <p:sldId id="279" r:id="rId16"/>
    <p:sldId id="281" r:id="rId17"/>
    <p:sldId id="280" r:id="rId18"/>
    <p:sldId id="282" r:id="rId19"/>
    <p:sldId id="273" r:id="rId20"/>
    <p:sldId id="296" r:id="rId21"/>
    <p:sldId id="268" r:id="rId22"/>
    <p:sldId id="274" r:id="rId23"/>
    <p:sldId id="269" r:id="rId24"/>
    <p:sldId id="270" r:id="rId25"/>
    <p:sldId id="271" r:id="rId26"/>
    <p:sldId id="272" r:id="rId27"/>
    <p:sldId id="292" r:id="rId28"/>
    <p:sldId id="284" r:id="rId29"/>
    <p:sldId id="293" r:id="rId30"/>
    <p:sldId id="294" r:id="rId31"/>
    <p:sldId id="283" r:id="rId32"/>
    <p:sldId id="297" r:id="rId33"/>
    <p:sldId id="285" r:id="rId34"/>
    <p:sldId id="286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87457" autoAdjust="0"/>
  </p:normalViewPr>
  <p:slideViewPr>
    <p:cSldViewPr snapToGrid="0">
      <p:cViewPr varScale="1">
        <p:scale>
          <a:sx n="102" d="100"/>
          <a:sy n="102" d="100"/>
        </p:scale>
        <p:origin x="924" y="96"/>
      </p:cViewPr>
      <p:guideLst>
        <p:guide orient="horz" pos="184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E0D8-320B-4569-BE6C-469D92E7587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59D9-548E-4D60-8745-C70A5F3302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98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Low Pass Filter didn´t cut 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47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31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935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68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616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Note that 25% is expected from chance</a:t>
            </a:r>
          </a:p>
          <a:p>
            <a:r>
              <a:rPr lang="nl-NL" dirty="0" smtClean="0"/>
              <a:t>Not</a:t>
            </a:r>
            <a:r>
              <a:rPr lang="nl-NL" baseline="0" dirty="0" smtClean="0"/>
              <a:t> great.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970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Classifying between task</a:t>
            </a:r>
            <a:r>
              <a:rPr lang="nl-NL" baseline="0" dirty="0" smtClean="0"/>
              <a:t> 1,2   and task 3,4 combined</a:t>
            </a:r>
            <a:endParaRPr lang="nl-NL" dirty="0" smtClean="0"/>
          </a:p>
          <a:p>
            <a:r>
              <a:rPr lang="nl-NL" dirty="0" smtClean="0"/>
              <a:t>50% expected</a:t>
            </a:r>
            <a:r>
              <a:rPr lang="nl-NL" baseline="0" dirty="0" smtClean="0"/>
              <a:t> from chance.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Still not great / good enough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78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8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People</a:t>
            </a:r>
            <a:r>
              <a:rPr lang="nl-NL" baseline="0" dirty="0" smtClean="0"/>
              <a:t> with autism find it hard to become aware / communicate cognitive load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61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10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Multiple can be measured simultaneously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31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GSR is measuring</a:t>
            </a:r>
            <a:r>
              <a:rPr lang="nl-NL" baseline="0" dirty="0" smtClean="0"/>
              <a:t> the electrical skin conductance,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Unit of measurement is micro siemens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More sweat -&gt; higher conductance, sweating caused by primitive ‘fight or flight’ response, preparing for exertion to deal with threat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Delayed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88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29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8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1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1F45-FA95-431B-BD78-50EA5D211F75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B12-78B0-41B2-84BC-05EC2B493698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DA23-3B78-4E3E-AF4C-F19C18944F70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BBC6-71AF-4013-AD29-70C523B95493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034-E8EA-4CFF-8C19-232EC2542570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B0C-E715-451C-8246-E548F6566A01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0B6-1046-4600-8CA5-1EC6FCBAB8DD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0797-B77C-40DE-A206-FD3F0B28B9AE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CE1C-7117-495C-ACE6-1AEEFBFFDD55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66F47D-9A0C-49EC-9607-79EBD1819779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6E37-61B4-42E5-B2B7-59E738724DA4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45CCF6-D42D-46A2-9F77-C9EDC8FCCDB7}" type="datetime1">
              <a:rPr lang="en-US" smtClean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79963"/>
            <a:ext cx="10058400" cy="35661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/>
              <a:t>GSR data for </a:t>
            </a:r>
            <a:r>
              <a:rPr lang="en-US" sz="4000" dirty="0" smtClean="0"/>
              <a:t>determining cognitive load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Guido Zuidhof</a:t>
            </a:r>
          </a:p>
          <a:p>
            <a:r>
              <a:rPr lang="nl-NL" dirty="0" smtClean="0"/>
              <a:t>December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1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Determining cognitive load from GSR data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Method</a:t>
            </a:r>
            <a:endParaRPr lang="nl-NL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Measure GSR data using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 task difficulty from features of the GSR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Arithmetic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Addition of four numbers, presented one by one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4 difficulty levels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8 tasks per subject, in random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06600"/>
              </p:ext>
            </p:extLst>
          </p:nvPr>
        </p:nvGraphicFramePr>
        <p:xfrm>
          <a:off x="5651892" y="3271101"/>
          <a:ext cx="5179506" cy="24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92"/>
                <a:gridCol w="3506014"/>
              </a:tblGrid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Difficulty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Example Task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0</a:t>
                      </a:r>
                      <a:r>
                        <a:rPr lang="nl-NL" sz="2400" baseline="0" dirty="0" smtClean="0"/>
                        <a:t> + 1 + 1 + 1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2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r>
                        <a:rPr lang="nl-NL" sz="2400" baseline="0" dirty="0" smtClean="0"/>
                        <a:t> + 5 + 7 + 2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31</a:t>
                      </a:r>
                      <a:r>
                        <a:rPr lang="nl-NL" sz="2400" baseline="0" dirty="0" smtClean="0"/>
                        <a:t> + 40 + 67 + 24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4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163 + 721 + 573 + 594</a:t>
                      </a:r>
                      <a:endParaRPr lang="nl-N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40784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***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48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9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71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8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50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1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34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9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4000" u="sng" dirty="0" smtClean="0"/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59638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5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Apparatus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52" y="4959682"/>
            <a:ext cx="9884228" cy="909411"/>
          </a:xfrm>
        </p:spPr>
        <p:txBody>
          <a:bodyPr/>
          <a:lstStyle/>
          <a:p>
            <a:r>
              <a:rPr lang="nl-NL" dirty="0" smtClean="0"/>
              <a:t>Affectiva Q Sensor</a:t>
            </a:r>
            <a:br>
              <a:rPr lang="nl-NL" dirty="0" smtClean="0"/>
            </a:br>
            <a:r>
              <a:rPr lang="nl-NL" dirty="0" smtClean="0"/>
              <a:t>(dry electrodes on wrist)</a:t>
            </a:r>
            <a:endParaRPr lang="nl-NL" dirty="0"/>
          </a:p>
        </p:txBody>
      </p:sp>
      <p:pic>
        <p:nvPicPr>
          <p:cNvPr id="11266" name="Picture 2" descr="http://mobihealthnews.com/wp-content/uploads/2011/07/qsensor-cur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09" y="2596546"/>
            <a:ext cx="3408772" cy="2363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5737" y="4959682"/>
            <a:ext cx="292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BIOPAC MP30 </a:t>
            </a:r>
          </a:p>
          <a:p>
            <a:r>
              <a:rPr lang="nl-NL" dirty="0" smtClean="0"/>
              <a:t>(wet finger electrodes)</a:t>
            </a:r>
            <a:endParaRPr lang="nl-NL" dirty="0"/>
          </a:p>
        </p:txBody>
      </p:sp>
      <p:pic>
        <p:nvPicPr>
          <p:cNvPr id="11268" name="Picture 4" descr="http://elte.prompt.hu/sites/default/files/tananyagok/physiology_practical/images/4be39a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8" y="3589236"/>
            <a:ext cx="5672124" cy="1370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4" y="1245905"/>
            <a:ext cx="3378926" cy="2279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9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amount of information a human is trying to process in working memory at any one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Sweller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, 1999)</a:t>
            </a:r>
            <a:endParaRPr lang="nl-NL" sz="1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 Sensor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Data proved unusable, proper connection to skin not present in many subjects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Needs some sweat present from the get-go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Lesson learned: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Have subjects wear them longer before the first task starts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Ask subjects to do some mild exercise beforehand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46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6697" y="1951349"/>
            <a:ext cx="14605720" cy="38125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9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81" y="1170073"/>
            <a:ext cx="8321956" cy="2172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634"/>
            <a:ext cx="10058400" cy="4005460"/>
          </a:xfrm>
        </p:spPr>
        <p:txBody>
          <a:bodyPr/>
          <a:lstStyle/>
          <a:p>
            <a:r>
              <a:rPr lang="nl-NL" dirty="0" smtClean="0"/>
              <a:t>DC current noise (50Hz) in signal</a:t>
            </a:r>
            <a:endParaRPr lang="nl-NL" dirty="0"/>
          </a:p>
        </p:txBody>
      </p:sp>
      <p:pic>
        <p:nvPicPr>
          <p:cNvPr id="13314" name="Picture 2" descr="http://puu.sh/ddkyI/31865e93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2" y="3726440"/>
            <a:ext cx="5087348" cy="21426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54927" y="2020389"/>
            <a:ext cx="3770810" cy="1706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25737" y="2020389"/>
            <a:ext cx="165463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2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0" y="496234"/>
            <a:ext cx="8169896" cy="213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628836"/>
            <a:ext cx="12192000" cy="36549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Smoothing filter (removing DC current)</a:t>
            </a:r>
          </a:p>
          <a:p>
            <a:r>
              <a:rPr lang="nl-NL" dirty="0" smtClean="0"/>
              <a:t>(Savitzky-Golay filtering)</a:t>
            </a:r>
            <a:endParaRPr lang="nl-NL" dirty="0"/>
          </a:p>
        </p:txBody>
      </p:sp>
      <p:sp>
        <p:nvSpPr>
          <p:cNvPr id="4" name="Left Arrow 3"/>
          <p:cNvSpPr/>
          <p:nvPr/>
        </p:nvSpPr>
        <p:spPr>
          <a:xfrm rot="18866640">
            <a:off x="6534929" y="2559793"/>
            <a:ext cx="1950720" cy="5573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05" y="1459088"/>
            <a:ext cx="8331852" cy="2497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Cutting the tasks out of the data</a:t>
            </a:r>
          </a:p>
        </p:txBody>
      </p:sp>
      <p:pic>
        <p:nvPicPr>
          <p:cNvPr id="8198" name="Picture 6" descr="http://puu.sh/ddjnO/c6f3dbc8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2" y="2418047"/>
            <a:ext cx="4272414" cy="1760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uu.sh/ddjc9/483e9a35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44" y="3187169"/>
            <a:ext cx="4087058" cy="1782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uu.sh/ddjin/6bea242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3" y="4178975"/>
            <a:ext cx="3991546" cy="1673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929325">
            <a:off x="7422045" y="2677554"/>
            <a:ext cx="269966" cy="1699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 rot="2379170">
            <a:off x="6331826" y="2296924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 rot="4325835">
            <a:off x="5474365" y="1767202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 rot="297708">
            <a:off x="9392662" y="2784064"/>
            <a:ext cx="269966" cy="126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872248" y="4371882"/>
            <a:ext cx="766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 smtClean="0"/>
              <a:t>...</a:t>
            </a:r>
            <a:endParaRPr lang="nl-NL" sz="6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9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Normalizing (dividing by subject average GSR over all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Smoothing out small DC current </a:t>
            </a:r>
            <a:r>
              <a:rPr lang="nl-NL" dirty="0" smtClean="0"/>
              <a:t>spikes (</a:t>
            </a:r>
            <a:r>
              <a:rPr lang="nl-NL" dirty="0"/>
              <a:t>Savitzky-Golay filtering)</a:t>
            </a:r>
          </a:p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3" y="2730435"/>
            <a:ext cx="4485200" cy="3357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1" y="2606957"/>
            <a:ext cx="4554434" cy="34097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99901" y="3733014"/>
            <a:ext cx="1708212" cy="67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1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Extract </a:t>
            </a:r>
            <a:r>
              <a:rPr lang="nl-NL" dirty="0" smtClean="0"/>
              <a:t>time domain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Export </a:t>
            </a:r>
            <a:r>
              <a:rPr lang="nl-NL" dirty="0" smtClean="0"/>
              <a:t>to an easily parsable format (CSV)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297659" y="4668545"/>
            <a:ext cx="5914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Difficulty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endParaRPr lang="nl-NL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Accumulative GSR, Average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GSR</a:t>
            </a:r>
            <a:endParaRPr lang="nl-NL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Standard Deviation, Difference start/end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Peak 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count with varying 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tresholds</a:t>
            </a:r>
            <a:endParaRPr lang="nl-NL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7829" y="3631530"/>
            <a:ext cx="4953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 'luc'    'diff2'    [221.4503]    [0.1230]    [7.3118e-04]    </a:t>
            </a:r>
            <a:r>
              <a:rPr lang="it-IT" sz="2000" dirty="0" smtClean="0"/>
              <a:t>[0.0020</a:t>
            </a:r>
            <a:r>
              <a:rPr lang="it-IT" sz="2000" dirty="0"/>
              <a:t>]    [6]    [6]    [5]    [4]</a:t>
            </a:r>
            <a:endParaRPr lang="nl-NL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69" y="2663198"/>
            <a:ext cx="4282160" cy="3205896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rot="5400000">
            <a:off x="6306053" y="2010020"/>
            <a:ext cx="617791" cy="24942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0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4" b="2765"/>
          <a:stretch/>
        </p:blipFill>
        <p:spPr>
          <a:xfrm>
            <a:off x="2109085" y="1818609"/>
            <a:ext cx="8034156" cy="44879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1097280" y="1818609"/>
            <a:ext cx="150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Average </a:t>
            </a:r>
            <a:r>
              <a:rPr lang="nl-NL" sz="2000" dirty="0" smtClean="0"/>
              <a:t>GSR</a:t>
            </a:r>
            <a:endParaRPr lang="nl-NL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2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59" y="-557968"/>
            <a:ext cx="12324278" cy="8023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Average </a:t>
            </a:r>
            <a:r>
              <a:rPr lang="nl-NL" dirty="0" smtClean="0">
                <a:solidFill>
                  <a:schemeClr val="bg1"/>
                </a:solidFill>
              </a:rPr>
              <a:t>GSR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2" b="3221"/>
          <a:stretch/>
        </p:blipFill>
        <p:spPr>
          <a:xfrm>
            <a:off x="2090230" y="1857080"/>
            <a:ext cx="8071866" cy="4458879"/>
          </a:xfrm>
        </p:spPr>
      </p:pic>
      <p:sp>
        <p:nvSpPr>
          <p:cNvPr id="5" name="Rectangle 4"/>
          <p:cNvSpPr/>
          <p:nvPr/>
        </p:nvSpPr>
        <p:spPr>
          <a:xfrm>
            <a:off x="1101626" y="185708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Standard Deviation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Why determine cognitive </a:t>
            </a:r>
            <a:r>
              <a:rPr lang="nl-NL" dirty="0" smtClean="0"/>
              <a:t>load?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 Classroom </a:t>
            </a:r>
            <a:r>
              <a:rPr lang="nl-NL" dirty="0" smtClean="0"/>
              <a:t>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</a:t>
            </a:r>
            <a:r>
              <a:rPr lang="nl-NL" dirty="0"/>
              <a:t>Automatic difficulty adjustment in applications (such as games)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“You </a:t>
            </a:r>
            <a:r>
              <a:rPr lang="nl-NL" dirty="0" smtClean="0"/>
              <a:t>should take a break”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People </a:t>
            </a:r>
            <a:r>
              <a:rPr lang="nl-NL" dirty="0" smtClean="0"/>
              <a:t>on the autism spectrum do display physiological </a:t>
            </a:r>
            <a:r>
              <a:rPr lang="nl-NL" dirty="0" smtClean="0"/>
              <a:t>response</a:t>
            </a:r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4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750"/>
            <a:ext cx="12192000" cy="79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Standard Deviation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classifier</a:t>
            </a:r>
            <a:endParaRPr lang="nl-NL" dirty="0"/>
          </a:p>
        </p:txBody>
      </p:sp>
      <p:pic>
        <p:nvPicPr>
          <p:cNvPr id="1026" name="Picture 2" descr="http://puu.sh/drFPD/e17036289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5052"/>
            <a:ext cx="5839640" cy="16004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-mac.softpedia-static.com/screenshots/wek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66" y="3337089"/>
            <a:ext cx="4503692" cy="2980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7687295" y="150575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226" y="3753167"/>
            <a:ext cx="49702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CSV data fed </a:t>
            </a:r>
            <a:r>
              <a:rPr lang="nl-NL" dirty="0" smtClean="0"/>
              <a:t>to Weka Data Mining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Easy to try multiple classifier training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9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996" y="3657600"/>
            <a:ext cx="9609684" cy="2211493"/>
          </a:xfrm>
        </p:spPr>
        <p:txBody>
          <a:bodyPr>
            <a:normAutofit/>
          </a:bodyPr>
          <a:lstStyle/>
          <a:p>
            <a:r>
              <a:rPr lang="nl-NL" sz="2800" dirty="0" smtClean="0"/>
              <a:t>Can we predict the task difficulty given these features?</a:t>
            </a:r>
            <a:endParaRPr lang="nl-N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0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84362"/>
            <a:ext cx="10058400" cy="480767"/>
          </a:xfrm>
        </p:spPr>
        <p:txBody>
          <a:bodyPr>
            <a:normAutofit/>
          </a:bodyPr>
          <a:lstStyle/>
          <a:p>
            <a:r>
              <a:rPr lang="nl-NL" dirty="0" smtClean="0"/>
              <a:t>Simple classifiers seem to work best. Expected from small dataset size.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98323"/>
              </p:ext>
            </p:extLst>
          </p:nvPr>
        </p:nvGraphicFramePr>
        <p:xfrm>
          <a:off x="1202441" y="2284515"/>
          <a:ext cx="81280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Correctly</a:t>
                      </a:r>
                      <a:r>
                        <a:rPr lang="nl-NL" baseline="0" dirty="0" smtClean="0"/>
                        <a:t> Classified Instances 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</a:tr>
              <a:tr h="401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01166"/>
              </p:ext>
            </p:extLst>
          </p:nvPr>
        </p:nvGraphicFramePr>
        <p:xfrm>
          <a:off x="1202441" y="228451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058"/>
                <a:gridCol w="2026763"/>
                <a:gridCol w="234517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/>
                        <a:t>Correct % 4 classes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Correct</a:t>
                      </a:r>
                      <a:r>
                        <a:rPr lang="nl-NL" baseline="0" dirty="0" smtClean="0"/>
                        <a:t> % 2 classes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72.92%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77.08%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60.42%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62.50%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58.33%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79.12%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Improving the 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Classification accuracy is not </a:t>
            </a:r>
            <a:r>
              <a:rPr lang="nl-NL" dirty="0"/>
              <a:t>great however, possible reasons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Small dataset (6 participants * 8 tasks = 48 entries</a:t>
            </a:r>
            <a:r>
              <a:rPr lang="nl-NL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Design susceptible to ´task bleeding´, i.e. sweat from last task carries 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Sensor inaccuracy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Not the right features extracted from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tx1"/>
                </a:solidFill>
              </a:rPr>
              <a:t> It is simply not classifiable better from GSR </a:t>
            </a:r>
            <a:r>
              <a:rPr lang="nl-NL" dirty="0" smtClean="0">
                <a:solidFill>
                  <a:schemeClr val="tx1"/>
                </a:solidFill>
              </a:rPr>
              <a:t>data</a:t>
            </a:r>
          </a:p>
          <a:p>
            <a:pPr marL="201168" lvl="1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6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Using biometrics to determine cognitive load outside of the lab is </a:t>
            </a:r>
            <a:r>
              <a:rPr lang="nl-NL" dirty="0" smtClean="0"/>
              <a:t>exciting and potentially useful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I measured GSR during tasks of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Classifying task difficulty from this data is the </a:t>
            </a:r>
            <a:r>
              <a:rPr lang="nl-NL" dirty="0" smtClean="0"/>
              <a:t>goal</a:t>
            </a:r>
          </a:p>
          <a:p>
            <a:pPr marL="0" indent="0">
              <a:buNone/>
            </a:pP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Next up is seeing whether I can improve this classification by extracting different features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 measurement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0979" cy="4390310"/>
          </a:xfrm>
        </p:spPr>
        <p:txBody>
          <a:bodyPr>
            <a:normAutofit/>
          </a:bodyPr>
          <a:lstStyle/>
          <a:p>
            <a:r>
              <a:rPr lang="nl-NL" dirty="0" smtClean="0"/>
              <a:t>Many approaches to measuring cognitive load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R. Brünken et al. (2003), </a:t>
            </a:r>
            <a:r>
              <a:rPr lang="nl-NL" sz="900" i="1" dirty="0" smtClean="0">
                <a:solidFill>
                  <a:schemeClr val="bg1">
                    <a:lumMod val="75000"/>
                  </a:schemeClr>
                </a:solidFill>
              </a:rPr>
              <a:t>Direct Measurement of Cognitive Load in Multimedia Learning</a:t>
            </a:r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. Educational Psychologist 38(1), 53-61</a:t>
            </a:r>
            <a:endParaRPr lang="nl-NL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76481"/>
              </p:ext>
            </p:extLst>
          </p:nvPr>
        </p:nvGraphicFramePr>
        <p:xfrm>
          <a:off x="1216456" y="2396557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Physiological</a:t>
                      </a:r>
                      <a:r>
                        <a:rPr lang="nl-NL" sz="1700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Dual-task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Cognitive load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approaches to measuring cognitive load</a:t>
            </a:r>
          </a:p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85525"/>
              </p:ext>
            </p:extLst>
          </p:nvPr>
        </p:nvGraphicFramePr>
        <p:xfrm>
          <a:off x="1277887" y="2445513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Physiological</a:t>
                      </a:r>
                      <a:r>
                        <a:rPr lang="nl-NL" sz="2000" b="1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smtClean="0"/>
                        <a:t>Dual-task </a:t>
                      </a:r>
                      <a:r>
                        <a:rPr lang="nl-NL" sz="1700" dirty="0" smtClean="0"/>
                        <a:t>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smtClean="0"/>
                        <a:t>Brain </a:t>
                      </a:r>
                      <a:r>
                        <a:rPr lang="nl-NL" sz="1700" dirty="0" smtClean="0"/>
                        <a:t>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268614">
            <a:off x="5502903" y="3200189"/>
            <a:ext cx="3449044" cy="80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1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New </a:t>
            </a:r>
            <a:r>
              <a:rPr lang="nl-NL" sz="3600" dirty="0" smtClean="0"/>
              <a:t>consumer electronics can measure </a:t>
            </a:r>
            <a:r>
              <a:rPr lang="nl-NL" sz="3600" dirty="0" smtClean="0"/>
              <a:t>biometrics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4566778"/>
            <a:ext cx="4145280" cy="1302316"/>
          </a:xfrm>
        </p:spPr>
        <p:txBody>
          <a:bodyPr/>
          <a:lstStyle/>
          <a:p>
            <a:r>
              <a:rPr lang="nl-NL" dirty="0" smtClean="0"/>
              <a:t>Samsung Simband</a:t>
            </a:r>
            <a:endParaRPr lang="nl-NL" dirty="0"/>
          </a:p>
        </p:txBody>
      </p:sp>
      <p:pic>
        <p:nvPicPr>
          <p:cNvPr id="6146" name="Picture 2" descr="https://cdn2.vox-cdn.com/thumbor/-HPS-htRN4n7NpnqAOTBeCPRlTM=/cdn0.vox-cdn.com/uploads/chorus_asset/file/2452642/DSC02149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9804"/>
            <a:ext cx="3996055" cy="26569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837" y="5119393"/>
            <a:ext cx="16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Microsoft Band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305570" y="5429940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BASIS Watch</a:t>
            </a:r>
            <a:endParaRPr lang="nl-NL" dirty="0"/>
          </a:p>
        </p:txBody>
      </p:sp>
      <p:pic>
        <p:nvPicPr>
          <p:cNvPr id="6152" name="Picture 8" descr="http://techsplurge.com/wp-content/uploads/2014/03/Ba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1" y="2931294"/>
            <a:ext cx="3358150" cy="246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macrumors.com/article-new/2014/10/microsoft-band_her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2621290"/>
            <a:ext cx="3581580" cy="25966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588" y="1839657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APIs are generally lacking, data is locked in proprietary apps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1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The body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responds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when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cognitive</a:t>
            </a:r>
            <a:r>
              <a:rPr lang="nl-NL" sz="2800" dirty="0" smtClean="0">
                <a:solidFill>
                  <a:srgbClr val="FF0000"/>
                </a:solidFill>
              </a:rPr>
              <a:t> load is</a:t>
            </a:r>
            <a:r>
              <a:rPr lang="nl-NL" sz="2800" dirty="0" smtClean="0"/>
              <a:t> </a:t>
            </a:r>
            <a:r>
              <a:rPr lang="nl-NL" sz="2800" dirty="0" err="1" smtClean="0"/>
              <a:t>increased</a:t>
            </a:r>
            <a:r>
              <a:rPr lang="nl-NL" sz="2800" dirty="0" smtClean="0">
                <a:solidFill>
                  <a:srgbClr val="FF0000"/>
                </a:solidFill>
              </a:rPr>
              <a:t>/</a:t>
            </a:r>
            <a:r>
              <a:rPr lang="nl-NL" sz="2800" dirty="0" err="1" smtClean="0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1800" dirty="0" smtClean="0"/>
              <a:t>Many different options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measuring</a:t>
            </a:r>
            <a:r>
              <a:rPr lang="nl-NL" sz="1800" dirty="0" smtClean="0"/>
              <a:t>, </a:t>
            </a:r>
            <a:r>
              <a:rPr lang="nl-NL" sz="1800" dirty="0" err="1" smtClean="0"/>
              <a:t>like</a:t>
            </a:r>
            <a:r>
              <a:rPr lang="nl-NL" sz="1800" dirty="0" smtClean="0"/>
              <a:t>: </a:t>
            </a:r>
            <a:endParaRPr lang="nl-NL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/>
              <a:t>Heart</a:t>
            </a:r>
            <a:r>
              <a:rPr lang="nl-NL" sz="2800" dirty="0"/>
              <a:t> </a:t>
            </a:r>
            <a:r>
              <a:rPr lang="nl-NL" sz="2800" dirty="0" err="1"/>
              <a:t>rate</a:t>
            </a:r>
            <a:r>
              <a:rPr lang="nl-NL" sz="2800" dirty="0"/>
              <a:t> </a:t>
            </a:r>
            <a:r>
              <a:rPr lang="nl-NL" sz="2800" dirty="0" err="1"/>
              <a:t>variability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Galvanic</a:t>
            </a:r>
            <a:r>
              <a:rPr lang="nl-NL" sz="2800" dirty="0" smtClean="0"/>
              <a:t> </a:t>
            </a:r>
            <a:r>
              <a:rPr lang="nl-NL" sz="2800" dirty="0"/>
              <a:t>Skin </a:t>
            </a:r>
            <a:r>
              <a:rPr lang="nl-NL" sz="2800" dirty="0" smtClean="0"/>
              <a:t>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Facial </a:t>
            </a:r>
            <a:r>
              <a:rPr lang="nl-NL" sz="2800" dirty="0" err="1"/>
              <a:t>expressions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err="1" smtClean="0"/>
              <a:t>dilation</a:t>
            </a:r>
            <a:endParaRPr lang="nl-NL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96752" y="5778244"/>
            <a:ext cx="8938482" cy="590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Measuring these is often not mutually exclusive</a:t>
            </a:r>
            <a:endParaRPr lang="nl-NL" sz="2400" dirty="0"/>
          </a:p>
        </p:txBody>
      </p:sp>
      <p:pic>
        <p:nvPicPr>
          <p:cNvPr id="10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The body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responds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when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cognitive</a:t>
            </a:r>
            <a:r>
              <a:rPr lang="nl-NL" sz="2800" dirty="0">
                <a:solidFill>
                  <a:srgbClr val="FF0000"/>
                </a:solidFill>
              </a:rPr>
              <a:t> load is</a:t>
            </a:r>
            <a:r>
              <a:rPr lang="nl-NL" sz="2800" dirty="0"/>
              <a:t> </a:t>
            </a:r>
            <a:r>
              <a:rPr lang="nl-NL" sz="2800" dirty="0" err="1"/>
              <a:t>increased</a:t>
            </a:r>
            <a:r>
              <a:rPr lang="nl-NL" sz="2800" dirty="0">
                <a:solidFill>
                  <a:srgbClr val="FF0000"/>
                </a:solidFill>
              </a:rPr>
              <a:t>/</a:t>
            </a:r>
            <a:r>
              <a:rPr lang="nl-NL" sz="2800" dirty="0" err="1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1800" dirty="0" err="1" smtClean="0"/>
              <a:t>Many</a:t>
            </a:r>
            <a:r>
              <a:rPr lang="nl-NL" sz="1800" dirty="0" smtClean="0"/>
              <a:t> different options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measuring</a:t>
            </a:r>
            <a:r>
              <a:rPr lang="nl-NL" sz="1800" dirty="0" smtClean="0"/>
              <a:t>, </a:t>
            </a:r>
            <a:r>
              <a:rPr lang="nl-NL" sz="1800" dirty="0" err="1" smtClean="0"/>
              <a:t>like</a:t>
            </a:r>
            <a:r>
              <a:rPr lang="nl-NL" sz="1800" dirty="0" smtClean="0"/>
              <a:t>: </a:t>
            </a:r>
            <a:endParaRPr lang="nl-NL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/>
              <a:t>Heart</a:t>
            </a:r>
            <a:r>
              <a:rPr lang="nl-NL" sz="2800" dirty="0"/>
              <a:t> </a:t>
            </a:r>
            <a:r>
              <a:rPr lang="nl-NL" sz="2800" dirty="0" err="1"/>
              <a:t>rate</a:t>
            </a:r>
            <a:r>
              <a:rPr lang="nl-NL" sz="2800" dirty="0"/>
              <a:t> </a:t>
            </a:r>
            <a:r>
              <a:rPr lang="nl-NL" sz="2800" dirty="0" err="1"/>
              <a:t>variability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b="1" dirty="0" err="1" smtClean="0"/>
              <a:t>Galvanic</a:t>
            </a:r>
            <a:r>
              <a:rPr lang="nl-NL" sz="2800" b="1" dirty="0" smtClean="0"/>
              <a:t> </a:t>
            </a:r>
            <a:r>
              <a:rPr lang="nl-NL" sz="2800" b="1" dirty="0"/>
              <a:t>Skin Response (GSR</a:t>
            </a:r>
            <a:r>
              <a:rPr lang="nl-NL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Facial </a:t>
            </a:r>
            <a:r>
              <a:rPr lang="nl-NL" sz="2800" dirty="0" err="1"/>
              <a:t>expressions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err="1" smtClean="0"/>
              <a:t>dilation</a:t>
            </a:r>
            <a:endParaRPr lang="nl-NL" sz="2800" dirty="0" smtClean="0"/>
          </a:p>
        </p:txBody>
      </p:sp>
      <p:sp>
        <p:nvSpPr>
          <p:cNvPr id="7" name="Left Arrow 6"/>
          <p:cNvSpPr/>
          <p:nvPr/>
        </p:nvSpPr>
        <p:spPr>
          <a:xfrm rot="19268614">
            <a:off x="10007290" y="2377807"/>
            <a:ext cx="2200534" cy="725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Measuring the electrical </a:t>
            </a:r>
            <a:r>
              <a:rPr lang="en-US" dirty="0" smtClean="0"/>
              <a:t>skin conductance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Small voltage applied to electrodes, flowing current measured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Unit of measurement: </a:t>
            </a:r>
            <a:r>
              <a:rPr lang="el-GR" dirty="0"/>
              <a:t>μ</a:t>
            </a:r>
            <a:r>
              <a:rPr lang="nl-NL" dirty="0" smtClean="0"/>
              <a:t>S (microsiemens)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Influenced </a:t>
            </a:r>
            <a:r>
              <a:rPr lang="en-US" dirty="0"/>
              <a:t>by </a:t>
            </a:r>
            <a:r>
              <a:rPr lang="en-US" dirty="0" smtClean="0"/>
              <a:t>sweat </a:t>
            </a:r>
            <a:r>
              <a:rPr lang="en-US" dirty="0" smtClean="0"/>
              <a:t>glands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Delay between stimulus and response between 0.8 and 4 seconds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624" y="1737360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.dailymail.co.uk/i/pix/2012/06/12/article-2158142-13925C1C000005DC-700_243x2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67" y="4300536"/>
            <a:ext cx="2354028" cy="25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gbh.org/imageassets/last_hour_data_6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95" y="4005456"/>
            <a:ext cx="5797105" cy="28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698</TotalTime>
  <Words>1131</Words>
  <Application>Microsoft Office PowerPoint</Application>
  <PresentationFormat>Widescreen</PresentationFormat>
  <Paragraphs>308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Wingdings</vt:lpstr>
      <vt:lpstr>Retrospect</vt:lpstr>
      <vt:lpstr>Using GSR data for determining cognitive load</vt:lpstr>
      <vt:lpstr>Cognitive Load</vt:lpstr>
      <vt:lpstr>Why determine cognitive load?</vt:lpstr>
      <vt:lpstr>Cognitive load measurement</vt:lpstr>
      <vt:lpstr>Cognitive load measurement</vt:lpstr>
      <vt:lpstr>New consumer electronics can measure biometrics</vt:lpstr>
      <vt:lpstr>Physiological response</vt:lpstr>
      <vt:lpstr>Physiological response</vt:lpstr>
      <vt:lpstr>Galvanic Skin Response (GSR)</vt:lpstr>
      <vt:lpstr>Goal</vt:lpstr>
      <vt:lpstr>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Apparatus</vt:lpstr>
      <vt:lpstr>Q Sensor Data</vt:lpstr>
      <vt:lpstr>Raw data</vt:lpstr>
      <vt:lpstr>Raw data</vt:lpstr>
      <vt:lpstr>Preprocessing</vt:lpstr>
      <vt:lpstr>Preprocessing</vt:lpstr>
      <vt:lpstr>Final preprocessing</vt:lpstr>
      <vt:lpstr>Transformation</vt:lpstr>
      <vt:lpstr>Visualization</vt:lpstr>
      <vt:lpstr>Visualization</vt:lpstr>
      <vt:lpstr>Visualization</vt:lpstr>
      <vt:lpstr>Visualization</vt:lpstr>
      <vt:lpstr>Building a classifier</vt:lpstr>
      <vt:lpstr>Classification</vt:lpstr>
      <vt:lpstr>Preliminary results</vt:lpstr>
      <vt:lpstr>Preliminary results</vt:lpstr>
      <vt:lpstr>Improving the classification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biometrics for determining cognitive load from galvanic skin response</dc:title>
  <dc:creator>Guido</dc:creator>
  <cp:lastModifiedBy>Guido</cp:lastModifiedBy>
  <cp:revision>69</cp:revision>
  <dcterms:created xsi:type="dcterms:W3CDTF">2014-12-01T19:39:24Z</dcterms:created>
  <dcterms:modified xsi:type="dcterms:W3CDTF">2014-12-15T18:44:37Z</dcterms:modified>
</cp:coreProperties>
</file>