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5" r:id="rId10"/>
    <p:sldId id="264" r:id="rId11"/>
    <p:sldId id="265" r:id="rId12"/>
    <p:sldId id="266" r:id="rId13"/>
    <p:sldId id="267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273" r:id="rId22"/>
    <p:sldId id="290" r:id="rId23"/>
    <p:sldId id="268" r:id="rId24"/>
    <p:sldId id="274" r:id="rId25"/>
    <p:sldId id="269" r:id="rId26"/>
    <p:sldId id="270" r:id="rId27"/>
    <p:sldId id="271" r:id="rId28"/>
    <p:sldId id="272" r:id="rId29"/>
    <p:sldId id="283" r:id="rId30"/>
    <p:sldId id="284" r:id="rId31"/>
    <p:sldId id="285" r:id="rId32"/>
    <p:sldId id="286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7457" autoAdjust="0"/>
  </p:normalViewPr>
  <p:slideViewPr>
    <p:cSldViewPr snapToGrid="0">
      <p:cViewPr varScale="1">
        <p:scale>
          <a:sx n="102" d="100"/>
          <a:sy n="102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15-12-2014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Explain it into more detail later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Not</a:t>
            </a:r>
            <a:r>
              <a:rPr lang="nl-NL" baseline="0" dirty="0" smtClean="0"/>
              <a:t> great.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743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Harder because </a:t>
            </a:r>
          </a:p>
          <a:p>
            <a:r>
              <a:rPr lang="nl-NL" dirty="0" smtClean="0"/>
              <a:t>	add larger numbers</a:t>
            </a:r>
          </a:p>
          <a:p>
            <a:r>
              <a:rPr lang="nl-NL" baseline="0" dirty="0" smtClean="0"/>
              <a:t>	remember a larger number.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watch and </a:t>
            </a:r>
            <a:r>
              <a:rPr lang="en-US" sz="4000" dirty="0" err="1"/>
              <a:t>Biopac</a:t>
            </a:r>
            <a:r>
              <a:rPr lang="en-US" sz="4000" dirty="0"/>
              <a:t>: using GSR data for distinguishing cognitive states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Guido Zuidhof</a:t>
            </a:r>
          </a:p>
          <a:p>
            <a:r>
              <a:rPr lang="nl-NL" dirty="0" smtClean="0"/>
              <a:t>December 2014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smartwatches feature biometric sensors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53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measure cognitive load?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Automatic difficulty adjustment in applications (such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autism spectrum do display physiological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Classroom applications, are students following/getting it?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78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Determining cognitive load from GSR </a:t>
            </a:r>
            <a:r>
              <a:rPr lang="nl-NL" dirty="0" smtClean="0"/>
              <a:t>data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endParaRPr lang="nl-NL" dirty="0" smtClean="0"/>
          </a:p>
          <a:p>
            <a:pPr marL="0" indent="0">
              <a:buNone/>
            </a:pPr>
            <a:r>
              <a:rPr lang="nl-NL" b="1" dirty="0" smtClean="0"/>
              <a:t>Method</a:t>
            </a:r>
            <a:endParaRPr lang="nl-NL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Measure 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</a:t>
            </a:r>
            <a:r>
              <a:rPr lang="nl-NL" dirty="0" smtClean="0"/>
              <a:t>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6481"/>
              </p:ext>
            </p:extLst>
          </p:nvPr>
        </p:nvGraphicFramePr>
        <p:xfrm>
          <a:off x="1216456" y="2396557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 Sensor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Data proved unusable, proper connection to skin not present in many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Needs some sweat present from the get-go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Lesson learned: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Have subjects wear them longer before the first task starts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Ask subjects to do some mild exercise beforehand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942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67" y="1951357"/>
            <a:ext cx="9013826" cy="27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6" y="1238127"/>
            <a:ext cx="7324927" cy="22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pic>
        <p:nvPicPr>
          <p:cNvPr id="7170" name="Picture 2" descr="http://puu.sh/ddiKA/e698607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56" y="769634"/>
            <a:ext cx="5955018" cy="18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puu.sh/ddiTH/249c0dd57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" y="2922390"/>
            <a:ext cx="10219508" cy="305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 rot="18866640">
            <a:off x="5460272" y="2643715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5" name="Picture 2" descr="http://puu.sh/ddiTH/249c0dd57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18" y="1149312"/>
            <a:ext cx="5651862" cy="1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57281" y="2418450"/>
            <a:ext cx="269966" cy="1962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402793" y="2550239"/>
            <a:ext cx="269966" cy="1497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4" name="Picture 6" descr="http://puu.sh/ddjnO/c6f3dbc8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83" y="2871307"/>
            <a:ext cx="4785042" cy="197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puu.sh/ddjJH/0fd3149e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19" y="3857414"/>
            <a:ext cx="5050478" cy="20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6033125" y="242981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Extract 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Export to an easily parsable format (CSV)</a:t>
            </a:r>
            <a:endParaRPr lang="nl-NL" dirty="0"/>
          </a:p>
        </p:txBody>
      </p:sp>
      <p:pic>
        <p:nvPicPr>
          <p:cNvPr id="10242" name="Picture 2" descr="http://puu.sh/ddjJH/0fd3149e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36" y="3028544"/>
            <a:ext cx="5050478" cy="20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ent Arrow 4"/>
          <p:cNvSpPr/>
          <p:nvPr/>
        </p:nvSpPr>
        <p:spPr>
          <a:xfrm rot="5400000">
            <a:off x="6128920" y="2538189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6772" y="4788199"/>
            <a:ext cx="4568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'luc'    'diff1'    [220.5357]    [0.1225</a:t>
            </a:r>
            <a:r>
              <a:rPr lang="nl-NL" dirty="0" smtClean="0"/>
              <a:t>]     ...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140150" y="5737153"/>
            <a:ext cx="4898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(Name, Difficulty, accumulative GSR, Average GSR)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61075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Allows for easily trying multiple 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Also great for visualization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smtClean="0"/>
                        <a:t>Dual-task </a:t>
                      </a:r>
                      <a:r>
                        <a:rPr lang="nl-NL" sz="1700" dirty="0" smtClean="0"/>
                        <a:t>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smtClean="0"/>
                        <a:t>Brain </a:t>
                      </a:r>
                      <a:r>
                        <a:rPr lang="nl-NL" sz="1700" dirty="0" smtClean="0"/>
                        <a:t>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9373"/>
            <a:ext cx="5435495" cy="4213782"/>
          </a:xfrm>
        </p:spPr>
        <p:txBody>
          <a:bodyPr/>
          <a:lstStyle/>
          <a:p>
            <a:r>
              <a:rPr lang="nl-NL" dirty="0" smtClean="0"/>
              <a:t>Standard Deviation vs Task Difficulty</a:t>
            </a:r>
            <a:endParaRPr lang="nl-NL" dirty="0"/>
          </a:p>
        </p:txBody>
      </p:sp>
      <p:pic>
        <p:nvPicPr>
          <p:cNvPr id="2050" name="Picture 2" descr="http://puu.sh/drGOW/ef9bf5a47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48" y="2211494"/>
            <a:ext cx="52482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uu.sh/drH98/81bae022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89" y="2225781"/>
            <a:ext cx="52482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32775" y="1819373"/>
            <a:ext cx="2960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Average GSR vs Task Difficulty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097279" y="5707633"/>
            <a:ext cx="9225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 smtClean="0"/>
              <a:t>Classifying between two classes yields a better classification accuracy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not </a:t>
            </a:r>
            <a:r>
              <a:rPr lang="nl-NL" dirty="0"/>
              <a:t>great however, possible reasons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from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It is simply not classifiable better from GSR </a:t>
            </a:r>
            <a:r>
              <a:rPr lang="nl-NL" dirty="0" smtClean="0"/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exciting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classification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 displays a response under an increased cognitive load</a:t>
            </a:r>
          </a:p>
          <a:p>
            <a:pPr marL="0" indent="0">
              <a:buNone/>
            </a:pPr>
            <a:endParaRPr lang="nl-NL" sz="2800" dirty="0"/>
          </a:p>
          <a:p>
            <a:r>
              <a:rPr lang="nl-NL" sz="2800" dirty="0" smtClean="0"/>
              <a:t>Many different options for measuring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1414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Heart rate variability (HRV)</a:t>
            </a:r>
            <a:endParaRPr lang="nl-NL" dirty="0"/>
          </a:p>
        </p:txBody>
      </p:sp>
      <p:pic>
        <p:nvPicPr>
          <p:cNvPr id="1026" name="Picture 2" descr="http://www.polar.com/e_manuals/RCX5/Polar_RCX5_user_manual_English/images/Products/RCX5/Emanual/eManual_Sabrina/Images/HR_variability_RGB_150dpi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t="20144" b="17950"/>
          <a:stretch/>
        </p:blipFill>
        <p:spPr bwMode="auto">
          <a:xfrm>
            <a:off x="4839656" y="1839474"/>
            <a:ext cx="4362664" cy="150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41H8CFrAqDL._SX3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85" y="3288907"/>
            <a:ext cx="28575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askmen.com/sports/keywords/1259787787_heart-rate-monitor_10259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92" y="2424764"/>
            <a:ext cx="3444330" cy="34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thenhs.co.uk/picts/hrv-positiv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25" y="3346057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10492" y="1800285"/>
            <a:ext cx="2654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Time between heart beats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22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Respiratory rate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Or </a:t>
            </a:r>
            <a:r>
              <a:rPr lang="nl-NL" b="1" dirty="0" smtClean="0"/>
              <a:t>Ventilatory rate, Breathing frequency</a:t>
            </a:r>
            <a:endParaRPr lang="nl-NL" b="1" dirty="0"/>
          </a:p>
        </p:txBody>
      </p:sp>
      <p:pic>
        <p:nvPicPr>
          <p:cNvPr id="4098" name="Picture 2" descr="http://www.ineer.org/events/icee1999/proceedings/papers/130/Image137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8" y="2202785"/>
            <a:ext cx="52578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net2.cbsistatic.com/hub/i/2013/01/24/b09f0025-fdba-11e2-8c7c-d4ae52e62bcc/6e3c4c90ee6f933f12b96059744e1a1e/Equivital-bel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10" y="3204582"/>
            <a:ext cx="4365690" cy="303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dn.medgadget.com/img/gs6494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2857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9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nl-NL" dirty="0" smtClean="0"/>
              <a:t>Or </a:t>
            </a:r>
            <a:r>
              <a:rPr lang="nl-NL" b="1" dirty="0" smtClean="0"/>
              <a:t>Electrodermal Response (EDR), Skin Conductance Response (SCR)</a:t>
            </a:r>
            <a:endParaRPr lang="nl-NL" b="1" dirty="0"/>
          </a:p>
        </p:txBody>
      </p:sp>
      <p:pic>
        <p:nvPicPr>
          <p:cNvPr id="3076" name="Picture 4" descr="https://encrypted-tbn0.gstatic.com/images?q=tbn:ANd9GcQkxhwdQGcDT3UQUGxdbq41wdDhXpll2s2xqI3TLREN6vWG37ve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030" y="3749040"/>
            <a:ext cx="3180988" cy="23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3" y="3461317"/>
            <a:ext cx="5827304" cy="27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7" y="2034687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Other psysiological responses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Blood oxygen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Skin temperature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Blood pressure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Motion (measured using accelerometer)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...</a:t>
            </a:r>
            <a:endParaRPr lang="nl-NL" sz="2800" dirty="0"/>
          </a:p>
          <a:p>
            <a:endParaRPr lang="nl-NL" sz="2800" dirty="0" smtClean="0"/>
          </a:p>
          <a:p>
            <a:endParaRPr lang="nl-NL" sz="2800" dirty="0"/>
          </a:p>
          <a:p>
            <a:r>
              <a:rPr lang="nl-NL" sz="2800" dirty="0" smtClean="0"/>
              <a:t>Multiple can generally be measured simultaneously</a:t>
            </a:r>
            <a:endParaRPr lang="nl-NL" sz="2800" dirty="0"/>
          </a:p>
        </p:txBody>
      </p:sp>
      <p:pic>
        <p:nvPicPr>
          <p:cNvPr id="5122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78" y="1845734"/>
            <a:ext cx="28860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r>
              <a:rPr lang="en-US" dirty="0" smtClean="0"/>
              <a:t>Small voltage applied to electrodes, flowing current measured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738" y="1845734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969</Words>
  <Application>Microsoft Office PowerPoint</Application>
  <PresentationFormat>Widescreen</PresentationFormat>
  <Paragraphs>241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Smart watch and Biopac: using GSR data for distinguishing cognitive states</vt:lpstr>
      <vt:lpstr>Cognitive load measurement</vt:lpstr>
      <vt:lpstr>Cognitive load measurement</vt:lpstr>
      <vt:lpstr>Physiological response</vt:lpstr>
      <vt:lpstr>Heart rate variability (HRV)</vt:lpstr>
      <vt:lpstr>Respiratory rate</vt:lpstr>
      <vt:lpstr>Galvanic Skin Response (GSR)</vt:lpstr>
      <vt:lpstr>Other psysiological responses</vt:lpstr>
      <vt:lpstr>Galvanic Skin Response (GSR)</vt:lpstr>
      <vt:lpstr>New smartwatches feature biometric sensors</vt:lpstr>
      <vt:lpstr>Why measure cognitive load?</vt:lpstr>
      <vt:lpstr>Goal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Q Sensor Data</vt:lpstr>
      <vt:lpstr>Raw data</vt:lpstr>
      <vt:lpstr>Raw data</vt:lpstr>
      <vt:lpstr>Preprocessing</vt:lpstr>
      <vt:lpstr>Preprocessing</vt:lpstr>
      <vt:lpstr>Final preprocessing</vt:lpstr>
      <vt:lpstr>Transformation</vt:lpstr>
      <vt:lpstr>Building a classifier</vt:lpstr>
      <vt:lpstr>Visualization</vt:lpstr>
      <vt:lpstr>Preliminary results</vt:lpstr>
      <vt:lpstr>Preliminary results</vt:lpstr>
      <vt:lpstr>Improving the classification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35</cp:revision>
  <dcterms:created xsi:type="dcterms:W3CDTF">2014-12-01T19:39:24Z</dcterms:created>
  <dcterms:modified xsi:type="dcterms:W3CDTF">2014-12-15T17:18:53Z</dcterms:modified>
</cp:coreProperties>
</file>