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300" r:id="rId3"/>
    <p:sldId id="295" r:id="rId4"/>
    <p:sldId id="257" r:id="rId5"/>
    <p:sldId id="258" r:id="rId6"/>
    <p:sldId id="298" r:id="rId7"/>
    <p:sldId id="290" r:id="rId8"/>
    <p:sldId id="291" r:id="rId9"/>
    <p:sldId id="275" r:id="rId10"/>
    <p:sldId id="266" r:id="rId11"/>
    <p:sldId id="267" r:id="rId12"/>
    <p:sldId id="276" r:id="rId13"/>
    <p:sldId id="277" r:id="rId14"/>
    <p:sldId id="278" r:id="rId15"/>
    <p:sldId id="279" r:id="rId16"/>
    <p:sldId id="281" r:id="rId17"/>
    <p:sldId id="280" r:id="rId18"/>
    <p:sldId id="299" r:id="rId19"/>
    <p:sldId id="282" r:id="rId20"/>
    <p:sldId id="273" r:id="rId21"/>
    <p:sldId id="296" r:id="rId22"/>
    <p:sldId id="268" r:id="rId23"/>
    <p:sldId id="274" r:id="rId24"/>
    <p:sldId id="269" r:id="rId25"/>
    <p:sldId id="270" r:id="rId26"/>
    <p:sldId id="271" r:id="rId27"/>
    <p:sldId id="272" r:id="rId28"/>
    <p:sldId id="292" r:id="rId29"/>
    <p:sldId id="284" r:id="rId30"/>
    <p:sldId id="293" r:id="rId31"/>
    <p:sldId id="294" r:id="rId32"/>
    <p:sldId id="283" r:id="rId33"/>
    <p:sldId id="297" r:id="rId34"/>
    <p:sldId id="285" r:id="rId35"/>
    <p:sldId id="286" r:id="rId36"/>
    <p:sldId id="288" r:id="rId37"/>
    <p:sldId id="28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87457" autoAdjust="0"/>
  </p:normalViewPr>
  <p:slideViewPr>
    <p:cSldViewPr snapToGrid="0">
      <p:cViewPr varScale="1">
        <p:scale>
          <a:sx n="102" d="100"/>
          <a:sy n="102" d="100"/>
        </p:scale>
        <p:origin x="924" y="96"/>
      </p:cViewPr>
      <p:guideLst>
        <p:guide orient="horz" pos="184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4E0D8-320B-4569-BE6C-469D92E7587A}" type="datetimeFigureOut">
              <a:rPr lang="nl-NL" smtClean="0"/>
              <a:t>17-12-2014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359D9-548E-4D60-8745-C70A5F3302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882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2988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811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Low Pass Filter didn´t cut it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547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531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93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6935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685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5616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And thus say something about cognitive load of the person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04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Note that 25% is expected from chance</a:t>
            </a:r>
          </a:p>
          <a:p>
            <a:r>
              <a:rPr lang="nl-NL" dirty="0" smtClean="0"/>
              <a:t>Reasonable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1970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Classifying between task</a:t>
            </a:r>
            <a:r>
              <a:rPr lang="nl-NL" baseline="0" dirty="0" smtClean="0"/>
              <a:t> 1,2   and task 3,4 combined</a:t>
            </a:r>
            <a:endParaRPr lang="nl-NL" dirty="0" smtClean="0"/>
          </a:p>
          <a:p>
            <a:r>
              <a:rPr lang="nl-NL" dirty="0" smtClean="0"/>
              <a:t>50% expected</a:t>
            </a:r>
            <a:r>
              <a:rPr lang="nl-NL" baseline="0" dirty="0" smtClean="0"/>
              <a:t> from chance.</a:t>
            </a:r>
          </a:p>
          <a:p>
            <a:endParaRPr lang="nl-NL" baseline="0" dirty="0" smtClean="0"/>
          </a:p>
          <a:p>
            <a:r>
              <a:rPr lang="nl-NL" baseline="0" dirty="0" smtClean="0"/>
              <a:t>Still not great / good enough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978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5995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18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 Classroom </a:t>
            </a:r>
            <a:r>
              <a:rPr lang="nl-NL" dirty="0" err="1" smtClean="0"/>
              <a:t>applications</a:t>
            </a:r>
            <a:endParaRPr lang="nl-NL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Automatic </a:t>
            </a:r>
            <a:r>
              <a:rPr lang="nl-NL" dirty="0" err="1" smtClean="0"/>
              <a:t>difficulty</a:t>
            </a:r>
            <a:r>
              <a:rPr lang="nl-NL" dirty="0" smtClean="0"/>
              <a:t> </a:t>
            </a:r>
            <a:r>
              <a:rPr lang="nl-NL" dirty="0" err="1" smtClean="0"/>
              <a:t>adjustment</a:t>
            </a:r>
            <a:r>
              <a:rPr lang="nl-NL" dirty="0" smtClean="0"/>
              <a:t> in </a:t>
            </a:r>
            <a:r>
              <a:rPr lang="nl-NL" dirty="0" err="1" smtClean="0"/>
              <a:t>applications</a:t>
            </a:r>
            <a:r>
              <a:rPr lang="nl-NL" dirty="0" smtClean="0"/>
              <a:t> (</a:t>
            </a:r>
            <a:r>
              <a:rPr lang="nl-NL" dirty="0" err="1" smtClean="0"/>
              <a:t>such</a:t>
            </a:r>
            <a:r>
              <a:rPr lang="nl-NL" dirty="0" smtClean="0"/>
              <a:t> as games)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“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should</a:t>
            </a:r>
            <a:r>
              <a:rPr lang="nl-NL" dirty="0" smtClean="0"/>
              <a:t> take a break”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People on the </a:t>
            </a:r>
            <a:r>
              <a:rPr lang="nl-NL" dirty="0" err="1" smtClean="0"/>
              <a:t>autism</a:t>
            </a:r>
            <a:r>
              <a:rPr lang="nl-NL" dirty="0" smtClean="0"/>
              <a:t> spectrum do display </a:t>
            </a:r>
            <a:r>
              <a:rPr lang="nl-NL" dirty="0" err="1" smtClean="0"/>
              <a:t>physiological</a:t>
            </a:r>
            <a:r>
              <a:rPr lang="nl-NL" dirty="0" smtClean="0"/>
              <a:t> response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6059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5107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smtClean="0"/>
              <a:t>Multiple can be measured simultaneously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5312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smtClean="0"/>
              <a:t>GSR is measuring</a:t>
            </a:r>
            <a:r>
              <a:rPr lang="nl-NL" baseline="0" dirty="0" smtClean="0"/>
              <a:t> the electrical skin conductance,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Unit of measurement is micro siemens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More sweat -&gt; higher conductance, sweating caused by primitive ‘fight or flight’ response, preparing for exertion to deal with threat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Delayed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6388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297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982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88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1F45-FA95-431B-BD78-50EA5D211F75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B12-78B0-41B2-84BC-05EC2B493698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DA23-3B78-4E3E-AF4C-F19C18944F70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BBC6-71AF-4013-AD29-70C523B95493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034-E8EA-4CFF-8C19-232EC2542570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FB0C-E715-451C-8246-E548F6566A01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30B6-1046-4600-8CA5-1EC6FCBAB8DD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0797-B77C-40DE-A206-FD3F0B28B9AE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CE1C-7117-495C-ACE6-1AEEFBFFDD55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66F47D-9A0C-49EC-9607-79EBD1819779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6E37-61B4-42E5-B2B7-59E738724DA4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45CCF6-D42D-46A2-9F77-C9EDC8FCCDB7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79963"/>
            <a:ext cx="10058400" cy="35661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/>
              <a:t>GSR data for </a:t>
            </a:r>
            <a:r>
              <a:rPr lang="en-US" sz="4000" dirty="0" smtClean="0"/>
              <a:t>determining cognitive load</a:t>
            </a:r>
            <a:endParaRPr lang="nl-N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55621"/>
            <a:ext cx="10058400" cy="1530400"/>
          </a:xfrm>
        </p:spPr>
        <p:txBody>
          <a:bodyPr>
            <a:normAutofit/>
          </a:bodyPr>
          <a:lstStyle/>
          <a:p>
            <a:r>
              <a:rPr lang="nl-NL" dirty="0" smtClean="0"/>
              <a:t>Guido Zuidhof</a:t>
            </a:r>
          </a:p>
          <a:p>
            <a:pPr>
              <a:lnSpc>
                <a:spcPct val="100000"/>
              </a:lnSpc>
            </a:pPr>
            <a:r>
              <a:rPr lang="nl-NL" dirty="0" smtClean="0"/>
              <a:t>Bachelor artificial intelligence</a:t>
            </a:r>
          </a:p>
          <a:p>
            <a:r>
              <a:rPr lang="nl-NL" dirty="0" smtClean="0"/>
              <a:t>December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88371" y="4551407"/>
            <a:ext cx="582411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SUPERVISORS</a:t>
            </a:r>
          </a:p>
          <a:p>
            <a:pPr algn="r">
              <a:lnSpc>
                <a:spcPct val="150000"/>
              </a:lnSpc>
            </a:pP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PASHIERA BARKHUYSEN</a:t>
            </a:r>
          </a:p>
          <a:p>
            <a:pPr algn="r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LOUIS VUURPIJL</a:t>
            </a:r>
          </a:p>
          <a:p>
            <a:pPr algn="r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ERVIN POLJAC</a:t>
            </a:r>
          </a:p>
        </p:txBody>
      </p:sp>
    </p:spTree>
    <p:extLst>
      <p:ext uri="{BB962C8B-B14F-4D97-AF65-F5344CB8AC3E}">
        <p14:creationId xmlns:p14="http://schemas.microsoft.com/office/powerpoint/2010/main" val="121081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Method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Measure GSR data using tasks with varying difficulty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Classify task difficulty from features of the GSR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1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Experiment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Arithmetic tasks with varying difficulty, that evoke cognitive load 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(based on [1])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Addition of four numbers, presented one by one</a:t>
            </a:r>
          </a:p>
          <a:p>
            <a:pPr marL="0" indent="0">
              <a:buNone/>
            </a:pP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4 difficulty levels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8 tasks per subject, in random order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106600"/>
              </p:ext>
            </p:extLst>
          </p:nvPr>
        </p:nvGraphicFramePr>
        <p:xfrm>
          <a:off x="5651892" y="3271101"/>
          <a:ext cx="5179506" cy="247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492"/>
                <a:gridCol w="3506014"/>
              </a:tblGrid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Difficulty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Example Task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1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0</a:t>
                      </a:r>
                      <a:r>
                        <a:rPr lang="nl-NL" sz="2400" baseline="0" dirty="0" smtClean="0"/>
                        <a:t> + 1 + 1 + 1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2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</a:t>
                      </a:r>
                      <a:r>
                        <a:rPr lang="nl-NL" sz="2400" baseline="0" dirty="0" smtClean="0"/>
                        <a:t> + 5 + 7 + 2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31</a:t>
                      </a:r>
                      <a:r>
                        <a:rPr lang="nl-NL" sz="2400" baseline="0" dirty="0" smtClean="0"/>
                        <a:t> + 40 + 67 + 24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4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163 + 721 + 573 + 594</a:t>
                      </a:r>
                      <a:endParaRPr lang="nl-N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5925" y="6010551"/>
            <a:ext cx="107597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 smtClean="0">
                <a:solidFill>
                  <a:schemeClr val="bg1">
                    <a:lumMod val="50000"/>
                  </a:schemeClr>
                </a:solidFill>
              </a:rPr>
              <a:t>[1]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Nourbakhsh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et al. 2012 ,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galvanic skin response for cognitive load measurement in arithmetic and reading tasks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nl-NL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6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437" y="3440784"/>
            <a:ext cx="10439243" cy="2428311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***</a:t>
            </a:r>
            <a:endParaRPr lang="nl-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48</a:t>
            </a:r>
            <a:endParaRPr lang="nl-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71</a:t>
            </a:r>
            <a:endParaRPr lang="nl-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8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50</a:t>
            </a:r>
            <a:endParaRPr lang="nl-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1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34</a:t>
            </a:r>
            <a:endParaRPr lang="nl-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9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2045616"/>
            <a:ext cx="10326121" cy="382347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nl-NL" sz="4000" u="sng" dirty="0" smtClean="0"/>
              <a:t>203</a:t>
            </a:r>
          </a:p>
          <a:p>
            <a:pPr algn="ctr">
              <a:lnSpc>
                <a:spcPct val="150000"/>
              </a:lnSpc>
            </a:pPr>
            <a:r>
              <a:rPr lang="nl-NL" sz="4000" u="sng" dirty="0" smtClean="0"/>
              <a:t>196</a:t>
            </a:r>
          </a:p>
          <a:p>
            <a:pPr algn="ctr">
              <a:lnSpc>
                <a:spcPct val="150000"/>
              </a:lnSpc>
            </a:pPr>
            <a:r>
              <a:rPr lang="nl-NL" sz="4000" u="sng" dirty="0" smtClean="0"/>
              <a:t>199</a:t>
            </a:r>
            <a:endParaRPr lang="nl-NL" sz="40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1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2045616"/>
            <a:ext cx="10326121" cy="382347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nl-NL" sz="5400" u="sng" dirty="0" smtClean="0">
                <a:solidFill>
                  <a:srgbClr val="FF0000"/>
                </a:solidFill>
              </a:rPr>
              <a:t>203</a:t>
            </a:r>
          </a:p>
          <a:p>
            <a:pPr algn="ctr">
              <a:lnSpc>
                <a:spcPct val="150000"/>
              </a:lnSpc>
            </a:pPr>
            <a:r>
              <a:rPr lang="nl-NL" sz="4000" u="sng" dirty="0" smtClean="0"/>
              <a:t>196</a:t>
            </a:r>
          </a:p>
          <a:p>
            <a:pPr algn="ctr">
              <a:lnSpc>
                <a:spcPct val="150000"/>
              </a:lnSpc>
            </a:pPr>
            <a:r>
              <a:rPr lang="nl-NL" sz="4000" u="sng" dirty="0" smtClean="0"/>
              <a:t>199</a:t>
            </a:r>
            <a:endParaRPr lang="nl-NL" sz="40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5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437" y="3459638"/>
            <a:ext cx="10439243" cy="2428311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**</a:t>
            </a:r>
            <a:endParaRPr lang="nl-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Outline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>
                <a:solidFill>
                  <a:schemeClr val="tx1"/>
                </a:solidFill>
              </a:rPr>
              <a:t>determine </a:t>
            </a:r>
            <a:r>
              <a:rPr lang="en-US" b="1" dirty="0" smtClean="0">
                <a:solidFill>
                  <a:schemeClr val="tx1"/>
                </a:solidFill>
              </a:rPr>
              <a:t>cognitive load </a:t>
            </a:r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b="1" dirty="0" smtClean="0">
                <a:solidFill>
                  <a:schemeClr val="tx1"/>
                </a:solidFill>
              </a:rPr>
              <a:t>biometrics</a:t>
            </a:r>
            <a:r>
              <a:rPr lang="en-US" dirty="0" smtClean="0"/>
              <a:t>?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Cognitive Load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Biometrics used: GSR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First </a:t>
            </a:r>
            <a:r>
              <a:rPr lang="en-US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Next steps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Apparatus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52" y="4959682"/>
            <a:ext cx="9884228" cy="909411"/>
          </a:xfrm>
        </p:spPr>
        <p:txBody>
          <a:bodyPr/>
          <a:lstStyle/>
          <a:p>
            <a:r>
              <a:rPr lang="nl-NL" dirty="0" smtClean="0"/>
              <a:t>Affectiva Q Sensor</a:t>
            </a:r>
            <a:br>
              <a:rPr lang="nl-NL" dirty="0" smtClean="0"/>
            </a:br>
            <a:r>
              <a:rPr lang="nl-NL" dirty="0" smtClean="0"/>
              <a:t>(dry electrodes on wrist)</a:t>
            </a:r>
            <a:endParaRPr lang="nl-NL" dirty="0"/>
          </a:p>
        </p:txBody>
      </p:sp>
      <p:pic>
        <p:nvPicPr>
          <p:cNvPr id="11266" name="Picture 2" descr="http://mobihealthnews.com/wp-content/uploads/2011/07/qsensor-curv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09" y="2596546"/>
            <a:ext cx="3408772" cy="23631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25737" y="4959682"/>
            <a:ext cx="2926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BIOPAC MP30 </a:t>
            </a:r>
          </a:p>
          <a:p>
            <a:r>
              <a:rPr lang="nl-NL" dirty="0" smtClean="0"/>
              <a:t>(wet finger electrodes)</a:t>
            </a:r>
            <a:endParaRPr lang="nl-NL" dirty="0"/>
          </a:p>
        </p:txBody>
      </p:sp>
      <p:pic>
        <p:nvPicPr>
          <p:cNvPr id="11268" name="Picture 4" descr="http://elte.prompt.hu/sites/default/files/tananyagok/physiology_practical/images/4be39a9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08" y="3589236"/>
            <a:ext cx="5672124" cy="13704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cdn.instructables.com/FGS/G9MA/HVF6ZKJ3/FGSG9MAHVF6ZKJ3.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754" y="1245905"/>
            <a:ext cx="3378926" cy="22798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9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 Sensor Data (</a:t>
            </a:r>
            <a:r>
              <a:rPr lang="nl-NL" dirty="0" err="1" smtClean="0"/>
              <a:t>explorations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Data proved unusable, proper connection to skin not present in many subjects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Needs some sweat present from the get-go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Lesson learned: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/>
              <a:t>Have subjects wear them longer before the first task starts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/>
              <a:t>Ask subjects to do some mild exercise beforehand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546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Raw</a:t>
            </a:r>
            <a:r>
              <a:rPr lang="nl-NL" dirty="0" smtClean="0"/>
              <a:t> data (</a:t>
            </a:r>
            <a:r>
              <a:rPr lang="nl-NL" dirty="0" err="1" smtClean="0"/>
              <a:t>biopac</a:t>
            </a:r>
            <a:r>
              <a:rPr lang="nl-NL" dirty="0" smtClean="0"/>
              <a:t>)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6697" y="1951349"/>
            <a:ext cx="14605720" cy="381255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81" y="1170073"/>
            <a:ext cx="8321956" cy="2172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Raw 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3634"/>
            <a:ext cx="10058400" cy="4005460"/>
          </a:xfrm>
        </p:spPr>
        <p:txBody>
          <a:bodyPr/>
          <a:lstStyle/>
          <a:p>
            <a:r>
              <a:rPr lang="nl-NL" dirty="0" smtClean="0"/>
              <a:t>DC current noise (50Hz) in signal</a:t>
            </a:r>
            <a:endParaRPr lang="nl-NL" dirty="0"/>
          </a:p>
        </p:txBody>
      </p:sp>
      <p:pic>
        <p:nvPicPr>
          <p:cNvPr id="13314" name="Picture 2" descr="http://puu.sh/ddkyI/31865e93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92" y="3726440"/>
            <a:ext cx="5087348" cy="21426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1854927" y="2020389"/>
            <a:ext cx="3770810" cy="17060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625737" y="2020389"/>
            <a:ext cx="165463" cy="1828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2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40" y="496234"/>
            <a:ext cx="8169896" cy="21326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Preprocessing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2628836"/>
            <a:ext cx="12192000" cy="36549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Smoothing filter (removing DC current)</a:t>
            </a:r>
          </a:p>
          <a:p>
            <a:r>
              <a:rPr lang="nl-NL" dirty="0" smtClean="0"/>
              <a:t>(Savitzky-Golay filtering)</a:t>
            </a:r>
            <a:endParaRPr lang="nl-NL" dirty="0"/>
          </a:p>
        </p:txBody>
      </p:sp>
      <p:sp>
        <p:nvSpPr>
          <p:cNvPr id="4" name="Left Arrow 3"/>
          <p:cNvSpPr/>
          <p:nvPr/>
        </p:nvSpPr>
        <p:spPr>
          <a:xfrm rot="18866640">
            <a:off x="6534929" y="2559793"/>
            <a:ext cx="1950720" cy="5573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1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05" y="1459088"/>
            <a:ext cx="8331852" cy="2497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Cutting the tasks out of the data</a:t>
            </a:r>
          </a:p>
        </p:txBody>
      </p:sp>
      <p:pic>
        <p:nvPicPr>
          <p:cNvPr id="8198" name="Picture 6" descr="http://puu.sh/ddjnO/c6f3dbc8e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2" y="2418047"/>
            <a:ext cx="4272414" cy="17609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puu.sh/ddjc9/483e9a358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44" y="3187169"/>
            <a:ext cx="4087058" cy="17825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puu.sh/ddjin/6bea24211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983" y="4178975"/>
            <a:ext cx="3991546" cy="1673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929325">
            <a:off x="7422045" y="2677554"/>
            <a:ext cx="269966" cy="1699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Down Arrow 9"/>
          <p:cNvSpPr/>
          <p:nvPr/>
        </p:nvSpPr>
        <p:spPr>
          <a:xfrm rot="2379170">
            <a:off x="6331826" y="2296924"/>
            <a:ext cx="269966" cy="137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Down Arrow 10"/>
          <p:cNvSpPr/>
          <p:nvPr/>
        </p:nvSpPr>
        <p:spPr>
          <a:xfrm rot="4325835">
            <a:off x="5474365" y="1767202"/>
            <a:ext cx="269966" cy="137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Down Arrow 11"/>
          <p:cNvSpPr/>
          <p:nvPr/>
        </p:nvSpPr>
        <p:spPr>
          <a:xfrm rot="297708">
            <a:off x="9392662" y="2784064"/>
            <a:ext cx="269966" cy="1263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8872248" y="4371882"/>
            <a:ext cx="766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6000" dirty="0" smtClean="0"/>
              <a:t>...</a:t>
            </a:r>
            <a:endParaRPr lang="nl-NL" sz="6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Final preprocessing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Normalizing (dividing by subject average GSR over all tasks)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Smoothing out small DC current </a:t>
            </a:r>
            <a:r>
              <a:rPr lang="nl-NL" dirty="0" smtClean="0"/>
              <a:t>spikes (</a:t>
            </a:r>
            <a:r>
              <a:rPr lang="nl-NL" dirty="0"/>
              <a:t>Savitzky-Golay filtering)</a:t>
            </a:r>
          </a:p>
          <a:p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13" y="2730435"/>
            <a:ext cx="4485200" cy="3357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61" y="2606957"/>
            <a:ext cx="4554434" cy="340973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099901" y="3733014"/>
            <a:ext cx="1708212" cy="676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1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Transformation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Extract time domain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Export to an easily parsable format (CSV)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5297659" y="4668545"/>
            <a:ext cx="5914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sz="2000" dirty="0" smtClean="0">
                <a:solidFill>
                  <a:schemeClr val="bg1">
                    <a:lumMod val="50000"/>
                  </a:schemeClr>
                </a:solidFill>
              </a:rPr>
              <a:t>Subject, Difficulty,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sz="2000" dirty="0" smtClean="0">
                <a:solidFill>
                  <a:schemeClr val="bg1">
                    <a:lumMod val="50000"/>
                  </a:schemeClr>
                </a:solidFill>
              </a:rPr>
              <a:t>Accumulative GSR, Average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2000" dirty="0" smtClean="0">
                <a:solidFill>
                  <a:schemeClr val="bg1">
                    <a:lumMod val="50000"/>
                  </a:schemeClr>
                </a:solidFill>
              </a:rPr>
              <a:t>GSR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sz="2000" dirty="0" smtClean="0">
                <a:solidFill>
                  <a:schemeClr val="bg1">
                    <a:lumMod val="50000"/>
                  </a:schemeClr>
                </a:solidFill>
              </a:rPr>
              <a:t>Standard Deviation, Difference start/end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sz="2000" dirty="0" smtClean="0">
                <a:solidFill>
                  <a:schemeClr val="bg1">
                    <a:lumMod val="50000"/>
                  </a:schemeClr>
                </a:solidFill>
              </a:rPr>
              <a:t>Peak count with varying tresholds</a:t>
            </a:r>
            <a:endParaRPr lang="nl-NL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67829" y="3631530"/>
            <a:ext cx="49532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 'luc'    'diff2'    [221.4503]    [0.1230]    [7.3118e-04]    </a:t>
            </a:r>
            <a:r>
              <a:rPr lang="it-IT" sz="2000" dirty="0" smtClean="0"/>
              <a:t>[0.0020</a:t>
            </a:r>
            <a:r>
              <a:rPr lang="it-IT" sz="2000" dirty="0"/>
              <a:t>]    [6]    [6]    [5]    [4]</a:t>
            </a:r>
            <a:endParaRPr lang="nl-NL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69" y="2663198"/>
            <a:ext cx="4282160" cy="3205896"/>
          </a:xfrm>
          <a:prstGeom prst="rect">
            <a:avLst/>
          </a:prstGeom>
        </p:spPr>
      </p:pic>
      <p:sp>
        <p:nvSpPr>
          <p:cNvPr id="10" name="Bent Arrow 9"/>
          <p:cNvSpPr/>
          <p:nvPr/>
        </p:nvSpPr>
        <p:spPr>
          <a:xfrm rot="5400000">
            <a:off x="6306053" y="2010020"/>
            <a:ext cx="617791" cy="249423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0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4" b="2765"/>
          <a:stretch/>
        </p:blipFill>
        <p:spPr>
          <a:xfrm>
            <a:off x="2109085" y="1818609"/>
            <a:ext cx="8034156" cy="44879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Visualization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1097280" y="1818609"/>
            <a:ext cx="1502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Average </a:t>
            </a:r>
            <a:r>
              <a:rPr lang="nl-NL" sz="2000" dirty="0" smtClean="0"/>
              <a:t>GSR</a:t>
            </a:r>
            <a:endParaRPr lang="nl-NL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59" y="-557968"/>
            <a:ext cx="12324278" cy="8023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Visualization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Average </a:t>
            </a:r>
            <a:r>
              <a:rPr lang="nl-NL" dirty="0" smtClean="0">
                <a:solidFill>
                  <a:schemeClr val="bg1"/>
                </a:solidFill>
              </a:rPr>
              <a:t>GSR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4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Cognitive Load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/>
          </a:bodyPr>
          <a:lstStyle/>
          <a:p>
            <a:r>
              <a:rPr lang="en-US" dirty="0" smtClean="0"/>
              <a:t>The amount of information a human is trying to process in working memory at any one time.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Sweller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1999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 Cognitive Limit </a:t>
            </a:r>
            <a:r>
              <a:rPr lang="en-US" sz="1800" i="1" dirty="0" smtClean="0"/>
              <a:t>“Cognitive overload”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Classroom Applications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 smtClean="0"/>
              <a:t>Dynamic </a:t>
            </a:r>
            <a:r>
              <a:rPr lang="en-US" dirty="0" smtClean="0"/>
              <a:t>difficulty </a:t>
            </a:r>
            <a:r>
              <a:rPr lang="en-US" dirty="0" smtClean="0"/>
              <a:t>adjustment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“You should take a break”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6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Visualization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2" b="3221"/>
          <a:stretch/>
        </p:blipFill>
        <p:spPr>
          <a:xfrm>
            <a:off x="2090230" y="1857080"/>
            <a:ext cx="8071866" cy="4458879"/>
          </a:xfrm>
        </p:spPr>
      </p:pic>
      <p:sp>
        <p:nvSpPr>
          <p:cNvPr id="5" name="Rectangle 4"/>
          <p:cNvSpPr/>
          <p:nvPr/>
        </p:nvSpPr>
        <p:spPr>
          <a:xfrm>
            <a:off x="1101626" y="1857080"/>
            <a:ext cx="1977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Standard Deviation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9750"/>
            <a:ext cx="12192000" cy="793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Visualization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Standard Deviation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4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classifier</a:t>
            </a:r>
            <a:endParaRPr lang="nl-NL" dirty="0"/>
          </a:p>
        </p:txBody>
      </p:sp>
      <p:pic>
        <p:nvPicPr>
          <p:cNvPr id="1026" name="Picture 2" descr="http://puu.sh/drFPD/e17036289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45052"/>
            <a:ext cx="5839640" cy="160042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1-mac.softpedia-static.com/screenshots/weka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566" y="3337089"/>
            <a:ext cx="4503692" cy="2980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7687295" y="1505755"/>
            <a:ext cx="1440991" cy="26384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2226" y="3753167"/>
            <a:ext cx="49702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nl-NL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CSV data fed to Weka Data Mining Software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Easy to try multiple classifier training algorithms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9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Classification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799" y="3610466"/>
            <a:ext cx="9609684" cy="2211493"/>
          </a:xfrm>
        </p:spPr>
        <p:txBody>
          <a:bodyPr>
            <a:normAutofit/>
          </a:bodyPr>
          <a:lstStyle/>
          <a:p>
            <a:r>
              <a:rPr lang="nl-NL" sz="2800" dirty="0" smtClean="0"/>
              <a:t>Can we predict the task difficulty given these features?</a:t>
            </a:r>
            <a:endParaRPr lang="nl-N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Preliminary 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684362"/>
            <a:ext cx="10058400" cy="480767"/>
          </a:xfrm>
        </p:spPr>
        <p:txBody>
          <a:bodyPr>
            <a:normAutofit/>
          </a:bodyPr>
          <a:lstStyle/>
          <a:p>
            <a:r>
              <a:rPr lang="nl-NL" dirty="0" smtClean="0"/>
              <a:t>Simple classifiers seem to work best. Expected from small dataset size.</a:t>
            </a:r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73331"/>
              </p:ext>
            </p:extLst>
          </p:nvPr>
        </p:nvGraphicFramePr>
        <p:xfrm>
          <a:off x="1202441" y="2284515"/>
          <a:ext cx="8128000" cy="3368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Classifier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Correctly</a:t>
                      </a:r>
                      <a:r>
                        <a:rPr lang="nl-NL" baseline="0" dirty="0" smtClean="0"/>
                        <a:t> Classified Instances 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SimpleCart </a:t>
                      </a:r>
                      <a:r>
                        <a:rPr lang="nl-NL" sz="1400" dirty="0" smtClean="0"/>
                        <a:t>(Minimal</a:t>
                      </a:r>
                      <a:r>
                        <a:rPr lang="nl-NL" sz="1400" baseline="0" dirty="0" smtClean="0"/>
                        <a:t> Cost 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J48Graft </a:t>
                      </a:r>
                      <a:r>
                        <a:rPr lang="nl-NL" sz="1400" dirty="0" smtClean="0"/>
                        <a:t>(Decision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43.75%</a:t>
                      </a:r>
                      <a:endParaRPr lang="nl-NL" dirty="0"/>
                    </a:p>
                  </a:txBody>
                  <a:tcPr/>
                </a:tc>
              </a:tr>
              <a:tr h="4019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BayesNet </a:t>
                      </a:r>
                      <a:r>
                        <a:rPr lang="nl-NL" sz="1400" dirty="0" smtClean="0"/>
                        <a:t>(Bayesian probability estimation)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Naïve</a:t>
                      </a:r>
                      <a:r>
                        <a:rPr lang="nl-NL" baseline="0" dirty="0" smtClean="0"/>
                        <a:t> Bayes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LWL </a:t>
                      </a:r>
                      <a:r>
                        <a:rPr lang="nl-NL" sz="1400" dirty="0" smtClean="0"/>
                        <a:t>(Locally weighted</a:t>
                      </a:r>
                      <a:r>
                        <a:rPr lang="nl-NL" sz="1400" baseline="0" dirty="0" smtClean="0"/>
                        <a:t> learning)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41.67%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Multilayer Perceptron </a:t>
                      </a:r>
                      <a:r>
                        <a:rPr lang="nl-NL" sz="1400" dirty="0" smtClean="0"/>
                        <a:t>(20 hidden layers)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29.17%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SMO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sz="1400" baseline="0" dirty="0" smtClean="0"/>
                        <a:t>(Support Vector Machine class algorithm)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6.25%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dirty="0" smtClean="0"/>
                        <a:t>JRIP</a:t>
                      </a:r>
                      <a:r>
                        <a:rPr lang="nl-NL" sz="1400" dirty="0" smtClean="0"/>
                        <a:t> (Rule based learner)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18.75%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7280" y="1866507"/>
            <a:ext cx="76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10 Folds cross-validation was used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Preliminary results</a:t>
            </a: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75314"/>
              </p:ext>
            </p:extLst>
          </p:nvPr>
        </p:nvGraphicFramePr>
        <p:xfrm>
          <a:off x="1202441" y="2284515"/>
          <a:ext cx="8127999" cy="3378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058"/>
                <a:gridCol w="2026763"/>
                <a:gridCol w="2345178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Classifier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 smtClean="0"/>
                        <a:t>Correct % 4 classes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Correct</a:t>
                      </a:r>
                      <a:r>
                        <a:rPr lang="nl-NL" baseline="0" dirty="0" smtClean="0"/>
                        <a:t> % 2 classes</a:t>
                      </a: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SimpleCart </a:t>
                      </a:r>
                      <a:r>
                        <a:rPr lang="nl-NL" sz="1400" dirty="0" smtClean="0"/>
                        <a:t>(Minimal</a:t>
                      </a:r>
                      <a:r>
                        <a:rPr lang="nl-NL" sz="1400" baseline="0" dirty="0" smtClean="0"/>
                        <a:t> Cost 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72.92%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J48Graft </a:t>
                      </a:r>
                      <a:r>
                        <a:rPr lang="nl-NL" sz="1400" dirty="0" smtClean="0"/>
                        <a:t>(Decision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43.75%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77.08%</a:t>
                      </a:r>
                      <a:endParaRPr lang="nl-NL" dirty="0"/>
                    </a:p>
                  </a:txBody>
                  <a:tcPr/>
                </a:tc>
              </a:tr>
              <a:tr h="411394">
                <a:tc>
                  <a:txBody>
                    <a:bodyPr/>
                    <a:lstStyle/>
                    <a:p>
                      <a:r>
                        <a:rPr lang="nl-NL" dirty="0" smtClean="0"/>
                        <a:t>BayesNet </a:t>
                      </a:r>
                      <a:r>
                        <a:rPr lang="nl-NL" sz="1400" dirty="0" smtClean="0"/>
                        <a:t>(Bayesian probability estimation)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Naïve</a:t>
                      </a:r>
                      <a:r>
                        <a:rPr lang="nl-NL" baseline="0" dirty="0" smtClean="0"/>
                        <a:t> Bayes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60.42%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LWL </a:t>
                      </a:r>
                      <a:r>
                        <a:rPr lang="nl-NL" sz="1400" dirty="0" smtClean="0"/>
                        <a:t>(Locally weighted</a:t>
                      </a:r>
                      <a:r>
                        <a:rPr lang="nl-NL" sz="1400" baseline="0" dirty="0" smtClean="0"/>
                        <a:t> learning)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41.67%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Multilayer Perceptron </a:t>
                      </a:r>
                      <a:r>
                        <a:rPr lang="nl-NL" sz="1400" dirty="0" smtClean="0"/>
                        <a:t>(20 hidden layers)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29.17%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62.50%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SMO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sz="1400" baseline="0" dirty="0" smtClean="0"/>
                        <a:t>(Support Vector Machine class algorithm)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6.25%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58.33%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dirty="0" smtClean="0"/>
                        <a:t>JRIP</a:t>
                      </a:r>
                      <a:r>
                        <a:rPr lang="nl-NL" sz="1400" dirty="0" smtClean="0"/>
                        <a:t> (Rule based learner)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18.75%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79.12%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7280" y="1866507"/>
            <a:ext cx="76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10 Folds cross-validation was used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Improving the classification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Classification accuracy is reasonable, not great. </a:t>
            </a:r>
            <a:r>
              <a:rPr lang="nl-NL" dirty="0"/>
              <a:t>P</a:t>
            </a:r>
            <a:r>
              <a:rPr lang="nl-NL" dirty="0" smtClean="0"/>
              <a:t>ossible reasons: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Small dataset (6 participants * 8 tasks = 48 entries</a:t>
            </a:r>
            <a:r>
              <a:rPr lang="nl-NL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Experiment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/>
              <a:t>Design susceptible to ´task bleeding´, i.e. sweat from last task carries 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/>
              <a:t>Sensor </a:t>
            </a:r>
            <a:r>
              <a:rPr lang="nl-NL" dirty="0" err="1" smtClean="0"/>
              <a:t>inaccuracy</a:t>
            </a:r>
            <a:endParaRPr lang="nl-NL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/>
              <a:t>Do these tasks evoke sufficient cognitive load difference?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Not the right features extracted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smtClean="0"/>
              <a:t>data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>
                <a:solidFill>
                  <a:schemeClr val="tx1"/>
                </a:solidFill>
              </a:rPr>
              <a:t> It is simply not classifiable better from </a:t>
            </a:r>
            <a:r>
              <a:rPr lang="nl-NL" dirty="0" smtClean="0">
                <a:solidFill>
                  <a:schemeClr val="tx1"/>
                </a:solidFill>
              </a:rPr>
              <a:t>GSR</a:t>
            </a:r>
            <a:r>
              <a:rPr lang="nl-NL" dirty="0"/>
              <a:t/>
            </a:r>
            <a:br>
              <a:rPr lang="nl-NL" dirty="0"/>
            </a:br>
            <a:endParaRPr lang="nl-NL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6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Recap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Using biometrics to determine cognitive load outside of the lab is exciting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I measured GSR during tasks of varying difficulty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Classifying task difficulty from this data is the goal</a:t>
            </a:r>
          </a:p>
          <a:p>
            <a:pPr marL="0" indent="0">
              <a:buNone/>
            </a:pPr>
            <a:endParaRPr lang="nl-NL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Next up is seeing whether I can improve this classification by extracting different features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8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Cognitive load measurement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10979" cy="4390310"/>
          </a:xfrm>
        </p:spPr>
        <p:txBody>
          <a:bodyPr>
            <a:normAutofit/>
          </a:bodyPr>
          <a:lstStyle/>
          <a:p>
            <a:r>
              <a:rPr lang="nl-NL" dirty="0" smtClean="0"/>
              <a:t>Many approaches to measuring cognitive load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sz="900" dirty="0" smtClean="0">
                <a:solidFill>
                  <a:schemeClr val="bg1">
                    <a:lumMod val="75000"/>
                  </a:schemeClr>
                </a:solidFill>
              </a:rPr>
              <a:t>R. Brünken et al. (2003), </a:t>
            </a:r>
            <a:r>
              <a:rPr lang="nl-NL" sz="900" i="1" dirty="0" smtClean="0">
                <a:solidFill>
                  <a:schemeClr val="bg1">
                    <a:lumMod val="75000"/>
                  </a:schemeClr>
                </a:solidFill>
              </a:rPr>
              <a:t>Direct Measurement of Cognitive Load in Multimedia Learning</a:t>
            </a:r>
            <a:r>
              <a:rPr lang="nl-NL" sz="900" dirty="0" smtClean="0">
                <a:solidFill>
                  <a:schemeClr val="bg1">
                    <a:lumMod val="75000"/>
                  </a:schemeClr>
                </a:solidFill>
              </a:rPr>
              <a:t>. Educational Psychologist 38(1), 53-61</a:t>
            </a:r>
            <a:endParaRPr lang="nl-NL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4264"/>
              </p:ext>
            </p:extLst>
          </p:nvPr>
        </p:nvGraphicFramePr>
        <p:xfrm>
          <a:off x="1282445" y="2453118"/>
          <a:ext cx="9229122" cy="31240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6971"/>
                <a:gridCol w="3686075"/>
                <a:gridCol w="3686076"/>
              </a:tblGrid>
              <a:tr h="833295">
                <a:tc>
                  <a:txBody>
                    <a:bodyPr/>
                    <a:lstStyle/>
                    <a:p>
                      <a:endParaRPr lang="nl-NL" sz="1700" dirty="0"/>
                    </a:p>
                  </a:txBody>
                  <a:tcPr marL="84362" marR="84362" marT="42181" marB="4218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Indirect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12263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Subjective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</a:t>
                      </a:r>
                      <a:r>
                        <a:rPr lang="nl-NL" sz="1700" baseline="0" dirty="0" smtClean="0"/>
                        <a:t> invested mental effort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 stress level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Self-reported difficulty of materials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78515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Objective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Physiological</a:t>
                      </a:r>
                      <a:r>
                        <a:rPr lang="nl-NL" sz="1700" baseline="0" dirty="0" smtClean="0"/>
                        <a:t> measures</a:t>
                      </a:r>
                    </a:p>
                    <a:p>
                      <a:endParaRPr lang="nl-NL" sz="1700" baseline="0" dirty="0" smtClean="0"/>
                    </a:p>
                    <a:p>
                      <a:r>
                        <a:rPr lang="nl-NL" sz="1700" baseline="0" dirty="0" smtClean="0"/>
                        <a:t>Behavioral measures</a:t>
                      </a:r>
                    </a:p>
                    <a:p>
                      <a:r>
                        <a:rPr lang="nl-NL" sz="1700" baseline="0" dirty="0" smtClean="0"/>
                        <a:t>Learning outcome measures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Dual-task performance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Brain activity measures (e.g. fMRI)</a:t>
                      </a:r>
                    </a:p>
                    <a:p>
                      <a:r>
                        <a:rPr lang="nl-NL" sz="1700" dirty="0" smtClean="0"/>
                        <a:t>(arguably</a:t>
                      </a:r>
                      <a:r>
                        <a:rPr lang="nl-NL" sz="1700" baseline="0" dirty="0" smtClean="0"/>
                        <a:t> also indirect)</a:t>
                      </a:r>
                      <a:endParaRPr lang="nl-NL" sz="1700" dirty="0" smtClean="0"/>
                    </a:p>
                  </a:txBody>
                  <a:tcPr marL="84362" marR="84362" marT="42181" marB="42181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6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Cognitive load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approaches to measuring cognitive load</a:t>
            </a:r>
          </a:p>
          <a:p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85525"/>
              </p:ext>
            </p:extLst>
          </p:nvPr>
        </p:nvGraphicFramePr>
        <p:xfrm>
          <a:off x="1277887" y="2445513"/>
          <a:ext cx="9229122" cy="31240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6971"/>
                <a:gridCol w="3686075"/>
                <a:gridCol w="3686076"/>
              </a:tblGrid>
              <a:tr h="833295">
                <a:tc>
                  <a:txBody>
                    <a:bodyPr/>
                    <a:lstStyle/>
                    <a:p>
                      <a:endParaRPr lang="nl-NL" sz="1700" dirty="0"/>
                    </a:p>
                  </a:txBody>
                  <a:tcPr marL="84362" marR="84362" marT="42181" marB="4218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Indirect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12263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Subjective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</a:t>
                      </a:r>
                      <a:r>
                        <a:rPr lang="nl-NL" sz="1700" baseline="0" dirty="0" smtClean="0"/>
                        <a:t> invested mental effort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 stress level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Self-reported difficulty of materials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78515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Objective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2000" b="1" dirty="0" smtClean="0"/>
                        <a:t>Physiological</a:t>
                      </a:r>
                      <a:r>
                        <a:rPr lang="nl-NL" sz="2000" b="1" baseline="0" dirty="0" smtClean="0"/>
                        <a:t> measures</a:t>
                      </a:r>
                    </a:p>
                    <a:p>
                      <a:endParaRPr lang="nl-NL" sz="1700" baseline="0" dirty="0" smtClean="0"/>
                    </a:p>
                    <a:p>
                      <a:r>
                        <a:rPr lang="nl-NL" sz="1700" baseline="0" dirty="0" smtClean="0"/>
                        <a:t>Behavioral measures</a:t>
                      </a:r>
                    </a:p>
                    <a:p>
                      <a:r>
                        <a:rPr lang="nl-NL" sz="1700" baseline="0" dirty="0" smtClean="0"/>
                        <a:t>Learning outcome measures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Dual-</a:t>
                      </a:r>
                      <a:r>
                        <a:rPr lang="nl-NL" sz="1700" dirty="0" err="1" smtClean="0"/>
                        <a:t>task</a:t>
                      </a:r>
                      <a:r>
                        <a:rPr lang="nl-NL" sz="1700" dirty="0" smtClean="0"/>
                        <a:t> performance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Brain activity measures (e.g. fMRI)</a:t>
                      </a:r>
                    </a:p>
                    <a:p>
                      <a:r>
                        <a:rPr lang="nl-NL" sz="1700" dirty="0" smtClean="0"/>
                        <a:t>(arguably</a:t>
                      </a:r>
                      <a:r>
                        <a:rPr lang="nl-NL" sz="1700" baseline="0" dirty="0" smtClean="0"/>
                        <a:t> also indirect)</a:t>
                      </a:r>
                      <a:endParaRPr lang="nl-NL" sz="1700" dirty="0" smtClean="0"/>
                    </a:p>
                  </a:txBody>
                  <a:tcPr marL="84362" marR="84362" marT="42181" marB="42181"/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rot="19268614">
            <a:off x="5502903" y="3200189"/>
            <a:ext cx="3449044" cy="8045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1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New consumer electronics can measure biometrics</a:t>
            </a:r>
            <a:endParaRPr lang="nl-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0" y="4566778"/>
            <a:ext cx="4145280" cy="1302316"/>
          </a:xfrm>
        </p:spPr>
        <p:txBody>
          <a:bodyPr/>
          <a:lstStyle/>
          <a:p>
            <a:r>
              <a:rPr lang="nl-NL" dirty="0" smtClean="0"/>
              <a:t>Samsung Simband</a:t>
            </a:r>
            <a:endParaRPr lang="nl-NL" dirty="0"/>
          </a:p>
        </p:txBody>
      </p:sp>
      <p:pic>
        <p:nvPicPr>
          <p:cNvPr id="6146" name="Picture 2" descr="https://cdn2.vox-cdn.com/thumbor/-HPS-htRN4n7NpnqAOTBeCPRlTM=/cdn0.vox-cdn.com/uploads/chorus_asset/file/2452642/DSC02149.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1909804"/>
            <a:ext cx="3996055" cy="26569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07837" y="5119393"/>
            <a:ext cx="16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Microsoft Band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305570" y="5429940"/>
            <a:ext cx="14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BASIS Watch</a:t>
            </a:r>
            <a:endParaRPr lang="nl-NL" dirty="0"/>
          </a:p>
        </p:txBody>
      </p:sp>
      <p:pic>
        <p:nvPicPr>
          <p:cNvPr id="6152" name="Picture 8" descr="http://techsplurge.com/wp-content/uploads/2014/03/Basi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81" y="2931294"/>
            <a:ext cx="3358150" cy="24686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cdn.macrumors.com/article-new/2014/10/microsoft-band_hero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" y="2621290"/>
            <a:ext cx="3581580" cy="25966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76588" y="1839657"/>
            <a:ext cx="5769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APIs are generally lacking, data is locked in proprietary apps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2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The body</a:t>
            </a:r>
            <a:r>
              <a:rPr lang="nl-NL" sz="2800" dirty="0" smtClean="0">
                <a:solidFill>
                  <a:srgbClr val="FF0000"/>
                </a:solidFill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</a:rPr>
              <a:t>responds</a:t>
            </a:r>
            <a:r>
              <a:rPr lang="nl-NL" sz="2800" dirty="0" smtClean="0">
                <a:solidFill>
                  <a:srgbClr val="FF0000"/>
                </a:solidFill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</a:rPr>
              <a:t>when</a:t>
            </a:r>
            <a:r>
              <a:rPr lang="nl-NL" sz="2800" dirty="0" smtClean="0">
                <a:solidFill>
                  <a:srgbClr val="FF0000"/>
                </a:solidFill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</a:rPr>
              <a:t>cognitive</a:t>
            </a:r>
            <a:r>
              <a:rPr lang="nl-NL" sz="2800" dirty="0" smtClean="0">
                <a:solidFill>
                  <a:srgbClr val="FF0000"/>
                </a:solidFill>
              </a:rPr>
              <a:t> load is</a:t>
            </a:r>
            <a:r>
              <a:rPr lang="nl-NL" sz="2800" dirty="0" smtClean="0"/>
              <a:t> </a:t>
            </a:r>
            <a:r>
              <a:rPr lang="nl-NL" sz="2800" dirty="0" err="1" smtClean="0"/>
              <a:t>increased</a:t>
            </a:r>
            <a:r>
              <a:rPr lang="nl-NL" sz="2800" dirty="0" smtClean="0">
                <a:solidFill>
                  <a:srgbClr val="FF0000"/>
                </a:solidFill>
              </a:rPr>
              <a:t>/</a:t>
            </a:r>
            <a:r>
              <a:rPr lang="nl-NL" sz="2800" dirty="0" err="1" smtClean="0">
                <a:solidFill>
                  <a:srgbClr val="FF0000"/>
                </a:solidFill>
              </a:rPr>
              <a:t>reduced</a:t>
            </a:r>
            <a:endParaRPr lang="nl-NL" sz="2800" dirty="0"/>
          </a:p>
          <a:p>
            <a:r>
              <a:rPr lang="nl-NL" sz="1800" dirty="0" smtClean="0"/>
              <a:t>Many different options </a:t>
            </a:r>
            <a:r>
              <a:rPr lang="nl-NL" sz="1800" dirty="0" err="1" smtClean="0"/>
              <a:t>for</a:t>
            </a:r>
            <a:r>
              <a:rPr lang="nl-NL" sz="1800" dirty="0" smtClean="0"/>
              <a:t> </a:t>
            </a:r>
            <a:r>
              <a:rPr lang="nl-NL" sz="1800" dirty="0" err="1" smtClean="0"/>
              <a:t>measuring</a:t>
            </a:r>
            <a:r>
              <a:rPr lang="nl-NL" sz="1800" dirty="0" smtClean="0"/>
              <a:t>, </a:t>
            </a:r>
            <a:r>
              <a:rPr lang="nl-NL" sz="1800" dirty="0" err="1" smtClean="0"/>
              <a:t>like</a:t>
            </a:r>
            <a:r>
              <a:rPr lang="nl-NL" sz="1800" dirty="0" smtClean="0"/>
              <a:t>: </a:t>
            </a:r>
            <a:endParaRPr lang="nl-NL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4180" y="2928938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oxygen</a:t>
            </a:r>
            <a:r>
              <a:rPr lang="nl-NL" sz="2800" dirty="0" smtClean="0"/>
              <a:t>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Skin </a:t>
            </a:r>
            <a:r>
              <a:rPr lang="nl-NL" sz="2800" dirty="0" err="1" smtClean="0"/>
              <a:t>temperature</a:t>
            </a:r>
            <a:r>
              <a:rPr lang="nl-NL" sz="2800" dirty="0" smtClean="0"/>
              <a:t> / heat flux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pressure</a:t>
            </a:r>
            <a:endParaRPr lang="nl-NL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Motion (</a:t>
            </a:r>
            <a:r>
              <a:rPr lang="nl-NL" sz="2800" dirty="0" err="1" smtClean="0"/>
              <a:t>accelerometer</a:t>
            </a:r>
            <a:r>
              <a:rPr lang="nl-NL" sz="28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/>
              <a:t>Heart rate </a:t>
            </a:r>
            <a:r>
              <a:rPr lang="nl-NL" sz="2800" dirty="0" smtClean="0"/>
              <a:t>variability (HRV)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endParaRPr lang="nl-NL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Physiological response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94104" y="2938234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 smtClean="0"/>
              <a:t>Respiratory</a:t>
            </a:r>
            <a:r>
              <a:rPr lang="nl-NL" sz="2800" dirty="0" smtClean="0"/>
              <a:t> </a:t>
            </a:r>
            <a:r>
              <a:rPr lang="nl-NL" sz="2800" dirty="0" err="1"/>
              <a:t>rate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 smtClean="0"/>
              <a:t>Galvanic</a:t>
            </a:r>
            <a:r>
              <a:rPr lang="nl-NL" sz="2800" dirty="0" smtClean="0"/>
              <a:t> </a:t>
            </a:r>
            <a:r>
              <a:rPr lang="nl-NL" sz="2800" dirty="0"/>
              <a:t>Skin </a:t>
            </a:r>
            <a:r>
              <a:rPr lang="nl-NL" sz="2800" dirty="0" smtClean="0"/>
              <a:t>Response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Facial </a:t>
            </a:r>
            <a:r>
              <a:rPr lang="nl-NL" sz="2800" dirty="0"/>
              <a:t>expressions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 Pupil </a:t>
            </a:r>
            <a:r>
              <a:rPr lang="nl-NL" sz="2800" dirty="0" smtClean="0"/>
              <a:t>dilation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 </a:t>
            </a:r>
            <a:r>
              <a:rPr lang="nl-NL" sz="2800" dirty="0" smtClean="0"/>
              <a:t>Blink rate</a:t>
            </a:r>
          </a:p>
        </p:txBody>
      </p:sp>
      <p:pic>
        <p:nvPicPr>
          <p:cNvPr id="10" name="Picture 8" descr="http://www.extremenxt.com/blog/wp-content/uploads/2014/04/gsrpl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808" y="160997"/>
            <a:ext cx="3094394" cy="14566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newsoffice.mit.edu/sites/mit.edu.newsoffice/files/images/2009/20090831111348629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928" y="4036317"/>
            <a:ext cx="1681906" cy="22425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6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newsoffice.mit.edu/sites/mit.edu.newsoffice/files/images/2009/2009083111134862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928" y="4036317"/>
            <a:ext cx="1681906" cy="22425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The body</a:t>
            </a:r>
            <a:r>
              <a:rPr lang="nl-NL" sz="2800" dirty="0">
                <a:solidFill>
                  <a:srgbClr val="FF0000"/>
                </a:solidFill>
              </a:rPr>
              <a:t> </a:t>
            </a:r>
            <a:r>
              <a:rPr lang="nl-NL" sz="2800" dirty="0" err="1">
                <a:solidFill>
                  <a:srgbClr val="FF0000"/>
                </a:solidFill>
              </a:rPr>
              <a:t>responds</a:t>
            </a:r>
            <a:r>
              <a:rPr lang="nl-NL" sz="2800" dirty="0">
                <a:solidFill>
                  <a:srgbClr val="FF0000"/>
                </a:solidFill>
              </a:rPr>
              <a:t> </a:t>
            </a:r>
            <a:r>
              <a:rPr lang="nl-NL" sz="2800" dirty="0" err="1">
                <a:solidFill>
                  <a:srgbClr val="FF0000"/>
                </a:solidFill>
              </a:rPr>
              <a:t>when</a:t>
            </a:r>
            <a:r>
              <a:rPr lang="nl-NL" sz="2800" dirty="0">
                <a:solidFill>
                  <a:srgbClr val="FF0000"/>
                </a:solidFill>
              </a:rPr>
              <a:t> </a:t>
            </a:r>
            <a:r>
              <a:rPr lang="nl-NL" sz="2800" dirty="0" err="1">
                <a:solidFill>
                  <a:srgbClr val="FF0000"/>
                </a:solidFill>
              </a:rPr>
              <a:t>cognitive</a:t>
            </a:r>
            <a:r>
              <a:rPr lang="nl-NL" sz="2800" dirty="0">
                <a:solidFill>
                  <a:srgbClr val="FF0000"/>
                </a:solidFill>
              </a:rPr>
              <a:t> load is</a:t>
            </a:r>
            <a:r>
              <a:rPr lang="nl-NL" sz="2800" dirty="0"/>
              <a:t> </a:t>
            </a:r>
            <a:r>
              <a:rPr lang="nl-NL" sz="2800" dirty="0" err="1"/>
              <a:t>increased</a:t>
            </a:r>
            <a:r>
              <a:rPr lang="nl-NL" sz="2800" dirty="0">
                <a:solidFill>
                  <a:srgbClr val="FF0000"/>
                </a:solidFill>
              </a:rPr>
              <a:t>/</a:t>
            </a:r>
            <a:r>
              <a:rPr lang="nl-NL" sz="2800" dirty="0" err="1">
                <a:solidFill>
                  <a:srgbClr val="FF0000"/>
                </a:solidFill>
              </a:rPr>
              <a:t>reduced</a:t>
            </a:r>
            <a:endParaRPr lang="nl-NL" sz="2800" dirty="0"/>
          </a:p>
          <a:p>
            <a:r>
              <a:rPr lang="nl-NL" sz="1800" dirty="0" err="1" smtClean="0"/>
              <a:t>Many</a:t>
            </a:r>
            <a:r>
              <a:rPr lang="nl-NL" sz="1800" dirty="0" smtClean="0"/>
              <a:t> different options </a:t>
            </a:r>
            <a:r>
              <a:rPr lang="nl-NL" sz="1800" dirty="0" err="1" smtClean="0"/>
              <a:t>for</a:t>
            </a:r>
            <a:r>
              <a:rPr lang="nl-NL" sz="1800" dirty="0" smtClean="0"/>
              <a:t> </a:t>
            </a:r>
            <a:r>
              <a:rPr lang="nl-NL" sz="1800" dirty="0" err="1" smtClean="0"/>
              <a:t>measuring</a:t>
            </a:r>
            <a:r>
              <a:rPr lang="nl-NL" sz="1800" dirty="0" smtClean="0"/>
              <a:t>, </a:t>
            </a:r>
            <a:r>
              <a:rPr lang="nl-NL" sz="1800" dirty="0" err="1" smtClean="0"/>
              <a:t>like</a:t>
            </a:r>
            <a:r>
              <a:rPr lang="nl-NL" sz="1800" dirty="0" smtClean="0"/>
              <a:t>: </a:t>
            </a:r>
            <a:endParaRPr lang="nl-NL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4180" y="2928938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oxygen</a:t>
            </a:r>
            <a:r>
              <a:rPr lang="nl-NL" sz="2800" dirty="0" smtClean="0"/>
              <a:t>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Skin </a:t>
            </a:r>
            <a:r>
              <a:rPr lang="nl-NL" sz="2800" dirty="0" err="1" smtClean="0"/>
              <a:t>temperature</a:t>
            </a:r>
            <a:r>
              <a:rPr lang="nl-NL" sz="2800" dirty="0" smtClean="0"/>
              <a:t> / heat flux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pressure</a:t>
            </a:r>
            <a:endParaRPr lang="nl-NL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Motion (</a:t>
            </a:r>
            <a:r>
              <a:rPr lang="nl-NL" sz="2800" dirty="0" err="1" smtClean="0"/>
              <a:t>accelerometer</a:t>
            </a:r>
            <a:r>
              <a:rPr lang="nl-NL" sz="28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/>
              <a:t>Heart rate </a:t>
            </a:r>
            <a:r>
              <a:rPr lang="nl-NL" sz="2800" dirty="0" smtClean="0"/>
              <a:t>variability (HRV)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endParaRPr lang="nl-NL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Physiological response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94104" y="2938234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 smtClean="0"/>
              <a:t>Respiratory</a:t>
            </a:r>
            <a:r>
              <a:rPr lang="nl-NL" sz="2800" dirty="0" smtClean="0"/>
              <a:t> </a:t>
            </a:r>
            <a:r>
              <a:rPr lang="nl-NL" sz="2800" dirty="0" err="1"/>
              <a:t>rate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b="1" dirty="0" err="1" smtClean="0"/>
              <a:t>Galvanic</a:t>
            </a:r>
            <a:r>
              <a:rPr lang="nl-NL" sz="2800" b="1" dirty="0" smtClean="0"/>
              <a:t> </a:t>
            </a:r>
            <a:r>
              <a:rPr lang="nl-NL" sz="2800" b="1" dirty="0"/>
              <a:t>Skin Response (GSR</a:t>
            </a:r>
            <a:r>
              <a:rPr lang="nl-NL" sz="2800" b="1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Facial </a:t>
            </a:r>
            <a:r>
              <a:rPr lang="nl-NL" sz="2800" dirty="0"/>
              <a:t>expressions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 Pupil </a:t>
            </a:r>
            <a:r>
              <a:rPr lang="nl-NL" sz="2800" dirty="0" smtClean="0"/>
              <a:t>dilation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Blink rate</a:t>
            </a:r>
          </a:p>
        </p:txBody>
      </p:sp>
      <p:sp>
        <p:nvSpPr>
          <p:cNvPr id="7" name="Left Arrow 6"/>
          <p:cNvSpPr/>
          <p:nvPr/>
        </p:nvSpPr>
        <p:spPr>
          <a:xfrm rot="19268614">
            <a:off x="10007290" y="2377807"/>
            <a:ext cx="2200534" cy="7257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 descr="http://www.extremenxt.com/blog/wp-content/uploads/2014/04/gsrpl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808" y="160997"/>
            <a:ext cx="3094394" cy="14566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6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Galvanic Skin Response (GSR)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Measuring the electrical </a:t>
            </a:r>
            <a:r>
              <a:rPr lang="en-US" dirty="0" smtClean="0"/>
              <a:t>skin conductance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Small voltage applied to electrodes, flowing current measured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Unit of measurement: </a:t>
            </a:r>
            <a:r>
              <a:rPr lang="el-GR" dirty="0"/>
              <a:t>μ</a:t>
            </a:r>
            <a:r>
              <a:rPr lang="nl-NL" dirty="0" smtClean="0"/>
              <a:t>S (microsiemens)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Influenced </a:t>
            </a:r>
            <a:r>
              <a:rPr lang="en-US" dirty="0"/>
              <a:t>by </a:t>
            </a:r>
            <a:r>
              <a:rPr lang="en-US" dirty="0" smtClean="0"/>
              <a:t>sweat glands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Delay between stimulus and response between 0.8 and 4 seconds</a:t>
            </a:r>
          </a:p>
          <a:p>
            <a:endParaRPr lang="en-US" dirty="0"/>
          </a:p>
          <a:p>
            <a:endParaRPr lang="nl-NL" dirty="0"/>
          </a:p>
        </p:txBody>
      </p:sp>
      <p:pic>
        <p:nvPicPr>
          <p:cNvPr id="4" name="Picture 6" descr="http://cdn.instructables.com/FGS/G9MA/HVF6ZKJ3/FGSG9MAHVF6ZKJ3.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624" y="1737360"/>
            <a:ext cx="3414056" cy="23035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.dailymail.co.uk/i/pix/2012/06/12/article-2158142-13925C1C000005DC-700_243x26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867" y="4300536"/>
            <a:ext cx="2354028" cy="25574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gbh.org/imageassets/last_hour_data_63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95" y="4005456"/>
            <a:ext cx="5797105" cy="28525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977</TotalTime>
  <Words>1227</Words>
  <Application>Microsoft Office PowerPoint</Application>
  <PresentationFormat>Widescreen</PresentationFormat>
  <Paragraphs>324</Paragraphs>
  <Slides>37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Calibri Light</vt:lpstr>
      <vt:lpstr>Wingdings</vt:lpstr>
      <vt:lpstr>Retrospect</vt:lpstr>
      <vt:lpstr>Using GSR data for determining cognitive load</vt:lpstr>
      <vt:lpstr>Outline</vt:lpstr>
      <vt:lpstr>Cognitive Load</vt:lpstr>
      <vt:lpstr>Cognitive load measurement</vt:lpstr>
      <vt:lpstr>Cognitive load measurement</vt:lpstr>
      <vt:lpstr>New consumer electronics can measure biometrics</vt:lpstr>
      <vt:lpstr>Physiological response</vt:lpstr>
      <vt:lpstr>Physiological response</vt:lpstr>
      <vt:lpstr>Galvanic Skin Response (GSR)</vt:lpstr>
      <vt:lpstr>Method</vt:lpstr>
      <vt:lpstr>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Apparatus</vt:lpstr>
      <vt:lpstr>Q Sensor Data (explorations)</vt:lpstr>
      <vt:lpstr>Raw data (biopac)</vt:lpstr>
      <vt:lpstr>Raw data</vt:lpstr>
      <vt:lpstr>Preprocessing</vt:lpstr>
      <vt:lpstr>Preprocessing</vt:lpstr>
      <vt:lpstr>Final preprocessing</vt:lpstr>
      <vt:lpstr>Transformation</vt:lpstr>
      <vt:lpstr>Visualization</vt:lpstr>
      <vt:lpstr>Visualization</vt:lpstr>
      <vt:lpstr>Visualization</vt:lpstr>
      <vt:lpstr>Visualization</vt:lpstr>
      <vt:lpstr>Building a classifier</vt:lpstr>
      <vt:lpstr>Classification</vt:lpstr>
      <vt:lpstr>Preliminary results</vt:lpstr>
      <vt:lpstr>Preliminary results</vt:lpstr>
      <vt:lpstr>Improving the classification</vt:lpstr>
      <vt:lpstr>Recap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biometrics for determining cognitive load from galvanic skin response</dc:title>
  <dc:creator>Guido</dc:creator>
  <cp:lastModifiedBy>Guido</cp:lastModifiedBy>
  <cp:revision>80</cp:revision>
  <dcterms:created xsi:type="dcterms:W3CDTF">2014-12-01T19:39:24Z</dcterms:created>
  <dcterms:modified xsi:type="dcterms:W3CDTF">2014-12-17T23:47:12Z</dcterms:modified>
</cp:coreProperties>
</file>