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90" r:id="rId6"/>
    <p:sldId id="291" r:id="rId7"/>
    <p:sldId id="275" r:id="rId8"/>
    <p:sldId id="265" r:id="rId9"/>
    <p:sldId id="266" r:id="rId10"/>
    <p:sldId id="267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73" r:id="rId19"/>
    <p:sldId id="268" r:id="rId20"/>
    <p:sldId id="274" r:id="rId21"/>
    <p:sldId id="269" r:id="rId22"/>
    <p:sldId id="270" r:id="rId23"/>
    <p:sldId id="271" r:id="rId24"/>
    <p:sldId id="272" r:id="rId25"/>
    <p:sldId id="283" r:id="rId26"/>
    <p:sldId id="292" r:id="rId27"/>
    <p:sldId id="284" r:id="rId28"/>
    <p:sldId id="293" r:id="rId29"/>
    <p:sldId id="294" r:id="rId30"/>
    <p:sldId id="285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>
        <p:guide orient="horz" pos="18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85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61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Not</a:t>
            </a:r>
            <a:r>
              <a:rPr lang="nl-NL" baseline="0" dirty="0" smtClean="0"/>
              <a:t> great.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Multiple can be measured simultaneously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31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watch and </a:t>
            </a:r>
            <a:r>
              <a:rPr lang="en-US" sz="4000" dirty="0" err="1"/>
              <a:t>Biopac</a:t>
            </a:r>
            <a:r>
              <a:rPr lang="en-US" sz="4000" dirty="0"/>
              <a:t>: using GSR data for distinguishing cognitive states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697" y="1951349"/>
            <a:ext cx="14605720" cy="3812554"/>
          </a:xfrm>
        </p:spPr>
      </p:pic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6481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1238127"/>
            <a:ext cx="7324927" cy="2227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0" y="496234"/>
            <a:ext cx="8169896" cy="213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628836"/>
            <a:ext cx="12192000" cy="3654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sp>
        <p:nvSpPr>
          <p:cNvPr id="4" name="Left Arrow 3"/>
          <p:cNvSpPr/>
          <p:nvPr/>
        </p:nvSpPr>
        <p:spPr>
          <a:xfrm rot="18866640">
            <a:off x="6534929" y="2559793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5" name="Picture 2" descr="http://puu.sh/ddiTH/249c0dd5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18" y="1149312"/>
            <a:ext cx="5651862" cy="168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57281" y="2418450"/>
            <a:ext cx="269966" cy="1962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402793" y="2550239"/>
            <a:ext cx="269966" cy="149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3" y="2730435"/>
            <a:ext cx="4485200" cy="335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" y="2606957"/>
            <a:ext cx="4554434" cy="34097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99901" y="3733014"/>
            <a:ext cx="1708212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Extract 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Export to an easily parsable format (CSV)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944096" y="5471423"/>
            <a:ext cx="5914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</a:rPr>
              <a:t>(Subject, Difficulty, Accumulative, Average, Standard Deviation, Peak count with varying tresholds)</a:t>
            </a:r>
            <a:endParaRPr lang="nl-NL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4096" y="3594225"/>
            <a:ext cx="495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'luc'    'diff2'    [221.4503]    [0.1230]    [7.3118e-04]    </a:t>
            </a:r>
            <a:r>
              <a:rPr lang="it-IT" sz="2000" dirty="0" smtClean="0"/>
              <a:t>[0.0020</a:t>
            </a:r>
            <a:r>
              <a:rPr lang="it-IT" sz="2000" dirty="0"/>
              <a:t>]    [6]    [6]    [5]    [4]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9" y="2617285"/>
            <a:ext cx="4952458" cy="3707724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6510167" y="1577726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9738" y="5102091"/>
            <a:ext cx="56166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dirty="0"/>
              <a:t>luc,diff2,221.4503,0.12303,0.00073118,0.0019555,6,6,5,4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896629" y="4330301"/>
            <a:ext cx="509048" cy="67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50231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Easy to try multiple </a:t>
            </a:r>
            <a:r>
              <a:rPr lang="nl-NL" dirty="0" smtClean="0"/>
              <a:t>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Also great for visualization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765"/>
          <a:stretch/>
        </p:blipFill>
        <p:spPr>
          <a:xfrm>
            <a:off x="2109085" y="1818609"/>
            <a:ext cx="8034156" cy="44879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097280" y="1818609"/>
            <a:ext cx="150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Average </a:t>
            </a:r>
            <a:r>
              <a:rPr lang="nl-NL" sz="2000" dirty="0" smtClean="0"/>
              <a:t>GSR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59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9" y="-557968"/>
            <a:ext cx="12324278" cy="802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Average </a:t>
            </a:r>
            <a:r>
              <a:rPr lang="nl-NL" dirty="0" smtClean="0">
                <a:solidFill>
                  <a:schemeClr val="bg1"/>
                </a:solidFill>
              </a:rPr>
              <a:t>GSR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b="3221"/>
          <a:stretch/>
        </p:blipFill>
        <p:spPr>
          <a:xfrm>
            <a:off x="2090230" y="1857080"/>
            <a:ext cx="8071866" cy="4458879"/>
          </a:xfrm>
        </p:spPr>
      </p:pic>
      <p:sp>
        <p:nvSpPr>
          <p:cNvPr id="5" name="Rectangle 4"/>
          <p:cNvSpPr/>
          <p:nvPr/>
        </p:nvSpPr>
        <p:spPr>
          <a:xfrm>
            <a:off x="1101626" y="185708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Standard Deviation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07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0"/>
            <a:ext cx="12192000" cy="79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Standard Deviation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smtClean="0"/>
                        <a:t>Dual-task </a:t>
                      </a:r>
                      <a:r>
                        <a:rPr lang="nl-NL" sz="1700" dirty="0" smtClean="0"/>
                        <a:t>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smtClean="0"/>
                        <a:t>Brain </a:t>
                      </a:r>
                      <a:r>
                        <a:rPr lang="nl-NL" sz="1700" dirty="0" smtClean="0"/>
                        <a:t>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not </a:t>
            </a:r>
            <a:r>
              <a:rPr lang="nl-NL" dirty="0"/>
              <a:t>great however, possible reasons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</a:t>
            </a:r>
            <a:r>
              <a:rPr lang="nl-N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Design susceptible to ´task bleeding´, i.e. sweat from last task carries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Sensor inaccuracy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tx1"/>
                </a:solidFill>
              </a:rPr>
              <a:t> It is simply not classifiable better from GSR </a:t>
            </a:r>
            <a:r>
              <a:rPr lang="nl-NL" dirty="0" smtClean="0">
                <a:solidFill>
                  <a:schemeClr val="tx1"/>
                </a:solidFill>
              </a:rPr>
              <a:t>data</a:t>
            </a:r>
          </a:p>
          <a:p>
            <a:pPr marL="201168" lvl="1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exciting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</a:t>
            </a:r>
            <a:r>
              <a:rPr lang="nl-NL" smtClean="0"/>
              <a:t>this </a:t>
            </a:r>
            <a:r>
              <a:rPr lang="nl-NL" smtClean="0"/>
              <a:t>classification by extracting different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smartwatches feature </a:t>
            </a:r>
            <a:r>
              <a:rPr lang="nl-NL" dirty="0" err="1" smtClean="0"/>
              <a:t>biometric</a:t>
            </a:r>
            <a:r>
              <a:rPr lang="nl-NL" dirty="0" smtClean="0"/>
              <a:t> sensors (</a:t>
            </a:r>
            <a:r>
              <a:rPr lang="nl-NL" dirty="0" err="1" smtClean="0"/>
              <a:t>measuring</a:t>
            </a:r>
            <a:r>
              <a:rPr lang="nl-NL" dirty="0" smtClean="0"/>
              <a:t> </a:t>
            </a:r>
            <a:r>
              <a:rPr lang="nl-NL" dirty="0" err="1" smtClean="0"/>
              <a:t>physiological</a:t>
            </a:r>
            <a:r>
              <a:rPr lang="nl-NL" dirty="0" smtClean="0"/>
              <a:t> </a:t>
            </a:r>
            <a:r>
              <a:rPr lang="nl-NL" dirty="0" err="1" smtClean="0"/>
              <a:t>signals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responds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when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cognitive</a:t>
            </a:r>
            <a:r>
              <a:rPr lang="nl-NL" sz="2800" dirty="0" smtClean="0">
                <a:solidFill>
                  <a:srgbClr val="FF0000"/>
                </a:solidFill>
              </a:rPr>
              <a:t> load is</a:t>
            </a:r>
            <a:r>
              <a:rPr lang="nl-NL" sz="2800" dirty="0" smtClean="0"/>
              <a:t> </a:t>
            </a:r>
            <a:r>
              <a:rPr lang="nl-NL" sz="2800" dirty="0" err="1" smtClean="0"/>
              <a:t>increased</a:t>
            </a:r>
            <a:r>
              <a:rPr lang="nl-NL" sz="2800" dirty="0" smtClean="0">
                <a:solidFill>
                  <a:srgbClr val="FF0000"/>
                </a:solidFill>
              </a:rPr>
              <a:t>/</a:t>
            </a:r>
            <a:r>
              <a:rPr lang="nl-NL" sz="2800" dirty="0" err="1" smtClean="0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2800" dirty="0" smtClean="0"/>
              <a:t>Many different options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measuring</a:t>
            </a:r>
            <a:r>
              <a:rPr lang="nl-NL" sz="2800" dirty="0" smtClean="0"/>
              <a:t>, </a:t>
            </a:r>
            <a:r>
              <a:rPr lang="nl-NL" sz="2800" dirty="0" err="1" smtClean="0"/>
              <a:t>like</a:t>
            </a:r>
            <a:r>
              <a:rPr lang="nl-NL" sz="2800" dirty="0" smtClean="0"/>
              <a:t>:</a:t>
            </a:r>
            <a:r>
              <a:rPr lang="nl-NL" sz="2400" dirty="0" smtClean="0"/>
              <a:t> </a:t>
            </a:r>
            <a:endParaRPr lang="nl-NL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Galvanic</a:t>
            </a:r>
            <a:r>
              <a:rPr lang="nl-NL" sz="2800" dirty="0" smtClean="0"/>
              <a:t> </a:t>
            </a:r>
            <a:r>
              <a:rPr lang="nl-NL" sz="2800" dirty="0"/>
              <a:t>Skin </a:t>
            </a:r>
            <a:r>
              <a:rPr lang="nl-NL" sz="2800" dirty="0" smtClean="0"/>
              <a:t>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96752" y="5778244"/>
            <a:ext cx="8938482" cy="5903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smtClean="0"/>
              <a:t>Measuring </a:t>
            </a:r>
            <a:r>
              <a:rPr lang="nl-NL" sz="2400" dirty="0" smtClean="0"/>
              <a:t>these is often </a:t>
            </a:r>
            <a:r>
              <a:rPr lang="nl-NL" sz="2400" dirty="0" smtClean="0"/>
              <a:t>not mutually exclusive</a:t>
            </a:r>
            <a:endParaRPr lang="nl-NL" sz="2400" dirty="0"/>
          </a:p>
        </p:txBody>
      </p:sp>
      <p:pic>
        <p:nvPicPr>
          <p:cNvPr id="1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The body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responds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when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cognitive</a:t>
            </a:r>
            <a:r>
              <a:rPr lang="nl-NL" sz="2800" dirty="0">
                <a:solidFill>
                  <a:srgbClr val="FF0000"/>
                </a:solidFill>
              </a:rPr>
              <a:t> load is</a:t>
            </a:r>
            <a:r>
              <a:rPr lang="nl-NL" sz="2800" dirty="0"/>
              <a:t> </a:t>
            </a:r>
            <a:r>
              <a:rPr lang="nl-NL" sz="2800" dirty="0" err="1"/>
              <a:t>increased</a:t>
            </a:r>
            <a:r>
              <a:rPr lang="nl-NL" sz="2800" dirty="0">
                <a:solidFill>
                  <a:srgbClr val="FF0000"/>
                </a:solidFill>
              </a:rPr>
              <a:t>/</a:t>
            </a:r>
            <a:r>
              <a:rPr lang="nl-NL" sz="2800" dirty="0" err="1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2800" dirty="0" err="1" smtClean="0"/>
              <a:t>Many</a:t>
            </a:r>
            <a:r>
              <a:rPr lang="nl-NL" sz="2800" dirty="0" smtClean="0"/>
              <a:t> different options </a:t>
            </a:r>
            <a:r>
              <a:rPr lang="nl-NL" sz="2800" dirty="0" err="1" smtClean="0"/>
              <a:t>for</a:t>
            </a:r>
            <a:r>
              <a:rPr lang="nl-NL" sz="2800" dirty="0" smtClean="0"/>
              <a:t> </a:t>
            </a:r>
            <a:r>
              <a:rPr lang="nl-NL" sz="2800" dirty="0" err="1" smtClean="0"/>
              <a:t>measuring</a:t>
            </a:r>
            <a:r>
              <a:rPr lang="nl-NL" sz="2800" dirty="0" smtClean="0"/>
              <a:t>, </a:t>
            </a:r>
            <a:r>
              <a:rPr lang="nl-NL" sz="2800" dirty="0" err="1" smtClean="0"/>
              <a:t>like</a:t>
            </a:r>
            <a:r>
              <a:rPr lang="nl-NL" sz="2800" dirty="0" smtClean="0"/>
              <a:t>:</a:t>
            </a:r>
            <a:r>
              <a:rPr lang="nl-NL" sz="2400" dirty="0" smtClean="0"/>
              <a:t> </a:t>
            </a:r>
            <a:endParaRPr lang="nl-NL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/>
              <a:t>Heart</a:t>
            </a:r>
            <a:r>
              <a:rPr lang="nl-NL" sz="2800" dirty="0"/>
              <a:t> </a:t>
            </a:r>
            <a:r>
              <a:rPr lang="nl-NL" sz="2800" dirty="0" err="1"/>
              <a:t>rate</a:t>
            </a:r>
            <a:r>
              <a:rPr lang="nl-NL" sz="2800" dirty="0"/>
              <a:t> </a:t>
            </a:r>
            <a:r>
              <a:rPr lang="nl-NL" sz="2800" dirty="0" err="1"/>
              <a:t>variability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b="1" dirty="0" err="1" smtClean="0"/>
              <a:t>Galvanic</a:t>
            </a:r>
            <a:r>
              <a:rPr lang="nl-NL" sz="2800" b="1" dirty="0" smtClean="0"/>
              <a:t> </a:t>
            </a:r>
            <a:r>
              <a:rPr lang="nl-NL" sz="2800" b="1" dirty="0"/>
              <a:t>Skin Response (GSR</a:t>
            </a:r>
            <a:r>
              <a:rPr lang="nl-NL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Facial </a:t>
            </a:r>
            <a:r>
              <a:rPr lang="nl-NL" sz="2800" dirty="0" err="1"/>
              <a:t>expressions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err="1" smtClean="0"/>
              <a:t>dilation</a:t>
            </a:r>
            <a:endParaRPr lang="nl-NL" sz="2800" dirty="0" smtClean="0"/>
          </a:p>
        </p:txBody>
      </p:sp>
      <p:sp>
        <p:nvSpPr>
          <p:cNvPr id="7" name="Left Arrow 6"/>
          <p:cNvSpPr/>
          <p:nvPr/>
        </p:nvSpPr>
        <p:spPr>
          <a:xfrm rot="19268614">
            <a:off x="10007290" y="2377807"/>
            <a:ext cx="2200534" cy="725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 voltage applied to electrodes, flowing current </a:t>
            </a:r>
            <a:r>
              <a:rPr lang="en-US" dirty="0" smtClean="0"/>
              <a:t>measured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Unit of measurement: </a:t>
            </a:r>
            <a:r>
              <a:rPr lang="el-GR" dirty="0"/>
              <a:t>μ</a:t>
            </a:r>
            <a:r>
              <a:rPr lang="nl-NL" dirty="0" smtClean="0"/>
              <a:t>S (microsiemens)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24" y="1737360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dailymail.co.uk/i/pix/2012/06/12/article-2158142-13925C1C000005DC-700_243x2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67" y="4300536"/>
            <a:ext cx="2354028" cy="25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gbh.org/imageassets/last_hour_data_6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95" y="4005456"/>
            <a:ext cx="5797105" cy="28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measure cognitive 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Automatic difficulty adjustment in applications (such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autism spectrum do display physiological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Classroom applications, are students following/getting it?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Determining cognitive load from GSR 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Method</a:t>
            </a:r>
            <a:endParaRPr lang="nl-N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Measure </a:t>
            </a:r>
            <a:r>
              <a:rPr lang="nl-NL" dirty="0" smtClean="0"/>
              <a:t>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</TotalTime>
  <Words>1009</Words>
  <Application>Microsoft Office PowerPoint</Application>
  <PresentationFormat>Widescreen</PresentationFormat>
  <Paragraphs>246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Retrospect</vt:lpstr>
      <vt:lpstr>Smart watch and Biopac: using GSR data for distinguishing cognitive states</vt:lpstr>
      <vt:lpstr>Cognitive load measurement</vt:lpstr>
      <vt:lpstr>Cognitive load measurement</vt:lpstr>
      <vt:lpstr>New smartwatches feature biometric sensors (measuring physiological signals)</vt:lpstr>
      <vt:lpstr>Physiological response</vt:lpstr>
      <vt:lpstr>Physiological response</vt:lpstr>
      <vt:lpstr>Galvanic Skin Response (GSR)</vt:lpstr>
      <vt:lpstr>Why measure cognitive load?</vt:lpstr>
      <vt:lpstr>Goal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Raw data</vt:lpstr>
      <vt:lpstr>Raw data</vt:lpstr>
      <vt:lpstr>Preprocessing</vt:lpstr>
      <vt:lpstr>Preprocessing</vt:lpstr>
      <vt:lpstr>Final preprocessing</vt:lpstr>
      <vt:lpstr>Transformation</vt:lpstr>
      <vt:lpstr>Building a classifier</vt:lpstr>
      <vt:lpstr>Visualization</vt:lpstr>
      <vt:lpstr>Visualization</vt:lpstr>
      <vt:lpstr>Visualization</vt:lpstr>
      <vt:lpstr>Visualization</vt:lpstr>
      <vt:lpstr>Preliminary results</vt:lpstr>
      <vt:lpstr>Preliminary results</vt:lpstr>
      <vt:lpstr>Improving the classification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48</cp:revision>
  <dcterms:created xsi:type="dcterms:W3CDTF">2014-12-01T19:39:24Z</dcterms:created>
  <dcterms:modified xsi:type="dcterms:W3CDTF">2014-12-15T14:16:38Z</dcterms:modified>
</cp:coreProperties>
</file>