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56" r:id="rId5"/>
    <p:sldId id="257" r:id="rId6"/>
    <p:sldId id="260" r:id="rId7"/>
    <p:sldId id="287" r:id="rId8"/>
    <p:sldId id="261" r:id="rId9"/>
    <p:sldId id="262" r:id="rId10"/>
    <p:sldId id="263" r:id="rId11"/>
    <p:sldId id="258" r:id="rId12"/>
    <p:sldId id="264" r:id="rId13"/>
    <p:sldId id="278" r:id="rId14"/>
    <p:sldId id="279" r:id="rId15"/>
    <p:sldId id="281" r:id="rId16"/>
    <p:sldId id="280" r:id="rId17"/>
    <p:sldId id="267" r:id="rId18"/>
    <p:sldId id="268" r:id="rId19"/>
    <p:sldId id="269" r:id="rId20"/>
    <p:sldId id="270" r:id="rId21"/>
    <p:sldId id="272" r:id="rId22"/>
    <p:sldId id="273" r:id="rId23"/>
    <p:sldId id="282" r:id="rId24"/>
    <p:sldId id="274" r:id="rId25"/>
    <p:sldId id="283" r:id="rId26"/>
    <p:sldId id="284" r:id="rId27"/>
    <p:sldId id="276" r:id="rId28"/>
    <p:sldId id="277" r:id="rId2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70C5F-2ADD-1026-9172-9A5A19583033}" v="2" dt="2024-10-13T21:06:30.682"/>
    <p1510:client id="{E2B8DCE0-EDFA-3A55-E240-7E647287EE03}" v="487" dt="2024-10-13T20:43:27.65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p:scale>
          <a:sx n="100" d="100"/>
          <a:sy n="100" d="100"/>
        </p:scale>
        <p:origin x="2358" y="6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656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3678486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84435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5820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0.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7.xml"/><Relationship Id="rId17" Type="http://schemas.openxmlformats.org/officeDocument/2006/relationships/customXml" Target="../ink/ink13.xml"/><Relationship Id="rId25" Type="http://schemas.openxmlformats.org/officeDocument/2006/relationships/customXml" Target="../ink/ink19.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5.xml"/><Relationship Id="rId29" Type="http://schemas.openxmlformats.org/officeDocument/2006/relationships/customXml" Target="../ink/ink23.xml"/><Relationship Id="rId1" Type="http://schemas.openxmlformats.org/officeDocument/2006/relationships/slideLayout" Target="../slideLayouts/slideLayout4.xml"/><Relationship Id="rId11" Type="http://schemas.openxmlformats.org/officeDocument/2006/relationships/customXml" Target="../ink/ink12.xml"/><Relationship Id="rId24" Type="http://schemas.openxmlformats.org/officeDocument/2006/relationships/customXml" Target="../ink/ink18.xml"/><Relationship Id="rId32" Type="http://schemas.openxmlformats.org/officeDocument/2006/relationships/customXml" Target="../ink/ink26.xml"/><Relationship Id="rId23" Type="http://schemas.openxmlformats.org/officeDocument/2006/relationships/customXml" Target="../ink/ink17.xml"/><Relationship Id="rId28" Type="http://schemas.openxmlformats.org/officeDocument/2006/relationships/customXml" Target="../ink/ink22.xml"/><Relationship Id="rId36" Type="http://schemas.openxmlformats.org/officeDocument/2006/relationships/image" Target="../media/image7.png"/><Relationship Id="rId10" Type="http://schemas.openxmlformats.org/officeDocument/2006/relationships/customXml" Target="../ink/ink11.xml"/><Relationship Id="rId19" Type="http://schemas.openxmlformats.org/officeDocument/2006/relationships/customXml" Target="../ink/ink14.xml"/><Relationship Id="rId31" Type="http://schemas.openxmlformats.org/officeDocument/2006/relationships/customXml" Target="../ink/ink25.xml"/><Relationship Id="rId4" Type="http://schemas.openxmlformats.org/officeDocument/2006/relationships/customXml" Target="../ink/ink9.xml"/><Relationship Id="rId9" Type="http://schemas.openxmlformats.org/officeDocument/2006/relationships/customXml" Target="../ink/ink10.xml"/><Relationship Id="rId22" Type="http://schemas.openxmlformats.org/officeDocument/2006/relationships/customXml" Target="../ink/ink16.xml"/><Relationship Id="rId27" Type="http://schemas.openxmlformats.org/officeDocument/2006/relationships/customXml" Target="../ink/ink21.xml"/><Relationship Id="rId30" Type="http://schemas.openxmlformats.org/officeDocument/2006/relationships/customXml" Target="../ink/ink24.xml"/><Relationship Id="rId35" Type="http://schemas.openxmlformats.org/officeDocument/2006/relationships/customXml" Target="../ink/ink2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ahee93/IBM-Data-Analyst-Capstone-Project-Module-5/tree/mai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8.png"/><Relationship Id="rId18" Type="http://schemas.openxmlformats.org/officeDocument/2006/relationships/customXml" Target="../ink/ink38.xml"/><Relationship Id="rId3" Type="http://schemas.openxmlformats.org/officeDocument/2006/relationships/customXml" Target="../ink/ink29.xml"/><Relationship Id="rId7" Type="http://schemas.openxmlformats.org/officeDocument/2006/relationships/image" Target="../media/image5.png"/><Relationship Id="rId12" Type="http://schemas.openxmlformats.org/officeDocument/2006/relationships/customXml" Target="../ink/ink33.xml"/><Relationship Id="rId17" Type="http://schemas.openxmlformats.org/officeDocument/2006/relationships/customXml" Target="../ink/ink37.xml"/><Relationship Id="rId2" Type="http://schemas.openxmlformats.org/officeDocument/2006/relationships/image" Target="../media/image8.png"/><Relationship Id="rId16" Type="http://schemas.openxmlformats.org/officeDocument/2006/relationships/customXml" Target="../ink/ink36.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5.xml"/><Relationship Id="rId10" Type="http://schemas.openxmlformats.org/officeDocument/2006/relationships/customXml" Target="../ink/ink32.xml"/><Relationship Id="rId9" Type="http://schemas.openxmlformats.org/officeDocument/2006/relationships/customXml" Target="../ink/ink31.xml"/><Relationship Id="rId14" Type="http://schemas.openxmlformats.org/officeDocument/2006/relationships/customXml" Target="../ink/ink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fontScale="90000"/>
          </a:bodyPr>
          <a:lstStyle/>
          <a:p>
            <a:pPr algn="ctr"/>
            <a:r>
              <a:rPr lang="en-US" dirty="0">
                <a:solidFill>
                  <a:srgbClr val="0E659B"/>
                </a:solidFill>
                <a:latin typeface="IBM Plex Mono SemiBold"/>
              </a:rPr>
              <a:t>Emerging and Trending IT Skills for the Future</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vert="horz" lIns="91440" tIns="45720" rIns="91440" bIns="45720" rtlCol="0" anchor="t">
            <a:normAutofit/>
          </a:bodyPr>
          <a:lstStyle/>
          <a:p>
            <a:pPr marL="0" indent="0">
              <a:buNone/>
            </a:pPr>
            <a:r>
              <a:rPr lang="en-US" sz="2000" dirty="0" err="1">
                <a:latin typeface="IBM Plex Mono Text"/>
              </a:rPr>
              <a:t>Ambarka</a:t>
            </a:r>
            <a:r>
              <a:rPr lang="en-US" sz="2000" dirty="0">
                <a:latin typeface="IBM Plex Mono Text"/>
              </a:rPr>
              <a:t> Raheel	</a:t>
            </a:r>
          </a:p>
          <a:p>
            <a:pPr marL="0" indent="0">
              <a:buNone/>
            </a:pPr>
            <a:r>
              <a:rPr lang="en-US" sz="2000" dirty="0">
                <a:latin typeface="IBM Plex Mono Text"/>
              </a:rPr>
              <a:t>October 13, 2024</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pPr algn="ctr"/>
            <a:r>
              <a:rPr lang="en-US" dirty="0"/>
              <a:t>DATABASE TRENDS</a:t>
            </a:r>
            <a:endParaRPr lang="en-US"/>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descr="A graph of a number of data&#10;&#10;Description automatically generated">
            <a:extLst>
              <a:ext uri="{FF2B5EF4-FFF2-40B4-BE49-F238E27FC236}">
                <a16:creationId xmlns:a16="http://schemas.microsoft.com/office/drawing/2014/main" id="{2DE71807-42E5-5E6D-B46D-91E25DDBC273}"/>
              </a:ext>
            </a:extLst>
          </p:cNvPr>
          <p:cNvPicPr>
            <a:picLocks noChangeAspect="1"/>
          </p:cNvPicPr>
          <p:nvPr/>
        </p:nvPicPr>
        <p:blipFill>
          <a:blip r:embed="rId2"/>
          <a:stretch>
            <a:fillRect/>
          </a:stretch>
        </p:blipFill>
        <p:spPr>
          <a:xfrm>
            <a:off x="644663" y="2511218"/>
            <a:ext cx="4762500" cy="2409825"/>
          </a:xfrm>
          <a:prstGeom prst="rect">
            <a:avLst/>
          </a:prstGeom>
        </p:spPr>
      </p:pic>
      <p:pic>
        <p:nvPicPr>
          <p:cNvPr id="7" name="Picture 6" descr="A graph of blue squares&#10;&#10;Description automatically generated">
            <a:extLst>
              <a:ext uri="{FF2B5EF4-FFF2-40B4-BE49-F238E27FC236}">
                <a16:creationId xmlns:a16="http://schemas.microsoft.com/office/drawing/2014/main" id="{F4095693-3F3F-E362-F37A-789BAAE0AD44}"/>
              </a:ext>
            </a:extLst>
          </p:cNvPr>
          <p:cNvPicPr>
            <a:picLocks noChangeAspect="1"/>
          </p:cNvPicPr>
          <p:nvPr/>
        </p:nvPicPr>
        <p:blipFill>
          <a:blip r:embed="rId3"/>
          <a:stretch>
            <a:fillRect/>
          </a:stretch>
        </p:blipFill>
        <p:spPr>
          <a:xfrm>
            <a:off x="6123539" y="2332382"/>
            <a:ext cx="4848225" cy="2590800"/>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941" y="210516"/>
            <a:ext cx="12194207" cy="1325563"/>
          </a:xfrm>
        </p:spPr>
        <p:txBody>
          <a:bodyPr>
            <a:normAutofit/>
          </a:bodyPr>
          <a:lstStyle/>
          <a:p>
            <a:pPr algn="ctr"/>
            <a:r>
              <a:rPr lang="en-US" sz="2800" b="1" dirty="0">
                <a:latin typeface="IBM Plex Mono SemiBold"/>
              </a:rPr>
              <a:t>DATABASE TRENDS - FINDINGS &amp; IMPLICATIONS</a:t>
            </a:r>
            <a:endParaRPr lang="en-US"/>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81294" y="1098136"/>
            <a:ext cx="5181600" cy="4351338"/>
          </a:xfrm>
        </p:spPr>
        <p:txBody>
          <a:bodyPr vert="horz" lIns="91440" tIns="45720" rIns="91440" bIns="45720" rtlCol="0" anchor="t">
            <a:normAutofit lnSpcReduction="10000"/>
          </a:bodyPr>
          <a:lstStyle/>
          <a:p>
            <a:pPr>
              <a:buNone/>
            </a:pPr>
            <a:endParaRPr lang="en-US" dirty="0"/>
          </a:p>
          <a:p>
            <a:pPr>
              <a:buNone/>
            </a:pPr>
            <a:r>
              <a:rPr lang="en-US" sz="1800" b="1" dirty="0">
                <a:latin typeface="IBM Plex Mono Text"/>
              </a:rPr>
              <a:t>Findings:</a:t>
            </a:r>
            <a:endParaRPr lang="en-US" sz="1800" dirty="0">
              <a:latin typeface="IBM Plex Mono Text"/>
            </a:endParaRPr>
          </a:p>
          <a:p>
            <a:pPr>
              <a:buNone/>
            </a:pPr>
            <a:endParaRPr lang="en-US" sz="1800" b="1" dirty="0">
              <a:latin typeface="IBM Plex Mono Text"/>
            </a:endParaRPr>
          </a:p>
          <a:p>
            <a:r>
              <a:rPr lang="en-US" sz="1800" b="1" dirty="0">
                <a:latin typeface="IBM Plex Mono Text"/>
              </a:rPr>
              <a:t>PostgreSQL, MongoDB, and Redis</a:t>
            </a:r>
            <a:r>
              <a:rPr lang="en-US" sz="1800" dirty="0">
                <a:latin typeface="IBM Plex Mono Text"/>
              </a:rPr>
              <a:t> have emerged as the </a:t>
            </a:r>
            <a:r>
              <a:rPr lang="en-US" sz="1800" b="1" dirty="0">
                <a:latin typeface="IBM Plex Mono Text"/>
              </a:rPr>
              <a:t>most desired databases</a:t>
            </a:r>
            <a:r>
              <a:rPr lang="en-US" sz="1800" dirty="0">
                <a:latin typeface="IBM Plex Mono Text"/>
              </a:rPr>
              <a:t> among professionals.</a:t>
            </a:r>
          </a:p>
          <a:p>
            <a:r>
              <a:rPr lang="en-US" sz="1800" dirty="0">
                <a:latin typeface="IBM Plex Mono Text"/>
              </a:rPr>
              <a:t>There has been a notable rise in interest for </a:t>
            </a:r>
            <a:r>
              <a:rPr lang="en-US" sz="1800" b="1" dirty="0">
                <a:latin typeface="IBM Plex Mono Text"/>
              </a:rPr>
              <a:t>MongoDB, Redis,</a:t>
            </a:r>
            <a:r>
              <a:rPr lang="en-US" sz="1800" dirty="0">
                <a:latin typeface="IBM Plex Mono Text"/>
              </a:rPr>
              <a:t> and </a:t>
            </a:r>
            <a:r>
              <a:rPr lang="en-US" sz="1800" b="1" dirty="0">
                <a:latin typeface="IBM Plex Mono Text"/>
              </a:rPr>
              <a:t>Elasticsearch</a:t>
            </a:r>
            <a:r>
              <a:rPr lang="en-US" sz="1800" dirty="0">
                <a:latin typeface="IBM Plex Mono Text"/>
              </a:rPr>
              <a:t>, with approximately </a:t>
            </a:r>
            <a:r>
              <a:rPr lang="en-US" sz="1800" b="1" dirty="0">
                <a:latin typeface="IBM Plex Mono Text"/>
              </a:rPr>
              <a:t>10,000 more respondents</a:t>
            </a:r>
            <a:r>
              <a:rPr lang="en-US" sz="1800" dirty="0">
                <a:latin typeface="IBM Plex Mono Text"/>
              </a:rPr>
              <a:t> indicating these databases as their preferred choices.</a:t>
            </a:r>
          </a:p>
          <a:p>
            <a:r>
              <a:rPr lang="en-US" sz="1800" b="1" dirty="0">
                <a:latin typeface="IBM Plex Mono Text"/>
              </a:rPr>
              <a:t>Oracle Database</a:t>
            </a:r>
            <a:r>
              <a:rPr lang="en-US" sz="1800" dirty="0">
                <a:latin typeface="IBM Plex Mono Text"/>
              </a:rPr>
              <a:t> has seen a decline in popularity and is now considered </a:t>
            </a:r>
            <a:r>
              <a:rPr lang="en-US" sz="1800" b="1" dirty="0">
                <a:latin typeface="IBM Plex Mono Text"/>
              </a:rPr>
              <a:t>less desired</a:t>
            </a:r>
            <a:r>
              <a:rPr lang="en-US" sz="1800" dirty="0">
                <a:latin typeface="IBM Plex Mono Text"/>
              </a:rPr>
              <a:t> in the industry.</a:t>
            </a:r>
            <a:endParaRPr lang="en-US" sz="1800" dirty="0"/>
          </a:p>
          <a:p>
            <a:r>
              <a:rPr lang="en-US" sz="1800" dirty="0">
                <a:latin typeface="IBM Plex Mono Text"/>
              </a:rPr>
              <a:t>There is a </a:t>
            </a:r>
            <a:r>
              <a:rPr lang="en-US" sz="1800" b="1" dirty="0">
                <a:latin typeface="IBM Plex Mono Text"/>
              </a:rPr>
              <a:t>drastic increase in demand</a:t>
            </a:r>
            <a:r>
              <a:rPr lang="en-US" sz="1800" dirty="0">
                <a:latin typeface="IBM Plex Mono Text"/>
              </a:rPr>
              <a:t> for database skills, particularly for </a:t>
            </a:r>
            <a:r>
              <a:rPr lang="en-US" sz="1800" b="1" dirty="0">
                <a:latin typeface="IBM Plex Mono Text"/>
              </a:rPr>
              <a:t>MongoDB</a:t>
            </a:r>
            <a:r>
              <a:rPr lang="en-US" sz="1800" dirty="0">
                <a:latin typeface="IBM Plex Mono Text"/>
              </a:rPr>
              <a:t> and </a:t>
            </a:r>
            <a:r>
              <a:rPr lang="en-US" sz="1800" b="1" dirty="0">
                <a:latin typeface="IBM Plex Mono Text"/>
              </a:rPr>
              <a:t>DynamoDB</a:t>
            </a:r>
            <a:r>
              <a:rPr lang="en-US" sz="1800" dirty="0">
                <a:latin typeface="IBM Plex Mono Text"/>
              </a:rPr>
              <a:t>.</a:t>
            </a:r>
            <a:endParaRPr lang="en-US" sz="1800" dirty="0"/>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07043" y="1098136"/>
            <a:ext cx="5170557" cy="5433598"/>
          </a:xfrm>
        </p:spPr>
        <p:txBody>
          <a:bodyPr vert="horz" lIns="91440" tIns="45720" rIns="91440" bIns="45720" rtlCol="0" anchor="t">
            <a:noAutofit/>
          </a:bodyPr>
          <a:lstStyle/>
          <a:p>
            <a:pPr>
              <a:buNone/>
            </a:pPr>
            <a:endParaRPr lang="en-US" sz="1400" b="1" dirty="0">
              <a:latin typeface="IBM Plex Mono Text"/>
            </a:endParaRPr>
          </a:p>
          <a:p>
            <a:pPr>
              <a:buNone/>
            </a:pPr>
            <a:r>
              <a:rPr lang="en-US" sz="1800" b="1" dirty="0">
                <a:latin typeface="IBM Plex Mono Text"/>
              </a:rPr>
              <a:t>Implications:</a:t>
            </a:r>
            <a:endParaRPr lang="en-US" sz="1800"/>
          </a:p>
          <a:p>
            <a:pPr>
              <a:buNone/>
            </a:pPr>
            <a:endParaRPr lang="en-US" sz="1800" b="1" dirty="0">
              <a:latin typeface="IBM Plex Mono Text"/>
            </a:endParaRPr>
          </a:p>
          <a:p>
            <a:r>
              <a:rPr lang="en-US" sz="1800" b="1" dirty="0">
                <a:latin typeface="IBM Plex Mono Text"/>
              </a:rPr>
              <a:t>PostgreSQL, MongoDB, Redis, MySQL,</a:t>
            </a:r>
            <a:r>
              <a:rPr lang="en-US" sz="1800" dirty="0">
                <a:latin typeface="IBM Plex Mono Text"/>
              </a:rPr>
              <a:t> and </a:t>
            </a:r>
            <a:r>
              <a:rPr lang="en-US" sz="1800" b="1" dirty="0">
                <a:latin typeface="IBM Plex Mono Text"/>
              </a:rPr>
              <a:t>Elasticsearch</a:t>
            </a:r>
            <a:r>
              <a:rPr lang="en-US" sz="1800" dirty="0">
                <a:latin typeface="IBM Plex Mono Text"/>
              </a:rPr>
              <a:t> are recognized as the </a:t>
            </a:r>
            <a:r>
              <a:rPr lang="en-US" sz="1800" b="1" dirty="0">
                <a:latin typeface="IBM Plex Mono Text"/>
              </a:rPr>
              <a:t>most desired and widely used databases</a:t>
            </a:r>
            <a:r>
              <a:rPr lang="en-US" sz="1800" dirty="0">
                <a:latin typeface="IBM Plex Mono Text"/>
              </a:rPr>
              <a:t>, reflecting current industry needs.</a:t>
            </a:r>
          </a:p>
          <a:p>
            <a:r>
              <a:rPr lang="en-US" sz="1800" dirty="0">
                <a:latin typeface="IBM Plex Mono Text"/>
              </a:rPr>
              <a:t>The growing preference for </a:t>
            </a:r>
            <a:r>
              <a:rPr lang="en-US" sz="1800" b="1" dirty="0">
                <a:latin typeface="IBM Plex Mono Text"/>
              </a:rPr>
              <a:t>MongoDB, Redis,</a:t>
            </a:r>
            <a:r>
              <a:rPr lang="en-US" sz="1800" dirty="0">
                <a:latin typeface="IBM Plex Mono Text"/>
              </a:rPr>
              <a:t> and </a:t>
            </a:r>
            <a:r>
              <a:rPr lang="en-US" sz="1800" b="1" dirty="0">
                <a:latin typeface="IBM Plex Mono Text"/>
              </a:rPr>
              <a:t>Elasticsearch</a:t>
            </a:r>
            <a:r>
              <a:rPr lang="en-US" sz="1800" dirty="0">
                <a:latin typeface="IBM Plex Mono Text"/>
              </a:rPr>
              <a:t> is attributed to their </a:t>
            </a:r>
            <a:r>
              <a:rPr lang="en-US" sz="1800" b="1" dirty="0">
                <a:latin typeface="IBM Plex Mono Text"/>
              </a:rPr>
              <a:t>enhanced functionalities</a:t>
            </a:r>
            <a:r>
              <a:rPr lang="en-US" sz="1800" dirty="0">
                <a:latin typeface="IBM Plex Mono Text"/>
              </a:rPr>
              <a:t> and </a:t>
            </a:r>
            <a:r>
              <a:rPr lang="en-US" sz="1800" b="1" dirty="0">
                <a:latin typeface="IBM Plex Mono Text"/>
              </a:rPr>
              <a:t>services</a:t>
            </a:r>
            <a:r>
              <a:rPr lang="en-US" sz="1800" dirty="0">
                <a:latin typeface="IBM Plex Mono Text"/>
              </a:rPr>
              <a:t> that align with modern application requirements.</a:t>
            </a:r>
          </a:p>
          <a:p>
            <a:r>
              <a:rPr lang="en-US" sz="1800" b="1" dirty="0">
                <a:latin typeface="IBM Plex Mono Text"/>
              </a:rPr>
              <a:t>Oracle Database</a:t>
            </a:r>
            <a:r>
              <a:rPr lang="en-US" sz="1800" dirty="0">
                <a:latin typeface="IBM Plex Mono Text"/>
              </a:rPr>
              <a:t> is increasingly seen as a less favorable option, suggesting that organizations may consider alternatives for their database solutions.</a:t>
            </a:r>
            <a:endParaRPr lang="en-US" sz="1800"/>
          </a:p>
          <a:p>
            <a:r>
              <a:rPr lang="en-US" sz="1800" dirty="0">
                <a:latin typeface="IBM Plex Mono Text"/>
              </a:rPr>
              <a:t>There is a need for </a:t>
            </a:r>
            <a:r>
              <a:rPr lang="en-US" sz="1800" b="1" dirty="0">
                <a:latin typeface="IBM Plex Mono Text"/>
              </a:rPr>
              <a:t>further research</a:t>
            </a:r>
            <a:r>
              <a:rPr lang="en-US" sz="1800" dirty="0">
                <a:latin typeface="IBM Plex Mono Text"/>
              </a:rPr>
              <a:t> on </a:t>
            </a:r>
            <a:r>
              <a:rPr lang="en-US" sz="1800" b="1" dirty="0">
                <a:latin typeface="IBM Plex Mono Text"/>
              </a:rPr>
              <a:t>DynamoDB</a:t>
            </a:r>
            <a:r>
              <a:rPr lang="en-US" sz="1800" dirty="0">
                <a:latin typeface="IBM Plex Mono Text"/>
              </a:rPr>
              <a:t>, as its growing usage indicates a shift in database architecture that may require more understanding and expertise.</a:t>
            </a:r>
          </a:p>
          <a:p>
            <a:pPr marL="0" indent="0">
              <a:buNone/>
            </a:pPr>
            <a:endParaRPr lang="en-US" dirty="0"/>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descr="A screenshot of a graph&#10;&#10;Description automatically generated">
            <a:extLst>
              <a:ext uri="{FF2B5EF4-FFF2-40B4-BE49-F238E27FC236}">
                <a16:creationId xmlns:a16="http://schemas.microsoft.com/office/drawing/2014/main" id="{0F57E2D1-60FD-B207-7545-17B29C4D2C75}"/>
              </a:ext>
            </a:extLst>
          </p:cNvPr>
          <p:cNvPicPr>
            <a:picLocks noChangeAspect="1"/>
          </p:cNvPicPr>
          <p:nvPr/>
        </p:nvPicPr>
        <p:blipFill>
          <a:blip r:embed="rId2"/>
          <a:stretch>
            <a:fillRect/>
          </a:stretch>
        </p:blipFill>
        <p:spPr>
          <a:xfrm>
            <a:off x="728662" y="2470564"/>
            <a:ext cx="4638675" cy="2800350"/>
          </a:xfrm>
          <a:prstGeom prst="rect">
            <a:avLst/>
          </a:prstGeom>
        </p:spPr>
      </p:pic>
      <p:pic>
        <p:nvPicPr>
          <p:cNvPr id="6" name="Picture 5" descr="A screenshot of a web frame&#10;&#10;Description automatically generated">
            <a:extLst>
              <a:ext uri="{FF2B5EF4-FFF2-40B4-BE49-F238E27FC236}">
                <a16:creationId xmlns:a16="http://schemas.microsoft.com/office/drawing/2014/main" id="{6A9A2DC5-1CDC-829F-5EC5-E1F9182AAEDD}"/>
              </a:ext>
            </a:extLst>
          </p:cNvPr>
          <p:cNvPicPr>
            <a:picLocks noChangeAspect="1"/>
          </p:cNvPicPr>
          <p:nvPr/>
        </p:nvPicPr>
        <p:blipFill>
          <a:blip r:embed="rId3"/>
          <a:stretch>
            <a:fillRect/>
          </a:stretch>
        </p:blipFill>
        <p:spPr>
          <a:xfrm>
            <a:off x="6383337" y="2465801"/>
            <a:ext cx="4505325" cy="2809875"/>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pPr algn="ctr"/>
            <a:r>
              <a:rPr lang="en-US" sz="3200" dirty="0">
                <a:latin typeface="IBM Plex Mono SemiBold"/>
              </a:rPr>
              <a:t>IDE TRENDS - FINDINGS &amp; IMPLICATIONS</a:t>
            </a:r>
            <a:endParaRPr lang="en-US"/>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vert="horz" lIns="91440" tIns="45720" rIns="91440" bIns="45720" rtlCol="0" anchor="t">
            <a:normAutofit/>
          </a:bodyPr>
          <a:lstStyle/>
          <a:p>
            <a:pPr>
              <a:buNone/>
            </a:pPr>
            <a:r>
              <a:rPr lang="en-US" sz="1800" b="1" dirty="0">
                <a:latin typeface="IBM Plex Mono Text"/>
              </a:rPr>
              <a:t>Findings:</a:t>
            </a:r>
            <a:endParaRPr lang="en-US" sz="1800" b="1">
              <a:latin typeface="IBM Plex Mono Text"/>
            </a:endParaRPr>
          </a:p>
          <a:p>
            <a:pPr>
              <a:buNone/>
            </a:pPr>
            <a:endParaRPr lang="en-US" sz="1800" b="1" dirty="0">
              <a:latin typeface="IBM Plex Mono Text"/>
            </a:endParaRPr>
          </a:p>
          <a:p>
            <a:r>
              <a:rPr lang="en-US" sz="1800" b="1" dirty="0">
                <a:latin typeface="IBM Plex Mono Text"/>
              </a:rPr>
              <a:t>Trends in Integrated Development Environments (IDEs)</a:t>
            </a:r>
            <a:r>
              <a:rPr lang="en-US" sz="1800" dirty="0">
                <a:latin typeface="IBM Plex Mono Text"/>
              </a:rPr>
              <a:t> indicate significant changes in developer preferences:</a:t>
            </a:r>
          </a:p>
          <a:p>
            <a:pPr marL="971550" lvl="1" indent="-285750"/>
            <a:r>
              <a:rPr lang="en-US" sz="1800" dirty="0">
                <a:latin typeface="IBM Plex Mono Text"/>
              </a:rPr>
              <a:t>There has been a </a:t>
            </a:r>
            <a:r>
              <a:rPr lang="en-US" sz="1800" b="1" dirty="0">
                <a:latin typeface="IBM Plex Mono Text"/>
              </a:rPr>
              <a:t>drastic decrease</a:t>
            </a:r>
            <a:r>
              <a:rPr lang="en-US" sz="1800" dirty="0">
                <a:latin typeface="IBM Plex Mono Text"/>
              </a:rPr>
              <a:t> in the use of </a:t>
            </a:r>
            <a:r>
              <a:rPr lang="en-US" sz="1800" b="1" dirty="0">
                <a:latin typeface="IBM Plex Mono Text"/>
              </a:rPr>
              <a:t>jQuery</a:t>
            </a:r>
            <a:r>
              <a:rPr lang="en-US" sz="1800" dirty="0">
                <a:latin typeface="IBM Plex Mono Text"/>
              </a:rPr>
              <a:t>, reflecting a shift away from this framework in favor of more modern alternatives.</a:t>
            </a:r>
            <a:endParaRPr lang="en-US" sz="1800">
              <a:latin typeface="IBM Plex Mono Text"/>
            </a:endParaRPr>
          </a:p>
          <a:p>
            <a:pPr marL="971550" lvl="1" indent="-285750"/>
            <a:r>
              <a:rPr lang="en-US" sz="1800" dirty="0">
                <a:latin typeface="IBM Plex Mono Text"/>
              </a:rPr>
              <a:t>Both </a:t>
            </a:r>
            <a:r>
              <a:rPr lang="en-US" sz="1800" b="1" dirty="0">
                <a:latin typeface="IBM Plex Mono Text"/>
              </a:rPr>
              <a:t>React.js</a:t>
            </a:r>
            <a:r>
              <a:rPr lang="en-US" sz="1800" dirty="0">
                <a:latin typeface="IBM Plex Mono Text"/>
              </a:rPr>
              <a:t> and </a:t>
            </a:r>
            <a:r>
              <a:rPr lang="en-US" sz="1800" b="1" dirty="0">
                <a:latin typeface="IBM Plex Mono Text"/>
              </a:rPr>
              <a:t>Vue.js</a:t>
            </a:r>
            <a:r>
              <a:rPr lang="en-US" sz="1800" dirty="0">
                <a:latin typeface="IBM Plex Mono Text"/>
              </a:rPr>
              <a:t> have seen a </a:t>
            </a:r>
            <a:r>
              <a:rPr lang="en-US" sz="1800" b="1" dirty="0">
                <a:latin typeface="IBM Plex Mono Text"/>
              </a:rPr>
              <a:t>dramatic increase</a:t>
            </a:r>
            <a:r>
              <a:rPr lang="en-US" sz="1800" dirty="0">
                <a:latin typeface="IBM Plex Mono Text"/>
              </a:rPr>
              <a:t> in desirability as IDEs, indicating a growing preference among developers for these frameworks compared to current usage trends.</a:t>
            </a:r>
            <a:endParaRPr lang="en-US" sz="1800">
              <a:latin typeface="IBM Plex Mono Text"/>
            </a:endParaRP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vert="horz" lIns="91440" tIns="45720" rIns="91440" bIns="45720" rtlCol="0" anchor="t">
            <a:normAutofit/>
          </a:bodyPr>
          <a:lstStyle/>
          <a:p>
            <a:pPr>
              <a:buNone/>
            </a:pPr>
            <a:r>
              <a:rPr lang="en-US" sz="1800" b="1" dirty="0">
                <a:latin typeface="IBM Plex Mono Text"/>
              </a:rPr>
              <a:t>Implications:</a:t>
            </a:r>
          </a:p>
          <a:p>
            <a:pPr>
              <a:buNone/>
            </a:pPr>
            <a:endParaRPr lang="en-US" sz="1800" b="1" dirty="0">
              <a:latin typeface="IBM Plex Mono Text"/>
            </a:endParaRPr>
          </a:p>
          <a:p>
            <a:r>
              <a:rPr lang="en-US" sz="1800" dirty="0">
                <a:latin typeface="IBM Plex Mono Text"/>
              </a:rPr>
              <a:t>There is a noticeable </a:t>
            </a:r>
            <a:r>
              <a:rPr lang="en-US" sz="1800" b="1" dirty="0">
                <a:latin typeface="IBM Plex Mono Text"/>
              </a:rPr>
              <a:t>shift towards more advanced web frameworks</a:t>
            </a:r>
            <a:r>
              <a:rPr lang="en-US" sz="1800" dirty="0">
                <a:latin typeface="IBM Plex Mono Text"/>
              </a:rPr>
              <a:t> like </a:t>
            </a:r>
            <a:r>
              <a:rPr lang="en-US" sz="1800" b="1" dirty="0">
                <a:latin typeface="IBM Plex Mono Text"/>
              </a:rPr>
              <a:t>React.js</a:t>
            </a:r>
            <a:r>
              <a:rPr lang="en-US" sz="1800" dirty="0">
                <a:latin typeface="IBM Plex Mono Text"/>
              </a:rPr>
              <a:t> and </a:t>
            </a:r>
            <a:r>
              <a:rPr lang="en-US" sz="1800" b="1" dirty="0">
                <a:latin typeface="IBM Plex Mono Text"/>
              </a:rPr>
              <a:t>Vue.js</a:t>
            </a:r>
            <a:r>
              <a:rPr lang="en-US" sz="1800" dirty="0">
                <a:latin typeface="IBM Plex Mono Text"/>
              </a:rPr>
              <a:t>, as developers seek enhanced functionality and improved user experiences.</a:t>
            </a:r>
            <a:endParaRPr lang="en-US" sz="1800" dirty="0"/>
          </a:p>
          <a:p>
            <a:r>
              <a:rPr lang="en-US" sz="1800" dirty="0">
                <a:latin typeface="IBM Plex Mono Text"/>
              </a:rPr>
              <a:t>The decline in jQuery usage suggests that it may be </a:t>
            </a:r>
            <a:r>
              <a:rPr lang="en-US" sz="1800" b="1" dirty="0">
                <a:latin typeface="IBM Plex Mono Text"/>
              </a:rPr>
              <a:t>lacking certain functionalities</a:t>
            </a:r>
            <a:r>
              <a:rPr lang="en-US" sz="1800" dirty="0">
                <a:latin typeface="IBM Plex Mono Text"/>
              </a:rPr>
              <a:t> compared to its competitors, which could hinder its appeal in modern web development.</a:t>
            </a:r>
            <a:endParaRPr lang="en-US" sz="1800" dirty="0"/>
          </a:p>
          <a:p>
            <a:r>
              <a:rPr lang="en-US" sz="1800" dirty="0">
                <a:latin typeface="IBM Plex Mono Text"/>
              </a:rPr>
              <a:t>As the industry evolves, </a:t>
            </a:r>
            <a:r>
              <a:rPr lang="en-US" sz="1800" b="1" dirty="0">
                <a:latin typeface="IBM Plex Mono Text"/>
              </a:rPr>
              <a:t>jQuery</a:t>
            </a:r>
            <a:r>
              <a:rPr lang="en-US" sz="1800" dirty="0">
                <a:latin typeface="IBM Plex Mono Text"/>
              </a:rPr>
              <a:t> may no longer be considered a </a:t>
            </a:r>
            <a:r>
              <a:rPr lang="en-US" sz="1800" b="1" dirty="0">
                <a:latin typeface="IBM Plex Mono Text"/>
              </a:rPr>
              <a:t>necessary requirement</a:t>
            </a:r>
            <a:r>
              <a:rPr lang="en-US" sz="1800" dirty="0">
                <a:latin typeface="IBM Plex Mono Text"/>
              </a:rPr>
              <a:t> for new technological skill sets, prompting organizations to focus on training in more relevant frameworks.</a:t>
            </a:r>
            <a:endParaRPr lang="en-US" sz="1800" dirty="0"/>
          </a:p>
          <a:p>
            <a:pPr marL="0" indent="0">
              <a:buNone/>
            </a:pPr>
            <a:endParaRPr lang="en-US" dirty="0"/>
          </a:p>
        </p:txBody>
      </p:sp>
    </p:spTree>
    <p:extLst>
      <p:ext uri="{BB962C8B-B14F-4D97-AF65-F5344CB8AC3E}">
        <p14:creationId xmlns:p14="http://schemas.microsoft.com/office/powerpoint/2010/main" val="174743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008988" y="2548137"/>
            <a:ext cx="7494549" cy="2408736"/>
          </a:xfrm>
        </p:spPr>
        <p:txBody>
          <a:bodyPr vert="horz" lIns="91440" tIns="45720" rIns="91440" bIns="45720" rtlCol="0" anchor="t">
            <a:normAutofit/>
          </a:bodyPr>
          <a:lstStyle/>
          <a:p>
            <a:pPr marL="0" indent="0">
              <a:buNone/>
            </a:pPr>
            <a:r>
              <a:rPr lang="en-US" sz="2200" dirty="0">
                <a:latin typeface="IBM Plex Mono Text"/>
                <a:hlinkClick r:id="rId3"/>
              </a:rPr>
              <a:t>https://github.com/Rahee93/IBM-Data-Analyst-Capstone-Project-Module-5/tree/main</a:t>
            </a:r>
            <a:endParaRPr lang="en-US"/>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2807FFD9-58AF-C1DA-7D0F-410A627E83E4}"/>
              </a:ext>
            </a:extLst>
          </p:cNvPr>
          <p:cNvPicPr>
            <a:picLocks noChangeAspect="1"/>
          </p:cNvPicPr>
          <p:nvPr/>
        </p:nvPicPr>
        <p:blipFill>
          <a:blip r:embed="rId2"/>
          <a:stretch>
            <a:fillRect/>
          </a:stretch>
        </p:blipFill>
        <p:spPr>
          <a:xfrm>
            <a:off x="2027368" y="1368608"/>
            <a:ext cx="8234220" cy="500351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02EC0579-1930-6854-A2FB-B1F941FFED43}"/>
              </a:ext>
            </a:extLst>
          </p:cNvPr>
          <p:cNvPicPr>
            <a:picLocks noChangeAspect="1"/>
          </p:cNvPicPr>
          <p:nvPr/>
        </p:nvPicPr>
        <p:blipFill>
          <a:blip r:embed="rId2"/>
          <a:stretch>
            <a:fillRect/>
          </a:stretch>
        </p:blipFill>
        <p:spPr>
          <a:xfrm>
            <a:off x="2143042" y="1333984"/>
            <a:ext cx="7892998" cy="506827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descr="A screenshot of a graph and chart&#10;&#10;Description automatically generated">
            <a:extLst>
              <a:ext uri="{FF2B5EF4-FFF2-40B4-BE49-F238E27FC236}">
                <a16:creationId xmlns:a16="http://schemas.microsoft.com/office/drawing/2014/main" id="{47C4E5DC-A9D7-2742-2DC5-3B417701F246}"/>
              </a:ext>
            </a:extLst>
          </p:cNvPr>
          <p:cNvPicPr>
            <a:picLocks noChangeAspect="1"/>
          </p:cNvPicPr>
          <p:nvPr/>
        </p:nvPicPr>
        <p:blipFill>
          <a:blip r:embed="rId2"/>
          <a:stretch>
            <a:fillRect/>
          </a:stretch>
        </p:blipFill>
        <p:spPr>
          <a:xfrm>
            <a:off x="1896281" y="1408811"/>
            <a:ext cx="8089471" cy="491861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pPr algn="ctr"/>
            <a:r>
              <a:rPr lang="en-US" sz="2400" dirty="0">
                <a:latin typeface="IBM Plex Mono SemiBold"/>
              </a:rPr>
              <a:t>Discussion: Future Skills Requirements and Recommendations</a:t>
            </a:r>
            <a:endParaRPr lang="en-US" sz="2400"/>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840043" y="1270270"/>
            <a:ext cx="2879000" cy="295649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731217" y="1406076"/>
            <a:ext cx="7622583" cy="4983965"/>
          </a:xfrm>
        </p:spPr>
        <p:txBody>
          <a:bodyPr vert="horz" lIns="91440" tIns="45720" rIns="91440" bIns="45720" rtlCol="0" anchor="t">
            <a:normAutofit/>
          </a:bodyPr>
          <a:lstStyle/>
          <a:p>
            <a:pPr marL="0" indent="0">
              <a:buNone/>
            </a:pPr>
            <a:r>
              <a:rPr lang="en-US" sz="1400" b="1" dirty="0">
                <a:latin typeface="IBM Plex Mono Text"/>
              </a:rPr>
              <a:t>What are the Must-Have Skills or Desired Skills for the Industry?</a:t>
            </a:r>
            <a:endParaRPr lang="en-US"/>
          </a:p>
          <a:p>
            <a:r>
              <a:rPr lang="en-US" sz="1400" dirty="0">
                <a:latin typeface="IBM Plex Mono Text"/>
              </a:rPr>
              <a:t>To remain competitive and thrive in the rapidly evolving IT landscape, professionals need to focus on acquiring skills that are projected to be in high demand in the future. The following trends highlight the key skills that will shape the industry:</a:t>
            </a:r>
            <a:endParaRPr lang="en-US" dirty="0">
              <a:latin typeface="IBM Plex Mono Text"/>
            </a:endParaRPr>
          </a:p>
          <a:p>
            <a:pPr marL="0" indent="0">
              <a:buNone/>
            </a:pPr>
            <a:r>
              <a:rPr lang="en-US" sz="1400" b="1" dirty="0">
                <a:latin typeface="IBM Plex Mono Text"/>
              </a:rPr>
              <a:t>Top Programming Languages (Future Desire):</a:t>
            </a:r>
            <a:endParaRPr lang="en-US" sz="1400" dirty="0">
              <a:latin typeface="IBM Plex Mono Text"/>
            </a:endParaRPr>
          </a:p>
          <a:p>
            <a:r>
              <a:rPr lang="en-US" sz="1400" b="1" dirty="0">
                <a:latin typeface="IBM Plex Mono Text"/>
              </a:rPr>
              <a:t>JavaScript, Python, HTML/CSS, SQL,</a:t>
            </a:r>
            <a:r>
              <a:rPr lang="en-US" sz="1400" dirty="0">
                <a:latin typeface="IBM Plex Mono Text"/>
              </a:rPr>
              <a:t> and </a:t>
            </a:r>
            <a:r>
              <a:rPr lang="en-US" sz="1400" b="1" dirty="0">
                <a:latin typeface="IBM Plex Mono Text"/>
              </a:rPr>
              <a:t>TypeScript</a:t>
            </a:r>
            <a:r>
              <a:rPr lang="en-US" sz="1400" dirty="0">
                <a:latin typeface="IBM Plex Mono Text"/>
              </a:rPr>
              <a:t> are the most desired programming languages. These languages are increasingly gaining popularity across various sectors, with </a:t>
            </a:r>
            <a:r>
              <a:rPr lang="en-US" sz="1400" b="1" dirty="0">
                <a:latin typeface="IBM Plex Mono Text"/>
              </a:rPr>
              <a:t>JavaScript</a:t>
            </a:r>
            <a:r>
              <a:rPr lang="en-US" sz="1400" dirty="0">
                <a:latin typeface="IBM Plex Mono Text"/>
              </a:rPr>
              <a:t> and </a:t>
            </a:r>
            <a:r>
              <a:rPr lang="en-US" sz="1400" b="1" dirty="0">
                <a:latin typeface="IBM Plex Mono Text"/>
              </a:rPr>
              <a:t>Python</a:t>
            </a:r>
            <a:r>
              <a:rPr lang="en-US" sz="1400" dirty="0">
                <a:latin typeface="IBM Plex Mono Text"/>
              </a:rPr>
              <a:t> leading the demand due to their versatility and application in web development, data science, and more.</a:t>
            </a:r>
          </a:p>
          <a:p>
            <a:pPr marL="0" indent="0">
              <a:buNone/>
            </a:pPr>
            <a:r>
              <a:rPr lang="en-US" sz="1400" b="1" dirty="0">
                <a:latin typeface="IBM Plex Mono Text"/>
              </a:rPr>
              <a:t>Top Database Skills:</a:t>
            </a:r>
            <a:endParaRPr lang="en-US" sz="1400" dirty="0">
              <a:latin typeface="IBM Plex Mono Text"/>
            </a:endParaRPr>
          </a:p>
          <a:p>
            <a:r>
              <a:rPr lang="en-US" sz="1400" b="1" dirty="0">
                <a:latin typeface="IBM Plex Mono Text"/>
              </a:rPr>
              <a:t>PostgreSQL, MongoDB, Redis, MySQL,</a:t>
            </a:r>
            <a:r>
              <a:rPr lang="en-US" sz="1400" dirty="0">
                <a:latin typeface="IBM Plex Mono Text"/>
              </a:rPr>
              <a:t> and </a:t>
            </a:r>
            <a:r>
              <a:rPr lang="en-US" sz="1400" b="1" dirty="0">
                <a:latin typeface="IBM Plex Mono Text"/>
              </a:rPr>
              <a:t>Elasticsearch</a:t>
            </a:r>
            <a:r>
              <a:rPr lang="en-US" sz="1400" dirty="0">
                <a:latin typeface="IBM Plex Mono Text"/>
              </a:rPr>
              <a:t> are emerging as the most sought-after databases. These technologies are becoming more desirable as compared to older, more traditional databases, reflecting the shift towards more scalable and flexible data storage solutions.</a:t>
            </a:r>
          </a:p>
          <a:p>
            <a:pPr>
              <a:buNone/>
            </a:pPr>
            <a:r>
              <a:rPr lang="en-US" sz="1400" b="1">
                <a:latin typeface="IBM Plex Mono Text"/>
              </a:rPr>
              <a:t>Popular IDEs:</a:t>
            </a:r>
            <a:endParaRPr lang="en-US" sz="1400">
              <a:latin typeface="IBM Plex Mono Text"/>
            </a:endParaRPr>
          </a:p>
          <a:p>
            <a:r>
              <a:rPr lang="en-US" sz="1400" b="1"/>
              <a:t>React.js, Angular/Angular.js, Vue.js, jQuery,</a:t>
            </a:r>
            <a:r>
              <a:rPr lang="en-US" sz="1400"/>
              <a:t> and </a:t>
            </a:r>
            <a:r>
              <a:rPr lang="en-US" sz="1400" b="1"/>
              <a:t>ASP.NET</a:t>
            </a:r>
            <a:r>
              <a:rPr lang="en-US" sz="1400"/>
              <a:t> are among the most popular Integrated Development Environments (IDEs). </a:t>
            </a:r>
            <a:r>
              <a:rPr lang="en-US" sz="1400" b="1"/>
              <a:t>React.js</a:t>
            </a:r>
            <a:r>
              <a:rPr lang="en-US" sz="1400"/>
              <a:t> and </a:t>
            </a:r>
            <a:r>
              <a:rPr lang="en-US" sz="1400" b="1"/>
              <a:t>Vue.js</a:t>
            </a:r>
            <a:r>
              <a:rPr lang="en-US" sz="1400"/>
              <a:t> are particularly gaining traction for their ease of use and advanced features, positioning them as future-proof tools in web development.</a:t>
            </a:r>
            <a:endParaRPr lang="en-US"/>
          </a:p>
          <a:p>
            <a:pPr marL="0" indent="0">
              <a:buNone/>
            </a:pPr>
            <a:endParaRPr lang="en-US" sz="1400" dirty="0"/>
          </a:p>
          <a:p>
            <a:endParaRPr lang="en-US" dirty="0"/>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pPr algn="ctr"/>
            <a:r>
              <a:rPr lang="en-US" dirty="0">
                <a:latin typeface="IBM Plex Mono SemiBold"/>
              </a:rPr>
              <a:t>Overall Findings &amp; Implications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vert="horz" lIns="91440" tIns="45720" rIns="91440" bIns="45720" rtlCol="0" anchor="t">
            <a:normAutofit fontScale="92500" lnSpcReduction="10000"/>
          </a:bodyPr>
          <a:lstStyle/>
          <a:p>
            <a:pPr>
              <a:buNone/>
            </a:pPr>
            <a:r>
              <a:rPr lang="en-US" sz="1400" b="1">
                <a:latin typeface="IBM Plex Mono Text"/>
              </a:rPr>
              <a:t>Findings:</a:t>
            </a:r>
            <a:endParaRPr lang="en-US" sz="1400">
              <a:latin typeface="IBM Plex Mono Text"/>
            </a:endParaRPr>
          </a:p>
          <a:p>
            <a:r>
              <a:rPr lang="en-US" sz="1400" b="1">
                <a:latin typeface="IBM Plex Mono Text"/>
              </a:rPr>
              <a:t>JavaScript, Python, HTML/CSS, SQL,</a:t>
            </a:r>
            <a:r>
              <a:rPr lang="en-US" sz="1400">
                <a:latin typeface="IBM Plex Mono Text"/>
              </a:rPr>
              <a:t> and </a:t>
            </a:r>
            <a:r>
              <a:rPr lang="en-US" sz="1400" b="1">
                <a:latin typeface="IBM Plex Mono Text"/>
              </a:rPr>
              <a:t>TypeScript</a:t>
            </a:r>
            <a:r>
              <a:rPr lang="en-US" sz="1400">
                <a:latin typeface="IBM Plex Mono Text"/>
              </a:rPr>
              <a:t> have emerged as the most </a:t>
            </a:r>
            <a:r>
              <a:rPr lang="en-US" sz="1400" b="1">
                <a:latin typeface="IBM Plex Mono Text"/>
              </a:rPr>
              <a:t>desired programming languages</a:t>
            </a:r>
            <a:r>
              <a:rPr lang="en-US" sz="1400">
                <a:latin typeface="IBM Plex Mono Text"/>
              </a:rPr>
              <a:t>, reflecting their increasing adoption across various fields in the IT industry.</a:t>
            </a:r>
            <a:endParaRPr lang="en-US" sz="1400"/>
          </a:p>
          <a:p>
            <a:r>
              <a:rPr lang="en-US" sz="1400" b="1">
                <a:latin typeface="IBM Plex Mono Text"/>
              </a:rPr>
              <a:t>PostgreSQL, MongoDB, Redis, MySQL,</a:t>
            </a:r>
            <a:r>
              <a:rPr lang="en-US" sz="1400">
                <a:latin typeface="IBM Plex Mono Text"/>
              </a:rPr>
              <a:t> and </a:t>
            </a:r>
            <a:r>
              <a:rPr lang="en-US" sz="1400" b="1">
                <a:latin typeface="IBM Plex Mono Text"/>
              </a:rPr>
              <a:t>Elasticsearch</a:t>
            </a:r>
            <a:r>
              <a:rPr lang="en-US" sz="1400">
                <a:latin typeface="IBM Plex Mono Text"/>
              </a:rPr>
              <a:t> are now considered the </a:t>
            </a:r>
            <a:r>
              <a:rPr lang="en-US" sz="1400" b="1">
                <a:latin typeface="IBM Plex Mono Text"/>
              </a:rPr>
              <a:t>top desired databases</a:t>
            </a:r>
            <a:r>
              <a:rPr lang="en-US" sz="1400">
                <a:latin typeface="IBM Plex Mono Text"/>
              </a:rPr>
              <a:t>, as businesses shift towards more modern and scalable data solutions.</a:t>
            </a:r>
            <a:endParaRPr lang="en-US" sz="1400"/>
          </a:p>
          <a:p>
            <a:r>
              <a:rPr lang="en-US" sz="1400" b="1">
                <a:latin typeface="IBM Plex Mono Text"/>
              </a:rPr>
              <a:t>React.js, Angular/Angular.js, Vue.js, jQuery,</a:t>
            </a:r>
            <a:r>
              <a:rPr lang="en-US" sz="1400">
                <a:latin typeface="IBM Plex Mono Text"/>
              </a:rPr>
              <a:t> and </a:t>
            </a:r>
            <a:r>
              <a:rPr lang="en-US" sz="1400" b="1">
                <a:latin typeface="IBM Plex Mono Text"/>
              </a:rPr>
              <a:t>ASP.NET</a:t>
            </a:r>
            <a:r>
              <a:rPr lang="en-US" sz="1400">
                <a:latin typeface="IBM Plex Mono Text"/>
              </a:rPr>
              <a:t> remain </a:t>
            </a:r>
            <a:r>
              <a:rPr lang="en-US" sz="1400" b="1">
                <a:latin typeface="IBM Plex Mono Text"/>
              </a:rPr>
              <a:t>popular IDEs</a:t>
            </a:r>
            <a:r>
              <a:rPr lang="en-US" sz="1400">
                <a:latin typeface="IBM Plex Mono Text"/>
              </a:rPr>
              <a:t>, with a growing preference for frameworks like </a:t>
            </a:r>
            <a:r>
              <a:rPr lang="en-US" sz="1400" b="1">
                <a:latin typeface="IBM Plex Mono Text"/>
              </a:rPr>
              <a:t>React.js</a:t>
            </a:r>
            <a:r>
              <a:rPr lang="en-US" sz="1400">
                <a:latin typeface="IBM Plex Mono Text"/>
              </a:rPr>
              <a:t> and </a:t>
            </a:r>
            <a:r>
              <a:rPr lang="en-US" sz="1400" b="1">
                <a:latin typeface="IBM Plex Mono Text"/>
              </a:rPr>
              <a:t>Vue.js</a:t>
            </a:r>
            <a:r>
              <a:rPr lang="en-US" sz="1400">
                <a:latin typeface="IBM Plex Mono Text"/>
              </a:rPr>
              <a:t>.</a:t>
            </a:r>
            <a:endParaRPr lang="en-US" sz="1400"/>
          </a:p>
          <a:p>
            <a:r>
              <a:rPr lang="en-US" sz="1400">
                <a:latin typeface="IBM Plex Mono Text"/>
              </a:rPr>
              <a:t>There is a </a:t>
            </a:r>
            <a:r>
              <a:rPr lang="en-US" sz="1400" b="1">
                <a:latin typeface="IBM Plex Mono Text"/>
              </a:rPr>
              <a:t>drastic shift in the desired skills</a:t>
            </a:r>
            <a:r>
              <a:rPr lang="en-US" sz="1400">
                <a:latin typeface="IBM Plex Mono Text"/>
              </a:rPr>
              <a:t> for next year, with significant changes in the demand for programming languages, databases, and IDEs, suggesting a need for professionals to stay updated with emerging technologies.</a:t>
            </a:r>
            <a:endParaRPr lang="en-US" sz="1400"/>
          </a:p>
          <a:p>
            <a:pPr marL="0" indent="0">
              <a:buNone/>
            </a:pP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vert="horz" lIns="91440" tIns="45720" rIns="91440" bIns="45720" rtlCol="0" anchor="t">
            <a:normAutofit fontScale="92500" lnSpcReduction="10000"/>
          </a:bodyPr>
          <a:lstStyle/>
          <a:p>
            <a:pPr>
              <a:buNone/>
            </a:pPr>
            <a:r>
              <a:rPr lang="en-US" sz="1400" b="1" dirty="0">
                <a:latin typeface="IBM Plex Mono Text"/>
              </a:rPr>
              <a:t>Implications:</a:t>
            </a:r>
            <a:endParaRPr lang="en-US" sz="1400" dirty="0">
              <a:latin typeface="IBM Plex Mono Text"/>
            </a:endParaRPr>
          </a:p>
          <a:p>
            <a:pPr>
              <a:buNone/>
            </a:pPr>
            <a:r>
              <a:rPr lang="en-US" sz="1400" b="1" dirty="0">
                <a:latin typeface="IBM Plex Mono Text"/>
              </a:rPr>
              <a:t>Future Skills Requirements:</a:t>
            </a:r>
          </a:p>
          <a:p>
            <a:pPr>
              <a:buNone/>
            </a:pPr>
            <a:r>
              <a:rPr lang="en-US" sz="1400" dirty="0">
                <a:latin typeface="IBM Plex Mono Text"/>
              </a:rPr>
              <a:t>To stay competitive in the ever-evolving IT industry, professionals must focus on acquiring the following key skills:</a:t>
            </a:r>
            <a:endParaRPr lang="en-US" sz="1400" dirty="0"/>
          </a:p>
          <a:p>
            <a:pPr>
              <a:buNone/>
            </a:pPr>
            <a:endParaRPr lang="en-US" sz="1400" dirty="0">
              <a:latin typeface="IBM Plex Mono Text"/>
            </a:endParaRPr>
          </a:p>
          <a:p>
            <a:pPr>
              <a:buNone/>
            </a:pPr>
            <a:r>
              <a:rPr lang="en-US" sz="1400" b="1" dirty="0">
                <a:latin typeface="IBM Plex Mono Text"/>
              </a:rPr>
              <a:t>Programming Languages:</a:t>
            </a:r>
            <a:endParaRPr lang="en-US" sz="1400" dirty="0">
              <a:latin typeface="IBM Plex Mono Text"/>
            </a:endParaRPr>
          </a:p>
          <a:p>
            <a:r>
              <a:rPr lang="en-US" sz="1400" b="1">
                <a:latin typeface="IBM Plex Mono Text"/>
              </a:rPr>
              <a:t>JavaScript, Python, HTML/CSS, SQL,</a:t>
            </a:r>
            <a:r>
              <a:rPr lang="en-US" sz="1400">
                <a:latin typeface="IBM Plex Mono Text"/>
              </a:rPr>
              <a:t> and </a:t>
            </a:r>
            <a:r>
              <a:rPr lang="en-US" sz="1400" b="1">
                <a:latin typeface="IBM Plex Mono Text"/>
              </a:rPr>
              <a:t>TypeScript</a:t>
            </a:r>
            <a:r>
              <a:rPr lang="en-US" sz="1400">
                <a:latin typeface="IBM Plex Mono Text"/>
              </a:rPr>
              <a:t> are critical skills that will continue to be in high demand.</a:t>
            </a:r>
            <a:endParaRPr lang="en-US" sz="1400" dirty="0">
              <a:latin typeface="IBM Plex Mono Text"/>
            </a:endParaRPr>
          </a:p>
          <a:p>
            <a:pPr>
              <a:buNone/>
            </a:pPr>
            <a:r>
              <a:rPr lang="en-US" sz="1400" b="1" dirty="0">
                <a:latin typeface="IBM Plex Mono Text"/>
              </a:rPr>
              <a:t>Databases:</a:t>
            </a:r>
            <a:endParaRPr lang="en-US" sz="1400" dirty="0">
              <a:latin typeface="IBM Plex Mono Text"/>
            </a:endParaRPr>
          </a:p>
          <a:p>
            <a:r>
              <a:rPr lang="en-US" sz="1400" b="1">
                <a:latin typeface="IBM Plex Mono Text"/>
              </a:rPr>
              <a:t>PostgreSQL, MongoDB, Redis, MySQL,</a:t>
            </a:r>
            <a:r>
              <a:rPr lang="en-US" sz="1400">
                <a:latin typeface="IBM Plex Mono Text"/>
              </a:rPr>
              <a:t> and </a:t>
            </a:r>
            <a:r>
              <a:rPr lang="en-US" sz="1400" b="1">
                <a:latin typeface="IBM Plex Mono Text"/>
              </a:rPr>
              <a:t>Elasticsearch</a:t>
            </a:r>
            <a:r>
              <a:rPr lang="en-US" sz="1400">
                <a:latin typeface="IBM Plex Mono Text"/>
              </a:rPr>
              <a:t> are becoming the go-to databases, with additional growth in demand for databases like </a:t>
            </a:r>
            <a:r>
              <a:rPr lang="en-US" sz="1400" b="1">
                <a:latin typeface="IBM Plex Mono Text"/>
              </a:rPr>
              <a:t>DynamoDB</a:t>
            </a:r>
            <a:r>
              <a:rPr lang="en-US" sz="1400">
                <a:latin typeface="IBM Plex Mono Text"/>
              </a:rPr>
              <a:t>.</a:t>
            </a:r>
            <a:endParaRPr lang="en-US" sz="1400" dirty="0">
              <a:latin typeface="IBM Plex Mono Text"/>
            </a:endParaRPr>
          </a:p>
          <a:p>
            <a:pPr>
              <a:buNone/>
            </a:pPr>
            <a:r>
              <a:rPr lang="en-US" sz="1400" b="1" dirty="0">
                <a:latin typeface="IBM Plex Mono Text"/>
              </a:rPr>
              <a:t>IDEs:</a:t>
            </a:r>
            <a:endParaRPr lang="en-US" sz="1400" dirty="0">
              <a:latin typeface="IBM Plex Mono Text"/>
            </a:endParaRPr>
          </a:p>
          <a:p>
            <a:r>
              <a:rPr lang="en-US" sz="1400" b="1" dirty="0">
                <a:latin typeface="IBM Plex Mono Text"/>
              </a:rPr>
              <a:t>React.js, Angular/Angular.js, Vue.js, jQuery,</a:t>
            </a:r>
            <a:r>
              <a:rPr lang="en-US" sz="1400" dirty="0">
                <a:latin typeface="IBM Plex Mono Text"/>
              </a:rPr>
              <a:t> and </a:t>
            </a:r>
            <a:r>
              <a:rPr lang="en-US" sz="1400" b="1" dirty="0">
                <a:latin typeface="IBM Plex Mono Text"/>
              </a:rPr>
              <a:t>ASP.NET</a:t>
            </a:r>
            <a:r>
              <a:rPr lang="en-US" sz="1400" dirty="0">
                <a:latin typeface="IBM Plex Mono Text"/>
              </a:rPr>
              <a:t> are the most popular frameworks, with rising interest in </a:t>
            </a:r>
            <a:r>
              <a:rPr lang="en-US" sz="1400" b="1" dirty="0">
                <a:latin typeface="IBM Plex Mono Text"/>
              </a:rPr>
              <a:t>React.js</a:t>
            </a:r>
            <a:r>
              <a:rPr lang="en-US" sz="1400" dirty="0">
                <a:latin typeface="IBM Plex Mono Text"/>
              </a:rPr>
              <a:t> and </a:t>
            </a:r>
            <a:r>
              <a:rPr lang="en-US" sz="1400" b="1" dirty="0">
                <a:latin typeface="IBM Plex Mono Text"/>
              </a:rPr>
              <a:t>Vue.js</a:t>
            </a:r>
            <a:r>
              <a:rPr lang="en-US" sz="1400" dirty="0">
                <a:latin typeface="IBM Plex Mono Text"/>
              </a:rPr>
              <a:t> for web development.</a:t>
            </a:r>
          </a:p>
          <a:p>
            <a:endParaRPr lang="en-US" sz="1400" dirty="0">
              <a:latin typeface="IBM Plex Mono Text"/>
            </a:endParaRPr>
          </a:p>
          <a:p>
            <a:pPr>
              <a:buNone/>
            </a:pPr>
            <a:r>
              <a:rPr lang="en-US" sz="1400">
                <a:latin typeface="IBM Plex Mono Text"/>
              </a:rPr>
              <a:t>As the IT industry rapidly evolves, the number of </a:t>
            </a:r>
            <a:r>
              <a:rPr lang="en-US" sz="1400" b="1">
                <a:latin typeface="IBM Plex Mono Text"/>
              </a:rPr>
              <a:t>skills required</a:t>
            </a:r>
            <a:r>
              <a:rPr lang="en-US" sz="1400" dirty="0">
                <a:latin typeface="IBM Plex Mono Text"/>
              </a:rPr>
              <a:t> </a:t>
            </a:r>
            <a:r>
              <a:rPr lang="en-US" sz="1400">
                <a:latin typeface="IBM Plex Mono Text"/>
              </a:rPr>
              <a:t>to remain competitive is expanding, driven by the </a:t>
            </a:r>
            <a:r>
              <a:rPr lang="en-US" sz="1400" b="1">
                <a:latin typeface="IBM Plex Mono Text"/>
              </a:rPr>
              <a:t>vast development and redefinition of current technology</a:t>
            </a:r>
            <a:r>
              <a:rPr lang="en-US" sz="1400">
                <a:latin typeface="IBM Plex Mono Text"/>
              </a:rPr>
              <a:t>. Staying updated with these skills is crucial for long-term success.</a:t>
            </a:r>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pPr algn="ctr"/>
            <a:r>
              <a:rPr lang="en-US" sz="2800" dirty="0">
                <a:latin typeface="IBM Plex Mono SemiBold"/>
              </a:rPr>
              <a:t>Additional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vert="horz" lIns="91440" tIns="45720" rIns="91440" bIns="45720" rtlCol="0" anchor="t">
            <a:normAutofit/>
          </a:bodyPr>
          <a:lstStyle/>
          <a:p>
            <a:pPr>
              <a:buNone/>
            </a:pPr>
            <a:r>
              <a:rPr lang="en-US" sz="1800" b="1" dirty="0">
                <a:latin typeface="IBM Plex Mono Text"/>
              </a:rPr>
              <a:t>Findings:</a:t>
            </a:r>
            <a:endParaRPr lang="en-US" sz="1800">
              <a:latin typeface="IBM Plex Mono Text"/>
            </a:endParaRPr>
          </a:p>
          <a:p>
            <a:r>
              <a:rPr lang="en-US" sz="1800" dirty="0">
                <a:latin typeface="IBM Plex Mono Text"/>
              </a:rPr>
              <a:t>The </a:t>
            </a:r>
            <a:r>
              <a:rPr lang="en-US" sz="1800" b="1" dirty="0">
                <a:latin typeface="IBM Plex Mono Text"/>
              </a:rPr>
              <a:t>gender distribution</a:t>
            </a:r>
            <a:r>
              <a:rPr lang="en-US" sz="1800" dirty="0">
                <a:latin typeface="IBM Plex Mono Text"/>
              </a:rPr>
              <a:t> in the IT industry remains highly skewed, with </a:t>
            </a:r>
            <a:r>
              <a:rPr lang="en-US" sz="1800" b="1" dirty="0">
                <a:latin typeface="IBM Plex Mono Text"/>
              </a:rPr>
              <a:t>93.7%</a:t>
            </a:r>
            <a:r>
              <a:rPr lang="en-US" sz="1800" dirty="0">
                <a:latin typeface="IBM Plex Mono Text"/>
              </a:rPr>
              <a:t> of respondents identifying as men, as depicted in the Dashboard 3 Pie Chart.</a:t>
            </a:r>
            <a:endParaRPr lang="en-US" sz="1800">
              <a:latin typeface="IBM Plex Mono Text"/>
            </a:endParaRPr>
          </a:p>
          <a:p>
            <a:r>
              <a:rPr lang="en-US" sz="1800" dirty="0">
                <a:latin typeface="IBM Plex Mono Text"/>
              </a:rPr>
              <a:t>Survey data reveals that the majority of respondents are aged between </a:t>
            </a:r>
            <a:r>
              <a:rPr lang="en-US" sz="1800" b="1" dirty="0">
                <a:latin typeface="IBM Plex Mono Text"/>
              </a:rPr>
              <a:t>18 and 40</a:t>
            </a:r>
            <a:r>
              <a:rPr lang="en-US" sz="1800" dirty="0">
                <a:latin typeface="IBM Plex Mono Text"/>
              </a:rPr>
              <a:t>, highlighting a younger demographic dominating the IT workforce.</a:t>
            </a:r>
            <a:endParaRPr lang="en-US" sz="1800"/>
          </a:p>
          <a:p>
            <a:r>
              <a:rPr lang="en-US" sz="1800" dirty="0">
                <a:latin typeface="IBM Plex Mono Text"/>
              </a:rPr>
              <a:t>The survey also indicates that most respondents have at least a </a:t>
            </a:r>
            <a:r>
              <a:rPr lang="en-US" sz="1800" b="1" dirty="0">
                <a:latin typeface="IBM Plex Mono Text"/>
              </a:rPr>
              <a:t>bachelor's degree</a:t>
            </a:r>
            <a:r>
              <a:rPr lang="en-US" sz="1800" dirty="0">
                <a:latin typeface="IBM Plex Mono Text"/>
              </a:rPr>
              <a:t> or higher, reinforcing the importance of formal education for entering the industry.</a:t>
            </a:r>
            <a:endParaRPr lang="en-US" dirty="0"/>
          </a:p>
          <a:p>
            <a:pPr marL="0" indent="0">
              <a:buNone/>
            </a:pPr>
            <a:endParaRPr lang="en-US" sz="1800" dirty="0"/>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vert="horz" lIns="91440" tIns="45720" rIns="91440" bIns="45720" rtlCol="0" anchor="t">
            <a:normAutofit/>
          </a:bodyPr>
          <a:lstStyle/>
          <a:p>
            <a:pPr marL="0" indent="0">
              <a:buNone/>
            </a:pPr>
            <a:r>
              <a:rPr lang="en-US" sz="1800" b="1" dirty="0">
                <a:latin typeface="IBM Plex Mono Text"/>
              </a:rPr>
              <a:t>Implications:</a:t>
            </a:r>
            <a:endParaRPr lang="en-US" sz="1800">
              <a:latin typeface="IBM Plex Mono Text"/>
            </a:endParaRPr>
          </a:p>
          <a:p>
            <a:r>
              <a:rPr lang="en-US" sz="1800">
                <a:latin typeface="IBM Plex Mono Text"/>
              </a:rPr>
              <a:t>The significant </a:t>
            </a:r>
            <a:r>
              <a:rPr lang="en-US" sz="1800" b="1">
                <a:latin typeface="IBM Plex Mono Text"/>
              </a:rPr>
              <a:t>gender imbalance</a:t>
            </a:r>
            <a:r>
              <a:rPr lang="en-US" sz="1800">
                <a:latin typeface="IBM Plex Mono Text"/>
              </a:rPr>
              <a:t> in the IT industry suggests a need for initiatives to encourage greater diversity and inclusion, particularly by increasing female participation.</a:t>
            </a:r>
          </a:p>
          <a:p>
            <a:r>
              <a:rPr lang="en-US" sz="1800">
                <a:latin typeface="IBM Plex Mono Text"/>
              </a:rPr>
              <a:t>The dominance of professionals aged </a:t>
            </a:r>
            <a:r>
              <a:rPr lang="en-US" sz="1800" b="1">
                <a:latin typeface="IBM Plex Mono Text"/>
              </a:rPr>
              <a:t>18-40</a:t>
            </a:r>
            <a:r>
              <a:rPr lang="en-US" sz="1800">
                <a:latin typeface="IBM Plex Mono Text"/>
              </a:rPr>
              <a:t> implies that </a:t>
            </a:r>
            <a:r>
              <a:rPr lang="en-US" sz="1800" b="1">
                <a:latin typeface="IBM Plex Mono Text"/>
              </a:rPr>
              <a:t>younger individuals</a:t>
            </a:r>
            <a:r>
              <a:rPr lang="en-US" sz="1800">
                <a:latin typeface="IBM Plex Mono Text"/>
              </a:rPr>
              <a:t> are more likely to pursue and maintain careers in IT, driving innovation and technological advancements.</a:t>
            </a:r>
          </a:p>
          <a:p>
            <a:r>
              <a:rPr lang="en-US" sz="1800">
                <a:latin typeface="IBM Plex Mono Text"/>
              </a:rPr>
              <a:t>Given the high level of </a:t>
            </a:r>
            <a:r>
              <a:rPr lang="en-US" sz="1800" b="1">
                <a:latin typeface="IBM Plex Mono Text"/>
              </a:rPr>
              <a:t>educational attainment</a:t>
            </a:r>
            <a:r>
              <a:rPr lang="en-US" sz="1800">
                <a:latin typeface="IBM Plex Mono Text"/>
              </a:rPr>
              <a:t>, a </a:t>
            </a:r>
            <a:r>
              <a:rPr lang="en-US" sz="1800" b="1">
                <a:latin typeface="IBM Plex Mono Text"/>
              </a:rPr>
              <a:t>bachelor's degree or equivalent qualifications</a:t>
            </a:r>
            <a:r>
              <a:rPr lang="en-US" sz="1800">
                <a:latin typeface="IBM Plex Mono Text"/>
              </a:rPr>
              <a:t> are increasingly essential for IT roles, making continuous learning and upskilling critical for future success.</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059037" y="1748134"/>
            <a:ext cx="8294763" cy="4428829"/>
          </a:xfrm>
        </p:spPr>
        <p:txBody>
          <a:bodyPr vert="horz" lIns="91440" tIns="45720" rIns="91440" bIns="45720" rtlCol="0" anchor="t">
            <a:normAutofit lnSpcReduction="10000"/>
          </a:bodyPr>
          <a:lstStyle/>
          <a:p>
            <a:r>
              <a:rPr lang="en-US" sz="1800" dirty="0">
                <a:latin typeface="IBM Plex Mono Text"/>
              </a:rPr>
              <a:t>The open-source data collected from </a:t>
            </a:r>
            <a:r>
              <a:rPr lang="en-US" sz="1800" b="1" dirty="0">
                <a:latin typeface="IBM Plex Mono Text"/>
              </a:rPr>
              <a:t>Stack Overflow</a:t>
            </a:r>
            <a:r>
              <a:rPr lang="en-US" sz="1800" dirty="0">
                <a:latin typeface="IBM Plex Mono Text"/>
              </a:rPr>
              <a:t> has been analyzed to provide a comprehensive overview of current and future trends, while minimizing potential bias.</a:t>
            </a:r>
          </a:p>
          <a:p>
            <a:r>
              <a:rPr lang="en-US" sz="1800" dirty="0">
                <a:latin typeface="IBM Plex Mono Text"/>
              </a:rPr>
              <a:t>The analysis reveals a noticeable </a:t>
            </a:r>
            <a:r>
              <a:rPr lang="en-US" sz="1800" b="1" dirty="0">
                <a:latin typeface="IBM Plex Mono Text"/>
              </a:rPr>
              <a:t>shift in technology usage</a:t>
            </a:r>
            <a:r>
              <a:rPr lang="en-US" sz="1800" dirty="0">
                <a:latin typeface="IBM Plex Mono Text"/>
              </a:rPr>
              <a:t>, highlighting the need for professionals to adapt to changing skill requirements in order to remain competitive in the IT industry.</a:t>
            </a:r>
          </a:p>
          <a:p>
            <a:r>
              <a:rPr lang="en-US" sz="1800" dirty="0">
                <a:latin typeface="IBM Plex Mono Text"/>
              </a:rPr>
              <a:t>Key areas of change include </a:t>
            </a:r>
            <a:r>
              <a:rPr lang="en-US" sz="1800" b="1" dirty="0">
                <a:latin typeface="IBM Plex Mono Text"/>
              </a:rPr>
              <a:t>programming languages</a:t>
            </a:r>
            <a:r>
              <a:rPr lang="en-US" sz="1800" dirty="0">
                <a:latin typeface="IBM Plex Mono Text"/>
              </a:rPr>
              <a:t> and </a:t>
            </a:r>
            <a:r>
              <a:rPr lang="en-US" sz="1800" b="1" dirty="0">
                <a:latin typeface="IBM Plex Mono Text"/>
              </a:rPr>
              <a:t>databases</a:t>
            </a:r>
            <a:r>
              <a:rPr lang="en-US" sz="1800" dirty="0">
                <a:latin typeface="IBM Plex Mono Text"/>
              </a:rPr>
              <a:t>, with the following emerging as essential skills for future success:</a:t>
            </a:r>
          </a:p>
          <a:p>
            <a:pPr marL="0" indent="0">
              <a:buNone/>
            </a:pPr>
            <a:r>
              <a:rPr lang="en-US" sz="1800" b="1" dirty="0">
                <a:latin typeface="IBM Plex Mono Text"/>
              </a:rPr>
              <a:t>Programming Languages:</a:t>
            </a:r>
            <a:endParaRPr lang="en-US" sz="1800" dirty="0">
              <a:latin typeface="IBM Plex Mono Text"/>
            </a:endParaRPr>
          </a:p>
          <a:p>
            <a:r>
              <a:rPr lang="en-US" sz="1800" b="1" dirty="0">
                <a:latin typeface="IBM Plex Mono Text"/>
              </a:rPr>
              <a:t>JavaScript, Python, HTML/CSS, SQL, TypeScript </a:t>
            </a:r>
            <a:endParaRPr lang="en-US" sz="1800" dirty="0">
              <a:latin typeface="IBM Plex Mono Text"/>
            </a:endParaRPr>
          </a:p>
          <a:p>
            <a:pPr marL="0" indent="0">
              <a:buNone/>
            </a:pPr>
            <a:r>
              <a:rPr lang="en-US" sz="1800" b="1" dirty="0">
                <a:latin typeface="IBM Plex Mono Text"/>
              </a:rPr>
              <a:t>Databases:</a:t>
            </a:r>
            <a:endParaRPr lang="en-US" sz="1800" dirty="0">
              <a:latin typeface="IBM Plex Mono Text"/>
            </a:endParaRPr>
          </a:p>
          <a:p>
            <a:r>
              <a:rPr lang="en-US" sz="1800" b="1" dirty="0">
                <a:latin typeface="IBM Plex Mono Text"/>
              </a:rPr>
              <a:t>PostgreSQL, MongoDB, Redis, MySQL, Elasticsearch</a:t>
            </a:r>
            <a:endParaRPr lang="en-US" sz="1800" dirty="0">
              <a:latin typeface="IBM Plex Mono Text"/>
            </a:endParaRPr>
          </a:p>
          <a:p>
            <a:pPr marL="0" indent="0">
              <a:buNone/>
            </a:pPr>
            <a:r>
              <a:rPr lang="en-US" sz="1800" b="1" dirty="0">
                <a:latin typeface="IBM Plex Mono Text"/>
              </a:rPr>
              <a:t>IDEs:</a:t>
            </a:r>
          </a:p>
          <a:p>
            <a:r>
              <a:rPr lang="en-US" sz="1800" b="1" dirty="0">
                <a:latin typeface="IBM Plex Mono Text"/>
              </a:rPr>
              <a:t>React.js, Angular/Angular.js, Vue.js, jQuery, ASP.NET</a:t>
            </a:r>
            <a:endParaRPr lang="en-US" dirty="0">
              <a:latin typeface="IBM Plex Mono Text"/>
            </a:endParaRPr>
          </a:p>
          <a:p>
            <a:endParaRPr lang="en-US" sz="1800" b="1" dirty="0"/>
          </a:p>
          <a:p>
            <a:pPr marL="0" indent="0">
              <a:buNone/>
            </a:pPr>
            <a:endParaRPr lang="en-US" sz="1800" dirty="0"/>
          </a:p>
          <a:p>
            <a:endParaRPr lang="en-US" dirty="0"/>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867662" y="1700608"/>
            <a:ext cx="2176124" cy="2189039"/>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487586" y="1216976"/>
            <a:ext cx="2561734" cy="2574649"/>
          </a:xfrm>
          <a:prstGeom prst="rect">
            <a:avLst/>
          </a:prstGeom>
        </p:spPr>
      </p:pic>
      <p:sp>
        <p:nvSpPr>
          <p:cNvPr id="7" name="Content Placeholder 6">
            <a:extLst>
              <a:ext uri="{FF2B5EF4-FFF2-40B4-BE49-F238E27FC236}">
                <a16:creationId xmlns:a16="http://schemas.microsoft.com/office/drawing/2014/main" id="{7195D670-ECDC-9881-69F2-F6729F42937E}"/>
              </a:ext>
            </a:extLst>
          </p:cNvPr>
          <p:cNvSpPr>
            <a:spLocks noGrp="1"/>
          </p:cNvSpPr>
          <p:nvPr>
            <p:ph sz="half" idx="2"/>
          </p:nvPr>
        </p:nvSpPr>
        <p:spPr>
          <a:xfrm>
            <a:off x="3085455" y="1748134"/>
            <a:ext cx="8268345" cy="4428829"/>
          </a:xfrm>
        </p:spPr>
        <p:txBody>
          <a:bodyPr vert="horz" lIns="91440" tIns="45720" rIns="91440" bIns="45720" rtlCol="0" anchor="t">
            <a:normAutofit fontScale="62500" lnSpcReduction="20000"/>
          </a:bodyPr>
          <a:lstStyle/>
          <a:p>
            <a:pPr>
              <a:buNone/>
            </a:pPr>
            <a:r>
              <a:rPr lang="en-US" b="1" dirty="0"/>
              <a:t>Additional Insights Summary</a:t>
            </a:r>
            <a:endParaRPr lang="en-US" dirty="0"/>
          </a:p>
          <a:p>
            <a:pPr marL="514350" indent="-514350">
              <a:buAutoNum type="arabicPeriod"/>
            </a:pPr>
            <a:r>
              <a:rPr lang="en-US" b="1" dirty="0">
                <a:latin typeface="IBM Plex Mono Text"/>
                <a:cs typeface="Arial"/>
              </a:rPr>
              <a:t>Detailed Analysis of Programming Language Shifts</a:t>
            </a:r>
            <a:r>
              <a:rPr lang="en-US" dirty="0">
                <a:latin typeface="IBM Plex Mono Text"/>
                <a:cs typeface="Arial"/>
              </a:rPr>
              <a:t>:</a:t>
            </a:r>
            <a:endParaRPr lang="en-US" dirty="0">
              <a:latin typeface="IBM Plex Mono Text"/>
            </a:endParaRPr>
          </a:p>
          <a:p>
            <a:pPr marL="971550" lvl="1" indent="-285750"/>
            <a:r>
              <a:rPr lang="en-US" sz="2800" b="1" dirty="0">
                <a:latin typeface="IBM Plex Mono Text"/>
                <a:cs typeface="Arial"/>
              </a:rPr>
              <a:t>JavaScript</a:t>
            </a:r>
            <a:r>
              <a:rPr lang="en-US" sz="2800" dirty="0">
                <a:latin typeface="IBM Plex Mono Text"/>
                <a:cs typeface="Arial"/>
              </a:rPr>
              <a:t> has consistently dominated the programming landscape, but the surge in demand for </a:t>
            </a:r>
            <a:r>
              <a:rPr lang="en-US" sz="2800" b="1" dirty="0">
                <a:latin typeface="IBM Plex Mono Text"/>
                <a:cs typeface="Arial"/>
              </a:rPr>
              <a:t>Python</a:t>
            </a:r>
            <a:r>
              <a:rPr lang="en-US" sz="2800" dirty="0">
                <a:latin typeface="IBM Plex Mono Text"/>
                <a:cs typeface="Arial"/>
              </a:rPr>
              <a:t> over recent years is unprecedented. Our analysis shows Python's versatility, particularly in data science and machine learning, as key drivers of its increasing popularity.</a:t>
            </a:r>
            <a:endParaRPr lang="en-US" sz="2800" dirty="0">
              <a:latin typeface="IBM Plex Mono Text"/>
            </a:endParaRPr>
          </a:p>
          <a:p>
            <a:pPr marL="971550" lvl="1" indent="-285750"/>
            <a:r>
              <a:rPr lang="en-US" sz="2800" b="1" dirty="0">
                <a:latin typeface="IBM Plex Mono Text"/>
                <a:cs typeface="Arial"/>
              </a:rPr>
              <a:t>TypeScript</a:t>
            </a:r>
            <a:r>
              <a:rPr lang="en-US" sz="2800" dirty="0">
                <a:latin typeface="IBM Plex Mono Text"/>
                <a:cs typeface="Arial"/>
              </a:rPr>
              <a:t> is gaining ground due to its enhanced features over JavaScript, offering better tooling and error handling, making it a strong contender for future projects that require scalable and maintainable code.</a:t>
            </a:r>
            <a:endParaRPr lang="en-US" sz="2800" dirty="0">
              <a:latin typeface="IBM Plex Mono Text"/>
            </a:endParaRPr>
          </a:p>
          <a:p>
            <a:pPr>
              <a:buAutoNum type="arabicPeriod"/>
            </a:pPr>
            <a:r>
              <a:rPr lang="en-US" b="1" dirty="0">
                <a:latin typeface="IBM Plex Mono Text"/>
                <a:cs typeface="Arial"/>
              </a:rPr>
              <a:t>      Database Popularity and Functionalities</a:t>
            </a:r>
            <a:r>
              <a:rPr lang="en-US" dirty="0">
                <a:latin typeface="IBM Plex Mono Text"/>
                <a:cs typeface="Arial"/>
              </a:rPr>
              <a:t>:</a:t>
            </a:r>
            <a:endParaRPr lang="en-US" dirty="0"/>
          </a:p>
          <a:p>
            <a:pPr marL="971550" lvl="1" indent="-285750"/>
            <a:r>
              <a:rPr lang="en-US" sz="2800" b="1" dirty="0">
                <a:latin typeface="IBM Plex Mono Text"/>
                <a:cs typeface="Arial"/>
              </a:rPr>
              <a:t>PostgreSQL</a:t>
            </a:r>
            <a:r>
              <a:rPr lang="en-US" sz="2800" dirty="0">
                <a:latin typeface="IBM Plex Mono Text"/>
                <a:cs typeface="Arial"/>
              </a:rPr>
              <a:t> and </a:t>
            </a:r>
            <a:r>
              <a:rPr lang="en-US" sz="2800" b="1" dirty="0">
                <a:latin typeface="IBM Plex Mono Text"/>
                <a:cs typeface="Arial"/>
              </a:rPr>
              <a:t>MongoDB</a:t>
            </a:r>
            <a:r>
              <a:rPr lang="en-US" sz="2800" dirty="0">
                <a:latin typeface="IBM Plex Mono Text"/>
                <a:cs typeface="Arial"/>
              </a:rPr>
              <a:t> continue to rise due to their flexibility and scalability in handling both structured and unstructured data. Our analysis revealed that </a:t>
            </a:r>
            <a:r>
              <a:rPr lang="en-US" sz="2800" b="1" dirty="0">
                <a:latin typeface="IBM Plex Mono Text"/>
                <a:cs typeface="Arial"/>
              </a:rPr>
              <a:t>NoSQL databases</a:t>
            </a:r>
            <a:r>
              <a:rPr lang="en-US" sz="2800" dirty="0">
                <a:latin typeface="IBM Plex Mono Text"/>
                <a:cs typeface="Arial"/>
              </a:rPr>
              <a:t> like MongoDB and </a:t>
            </a:r>
            <a:r>
              <a:rPr lang="en-US" sz="2800" b="1" dirty="0">
                <a:latin typeface="IBM Plex Mono Text"/>
                <a:cs typeface="Arial"/>
              </a:rPr>
              <a:t>Redis</a:t>
            </a:r>
            <a:r>
              <a:rPr lang="en-US" sz="2800" dirty="0">
                <a:latin typeface="IBM Plex Mono Text"/>
                <a:cs typeface="Arial"/>
              </a:rPr>
              <a:t> are particularly sought after for high-performance applications and real-time analytics.</a:t>
            </a:r>
            <a:endParaRPr lang="en-US" dirty="0"/>
          </a:p>
          <a:p>
            <a:pPr marL="971550" lvl="1" indent="-285750"/>
            <a:r>
              <a:rPr lang="en-US" sz="2800" dirty="0">
                <a:latin typeface="IBM Plex Mono Text"/>
                <a:cs typeface="Arial"/>
              </a:rPr>
              <a:t>The decline of traditional relational databases such as </a:t>
            </a:r>
            <a:r>
              <a:rPr lang="en-US" sz="2800" b="1" dirty="0">
                <a:latin typeface="IBM Plex Mono Text"/>
                <a:cs typeface="Arial"/>
              </a:rPr>
              <a:t>Oracle</a:t>
            </a:r>
            <a:r>
              <a:rPr lang="en-US" sz="2800" dirty="0">
                <a:latin typeface="IBM Plex Mono Text"/>
                <a:cs typeface="Arial"/>
              </a:rPr>
              <a:t> may reflect a broader industry shift towards open-source and cloud-native solutions, where cost and ease of integration are key factors.</a:t>
            </a:r>
            <a:endParaRPr lang="en-US" dirty="0"/>
          </a:p>
          <a:p>
            <a:pPr marL="0" indent="0">
              <a:buNone/>
            </a:pPr>
            <a:endParaRPr lang="en-US" b="1" dirty="0">
              <a:latin typeface="Arial"/>
              <a:cs typeface="Arial"/>
            </a:endParaRPr>
          </a:p>
          <a:p>
            <a:pPr marL="0" indent="0">
              <a:buNone/>
            </a:pPr>
            <a:endParaRPr lang="en-US" b="1" dirty="0">
              <a:latin typeface="IBM Plex Mono Text"/>
            </a:endParaRPr>
          </a:p>
        </p:txBody>
      </p:sp>
    </p:spTree>
    <p:extLst>
      <p:ext uri="{BB962C8B-B14F-4D97-AF65-F5344CB8AC3E}">
        <p14:creationId xmlns:p14="http://schemas.microsoft.com/office/powerpoint/2010/main" val="77105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590908" y="1449450"/>
            <a:ext cx="1709327" cy="1722242"/>
          </a:xfrm>
          <a:prstGeom prst="rect">
            <a:avLst/>
          </a:prstGeom>
        </p:spPr>
      </p:pic>
      <p:sp>
        <p:nvSpPr>
          <p:cNvPr id="7" name="Content Placeholder 6">
            <a:extLst>
              <a:ext uri="{FF2B5EF4-FFF2-40B4-BE49-F238E27FC236}">
                <a16:creationId xmlns:a16="http://schemas.microsoft.com/office/drawing/2014/main" id="{AA8A3E97-D4CF-87C6-25AD-C25DC8435978}"/>
              </a:ext>
            </a:extLst>
          </p:cNvPr>
          <p:cNvSpPr>
            <a:spLocks noGrp="1"/>
          </p:cNvSpPr>
          <p:nvPr>
            <p:ph sz="half" idx="2"/>
          </p:nvPr>
        </p:nvSpPr>
        <p:spPr>
          <a:xfrm>
            <a:off x="2517184" y="1722304"/>
            <a:ext cx="8836616" cy="4764625"/>
          </a:xfrm>
        </p:spPr>
        <p:txBody>
          <a:bodyPr vert="horz" lIns="91440" tIns="45720" rIns="91440" bIns="45720" rtlCol="0" anchor="t">
            <a:noAutofit/>
          </a:bodyPr>
          <a:lstStyle/>
          <a:p>
            <a:pPr marL="0" indent="0">
              <a:buNone/>
            </a:pPr>
            <a:r>
              <a:rPr lang="en-US" sz="1400" b="1" dirty="0">
                <a:latin typeface="IBM Plex Mono Text"/>
              </a:rPr>
              <a:t>3. Evolving IDE Preferences</a:t>
            </a:r>
            <a:r>
              <a:rPr lang="en-US" sz="1400" dirty="0">
                <a:latin typeface="IBM Plex Mono Text"/>
              </a:rPr>
              <a:t>:</a:t>
            </a:r>
            <a:endParaRPr lang="en-US"/>
          </a:p>
          <a:p>
            <a:r>
              <a:rPr lang="en-US" sz="1400" dirty="0">
                <a:latin typeface="IBM Plex Mono Text"/>
              </a:rPr>
              <a:t>The shift away from </a:t>
            </a:r>
            <a:r>
              <a:rPr lang="en-US" sz="1400" b="1" dirty="0">
                <a:latin typeface="IBM Plex Mono Text"/>
              </a:rPr>
              <a:t>jQuery</a:t>
            </a:r>
            <a:r>
              <a:rPr lang="en-US" sz="1400" dirty="0">
                <a:latin typeface="IBM Plex Mono Text"/>
              </a:rPr>
              <a:t> to more modern frameworks like </a:t>
            </a:r>
            <a:r>
              <a:rPr lang="en-US" sz="1400" b="1" dirty="0">
                <a:latin typeface="IBM Plex Mono Text"/>
              </a:rPr>
              <a:t>React.js</a:t>
            </a:r>
            <a:r>
              <a:rPr lang="en-US" sz="1400" dirty="0">
                <a:latin typeface="IBM Plex Mono Text"/>
              </a:rPr>
              <a:t> and </a:t>
            </a:r>
            <a:r>
              <a:rPr lang="en-US" sz="1400" b="1" dirty="0">
                <a:latin typeface="IBM Plex Mono Text"/>
              </a:rPr>
              <a:t>Vue.js</a:t>
            </a:r>
            <a:r>
              <a:rPr lang="en-US" sz="1400" dirty="0">
                <a:latin typeface="IBM Plex Mono Text"/>
              </a:rPr>
              <a:t> underscores the demand for more </a:t>
            </a:r>
            <a:r>
              <a:rPr lang="en-US" sz="1400" b="1" dirty="0">
                <a:latin typeface="IBM Plex Mono Text"/>
              </a:rPr>
              <a:t>component-based architectures</a:t>
            </a:r>
            <a:r>
              <a:rPr lang="en-US" sz="1400" dirty="0">
                <a:latin typeface="IBM Plex Mono Text"/>
              </a:rPr>
              <a:t> that simplify the development process and improve performance.</a:t>
            </a:r>
          </a:p>
          <a:p>
            <a:r>
              <a:rPr lang="en-US" sz="1400" dirty="0">
                <a:latin typeface="IBM Plex Mono Text"/>
              </a:rPr>
              <a:t>While </a:t>
            </a:r>
            <a:r>
              <a:rPr lang="en-US" sz="1400" b="1" dirty="0">
                <a:latin typeface="IBM Plex Mono Text"/>
              </a:rPr>
              <a:t>ASP.NET</a:t>
            </a:r>
            <a:r>
              <a:rPr lang="en-US" sz="1400" dirty="0">
                <a:latin typeface="IBM Plex Mono Text"/>
              </a:rPr>
              <a:t> remains popular in enterprise environments, the increasing preference for </a:t>
            </a:r>
            <a:r>
              <a:rPr lang="en-US" sz="1400" b="1" dirty="0">
                <a:latin typeface="IBM Plex Mono Text"/>
              </a:rPr>
              <a:t>Angular.js</a:t>
            </a:r>
            <a:r>
              <a:rPr lang="en-US" sz="1400" dirty="0">
                <a:latin typeface="IBM Plex Mono Text"/>
              </a:rPr>
              <a:t> and </a:t>
            </a:r>
            <a:r>
              <a:rPr lang="en-US" sz="1400" b="1" dirty="0">
                <a:latin typeface="IBM Plex Mono Text"/>
              </a:rPr>
              <a:t>Vue.js</a:t>
            </a:r>
            <a:r>
              <a:rPr lang="en-US" sz="1400" dirty="0">
                <a:latin typeface="IBM Plex Mono Text"/>
              </a:rPr>
              <a:t> in web development is linked to their extensive ecosystems and strong community support.</a:t>
            </a:r>
          </a:p>
          <a:p>
            <a:pPr marL="0" indent="0">
              <a:buNone/>
            </a:pPr>
            <a:r>
              <a:rPr lang="en-US" sz="1400" b="1" dirty="0">
                <a:latin typeface="IBM Plex Mono Text"/>
              </a:rPr>
              <a:t>4. Demographic Trends</a:t>
            </a:r>
            <a:r>
              <a:rPr lang="en-US" sz="1400" dirty="0">
                <a:latin typeface="IBM Plex Mono Text"/>
              </a:rPr>
              <a:t>:</a:t>
            </a:r>
          </a:p>
          <a:p>
            <a:r>
              <a:rPr lang="en-US" sz="1400" dirty="0">
                <a:latin typeface="IBM Plex Mono Text"/>
              </a:rPr>
              <a:t>Our demographic analysis reveals that men aged </a:t>
            </a:r>
            <a:r>
              <a:rPr lang="en-US" sz="1400" b="1" dirty="0">
                <a:latin typeface="IBM Plex Mono Text"/>
              </a:rPr>
              <a:t>18-40</a:t>
            </a:r>
            <a:r>
              <a:rPr lang="en-US" sz="1400" dirty="0">
                <a:latin typeface="IBM Plex Mono Text"/>
              </a:rPr>
              <a:t> dominate the IT workforce. However, the survey also highlighted a small but growing interest from women in emerging fields like </a:t>
            </a:r>
            <a:r>
              <a:rPr lang="en-US" sz="1400" b="1" dirty="0">
                <a:latin typeface="IBM Plex Mono Text"/>
              </a:rPr>
              <a:t>data science</a:t>
            </a:r>
            <a:r>
              <a:rPr lang="en-US" sz="1400" dirty="0">
                <a:latin typeface="IBM Plex Mono Text"/>
              </a:rPr>
              <a:t> and </a:t>
            </a:r>
            <a:r>
              <a:rPr lang="en-US" sz="1400" b="1" dirty="0">
                <a:latin typeface="IBM Plex Mono Text"/>
              </a:rPr>
              <a:t>AI</a:t>
            </a:r>
            <a:r>
              <a:rPr lang="en-US" sz="1400" dirty="0">
                <a:latin typeface="IBM Plex Mono Text"/>
              </a:rPr>
              <a:t>, signaling potential growth in gender diversity in these sectors.</a:t>
            </a:r>
          </a:p>
          <a:p>
            <a:r>
              <a:rPr lang="en-US" sz="1400" dirty="0">
                <a:latin typeface="IBM Plex Mono Text"/>
              </a:rPr>
              <a:t>The survey data also pointed to a high level of formal education, with the majority holding at least a </a:t>
            </a:r>
            <a:r>
              <a:rPr lang="en-US" sz="1400" b="1" dirty="0">
                <a:latin typeface="IBM Plex Mono Text"/>
              </a:rPr>
              <a:t>bachelor's degree</a:t>
            </a:r>
            <a:r>
              <a:rPr lang="en-US" sz="1400" dirty="0">
                <a:latin typeface="IBM Plex Mono Text"/>
              </a:rPr>
              <a:t>. This suggests that foundational knowledge in computer science or related fields remains essential for success, although </a:t>
            </a:r>
            <a:r>
              <a:rPr lang="en-US" sz="1400" b="1" dirty="0">
                <a:latin typeface="IBM Plex Mono Text"/>
              </a:rPr>
              <a:t>self-taught programmers</a:t>
            </a:r>
            <a:r>
              <a:rPr lang="en-US" sz="1400" dirty="0">
                <a:latin typeface="IBM Plex Mono Text"/>
              </a:rPr>
              <a:t> are becoming more common with the rise of online resources and bootcamps.</a:t>
            </a:r>
          </a:p>
          <a:p>
            <a:pPr marL="0" indent="0">
              <a:buNone/>
            </a:pPr>
            <a:r>
              <a:rPr lang="en-US" sz="1400" b="1" dirty="0">
                <a:latin typeface="IBM Plex Mono Text"/>
              </a:rPr>
              <a:t>5. Future Skills Focus</a:t>
            </a:r>
            <a:r>
              <a:rPr lang="en-US" sz="1400" dirty="0">
                <a:latin typeface="IBM Plex Mono Text"/>
              </a:rPr>
              <a:t>:</a:t>
            </a:r>
          </a:p>
          <a:p>
            <a:r>
              <a:rPr lang="en-US" sz="1400" dirty="0">
                <a:latin typeface="IBM Plex Mono Text"/>
              </a:rPr>
              <a:t>The data indicates that the industry is prioritizing </a:t>
            </a:r>
            <a:r>
              <a:rPr lang="en-US" sz="1400" b="1" dirty="0">
                <a:latin typeface="IBM Plex Mono Text"/>
              </a:rPr>
              <a:t>full-stack development skills</a:t>
            </a:r>
            <a:r>
              <a:rPr lang="en-US" sz="1400" dirty="0">
                <a:latin typeface="IBM Plex Mono Text"/>
              </a:rPr>
              <a:t>, where knowledge of both front-end frameworks and back-end databases is crucial. Developers with expertise in tools like </a:t>
            </a:r>
            <a:r>
              <a:rPr lang="en-US" sz="1400" b="1" dirty="0">
                <a:latin typeface="IBM Plex Mono Text"/>
              </a:rPr>
              <a:t>React.js</a:t>
            </a:r>
            <a:r>
              <a:rPr lang="en-US" sz="1400" dirty="0">
                <a:latin typeface="IBM Plex Mono Text"/>
              </a:rPr>
              <a:t> or </a:t>
            </a:r>
            <a:r>
              <a:rPr lang="en-US" sz="1400" b="1" dirty="0">
                <a:latin typeface="IBM Plex Mono Text"/>
              </a:rPr>
              <a:t>Angular</a:t>
            </a:r>
            <a:r>
              <a:rPr lang="en-US" sz="1400" dirty="0">
                <a:latin typeface="IBM Plex Mono Text"/>
              </a:rPr>
              <a:t> alongside </a:t>
            </a:r>
            <a:r>
              <a:rPr lang="en-US" sz="1400" b="1" dirty="0">
                <a:latin typeface="IBM Plex Mono Text"/>
              </a:rPr>
              <a:t>PostgreSQL</a:t>
            </a:r>
            <a:r>
              <a:rPr lang="en-US" sz="1400" dirty="0">
                <a:latin typeface="IBM Plex Mono Text"/>
              </a:rPr>
              <a:t> or </a:t>
            </a:r>
            <a:r>
              <a:rPr lang="en-US" sz="1400" b="1" dirty="0">
                <a:latin typeface="IBM Plex Mono Text"/>
              </a:rPr>
              <a:t>MongoDB</a:t>
            </a:r>
            <a:r>
              <a:rPr lang="en-US" sz="1400" dirty="0">
                <a:latin typeface="IBM Plex Mono Text"/>
              </a:rPr>
              <a:t> are becoming highly desirable.</a:t>
            </a:r>
          </a:p>
          <a:p>
            <a:r>
              <a:rPr lang="en-US" sz="1400" dirty="0">
                <a:latin typeface="IBM Plex Mono Text"/>
              </a:rPr>
              <a:t>Additionally, </a:t>
            </a:r>
            <a:r>
              <a:rPr lang="en-US" sz="1400" b="1" dirty="0">
                <a:latin typeface="IBM Plex Mono Text"/>
              </a:rPr>
              <a:t>cloud-native development</a:t>
            </a:r>
            <a:r>
              <a:rPr lang="en-US" sz="1400" dirty="0">
                <a:latin typeface="IBM Plex Mono Text"/>
              </a:rPr>
              <a:t> is a growing area, with demand for skills in </a:t>
            </a:r>
            <a:r>
              <a:rPr lang="en-US" sz="1400" b="1" dirty="0">
                <a:latin typeface="IBM Plex Mono Text"/>
              </a:rPr>
              <a:t>containerization</a:t>
            </a:r>
            <a:r>
              <a:rPr lang="en-US" sz="1400" dirty="0">
                <a:latin typeface="IBM Plex Mono Text"/>
              </a:rPr>
              <a:t> (e.g., Docker, Kubernetes) and </a:t>
            </a:r>
            <a:r>
              <a:rPr lang="en-US" sz="1400" b="1" dirty="0">
                <a:latin typeface="IBM Plex Mono Text"/>
              </a:rPr>
              <a:t>serverless architectures</a:t>
            </a:r>
            <a:r>
              <a:rPr lang="en-US" sz="1400" dirty="0">
                <a:latin typeface="IBM Plex Mono Text"/>
              </a:rPr>
              <a:t>, as evidenced by the rising popularity of databases like </a:t>
            </a:r>
            <a:r>
              <a:rPr lang="en-US" sz="1400" b="1" dirty="0">
                <a:latin typeface="IBM Plex Mono Text"/>
              </a:rPr>
              <a:t>DynamoDB</a:t>
            </a:r>
            <a:r>
              <a:rPr lang="en-US" sz="1400" dirty="0">
                <a:latin typeface="IBM Plex Mono Text"/>
              </a:rPr>
              <a:t> in cloud environments.</a:t>
            </a:r>
          </a:p>
          <a:p>
            <a:pPr marL="0" indent="0">
              <a:buNone/>
            </a:pPr>
            <a:endParaRPr lang="en-US" dirty="0"/>
          </a:p>
        </p:txBody>
      </p:sp>
    </p:spTree>
    <p:extLst>
      <p:ext uri="{BB962C8B-B14F-4D97-AF65-F5344CB8AC3E}">
        <p14:creationId xmlns:p14="http://schemas.microsoft.com/office/powerpoint/2010/main" val="390373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7672612" cy="1338478"/>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41396" y="1700878"/>
            <a:ext cx="3682938" cy="454906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4" name="Picture 3" descr="A graph of a number of blue bars&#10;&#10;Description automatically generated">
            <a:extLst>
              <a:ext uri="{FF2B5EF4-FFF2-40B4-BE49-F238E27FC236}">
                <a16:creationId xmlns:a16="http://schemas.microsoft.com/office/drawing/2014/main" id="{15673DD1-1F9E-C427-4136-EA9CE84F4B4F}"/>
              </a:ext>
            </a:extLst>
          </p:cNvPr>
          <p:cNvPicPr>
            <a:picLocks noChangeAspect="1"/>
          </p:cNvPicPr>
          <p:nvPr/>
        </p:nvPicPr>
        <p:blipFill>
          <a:blip r:embed="rId2"/>
          <a:stretch>
            <a:fillRect/>
          </a:stretch>
        </p:blipFill>
        <p:spPr>
          <a:xfrm>
            <a:off x="4220219" y="1712563"/>
            <a:ext cx="7212847" cy="4039893"/>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690121"/>
            <a:ext cx="2220863" cy="3702245"/>
          </a:xfrm>
        </p:spPr>
        <p:txBody>
          <a:bodyPr>
            <a:normAutofit fontScale="92500" lnSpcReduction="10000"/>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4" name="Picture 3" descr="A graph of blue bars&#10;&#10;Description automatically generated">
            <a:extLst>
              <a:ext uri="{FF2B5EF4-FFF2-40B4-BE49-F238E27FC236}">
                <a16:creationId xmlns:a16="http://schemas.microsoft.com/office/drawing/2014/main" id="{EE01A44F-BF76-CAF2-5C62-F25F345671E7}"/>
              </a:ext>
            </a:extLst>
          </p:cNvPr>
          <p:cNvPicPr>
            <a:picLocks noChangeAspect="1"/>
          </p:cNvPicPr>
          <p:nvPr/>
        </p:nvPicPr>
        <p:blipFill>
          <a:blip r:embed="rId2"/>
          <a:stretch>
            <a:fillRect/>
          </a:stretch>
        </p:blipFill>
        <p:spPr>
          <a:xfrm>
            <a:off x="3165689" y="1499056"/>
            <a:ext cx="8753637" cy="4608971"/>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pPr marL="0" indent="0">
              <a:buNone/>
            </a:pPr>
            <a:r>
              <a:rPr lang="en-US" sz="2000" dirty="0">
                <a:latin typeface="IBM Plex Mono Text"/>
              </a:rPr>
              <a:t>The IT industry is highly competitive and constantly evolving, requiring professionals to continuously refine their programming skills and expertise in databases. This project aims to analyze emerging trends in IT and identify key areas for skill enhancement, helping professionals stay ahead of the curve in a rapidly changing landscape.</a:t>
            </a:r>
            <a:endParaRPr lang="en-US" sz="2000" dirty="0"/>
          </a:p>
          <a:p>
            <a:pPr marL="0" indent="0">
              <a:buNone/>
            </a:pPr>
            <a:endParaRPr lang="en-US" sz="2200" dirty="0">
              <a:latin typeface="IBM Plex Mono Text"/>
            </a:endParaRPr>
          </a:p>
          <a:p>
            <a:pPr marL="0" indent="0">
              <a:buNone/>
            </a:pPr>
            <a:r>
              <a:rPr lang="en-US" sz="1600" dirty="0">
                <a:latin typeface="IBM Plex Mono Text"/>
              </a:rPr>
              <a:t>The project focuses on analyzing the following trends: </a:t>
            </a:r>
            <a:endParaRPr lang="en-US" sz="1600"/>
          </a:p>
          <a:p>
            <a:r>
              <a:rPr lang="en-US" sz="1600" b="1" dirty="0">
                <a:latin typeface="IBM Plex Mono Text"/>
              </a:rPr>
              <a:t>Current Technology Usage</a:t>
            </a:r>
            <a:r>
              <a:rPr lang="en-US" sz="1600" dirty="0">
                <a:latin typeface="IBM Plex Mono Text"/>
              </a:rPr>
              <a:t>: Understanding the technologies being widely adopted in the industry today.</a:t>
            </a:r>
            <a:endParaRPr lang="en-US" sz="1600"/>
          </a:p>
          <a:p>
            <a:r>
              <a:rPr lang="en-US" sz="1600" b="1" dirty="0">
                <a:latin typeface="IBM Plex Mono Text"/>
              </a:rPr>
              <a:t>Future Technology Trends</a:t>
            </a:r>
            <a:r>
              <a:rPr lang="en-US" sz="1600" dirty="0">
                <a:latin typeface="IBM Plex Mono Text"/>
              </a:rPr>
              <a:t>: Identifying upcoming technologies that are likely to dominate the future IT landscape. </a:t>
            </a:r>
            <a:endParaRPr lang="en-US" sz="1600"/>
          </a:p>
          <a:p>
            <a:r>
              <a:rPr lang="en-US" sz="1600" b="1" dirty="0">
                <a:latin typeface="IBM Plex Mono Text"/>
              </a:rPr>
              <a:t>Demographics in the IT Industry</a:t>
            </a:r>
            <a:r>
              <a:rPr lang="en-US" sz="1600" dirty="0">
                <a:latin typeface="IBM Plex Mono Text"/>
              </a:rPr>
              <a:t>: Analyzing the diversity and demographic shifts within the IT workforce.</a:t>
            </a:r>
            <a:r>
              <a:rPr lang="en-US" sz="1800" dirty="0">
                <a:latin typeface="IBM Plex Mono Text"/>
              </a:rPr>
              <a:t> </a:t>
            </a:r>
            <a:endParaRPr lang="en-US" sz="1800"/>
          </a:p>
          <a:p>
            <a:pPr marL="0" indent="0">
              <a:buNone/>
            </a:pPr>
            <a:endParaRPr lang="en-US" sz="2200" dirty="0">
              <a:latin typeface="IBM Plex Mono Text"/>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pPr marL="0" indent="0">
              <a:buNone/>
            </a:pPr>
            <a:r>
              <a:rPr lang="en-US" sz="2000" dirty="0">
                <a:latin typeface="IBM Plex Mono Text"/>
              </a:rPr>
              <a:t>Key objectives of the project include: </a:t>
            </a:r>
            <a:endParaRPr lang="en-US" sz="2000"/>
          </a:p>
          <a:p>
            <a:r>
              <a:rPr lang="en-US" sz="2000" b="1" dirty="0">
                <a:latin typeface="IBM Plex Mono Text"/>
              </a:rPr>
              <a:t>Identifying the Top Programming Languages</a:t>
            </a:r>
            <a:r>
              <a:rPr lang="en-US" sz="2000" dirty="0">
                <a:latin typeface="IBM Plex Mono Text"/>
              </a:rPr>
              <a:t>: Determining which languages are most in demand and relevant in current and future contexts. </a:t>
            </a:r>
            <a:endParaRPr lang="en-US" sz="2000"/>
          </a:p>
          <a:p>
            <a:r>
              <a:rPr lang="en-US" sz="2000" b="1" dirty="0">
                <a:latin typeface="IBM Plex Mono Text"/>
              </a:rPr>
              <a:t>Highlighting Top Database Skills</a:t>
            </a:r>
            <a:r>
              <a:rPr lang="en-US" sz="2000" dirty="0">
                <a:latin typeface="IBM Plex Mono Text"/>
              </a:rPr>
              <a:t>: Pinpointing the most sought-after database management and development skills. </a:t>
            </a:r>
            <a:endParaRPr lang="en-US" sz="2000"/>
          </a:p>
          <a:p>
            <a:r>
              <a:rPr lang="en-US" sz="2000" b="1" dirty="0">
                <a:latin typeface="IBM Plex Mono Text"/>
              </a:rPr>
              <a:t>Popular IDEs</a:t>
            </a:r>
            <a:r>
              <a:rPr lang="en-US" sz="2000" dirty="0">
                <a:latin typeface="IBM Plex Mono Text"/>
              </a:rPr>
              <a:t>: Identifying the most widely used Integrated Development Environments (IDEs) among developers. </a:t>
            </a:r>
            <a:endParaRPr lang="en-US" sz="2000"/>
          </a:p>
          <a:p>
            <a:pPr marL="0" indent="0">
              <a:buNone/>
            </a:pPr>
            <a:r>
              <a:rPr lang="en-US" sz="2000" dirty="0">
                <a:latin typeface="IBM Plex Mono Text"/>
              </a:rPr>
              <a:t>This analysis will provide a comprehensive overview of trends in the IT sector, offering insights that can guide skill development and career growth.</a:t>
            </a:r>
            <a:endParaRPr lang="en-US" sz="20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37608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US" sz="2200">
                <a:latin typeface="IBM Plex Mono Text"/>
              </a:rPr>
              <a:t>In today’s rapidly evolving IT industry, staying ahead of emerging trends and skill demands is crucial for maintaining a competitive edge. As technology continues to advance, professionals must continuously refine their expertise, especially in areas like programming, database management, and cloud computing. This presentation will explore the key trends shaping the future of IT, the top programming languages in demand, essential database skills, and the most popular Integrated Development Environments (IDEs).</a:t>
            </a:r>
            <a:endParaRPr lang="en-US" sz="2200"/>
          </a:p>
          <a:p>
            <a:pPr marL="0" indent="0">
              <a:buNone/>
            </a:pPr>
            <a:r>
              <a:rPr lang="en-US" sz="2200">
                <a:latin typeface="IBM Plex Mono Text"/>
              </a:rPr>
              <a:t>Using data collected from job postings, training portals, and surveys, we will provide insights into the future skill requirements, helping organizations and individuals navigate this dynamic landscape and prepare for the challenges ahead.</a:t>
            </a:r>
          </a:p>
          <a:p>
            <a:endParaRPr lang="en-US" sz="2200" b="1" u="sng" dirty="0"/>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vert="horz" lIns="91440" tIns="45720" rIns="91440" bIns="45720" rtlCol="0" anchor="t">
            <a:normAutofit fontScale="47500" lnSpcReduction="20000"/>
          </a:bodyPr>
          <a:lstStyle/>
          <a:p>
            <a:pPr marL="0" indent="0">
              <a:buNone/>
            </a:pPr>
            <a:r>
              <a:rPr lang="en-US" sz="2200" b="1">
                <a:latin typeface="IBM Plex Mono Text"/>
              </a:rPr>
              <a:t>Data Sources:</a:t>
            </a:r>
            <a:endParaRPr lang="en-US" sz="2200" dirty="0">
              <a:solidFill>
                <a:srgbClr val="C00000"/>
              </a:solidFill>
            </a:endParaRPr>
          </a:p>
          <a:p>
            <a:r>
              <a:rPr lang="en-US" sz="2200" dirty="0">
                <a:latin typeface="IBM Plex Mono Text"/>
              </a:rPr>
              <a:t>Data was sourced from </a:t>
            </a:r>
            <a:r>
              <a:rPr lang="en-US" sz="2200" b="1" dirty="0">
                <a:latin typeface="IBM Plex Mono Text"/>
              </a:rPr>
              <a:t>Stack Overflow</a:t>
            </a:r>
            <a:r>
              <a:rPr lang="en-US" sz="2200" dirty="0">
                <a:latin typeface="IBM Plex Mono Text"/>
              </a:rPr>
              <a:t>, utilizing two datasets:</a:t>
            </a:r>
            <a:endParaRPr lang="en-US" dirty="0"/>
          </a:p>
          <a:p>
            <a:pPr lvl="1"/>
            <a:r>
              <a:rPr lang="en-US" sz="2200" b="1" dirty="0">
                <a:latin typeface="IBM Plex Mono Text"/>
              </a:rPr>
              <a:t>Demographics Data</a:t>
            </a:r>
            <a:endParaRPr lang="en-US" dirty="0"/>
          </a:p>
          <a:p>
            <a:pPr lvl="1"/>
            <a:r>
              <a:rPr lang="en-US" sz="2200" b="1" dirty="0">
                <a:latin typeface="IBM Plex Mono Text"/>
              </a:rPr>
              <a:t>Survey Data on Technologies</a:t>
            </a:r>
            <a:endParaRPr lang="en-US" dirty="0"/>
          </a:p>
          <a:p>
            <a:pPr lvl="1"/>
            <a:r>
              <a:rPr lang="en-US" sz="2200" b="1" dirty="0">
                <a:latin typeface="IBM Plex Mono Text"/>
              </a:rPr>
              <a:t>Survey Data:</a:t>
            </a:r>
            <a:endParaRPr lang="en-US" dirty="0"/>
          </a:p>
          <a:p>
            <a:r>
              <a:rPr lang="en-US" sz="2200" dirty="0">
                <a:latin typeface="IBM Plex Mono Text"/>
              </a:rPr>
              <a:t>This dataset was used to analyze both </a:t>
            </a:r>
            <a:r>
              <a:rPr lang="en-US" sz="2200" b="1" dirty="0">
                <a:latin typeface="IBM Plex Mono Text"/>
              </a:rPr>
              <a:t>current</a:t>
            </a:r>
            <a:r>
              <a:rPr lang="en-US" sz="2200" dirty="0">
                <a:latin typeface="IBM Plex Mono Text"/>
              </a:rPr>
              <a:t> and </a:t>
            </a:r>
            <a:r>
              <a:rPr lang="en-US" sz="2200" b="1" dirty="0">
                <a:latin typeface="IBM Plex Mono Text"/>
              </a:rPr>
              <a:t>future technology trends</a:t>
            </a:r>
            <a:r>
              <a:rPr lang="en-US" sz="2200" dirty="0">
                <a:latin typeface="IBM Plex Mono Text"/>
              </a:rPr>
              <a:t>. The following variables were examined:</a:t>
            </a:r>
            <a:endParaRPr lang="en-US" dirty="0">
              <a:latin typeface="IBM Plex Mono Text"/>
            </a:endParaRPr>
          </a:p>
          <a:p>
            <a:pPr lvl="1"/>
            <a:r>
              <a:rPr lang="en-US" sz="2200" b="1" dirty="0">
                <a:latin typeface="IBM Plex Mono Text"/>
              </a:rPr>
              <a:t>Respondents</a:t>
            </a:r>
          </a:p>
          <a:p>
            <a:pPr lvl="1"/>
            <a:r>
              <a:rPr lang="en-US" sz="2200" b="1" dirty="0">
                <a:latin typeface="IBM Plex Mono Text"/>
              </a:rPr>
              <a:t>Languages Worked With</a:t>
            </a:r>
            <a:r>
              <a:rPr lang="en-US" sz="2200" dirty="0">
                <a:latin typeface="IBM Plex Mono Text"/>
              </a:rPr>
              <a:t>, </a:t>
            </a:r>
            <a:r>
              <a:rPr lang="en-US" sz="2200" b="1" dirty="0">
                <a:latin typeface="IBM Plex Mono Text"/>
              </a:rPr>
              <a:t>Databases Worked With</a:t>
            </a:r>
            <a:r>
              <a:rPr lang="en-US" sz="2200" dirty="0">
                <a:latin typeface="IBM Plex Mono Text"/>
              </a:rPr>
              <a:t>, </a:t>
            </a:r>
            <a:r>
              <a:rPr lang="en-US" sz="2200" b="1" dirty="0">
                <a:latin typeface="IBM Plex Mono Text"/>
              </a:rPr>
              <a:t>Platforms Worked With</a:t>
            </a:r>
            <a:r>
              <a:rPr lang="en-US" sz="2200" dirty="0">
                <a:latin typeface="IBM Plex Mono Text"/>
              </a:rPr>
              <a:t>, </a:t>
            </a:r>
            <a:r>
              <a:rPr lang="en-US" sz="2200" b="1" dirty="0">
                <a:latin typeface="IBM Plex Mono Text"/>
              </a:rPr>
              <a:t>Web Frameworks Worked With</a:t>
            </a:r>
          </a:p>
          <a:p>
            <a:pPr lvl="1"/>
            <a:r>
              <a:rPr lang="en-US" sz="2200" b="1" dirty="0">
                <a:latin typeface="IBM Plex Mono Text"/>
              </a:rPr>
              <a:t>Languages Desired Next Year</a:t>
            </a:r>
            <a:r>
              <a:rPr lang="en-US" sz="2200" dirty="0">
                <a:latin typeface="IBM Plex Mono Text"/>
              </a:rPr>
              <a:t>, </a:t>
            </a:r>
            <a:r>
              <a:rPr lang="en-US" sz="2200" b="1" dirty="0">
                <a:latin typeface="IBM Plex Mono Text"/>
              </a:rPr>
              <a:t>Databases Desired Next Year</a:t>
            </a:r>
            <a:r>
              <a:rPr lang="en-US" sz="2200" dirty="0">
                <a:latin typeface="IBM Plex Mono Text"/>
              </a:rPr>
              <a:t>, </a:t>
            </a:r>
            <a:r>
              <a:rPr lang="en-US" sz="2200" b="1" dirty="0">
                <a:latin typeface="IBM Plex Mono Text"/>
              </a:rPr>
              <a:t>Platforms Desired Next Year</a:t>
            </a:r>
            <a:r>
              <a:rPr lang="en-US" sz="2200" dirty="0">
                <a:latin typeface="IBM Plex Mono Text"/>
              </a:rPr>
              <a:t>, </a:t>
            </a:r>
            <a:r>
              <a:rPr lang="en-US" sz="2200" b="1" dirty="0">
                <a:latin typeface="IBM Plex Mono Text"/>
              </a:rPr>
              <a:t>Web Frameworks Desired Next Year</a:t>
            </a:r>
            <a:endParaRPr lang="en-US" dirty="0"/>
          </a:p>
          <a:p>
            <a:pPr lvl="1"/>
            <a:r>
              <a:rPr lang="en-US" sz="2200" b="1" dirty="0">
                <a:latin typeface="IBM Plex Mono Text"/>
              </a:rPr>
              <a:t>Demographic Data:</a:t>
            </a:r>
            <a:endParaRPr lang="en-US" dirty="0"/>
          </a:p>
          <a:p>
            <a:r>
              <a:rPr lang="en-US" sz="2200" dirty="0">
                <a:latin typeface="IBM Plex Mono Text"/>
              </a:rPr>
              <a:t>The demographic data helped provide insights into the diversity of the IT industry. It included:</a:t>
            </a:r>
            <a:endParaRPr lang="en-US" dirty="0">
              <a:latin typeface="IBM Plex Mono Text"/>
            </a:endParaRPr>
          </a:p>
          <a:p>
            <a:pPr lvl="1"/>
            <a:r>
              <a:rPr lang="en-US" sz="2200" b="1" dirty="0">
                <a:latin typeface="IBM Plex Mono Text"/>
              </a:rPr>
              <a:t>Gender (Men and Women)</a:t>
            </a:r>
            <a:endParaRPr lang="en-US" dirty="0"/>
          </a:p>
          <a:p>
            <a:pPr lvl="1"/>
            <a:r>
              <a:rPr lang="en-US" sz="2200" b="1" dirty="0">
                <a:latin typeface="IBM Plex Mono Text"/>
              </a:rPr>
              <a:t>Age</a:t>
            </a:r>
          </a:p>
          <a:p>
            <a:pPr lvl="1"/>
            <a:r>
              <a:rPr lang="en-US" sz="2200" b="1" dirty="0">
                <a:latin typeface="IBM Plex Mono Text"/>
              </a:rPr>
              <a:t>Formal Education Level</a:t>
            </a:r>
            <a:endParaRPr lang="en-US" dirty="0"/>
          </a:p>
          <a:p>
            <a:pPr lvl="1"/>
            <a:r>
              <a:rPr lang="en-US" sz="2200" b="1" dirty="0">
                <a:latin typeface="IBM Plex Mono Text"/>
              </a:rPr>
              <a:t>Countries</a:t>
            </a:r>
          </a:p>
          <a:p>
            <a:pPr lvl="1"/>
            <a:r>
              <a:rPr lang="en-US" sz="2200" b="1" dirty="0">
                <a:latin typeface="IBM Plex Mono Text"/>
              </a:rPr>
              <a:t>Data Cleaning and Filtering:</a:t>
            </a:r>
            <a:endParaRPr lang="en-US" b="1" dirty="0">
              <a:latin typeface="IBM Plex Mono Text"/>
            </a:endParaRPr>
          </a:p>
          <a:p>
            <a:r>
              <a:rPr lang="en-US" sz="2200" b="1" dirty="0">
                <a:latin typeface="IBM Plex Mono Text"/>
              </a:rPr>
              <a:t>Null values</a:t>
            </a:r>
            <a:r>
              <a:rPr lang="en-US" sz="2200" dirty="0">
                <a:latin typeface="IBM Plex Mono Text"/>
              </a:rPr>
              <a:t> or </a:t>
            </a:r>
            <a:r>
              <a:rPr lang="en-US" sz="2200" b="1" dirty="0">
                <a:latin typeface="IBM Plex Mono Text"/>
              </a:rPr>
              <a:t>missing data</a:t>
            </a:r>
            <a:r>
              <a:rPr lang="en-US" sz="2200" dirty="0">
                <a:latin typeface="IBM Plex Mono Text"/>
              </a:rPr>
              <a:t> were removed.</a:t>
            </a:r>
            <a:endParaRPr lang="en-US" dirty="0"/>
          </a:p>
          <a:p>
            <a:r>
              <a:rPr lang="en-US" sz="2200" dirty="0">
                <a:latin typeface="IBM Plex Mono Text"/>
              </a:rPr>
              <a:t>The demographic analysis was limited to </a:t>
            </a:r>
            <a:r>
              <a:rPr lang="en-US" sz="2200" b="1" dirty="0">
                <a:latin typeface="IBM Plex Mono Text"/>
              </a:rPr>
              <a:t>men and women</a:t>
            </a:r>
            <a:r>
              <a:rPr lang="en-US" sz="2200" dirty="0">
                <a:latin typeface="IBM Plex Mono Text"/>
              </a:rPr>
              <a:t> to focus on these two gender categories.</a:t>
            </a:r>
            <a:endParaRPr lang="en-US" dirty="0"/>
          </a:p>
          <a:p>
            <a:r>
              <a:rPr lang="en-US" sz="2200" b="1" dirty="0">
                <a:latin typeface="IBM Plex Mono Text"/>
              </a:rPr>
              <a:t>Data Illustration &amp; Analysis Tools:</a:t>
            </a:r>
            <a:endParaRPr lang="en-US" dirty="0"/>
          </a:p>
          <a:p>
            <a:r>
              <a:rPr lang="en-US" sz="2200" dirty="0">
                <a:latin typeface="IBM Plex Mono Text"/>
              </a:rPr>
              <a:t>The following tools and libraries were used for data cleaning, analysis, and visualization:</a:t>
            </a:r>
            <a:endParaRPr lang="en-US" dirty="0">
              <a:latin typeface="IBM Plex Mono Text"/>
            </a:endParaRPr>
          </a:p>
          <a:p>
            <a:pPr lvl="1"/>
            <a:r>
              <a:rPr lang="en-US" sz="2200" b="1" dirty="0">
                <a:latin typeface="IBM Plex Mono Text"/>
              </a:rPr>
              <a:t>Python Libraries</a:t>
            </a:r>
            <a:r>
              <a:rPr lang="en-US" sz="2200" dirty="0">
                <a:latin typeface="IBM Plex Mono Text"/>
              </a:rPr>
              <a:t>: </a:t>
            </a:r>
            <a:r>
              <a:rPr lang="en-US" sz="2200" dirty="0" err="1">
                <a:latin typeface="IBM Plex Mono Text"/>
              </a:rPr>
              <a:t>Numpy</a:t>
            </a:r>
            <a:r>
              <a:rPr lang="en-US" sz="2200" dirty="0">
                <a:latin typeface="IBM Plex Mono Text"/>
              </a:rPr>
              <a:t>, Matplotlib, Pandas, Seaborn</a:t>
            </a:r>
          </a:p>
          <a:p>
            <a:pPr lvl="1"/>
            <a:r>
              <a:rPr lang="en-US" sz="2200" b="1" dirty="0">
                <a:latin typeface="IBM Plex Mono Text"/>
              </a:rPr>
              <a:t>IBM Cognos Analytics/Looker Studio Dashboard:</a:t>
            </a:r>
            <a:r>
              <a:rPr lang="en-US" sz="2200" dirty="0">
                <a:latin typeface="IBM Plex Mono Text"/>
              </a:rPr>
              <a:t> For creating interactive dashboards and visualizations</a:t>
            </a:r>
            <a:endParaRPr lang="en-US" dirty="0"/>
          </a:p>
          <a:p>
            <a:pPr lvl="1"/>
            <a:r>
              <a:rPr lang="en-US" sz="2200" b="1" dirty="0" err="1">
                <a:latin typeface="IBM Plex Mono Text"/>
              </a:rPr>
              <a:t>Jupyter</a:t>
            </a:r>
            <a:r>
              <a:rPr lang="en-US" sz="2200" b="1" dirty="0">
                <a:latin typeface="IBM Plex Mono Text"/>
              </a:rPr>
              <a:t> Notebook</a:t>
            </a:r>
            <a:r>
              <a:rPr lang="en-US" sz="2200" dirty="0">
                <a:latin typeface="IBM Plex Mono Text"/>
              </a:rPr>
              <a:t>: For data cleaning and in-depth analysis</a:t>
            </a:r>
            <a:endParaRPr lang="en-US" dirty="0"/>
          </a:p>
          <a:p>
            <a:pPr marL="457200" indent="-457200">
              <a:buAutoNum type="arabicPeriod"/>
            </a:pPr>
            <a:endParaRPr lang="en-US" sz="2200" dirty="0"/>
          </a:p>
          <a:p>
            <a:pPr marL="457200" lvl="1" indent="0">
              <a:buNone/>
            </a:pPr>
            <a:endParaRPr lang="en-US" sz="1800" dirty="0"/>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833287" y="1024006"/>
            <a:ext cx="10205911" cy="6340197"/>
          </a:xfrm>
          <a:prstGeom prst="rect">
            <a:avLst/>
          </a:prstGeom>
          <a:noFill/>
        </p:spPr>
        <p:txBody>
          <a:bodyPr wrap="square" lIns="91440" tIns="45720" rIns="91440" bIns="45720" rtlCol="0" anchor="t">
            <a:spAutoFit/>
          </a:bodyPr>
          <a:lstStyle/>
          <a:p>
            <a:endParaRPr lang="en-US" b="1" dirty="0">
              <a:solidFill>
                <a:schemeClr val="accent1"/>
              </a:solidFill>
            </a:endParaRPr>
          </a:p>
          <a:p>
            <a:r>
              <a:rPr lang="en-US" sz="2400" dirty="0">
                <a:solidFill>
                  <a:schemeClr val="accent1"/>
                </a:solidFill>
                <a:ea typeface="+mn-lt"/>
                <a:cs typeface="+mn-lt"/>
              </a:rPr>
              <a:t>The following analysis compares the graphs between </a:t>
            </a:r>
            <a:r>
              <a:rPr lang="en-US" sz="2400" b="1" dirty="0">
                <a:solidFill>
                  <a:schemeClr val="accent1"/>
                </a:solidFill>
                <a:ea typeface="+mn-lt"/>
                <a:cs typeface="+mn-lt"/>
              </a:rPr>
              <a:t>current technology usage</a:t>
            </a:r>
            <a:r>
              <a:rPr lang="en-US" sz="2400" dirty="0">
                <a:solidFill>
                  <a:schemeClr val="accent1"/>
                </a:solidFill>
                <a:ea typeface="+mn-lt"/>
                <a:cs typeface="+mn-lt"/>
              </a:rPr>
              <a:t> and </a:t>
            </a:r>
            <a:r>
              <a:rPr lang="en-US" sz="2400" b="1" dirty="0">
                <a:solidFill>
                  <a:schemeClr val="accent1"/>
                </a:solidFill>
                <a:ea typeface="+mn-lt"/>
                <a:cs typeface="+mn-lt"/>
              </a:rPr>
              <a:t>future technology trends</a:t>
            </a:r>
            <a:r>
              <a:rPr lang="en-US" sz="2400" dirty="0">
                <a:solidFill>
                  <a:schemeClr val="accent1"/>
                </a:solidFill>
                <a:ea typeface="+mn-lt"/>
                <a:cs typeface="+mn-lt"/>
              </a:rPr>
              <a:t>, highlighting key shifts in industry preferences:</a:t>
            </a:r>
          </a:p>
          <a:p>
            <a:r>
              <a:rPr lang="en-US" sz="2400" dirty="0">
                <a:solidFill>
                  <a:schemeClr val="accent1"/>
                </a:solidFill>
                <a:ea typeface="+mn-lt"/>
                <a:cs typeface="+mn-lt"/>
              </a:rPr>
              <a:t>Here’s a refined version of your results section for the presentation:</a:t>
            </a:r>
            <a:endParaRPr lang="en-US" dirty="0">
              <a:solidFill>
                <a:schemeClr val="accent1"/>
              </a:solidFill>
            </a:endParaRPr>
          </a:p>
          <a:p>
            <a:endParaRPr lang="en-US" sz="2400" dirty="0">
              <a:solidFill>
                <a:schemeClr val="accent1"/>
              </a:solidFill>
              <a:ea typeface="+mn-lt"/>
              <a:cs typeface="+mn-lt"/>
            </a:endParaRPr>
          </a:p>
          <a:p>
            <a:r>
              <a:rPr lang="en-US" sz="2000" b="1" dirty="0">
                <a:solidFill>
                  <a:schemeClr val="accent1"/>
                </a:solidFill>
                <a:ea typeface="+mn-lt"/>
                <a:cs typeface="+mn-lt"/>
              </a:rPr>
              <a:t>1. Programming Language Trends</a:t>
            </a:r>
            <a:endParaRPr lang="en-US" sz="2000" dirty="0">
              <a:solidFill>
                <a:schemeClr val="accent1"/>
              </a:solidFill>
            </a:endParaRPr>
          </a:p>
          <a:p>
            <a:pPr marL="285750" indent="-285750">
              <a:buFont typeface="Arial"/>
              <a:buChar char="•"/>
            </a:pPr>
            <a:r>
              <a:rPr lang="en-US" sz="2000" dirty="0">
                <a:solidFill>
                  <a:schemeClr val="accent1"/>
                </a:solidFill>
                <a:ea typeface="+mn-lt"/>
                <a:cs typeface="+mn-lt"/>
              </a:rPr>
              <a:t>A comparative analysis between the </a:t>
            </a:r>
            <a:r>
              <a:rPr lang="en-US" sz="2000" b="1" dirty="0">
                <a:solidFill>
                  <a:schemeClr val="accent1"/>
                </a:solidFill>
                <a:ea typeface="+mn-lt"/>
                <a:cs typeface="+mn-lt"/>
              </a:rPr>
              <a:t>most widely used programming languages today</a:t>
            </a:r>
            <a:r>
              <a:rPr lang="en-US" sz="2000" dirty="0">
                <a:solidFill>
                  <a:schemeClr val="accent1"/>
                </a:solidFill>
                <a:ea typeface="+mn-lt"/>
                <a:cs typeface="+mn-lt"/>
              </a:rPr>
              <a:t> and the </a:t>
            </a:r>
            <a:r>
              <a:rPr lang="en-US" sz="2000" b="1" dirty="0">
                <a:solidFill>
                  <a:schemeClr val="accent1"/>
                </a:solidFill>
                <a:ea typeface="+mn-lt"/>
                <a:cs typeface="+mn-lt"/>
              </a:rPr>
              <a:t>languages that are projected to be in demand</a:t>
            </a:r>
            <a:r>
              <a:rPr lang="en-US" sz="2000" dirty="0">
                <a:solidFill>
                  <a:schemeClr val="accent1"/>
                </a:solidFill>
                <a:ea typeface="+mn-lt"/>
                <a:cs typeface="+mn-lt"/>
              </a:rPr>
              <a:t> in the coming years.</a:t>
            </a:r>
            <a:endParaRPr lang="en-US" sz="2000">
              <a:solidFill>
                <a:schemeClr val="accent1"/>
              </a:solidFill>
            </a:endParaRPr>
          </a:p>
          <a:p>
            <a:endParaRPr lang="en-US" sz="2000" dirty="0">
              <a:solidFill>
                <a:schemeClr val="accent1"/>
              </a:solidFill>
              <a:ea typeface="+mn-lt"/>
              <a:cs typeface="+mn-lt"/>
            </a:endParaRPr>
          </a:p>
          <a:p>
            <a:r>
              <a:rPr lang="en-US" sz="2000" b="1" dirty="0">
                <a:solidFill>
                  <a:schemeClr val="accent1"/>
                </a:solidFill>
                <a:ea typeface="+mn-lt"/>
                <a:cs typeface="+mn-lt"/>
              </a:rPr>
              <a:t>2. Database Trends</a:t>
            </a:r>
            <a:endParaRPr lang="en-US" sz="2000" dirty="0">
              <a:solidFill>
                <a:schemeClr val="accent1"/>
              </a:solidFill>
              <a:ea typeface="+mn-lt"/>
              <a:cs typeface="+mn-lt"/>
            </a:endParaRPr>
          </a:p>
          <a:p>
            <a:pPr marL="285750" indent="-285750">
              <a:buFont typeface="Arial"/>
              <a:buChar char="•"/>
            </a:pPr>
            <a:r>
              <a:rPr lang="en-US" sz="2000" dirty="0">
                <a:solidFill>
                  <a:schemeClr val="accent1"/>
                </a:solidFill>
                <a:ea typeface="+mn-lt"/>
                <a:cs typeface="+mn-lt"/>
              </a:rPr>
              <a:t>An exploration of current </a:t>
            </a:r>
            <a:r>
              <a:rPr lang="en-US" sz="2000" b="1" dirty="0">
                <a:solidFill>
                  <a:schemeClr val="accent1"/>
                </a:solidFill>
                <a:ea typeface="+mn-lt"/>
                <a:cs typeface="+mn-lt"/>
              </a:rPr>
              <a:t>database technologies</a:t>
            </a:r>
            <a:r>
              <a:rPr lang="en-US" sz="2000" dirty="0">
                <a:solidFill>
                  <a:schemeClr val="accent1"/>
                </a:solidFill>
                <a:ea typeface="+mn-lt"/>
                <a:cs typeface="+mn-lt"/>
              </a:rPr>
              <a:t> in use and those expected to gain popularity in the future, based on industry and survey data.</a:t>
            </a:r>
          </a:p>
          <a:p>
            <a:endParaRPr lang="en-US" sz="2000" dirty="0">
              <a:solidFill>
                <a:schemeClr val="accent1"/>
              </a:solidFill>
              <a:ea typeface="+mn-lt"/>
              <a:cs typeface="+mn-lt"/>
            </a:endParaRPr>
          </a:p>
          <a:p>
            <a:r>
              <a:rPr lang="en-US" sz="2000" b="1" dirty="0">
                <a:solidFill>
                  <a:schemeClr val="accent1"/>
                </a:solidFill>
                <a:ea typeface="+mn-lt"/>
                <a:cs typeface="+mn-lt"/>
              </a:rPr>
              <a:t>3. IDE Trends</a:t>
            </a:r>
            <a:endParaRPr lang="en-US" sz="2000">
              <a:solidFill>
                <a:schemeClr val="accent1"/>
              </a:solidFill>
            </a:endParaRPr>
          </a:p>
          <a:p>
            <a:pPr marL="285750" indent="-285750">
              <a:buFont typeface="Arial"/>
              <a:buChar char="•"/>
            </a:pPr>
            <a:r>
              <a:rPr lang="en-US" sz="2000" dirty="0">
                <a:solidFill>
                  <a:schemeClr val="accent1"/>
                </a:solidFill>
                <a:ea typeface="+mn-lt"/>
                <a:cs typeface="+mn-lt"/>
              </a:rPr>
              <a:t>A comparison of </a:t>
            </a:r>
            <a:r>
              <a:rPr lang="en-US" sz="2000" b="1" dirty="0">
                <a:solidFill>
                  <a:schemeClr val="accent1"/>
                </a:solidFill>
                <a:ea typeface="+mn-lt"/>
                <a:cs typeface="+mn-lt"/>
              </a:rPr>
              <a:t>Integrated Development Environments (IDEs)</a:t>
            </a:r>
            <a:r>
              <a:rPr lang="en-US" sz="2000" dirty="0">
                <a:solidFill>
                  <a:schemeClr val="accent1"/>
                </a:solidFill>
                <a:ea typeface="+mn-lt"/>
                <a:cs typeface="+mn-lt"/>
              </a:rPr>
              <a:t> currently favored by developers versus those predicted to dominate in the future.</a:t>
            </a:r>
            <a:endParaRPr lang="en-US" sz="2000" dirty="0">
              <a:solidFill>
                <a:schemeClr val="accent1"/>
              </a:solidFill>
            </a:endParaRPr>
          </a:p>
          <a:p>
            <a:pPr>
              <a:buFont typeface="Arial"/>
            </a:pPr>
            <a:endParaRPr lang="en-US" sz="2400" dirty="0">
              <a:solidFill>
                <a:schemeClr val="accent1"/>
              </a:solidFill>
            </a:endParaRPr>
          </a:p>
          <a:p>
            <a:endParaRPr lang="en-US" sz="2400" dirty="0">
              <a:solidFill>
                <a:srgbClr val="4472C4"/>
              </a:solidFill>
            </a:endParaRPr>
          </a:p>
          <a:p>
            <a:endParaRPr lang="en-US" sz="2400" dirty="0"/>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pPr algn="ctr"/>
            <a:r>
              <a:rPr lang="en-US" sz="2800" dirty="0">
                <a:latin typeface="IBM Plex Mono SemiBold"/>
              </a:rPr>
              <a:t>PROGRAMMING LANGUAGE TRENDS</a:t>
            </a:r>
            <a:endParaRPr lang="en-US"/>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different colored bars&#10;&#10;Description automatically generated">
            <a:extLst>
              <a:ext uri="{FF2B5EF4-FFF2-40B4-BE49-F238E27FC236}">
                <a16:creationId xmlns:a16="http://schemas.microsoft.com/office/drawing/2014/main" id="{61431A8C-E385-459D-C8DD-8DB6DC6C70AA}"/>
              </a:ext>
            </a:extLst>
          </p:cNvPr>
          <p:cNvPicPr>
            <a:picLocks noChangeAspect="1"/>
          </p:cNvPicPr>
          <p:nvPr/>
        </p:nvPicPr>
        <p:blipFill>
          <a:blip r:embed="rId2"/>
          <a:stretch>
            <a:fillRect/>
          </a:stretch>
        </p:blipFill>
        <p:spPr>
          <a:xfrm>
            <a:off x="6173097" y="2510596"/>
            <a:ext cx="4638675" cy="2609850"/>
          </a:xfrm>
          <a:prstGeom prst="rect">
            <a:avLst/>
          </a:prstGeom>
        </p:spPr>
      </p:pic>
      <p:pic>
        <p:nvPicPr>
          <p:cNvPr id="7" name="Picture 6" descr="A graph of a number of languages&#10;&#10;Description automatically generated">
            <a:extLst>
              <a:ext uri="{FF2B5EF4-FFF2-40B4-BE49-F238E27FC236}">
                <a16:creationId xmlns:a16="http://schemas.microsoft.com/office/drawing/2014/main" id="{70B58C83-1D1E-9710-4913-8112A9871FE2}"/>
              </a:ext>
            </a:extLst>
          </p:cNvPr>
          <p:cNvPicPr>
            <a:picLocks noChangeAspect="1"/>
          </p:cNvPicPr>
          <p:nvPr/>
        </p:nvPicPr>
        <p:blipFill>
          <a:blip r:embed="rId3"/>
          <a:stretch>
            <a:fillRect/>
          </a:stretch>
        </p:blipFill>
        <p:spPr>
          <a:xfrm>
            <a:off x="751853" y="2505835"/>
            <a:ext cx="4791075" cy="2619375"/>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pPr algn="ctr"/>
            <a:r>
              <a:rPr lang="en-US" sz="2400" b="1" dirty="0">
                <a:latin typeface="IBM Plex Mono SemiBold"/>
              </a:rPr>
              <a:t>PROGRAMMING LANGUAGE TRENDS - FINDINGS &amp; IMPLICATIONS</a:t>
            </a:r>
            <a:endParaRPr lang="en-US" sz="240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Autofit/>
          </a:bodyPr>
          <a:lstStyle/>
          <a:p>
            <a:pPr>
              <a:buNone/>
            </a:pPr>
            <a:r>
              <a:rPr lang="en-US" sz="1600" b="1" dirty="0">
                <a:latin typeface="IBM Plex Mono Text"/>
              </a:rPr>
              <a:t>Findings:</a:t>
            </a:r>
          </a:p>
          <a:p>
            <a:r>
              <a:rPr lang="en-US" sz="1600" b="1" dirty="0">
                <a:latin typeface="IBM Plex Mono Text"/>
              </a:rPr>
              <a:t>JavaScript</a:t>
            </a:r>
            <a:r>
              <a:rPr lang="en-US" sz="1600" dirty="0">
                <a:latin typeface="IBM Plex Mono Text"/>
              </a:rPr>
              <a:t> remains the </a:t>
            </a:r>
            <a:r>
              <a:rPr lang="en-US" sz="1600" b="1" dirty="0">
                <a:latin typeface="IBM Plex Mono Text"/>
              </a:rPr>
              <a:t>top most demanded</a:t>
            </a:r>
            <a:r>
              <a:rPr lang="en-US" sz="1600" dirty="0">
                <a:latin typeface="IBM Plex Mono Text"/>
              </a:rPr>
              <a:t> programming language, both currently and in the future.</a:t>
            </a:r>
          </a:p>
          <a:p>
            <a:r>
              <a:rPr lang="en-US" sz="1600" dirty="0">
                <a:latin typeface="IBM Plex Mono Text"/>
              </a:rPr>
              <a:t>There is a </a:t>
            </a:r>
            <a:r>
              <a:rPr lang="en-US" sz="1600" b="1" dirty="0">
                <a:latin typeface="IBM Plex Mono Text"/>
              </a:rPr>
              <a:t>significant increase in demand for Python</a:t>
            </a:r>
            <a:r>
              <a:rPr lang="en-US" sz="1600" dirty="0">
                <a:latin typeface="IBM Plex Mono Text"/>
              </a:rPr>
              <a:t>, reflecting its growing importance across various domains, including data science, AI, and automation.</a:t>
            </a:r>
            <a:endParaRPr lang="en-US" sz="1600" dirty="0"/>
          </a:p>
          <a:p>
            <a:r>
              <a:rPr lang="en-US" sz="1600" dirty="0">
                <a:latin typeface="IBM Plex Mono Text"/>
              </a:rPr>
              <a:t>The overall </a:t>
            </a:r>
            <a:r>
              <a:rPr lang="en-US" sz="1600" b="1" dirty="0">
                <a:latin typeface="IBM Plex Mono Text"/>
              </a:rPr>
              <a:t>trends in programming languages have shifted</a:t>
            </a:r>
            <a:r>
              <a:rPr lang="en-US" sz="1600" dirty="0">
                <a:latin typeface="IBM Plex Mono Text"/>
              </a:rPr>
              <a:t>, with some emerging languages gaining traction while others decline.</a:t>
            </a:r>
            <a:endParaRPr lang="en-US" sz="1600" dirty="0"/>
          </a:p>
          <a:p>
            <a:r>
              <a:rPr lang="en-US" sz="1600" dirty="0">
                <a:latin typeface="IBM Plex Mono Text"/>
              </a:rPr>
              <a:t>The </a:t>
            </a:r>
            <a:r>
              <a:rPr lang="en-US" sz="1600" b="1" dirty="0">
                <a:latin typeface="IBM Plex Mono Text"/>
              </a:rPr>
              <a:t>Top 5 most in-demand languages</a:t>
            </a:r>
            <a:r>
              <a:rPr lang="en-US" sz="1600" dirty="0">
                <a:latin typeface="IBM Plex Mono Text"/>
              </a:rPr>
              <a:t> are:</a:t>
            </a:r>
          </a:p>
          <a:p>
            <a:pPr marL="971550" lvl="1" indent="-285750"/>
            <a:r>
              <a:rPr lang="en-US" sz="1600" b="1" dirty="0">
                <a:latin typeface="IBM Plex Mono Text"/>
              </a:rPr>
              <a:t>JavaScript</a:t>
            </a:r>
            <a:endParaRPr lang="en-US" sz="1600" dirty="0"/>
          </a:p>
          <a:p>
            <a:pPr marL="971550" lvl="1" indent="-285750"/>
            <a:r>
              <a:rPr lang="en-US" sz="1600" b="1" dirty="0">
                <a:latin typeface="IBM Plex Mono Text"/>
              </a:rPr>
              <a:t>Python</a:t>
            </a:r>
          </a:p>
          <a:p>
            <a:pPr marL="971550" lvl="1" indent="-285750"/>
            <a:r>
              <a:rPr lang="en-US" sz="1600" b="1" dirty="0">
                <a:latin typeface="IBM Plex Mono Text"/>
              </a:rPr>
              <a:t>HTML/CSS</a:t>
            </a:r>
            <a:endParaRPr lang="en-US" sz="1600" dirty="0"/>
          </a:p>
          <a:p>
            <a:pPr marL="971550" lvl="1" indent="-285750"/>
            <a:r>
              <a:rPr lang="en-US" sz="1600" b="1" dirty="0">
                <a:latin typeface="IBM Plex Mono Text"/>
              </a:rPr>
              <a:t>SQL</a:t>
            </a:r>
          </a:p>
          <a:p>
            <a:pPr marL="971550" lvl="1" indent="-285750"/>
            <a:r>
              <a:rPr lang="en-US" sz="1600" b="1" dirty="0">
                <a:latin typeface="IBM Plex Mono Text"/>
              </a:rPr>
              <a:t>TypeScript</a:t>
            </a:r>
          </a:p>
          <a:p>
            <a:pPr marL="0" indent="0">
              <a:buNone/>
            </a:pPr>
            <a:endParaRPr lang="en-US" sz="16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Autofit/>
          </a:bodyPr>
          <a:lstStyle/>
          <a:p>
            <a:pPr>
              <a:buNone/>
            </a:pPr>
            <a:r>
              <a:rPr lang="en-US" sz="1600" b="1" dirty="0">
                <a:latin typeface="IBM Plex Mono Text"/>
              </a:rPr>
              <a:t>Implications:</a:t>
            </a:r>
          </a:p>
          <a:p>
            <a:r>
              <a:rPr lang="en-US" sz="1600" b="1" dirty="0">
                <a:latin typeface="IBM Plex Mono Text"/>
              </a:rPr>
              <a:t>JavaScript</a:t>
            </a:r>
            <a:r>
              <a:rPr lang="en-US" sz="1600" dirty="0">
                <a:latin typeface="IBM Plex Mono Text"/>
              </a:rPr>
              <a:t> continues to be the </a:t>
            </a:r>
            <a:r>
              <a:rPr lang="en-US" sz="1600" b="1" dirty="0">
                <a:latin typeface="IBM Plex Mono Text"/>
              </a:rPr>
              <a:t>most popular and widely used</a:t>
            </a:r>
            <a:r>
              <a:rPr lang="en-US" sz="1600" dirty="0">
                <a:latin typeface="IBM Plex Mono Text"/>
              </a:rPr>
              <a:t> programming language in the IT industry, remaining a core skill for web and software development.</a:t>
            </a:r>
          </a:p>
          <a:p>
            <a:r>
              <a:rPr lang="en-US" sz="1600" b="1" dirty="0">
                <a:latin typeface="IBM Plex Mono Text"/>
              </a:rPr>
              <a:t>Python</a:t>
            </a:r>
            <a:r>
              <a:rPr lang="en-US" sz="1600" dirty="0">
                <a:latin typeface="IBM Plex Mono Text"/>
              </a:rPr>
              <a:t> has rapidly become a </a:t>
            </a:r>
            <a:r>
              <a:rPr lang="en-US" sz="1600" b="1" dirty="0">
                <a:latin typeface="IBM Plex Mono Text"/>
              </a:rPr>
              <a:t>critical skill</a:t>
            </a:r>
            <a:r>
              <a:rPr lang="en-US" sz="1600" dirty="0">
                <a:latin typeface="IBM Plex Mono Text"/>
              </a:rPr>
              <a:t> for roles in data science, machine learning, and automation, making it essential for IT professionals to master.</a:t>
            </a:r>
          </a:p>
          <a:p>
            <a:r>
              <a:rPr lang="en-US" sz="1600" dirty="0">
                <a:latin typeface="IBM Plex Mono Text"/>
              </a:rPr>
              <a:t>The </a:t>
            </a:r>
            <a:r>
              <a:rPr lang="en-US" sz="1600" b="1" dirty="0">
                <a:latin typeface="IBM Plex Mono Text"/>
              </a:rPr>
              <a:t>top 5 most desired skills</a:t>
            </a:r>
            <a:r>
              <a:rPr lang="en-US" sz="1600" dirty="0">
                <a:latin typeface="IBM Plex Mono Text"/>
              </a:rPr>
              <a:t>—JavaScript, Python, HTML/CSS, SQL, and TypeScript—reflect the changing needs of the industry, where both frontend and backend skills are increasingly in demand.</a:t>
            </a:r>
          </a:p>
          <a:p>
            <a:r>
              <a:rPr lang="en-US" sz="1600" dirty="0">
                <a:latin typeface="IBM Plex Mono Text"/>
              </a:rPr>
              <a:t>The </a:t>
            </a:r>
            <a:r>
              <a:rPr lang="en-US" sz="1600" b="1" dirty="0">
                <a:latin typeface="IBM Plex Mono Text"/>
              </a:rPr>
              <a:t>shift in desired programming languages</a:t>
            </a:r>
            <a:r>
              <a:rPr lang="en-US" sz="1600" dirty="0">
                <a:latin typeface="IBM Plex Mono Text"/>
              </a:rPr>
              <a:t> signals the need for IT professionals to continuously update their skills to remain competitive in the evolving landscape.</a:t>
            </a:r>
          </a:p>
          <a:p>
            <a:pPr marL="0" indent="0">
              <a:buNone/>
            </a:pPr>
            <a:endParaRPr lang="en-US" sz="1600" dirty="0"/>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967</TotalTime>
  <Words>1596</Words>
  <Application>Microsoft Office PowerPoint</Application>
  <PresentationFormat>Widescreen</PresentationFormat>
  <Paragraphs>301</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SLIDE_TEMPLATE_skill_network</vt:lpstr>
      <vt:lpstr>Emerging and Trending IT Skills for the Future</vt:lpstr>
      <vt:lpstr>OUTLINE</vt:lpstr>
      <vt:lpstr>EXECUTIVE SUMMARY</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vt:lpstr>
      <vt:lpstr>DASHBOARD TAB 1</vt:lpstr>
      <vt:lpstr>DASHBOARD TAB 2</vt:lpstr>
      <vt:lpstr>DASHBOARD TAB 3</vt:lpstr>
      <vt:lpstr>Discussion: Future Skills Requirements and Recommendations</vt:lpstr>
      <vt:lpstr>Overall Findings &amp; Implications</vt:lpstr>
      <vt:lpstr>Additional FINDINGS &amp; IMPLICATIONS</vt:lpstr>
      <vt:lpstr>CONCLUSION</vt:lpstr>
      <vt:lpstr>APPENDIX</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gary vin sing</cp:lastModifiedBy>
  <cp:revision>344</cp:revision>
  <dcterms:created xsi:type="dcterms:W3CDTF">2020-10-28T18:29:43Z</dcterms:created>
  <dcterms:modified xsi:type="dcterms:W3CDTF">2024-10-13T21:08:40Z</dcterms:modified>
</cp:coreProperties>
</file>