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Average" pitchFamily="2" charset="77"/>
      <p:regular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39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BAA73B-F3CB-443E-A71D-252387AECCA3}">
  <a:tblStyle styleId="{13BAA73B-F3CB-443E-A71D-252387AECCA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84253F-BAD5-4308-8303-3060C9A5A26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0339"/>
  </p:normalViewPr>
  <p:slideViewPr>
    <p:cSldViewPr snapToGrid="0">
      <p:cViewPr varScale="1">
        <p:scale>
          <a:sx n="118" d="100"/>
          <a:sy n="118" d="100"/>
        </p:scale>
        <p:origin x="148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rs.usda.gov/amber-waves/2020/april/more-americans-spend-more-time-in-food-related-activities-than-a-decade-ago/"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Good morning Dr. Ahmadi and my fellow classmates!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name is Raheela Charania and along with me are ____ and ____.</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Today we’ll be presenting our project on </a:t>
            </a:r>
            <a:r>
              <a:rPr lang="en-US" b="1" dirty="0">
                <a:latin typeface="Calibri"/>
                <a:ea typeface="Calibri"/>
                <a:cs typeface="Calibri"/>
                <a:sym typeface="Calibri"/>
              </a:rPr>
              <a:t>Self-checkout vs. Cashier: How do we get out of Target faster?</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08b9c27730_0_1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08b9c27730_0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Currently we have 3 cashiers and 4 self checkout kiosks. Since the utilization rate of cashier 3 is 0%, we plan on removing this 3rd cashier</a:t>
            </a:r>
            <a:endParaRPr/>
          </a:p>
          <a:p>
            <a:pPr marL="0" lvl="0" indent="0" algn="l" rtl="0">
              <a:spcBef>
                <a:spcPts val="0"/>
              </a:spcBef>
              <a:spcAft>
                <a:spcPts val="0"/>
              </a:spcAft>
              <a:buNone/>
            </a:pPr>
            <a:endParaRPr/>
          </a:p>
          <a:p>
            <a:pPr marL="0" lvl="0" indent="0" algn="l" rtl="0">
              <a:spcBef>
                <a:spcPts val="0"/>
              </a:spcBef>
              <a:spcAft>
                <a:spcPts val="0"/>
              </a:spcAft>
              <a:buNone/>
            </a:pPr>
            <a:r>
              <a:rPr lang="en"/>
              <a:t> and adding two additional self checkout stations. </a:t>
            </a:r>
            <a:endParaRPr/>
          </a:p>
          <a:p>
            <a:pPr marL="0" lvl="0" indent="0" algn="l" rtl="0">
              <a:spcBef>
                <a:spcPts val="0"/>
              </a:spcBef>
              <a:spcAft>
                <a:spcPts val="0"/>
              </a:spcAft>
              <a:buNone/>
            </a:pPr>
            <a:endParaRPr/>
          </a:p>
          <a:p>
            <a:pPr marL="0" lvl="0" indent="0" algn="l" rtl="0">
              <a:spcBef>
                <a:spcPts val="0"/>
              </a:spcBef>
              <a:spcAft>
                <a:spcPts val="0"/>
              </a:spcAft>
              <a:buNone/>
            </a:pPr>
            <a:r>
              <a:rPr lang="en"/>
              <a:t>Raheela</a:t>
            </a:r>
            <a:endParaRPr/>
          </a:p>
          <a:p>
            <a:pPr marL="0" lvl="0" indent="0" algn="l" rtl="0">
              <a:spcBef>
                <a:spcPts val="0"/>
              </a:spcBef>
              <a:spcAft>
                <a:spcPts val="0"/>
              </a:spcAft>
              <a:buNone/>
            </a:pPr>
            <a:endParaRPr/>
          </a:p>
          <a:p>
            <a:pPr marL="0" lvl="0" indent="0" algn="l" rtl="0">
              <a:spcBef>
                <a:spcPts val="0"/>
              </a:spcBef>
              <a:spcAft>
                <a:spcPts val="0"/>
              </a:spcAft>
              <a:buNone/>
            </a:pPr>
            <a:r>
              <a:rPr lang="en"/>
              <a:t>We collected data on 50 customers for both the wait times in both the self check out and the cashier lane as well as the time spent at the register for each. </a:t>
            </a:r>
            <a:endParaRPr/>
          </a:p>
          <a:p>
            <a:pPr marL="0" lvl="0" indent="0" algn="l" rtl="0">
              <a:spcBef>
                <a:spcPts val="0"/>
              </a:spcBef>
              <a:spcAft>
                <a:spcPts val="0"/>
              </a:spcAft>
              <a:buNone/>
            </a:pPr>
            <a:endParaRPr/>
          </a:p>
          <a:p>
            <a:pPr marL="0" lvl="0" indent="0" algn="l" rtl="0">
              <a:spcBef>
                <a:spcPts val="0"/>
              </a:spcBef>
              <a:spcAft>
                <a:spcPts val="0"/>
              </a:spcAft>
              <a:buNone/>
            </a:pPr>
            <a:r>
              <a:rPr lang="en"/>
              <a:t>For these data, we fit a distribution model and created a simulation on JaamSim. We ran this for 10 replications and came out with the following results</a:t>
            </a:r>
            <a:endParaRPr/>
          </a:p>
          <a:p>
            <a:pPr marL="0" lvl="0" indent="0" algn="l" rtl="0">
              <a:spcBef>
                <a:spcPts val="0"/>
              </a:spcBef>
              <a:spcAft>
                <a:spcPts val="0"/>
              </a:spcAft>
              <a:buNone/>
            </a:pPr>
            <a:endParaRPr/>
          </a:p>
          <a:p>
            <a:pPr marL="0" lvl="0" indent="0" algn="l" rtl="0">
              <a:spcBef>
                <a:spcPts val="0"/>
              </a:spcBef>
              <a:spcAft>
                <a:spcPts val="0"/>
              </a:spcAft>
              <a:buNone/>
            </a:pPr>
            <a:r>
              <a:rPr lang="en"/>
              <a:t>Average wage at target- then price of inserting kiosk then figure out how many months to breakeven.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093eee76e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093eee76e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Depending on rush hour data might vary</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08b9c27730_0_1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08b9c27730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08b9c27730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08b9c2773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8b9c27730_0_1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8b9c27730_0_1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
                <a:solidFill>
                  <a:schemeClr val="dk1"/>
                </a:solidFill>
              </a:rPr>
              <a:t>Raise of hands, who goes grocery shopping</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Routine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Buy necessities, food, or my personal favorite, chocolate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US Dept of agriculture, Americans average 48 mins &amp; 1.6 times/ week.  </a:t>
            </a:r>
            <a:endParaRPr>
              <a:solidFill>
                <a:schemeClr val="dk1"/>
              </a:solidFill>
            </a:endParaRPr>
          </a:p>
          <a:p>
            <a:pPr marL="457200" lvl="0" indent="0" algn="l" rtl="0">
              <a:spcBef>
                <a:spcPts val="0"/>
              </a:spcBef>
              <a:spcAft>
                <a:spcPts val="0"/>
              </a:spcAft>
              <a:buNone/>
            </a:pPr>
            <a:r>
              <a:rPr lang="en">
                <a:solidFill>
                  <a:schemeClr val="dk1"/>
                </a:solidFill>
              </a:rPr>
              <a:t>Almost 80 mins!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All have busy lives! Our business problem comes into play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Long wait lines and underutilization of our cashiers, </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Customers are unhappy and we’re losing money</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Find a Solution - We looked at the difference in time between self check out lanes and lanes with cashiers to see where we can get the least waiting times for our customers at Target.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Came up with a model to decrease wait times &amp; less idle cashiers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Leading to Happier customers and of course more revenue for us.</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Let’s take a look!</a:t>
            </a:r>
            <a:endParaRPr>
              <a:solidFill>
                <a:schemeClr val="dk1"/>
              </a:solidFill>
            </a:endParaRPr>
          </a:p>
          <a:p>
            <a:pPr marL="914400" lvl="1" indent="-298450" algn="l" rtl="0">
              <a:spcBef>
                <a:spcPts val="0"/>
              </a:spcBef>
              <a:spcAft>
                <a:spcPts val="0"/>
              </a:spcAft>
              <a:buClr>
                <a:schemeClr val="dk1"/>
              </a:buClr>
              <a:buSzPts val="1100"/>
              <a:buChar char="-"/>
            </a:pPr>
            <a:r>
              <a:rPr lang="en">
                <a:solidFill>
                  <a:schemeClr val="dk1"/>
                </a:solidFill>
              </a:rPr>
              <a:t>Anmol’s turn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[very enthusiastically] Can i see a raise of hands who goes to get groceries?? Great, I mean at this point, it’s a routine.  Each week we all go to the grocery store to get necessities for our homes, whether it’s food, napkins, or my personal favorite- chocolate! And According to the USDA, on average, Americans spend about 48 minutes grocery shopping about 1.6 times a week. That’s about 70 minutes! Now, we all have busy lives and this is where our business problem comes in. Our team looked at the time spend in line waiting for the cashier and checking out there as compared with the  time in the self checkout lanes and checking out. So, let’s take a look at our model and see what we found.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Stat: </a:t>
            </a:r>
            <a:endParaRPr>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highlight>
                  <a:srgbClr val="FFFFFF"/>
                </a:highlight>
              </a:rPr>
              <a:t>On an average day in 2014-17, more women shopped for groceries than did men (17 percent versus 10 percent), and women grocery shoppers spent more time shopping than did men shoppers (47.6 versus 43.3 minutes).</a:t>
            </a:r>
            <a:endParaRPr sz="12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1200" u="sng">
                <a:solidFill>
                  <a:schemeClr val="hlink"/>
                </a:solidFill>
                <a:highlight>
                  <a:srgbClr val="FFFFFF"/>
                </a:highlight>
                <a:hlinkClick r:id="rId3"/>
              </a:rPr>
              <a:t>https://www.ers.usda.gov/amber-waves/2020/april/more-americans-spend-more-time-in-food-related-activities-than-a-decade-ago/</a:t>
            </a:r>
            <a:r>
              <a:rPr lang="en" sz="1200">
                <a:solidFill>
                  <a:schemeClr val="dk1"/>
                </a:solidFill>
                <a:highlight>
                  <a:srgbClr val="FFFFFF"/>
                </a:highlight>
              </a:rPr>
              <a:t> </a:t>
            </a:r>
            <a:endParaRPr sz="1200">
              <a:solidFill>
                <a:schemeClr val="dk1"/>
              </a:solidFill>
              <a:highlight>
                <a:srgbClr val="FFFFFF"/>
              </a:highlight>
            </a:endParaRPr>
          </a:p>
          <a:p>
            <a:pPr marL="0" lvl="0" indent="0" algn="l" rtl="0">
              <a:spcBef>
                <a:spcPts val="0"/>
              </a:spcBef>
              <a:spcAft>
                <a:spcPts val="0"/>
              </a:spcAft>
              <a:buClr>
                <a:schemeClr val="dk1"/>
              </a:buClr>
              <a:buSzPts val="1100"/>
              <a:buFont typeface="Arial"/>
              <a:buNone/>
            </a:pPr>
            <a:r>
              <a:rPr lang="en" sz="1200">
                <a:solidFill>
                  <a:schemeClr val="dk1"/>
                </a:solidFill>
                <a:highlight>
                  <a:srgbClr val="FFFFFF"/>
                </a:highlight>
              </a:rPr>
              <a:t>https://www.nasdaq.com/articles/the-average-american-spends-this-much-driving-to-the-grocery-store</a:t>
            </a:r>
            <a:endParaRPr sz="1200">
              <a:solidFill>
                <a:schemeClr val="dk1"/>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8b9c2773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8b9c2773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Anmol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8b9c27730_4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8b9c27730_4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Anmol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8b9c27730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8b9c2773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 this is our model on JaamSim”</a:t>
            </a:r>
            <a:endParaRPr/>
          </a:p>
          <a:p>
            <a:pPr marL="0" lvl="0" indent="0" algn="l" rtl="0">
              <a:spcBef>
                <a:spcPts val="0"/>
              </a:spcBef>
              <a:spcAft>
                <a:spcPts val="0"/>
              </a:spcAft>
              <a:buNone/>
            </a:pPr>
            <a:endParaRPr/>
          </a:p>
          <a:p>
            <a:pPr marL="0" lvl="0" indent="0" algn="l" rtl="0">
              <a:spcBef>
                <a:spcPts val="0"/>
              </a:spcBef>
              <a:spcAft>
                <a:spcPts val="0"/>
              </a:spcAft>
              <a:buNone/>
            </a:pPr>
            <a:r>
              <a:rPr lang="en"/>
              <a:t>Anmol</a:t>
            </a:r>
            <a:endParaRPr/>
          </a:p>
          <a:p>
            <a:pPr marL="0" lvl="0" indent="0" algn="l" rtl="0">
              <a:spcBef>
                <a:spcPts val="0"/>
              </a:spcBef>
              <a:spcAft>
                <a:spcPts val="0"/>
              </a:spcAft>
              <a:buNone/>
            </a:pPr>
            <a:endParaRPr/>
          </a:p>
          <a:p>
            <a:pPr marL="0" lvl="0" indent="0" algn="l" rtl="0">
              <a:spcBef>
                <a:spcPts val="0"/>
              </a:spcBef>
              <a:spcAft>
                <a:spcPts val="0"/>
              </a:spcAft>
              <a:buNone/>
            </a:pPr>
            <a:r>
              <a:rPr lang="en"/>
              <a:t>We collected data on 50 customers for both the wait times in both the self check out and the cashier lane as well as the time spent at the register for each. </a:t>
            </a:r>
            <a:endParaRPr/>
          </a:p>
          <a:p>
            <a:pPr marL="0" lvl="0" indent="0" algn="l" rtl="0">
              <a:spcBef>
                <a:spcPts val="0"/>
              </a:spcBef>
              <a:spcAft>
                <a:spcPts val="0"/>
              </a:spcAft>
              <a:buNone/>
            </a:pPr>
            <a:endParaRPr/>
          </a:p>
          <a:p>
            <a:pPr marL="0" lvl="0" indent="0" algn="l" rtl="0">
              <a:spcBef>
                <a:spcPts val="0"/>
              </a:spcBef>
              <a:spcAft>
                <a:spcPts val="0"/>
              </a:spcAft>
              <a:buNone/>
            </a:pPr>
            <a:r>
              <a:rPr lang="en"/>
              <a:t>For these data, we fit a distribution model and created a simulation on JaamSim. We ran this for 10 replications and found a few important details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came out with the following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093eee76ef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093eee76ef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8b9c2773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8b9c2773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Emmanuel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8b9c2773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8b9c2773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1F1F1F"/>
                </a:solidFill>
                <a:highlight>
                  <a:srgbClr val="FFFFFF"/>
                </a:highlight>
                <a:latin typeface="Roboto"/>
                <a:ea typeface="Roboto"/>
                <a:cs typeface="Roboto"/>
                <a:sym typeface="Roboto"/>
              </a:rPr>
              <a:t>We looked at the output and went with the model that had the best combination of high p value, low aic and lowest SSE.</a:t>
            </a:r>
            <a:endParaRPr sz="1200">
              <a:solidFill>
                <a:srgbClr val="1F1F1F"/>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1F1F1F"/>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1F1F1F"/>
                </a:solidFill>
                <a:highlight>
                  <a:srgbClr val="FFFFFF"/>
                </a:highlight>
                <a:latin typeface="Roboto"/>
                <a:ea typeface="Roboto"/>
                <a:cs typeface="Roboto"/>
                <a:sym typeface="Roboto"/>
              </a:rPr>
              <a:t>The Akaike information criterion (AIC) is </a:t>
            </a:r>
            <a:r>
              <a:rPr lang="en" sz="1200">
                <a:solidFill>
                  <a:srgbClr val="040C28"/>
                </a:solidFill>
                <a:highlight>
                  <a:srgbClr val="FFFFFF"/>
                </a:highlight>
                <a:latin typeface="Roboto"/>
                <a:ea typeface="Roboto"/>
                <a:cs typeface="Roboto"/>
                <a:sym typeface="Roboto"/>
              </a:rPr>
              <a:t>an estimator of prediction error and thereby relative quality of statistical models for a given set of data</a:t>
            </a:r>
            <a:r>
              <a:rPr lang="en" sz="1200">
                <a:solidFill>
                  <a:srgbClr val="1F1F1F"/>
                </a:solidFill>
                <a:highlight>
                  <a:srgbClr val="FFFFFF"/>
                </a:highlight>
                <a:latin typeface="Roboto"/>
                <a:ea typeface="Roboto"/>
                <a:cs typeface="Roboto"/>
                <a:sym typeface="Roboto"/>
              </a:rPr>
              <a:t>.</a:t>
            </a:r>
            <a:endParaRPr sz="1200"/>
          </a:p>
          <a:p>
            <a:pPr marL="0" lvl="0" indent="0" algn="l" rtl="0">
              <a:spcBef>
                <a:spcPts val="0"/>
              </a:spcBef>
              <a:spcAft>
                <a:spcPts val="0"/>
              </a:spcAft>
              <a:buNone/>
            </a:pPr>
            <a:r>
              <a:rPr lang="en" sz="1200"/>
              <a:t>Figure out average amount spent per customer and calculate revenue based on total amount gained. </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93eee76e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93eee76ef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Figure out average amount spent per customer and calculate revenue based on total amount gained. </a:t>
            </a:r>
            <a:endParaRPr>
              <a:solidFill>
                <a:schemeClr val="dk1"/>
              </a:solidFill>
            </a:endParaRPr>
          </a:p>
          <a:p>
            <a:pPr marL="0" lvl="0" indent="0" algn="l" rtl="0">
              <a:spcBef>
                <a:spcPts val="0"/>
              </a:spcBef>
              <a:spcAft>
                <a:spcPts val="0"/>
              </a:spcAft>
              <a:buNone/>
            </a:pPr>
            <a:endParaRPr sz="1200">
              <a:solidFill>
                <a:srgbClr val="1F1F1F"/>
              </a:solidFill>
              <a:highlight>
                <a:srgbClr val="FFFFFF"/>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rgbClr val="9FC5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unsplash.com/@eduschadesoares?utm_content=creditCopyText&amp;utm_medium=referral&amp;utm_source=unsplash"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hyperlink" Target="https://unsplash.com/photos/blue-shopping-cart-on-street-during-daytime-QsYXYSwV3NU?utm_content=creditCopyText&amp;utm_medium=referral&amp;utm_source=unsplas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55800" y="729343"/>
            <a:ext cx="8222100" cy="1386526"/>
          </a:xfrm>
          <a:prstGeom prst="rect">
            <a:avLst/>
          </a:prstGeom>
        </p:spPr>
        <p:txBody>
          <a:bodyPr spcFirstLastPara="1" wrap="square" lIns="91425" tIns="91425" rIns="91425" bIns="91425" anchor="b" anchorCtr="0">
            <a:normAutofit fontScale="90000"/>
          </a:bodyPr>
          <a:lstStyle/>
          <a:p>
            <a:r>
              <a:rPr lang="en-US" sz="4000" dirty="0">
                <a:latin typeface="Calibri" panose="020F0502020204030204" pitchFamily="34" charset="0"/>
                <a:cs typeface="Calibri" panose="020F0502020204030204" pitchFamily="34" charset="0"/>
              </a:rPr>
              <a:t>Optimization of Target’s Queue Management Using Simulation Modeling</a:t>
            </a:r>
          </a:p>
        </p:txBody>
      </p:sp>
      <p:sp>
        <p:nvSpPr>
          <p:cNvPr id="86" name="Google Shape;86;p13"/>
          <p:cNvSpPr txBox="1">
            <a:spLocks noGrp="1"/>
          </p:cNvSpPr>
          <p:nvPr>
            <p:ph type="subTitle" idx="1"/>
          </p:nvPr>
        </p:nvSpPr>
        <p:spPr>
          <a:xfrm>
            <a:off x="555800" y="3429118"/>
            <a:ext cx="8222100" cy="1087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358"/>
              <a:buNone/>
            </a:pPr>
            <a:r>
              <a:rPr lang="en" sz="2282" dirty="0">
                <a:latin typeface="Calibri"/>
                <a:ea typeface="Calibri"/>
                <a:cs typeface="Calibri"/>
                <a:sym typeface="Calibri"/>
              </a:rPr>
              <a:t>Raheela Charania</a:t>
            </a:r>
            <a:endParaRPr sz="2282" dirty="0">
              <a:latin typeface="Calibri"/>
              <a:ea typeface="Calibri"/>
              <a:cs typeface="Calibri"/>
              <a:sym typeface="Calibri"/>
            </a:endParaRPr>
          </a:p>
          <a:p>
            <a:pPr marL="0" lvl="0" indent="0" algn="l" rtl="0">
              <a:lnSpc>
                <a:spcPct val="80000"/>
              </a:lnSpc>
              <a:spcBef>
                <a:spcPts val="0"/>
              </a:spcBef>
              <a:spcAft>
                <a:spcPts val="0"/>
              </a:spcAft>
              <a:buSzPts val="358"/>
              <a:buNone/>
            </a:pPr>
            <a:r>
              <a:rPr lang="en" sz="2282" dirty="0">
                <a:latin typeface="Calibri"/>
                <a:ea typeface="Calibri"/>
                <a:cs typeface="Calibri"/>
                <a:sym typeface="Calibri"/>
              </a:rPr>
              <a:t>Anmol Anchala</a:t>
            </a:r>
            <a:endParaRPr sz="2282" dirty="0">
              <a:latin typeface="Calibri"/>
              <a:ea typeface="Calibri"/>
              <a:cs typeface="Calibri"/>
              <a:sym typeface="Calibri"/>
            </a:endParaRPr>
          </a:p>
          <a:p>
            <a:pPr marL="0" lvl="0" indent="0" algn="l" rtl="0">
              <a:lnSpc>
                <a:spcPct val="80000"/>
              </a:lnSpc>
              <a:spcBef>
                <a:spcPts val="0"/>
              </a:spcBef>
              <a:spcAft>
                <a:spcPts val="0"/>
              </a:spcAft>
              <a:buSzPts val="358"/>
              <a:buNone/>
            </a:pPr>
            <a:r>
              <a:rPr lang="en" sz="2282" dirty="0">
                <a:latin typeface="Calibri"/>
                <a:ea typeface="Calibri"/>
                <a:cs typeface="Calibri"/>
                <a:sym typeface="Calibri"/>
              </a:rPr>
              <a:t>Emmanuel </a:t>
            </a:r>
            <a:r>
              <a:rPr lang="en" sz="2282" dirty="0" err="1">
                <a:latin typeface="Calibri"/>
                <a:ea typeface="Calibri"/>
                <a:cs typeface="Calibri"/>
                <a:sym typeface="Calibri"/>
              </a:rPr>
              <a:t>Wediko</a:t>
            </a:r>
            <a:endParaRPr sz="2282"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90275" y="139100"/>
            <a:ext cx="30543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ts val="990"/>
              <a:buNone/>
            </a:pPr>
            <a:r>
              <a:rPr lang="en" sz="2800" b="1" dirty="0">
                <a:latin typeface="Calibri" panose="020F0502020204030204" pitchFamily="34" charset="0"/>
                <a:cs typeface="Calibri" panose="020F0502020204030204" pitchFamily="34" charset="0"/>
              </a:rPr>
              <a:t>Current Model</a:t>
            </a:r>
            <a:endParaRPr sz="2800" b="1" dirty="0">
              <a:latin typeface="Calibri" panose="020F0502020204030204" pitchFamily="34" charset="0"/>
              <a:cs typeface="Calibri" panose="020F0502020204030204" pitchFamily="34" charset="0"/>
            </a:endParaRPr>
          </a:p>
        </p:txBody>
      </p:sp>
      <p:graphicFrame>
        <p:nvGraphicFramePr>
          <p:cNvPr id="198" name="Google Shape;198;p22"/>
          <p:cNvGraphicFramePr/>
          <p:nvPr>
            <p:extLst>
              <p:ext uri="{D42A27DB-BD31-4B8C-83A1-F6EECF244321}">
                <p14:modId xmlns:p14="http://schemas.microsoft.com/office/powerpoint/2010/main" val="3738204942"/>
              </p:ext>
            </p:extLst>
          </p:nvPr>
        </p:nvGraphicFramePr>
        <p:xfrm>
          <a:off x="90275" y="746900"/>
          <a:ext cx="4405525" cy="2773470"/>
        </p:xfrm>
        <a:graphic>
          <a:graphicData uri="http://schemas.openxmlformats.org/drawingml/2006/table">
            <a:tbl>
              <a:tblPr>
                <a:noFill/>
                <a:tableStyleId>{1B84253F-BAD5-4308-8303-3060C9A5A26C}</a:tableStyleId>
              </a:tblPr>
              <a:tblGrid>
                <a:gridCol w="3750675">
                  <a:extLst>
                    <a:ext uri="{9D8B030D-6E8A-4147-A177-3AD203B41FA5}">
                      <a16:colId xmlns:a16="http://schemas.microsoft.com/office/drawing/2014/main" val="20000"/>
                    </a:ext>
                  </a:extLst>
                </a:gridCol>
                <a:gridCol w="654850">
                  <a:extLst>
                    <a:ext uri="{9D8B030D-6E8A-4147-A177-3AD203B41FA5}">
                      <a16:colId xmlns:a16="http://schemas.microsoft.com/office/drawing/2014/main" val="20001"/>
                    </a:ext>
                  </a:extLst>
                </a:gridCol>
              </a:tblGrid>
              <a:tr h="359350">
                <a:tc>
                  <a:txBody>
                    <a:bodyPr/>
                    <a:lstStyle/>
                    <a:p>
                      <a:pPr marL="0" lvl="0" indent="0" algn="l" rtl="0">
                        <a:spcBef>
                          <a:spcPts val="0"/>
                        </a:spcBef>
                        <a:spcAft>
                          <a:spcPts val="0"/>
                        </a:spcAft>
                        <a:buNone/>
                      </a:pPr>
                      <a:r>
                        <a:rPr lang="en">
                          <a:latin typeface="Calibri"/>
                          <a:ea typeface="Calibri"/>
                          <a:cs typeface="Calibri"/>
                          <a:sym typeface="Calibri"/>
                        </a:rPr>
                        <a:t># of Customers Processed at Cashier 1</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1416</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0"/>
                  </a:ext>
                </a:extLst>
              </a:tr>
              <a:tr h="359350">
                <a:tc>
                  <a:txBody>
                    <a:bodyPr/>
                    <a:lstStyle/>
                    <a:p>
                      <a:pPr marL="0" lvl="0" indent="0" algn="l" rtl="0">
                        <a:spcBef>
                          <a:spcPts val="0"/>
                        </a:spcBef>
                        <a:spcAft>
                          <a:spcPts val="0"/>
                        </a:spcAft>
                        <a:buNone/>
                      </a:pPr>
                      <a:r>
                        <a:rPr lang="en" dirty="0">
                          <a:latin typeface="Calibri"/>
                          <a:ea typeface="Calibri"/>
                          <a:cs typeface="Calibri"/>
                          <a:sym typeface="Calibri"/>
                        </a:rPr>
                        <a:t># of Customers Processed at Cashier 2</a:t>
                      </a:r>
                      <a:endParaRPr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31</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361525">
                <a:tc>
                  <a:txBody>
                    <a:bodyPr/>
                    <a:lstStyle/>
                    <a:p>
                      <a:pPr marL="0" lvl="0" indent="0" algn="l" rtl="0">
                        <a:spcBef>
                          <a:spcPts val="0"/>
                        </a:spcBef>
                        <a:spcAft>
                          <a:spcPts val="0"/>
                        </a:spcAft>
                        <a:buNone/>
                      </a:pPr>
                      <a:r>
                        <a:rPr lang="en">
                          <a:latin typeface="Calibri"/>
                          <a:ea typeface="Calibri"/>
                          <a:cs typeface="Calibri"/>
                          <a:sym typeface="Calibri"/>
                        </a:rPr>
                        <a:t># of Customers Processed at Cashier 3</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0</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35935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1</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38</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35935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2</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39</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r h="35935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3</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45</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5"/>
                  </a:ext>
                </a:extLst>
              </a:tr>
              <a:tr h="35935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4</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dirty="0">
                          <a:latin typeface="Calibri"/>
                          <a:ea typeface="Calibri"/>
                          <a:cs typeface="Calibri"/>
                          <a:sym typeface="Calibri"/>
                        </a:rPr>
                        <a:t>42</a:t>
                      </a:r>
                      <a:endParaRPr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6"/>
                  </a:ext>
                </a:extLst>
              </a:tr>
            </a:tbl>
          </a:graphicData>
        </a:graphic>
      </p:graphicFrame>
      <p:graphicFrame>
        <p:nvGraphicFramePr>
          <p:cNvPr id="199" name="Google Shape;199;p22"/>
          <p:cNvGraphicFramePr/>
          <p:nvPr>
            <p:extLst>
              <p:ext uri="{D42A27DB-BD31-4B8C-83A1-F6EECF244321}">
                <p14:modId xmlns:p14="http://schemas.microsoft.com/office/powerpoint/2010/main" val="3205836757"/>
              </p:ext>
            </p:extLst>
          </p:nvPr>
        </p:nvGraphicFramePr>
        <p:xfrm>
          <a:off x="4701663" y="764113"/>
          <a:ext cx="4348850" cy="2377260"/>
        </p:xfrm>
        <a:graphic>
          <a:graphicData uri="http://schemas.openxmlformats.org/drawingml/2006/table">
            <a:tbl>
              <a:tblPr>
                <a:noFill/>
                <a:tableStyleId>{1B84253F-BAD5-4308-8303-3060C9A5A26C}</a:tableStyleId>
              </a:tblPr>
              <a:tblGrid>
                <a:gridCol w="3711500">
                  <a:extLst>
                    <a:ext uri="{9D8B030D-6E8A-4147-A177-3AD203B41FA5}">
                      <a16:colId xmlns:a16="http://schemas.microsoft.com/office/drawing/2014/main" val="20000"/>
                    </a:ext>
                  </a:extLst>
                </a:gridCol>
                <a:gridCol w="637350">
                  <a:extLst>
                    <a:ext uri="{9D8B030D-6E8A-4147-A177-3AD203B41FA5}">
                      <a16:colId xmlns:a16="http://schemas.microsoft.com/office/drawing/2014/main" val="20001"/>
                    </a:ext>
                  </a:extLst>
                </a:gridCol>
              </a:tblGrid>
              <a:tr h="382300">
                <a:tc>
                  <a:txBody>
                    <a:bodyPr/>
                    <a:lstStyle/>
                    <a:p>
                      <a:pPr marL="0" lvl="0" indent="0" algn="l" rtl="0">
                        <a:spcBef>
                          <a:spcPts val="0"/>
                        </a:spcBef>
                        <a:spcAft>
                          <a:spcPts val="0"/>
                        </a:spcAft>
                        <a:buNone/>
                      </a:pPr>
                      <a:r>
                        <a:rPr lang="en">
                          <a:latin typeface="Calibri"/>
                          <a:ea typeface="Calibri"/>
                          <a:cs typeface="Calibri"/>
                          <a:sym typeface="Calibri"/>
                        </a:rPr>
                        <a:t># of Customers Processed at Cashier 1</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1416</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0"/>
                  </a:ext>
                </a:extLst>
              </a:tr>
              <a:tr h="382300">
                <a:tc>
                  <a:txBody>
                    <a:bodyPr/>
                    <a:lstStyle/>
                    <a:p>
                      <a:pPr marL="0" lvl="0" indent="0" algn="l" rtl="0">
                        <a:spcBef>
                          <a:spcPts val="0"/>
                        </a:spcBef>
                        <a:spcAft>
                          <a:spcPts val="0"/>
                        </a:spcAft>
                        <a:buNone/>
                      </a:pPr>
                      <a:r>
                        <a:rPr lang="en">
                          <a:latin typeface="Calibri"/>
                          <a:ea typeface="Calibri"/>
                          <a:cs typeface="Calibri"/>
                          <a:sym typeface="Calibri"/>
                        </a:rPr>
                        <a:t># of Customers Processed at Cashier 2</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31</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1"/>
                  </a:ext>
                </a:extLst>
              </a:tr>
              <a:tr h="38230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1</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39</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2"/>
                  </a:ext>
                </a:extLst>
              </a:tr>
              <a:tr h="38230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2</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46</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3"/>
                  </a:ext>
                </a:extLst>
              </a:tr>
              <a:tr h="38230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3</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a:latin typeface="Calibri"/>
                          <a:ea typeface="Calibri"/>
                          <a:cs typeface="Calibri"/>
                          <a:sym typeface="Calibri"/>
                        </a:rPr>
                        <a:t>30</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4"/>
                  </a:ext>
                </a:extLst>
              </a:tr>
              <a:tr h="382300">
                <a:tc>
                  <a:txBody>
                    <a:bodyPr/>
                    <a:lstStyle/>
                    <a:p>
                      <a:pPr marL="0" lvl="0" indent="0" algn="l" rtl="0">
                        <a:spcBef>
                          <a:spcPts val="0"/>
                        </a:spcBef>
                        <a:spcAft>
                          <a:spcPts val="0"/>
                        </a:spcAft>
                        <a:buNone/>
                      </a:pPr>
                      <a:r>
                        <a:rPr lang="en" dirty="0">
                          <a:latin typeface="Calibri"/>
                          <a:ea typeface="Calibri"/>
                          <a:cs typeface="Calibri"/>
                          <a:sym typeface="Calibri"/>
                        </a:rPr>
                        <a:t># of Customers Processed at Self-Checkout 4</a:t>
                      </a:r>
                      <a:endParaRPr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marL="0" lvl="0" indent="0" algn="l" rtl="0">
                        <a:spcBef>
                          <a:spcPts val="0"/>
                        </a:spcBef>
                        <a:spcAft>
                          <a:spcPts val="0"/>
                        </a:spcAft>
                        <a:buNone/>
                      </a:pPr>
                      <a:r>
                        <a:rPr lang="en" dirty="0">
                          <a:latin typeface="Calibri"/>
                          <a:ea typeface="Calibri"/>
                          <a:cs typeface="Calibri"/>
                          <a:sym typeface="Calibri"/>
                        </a:rPr>
                        <a:t>33</a:t>
                      </a:r>
                      <a:endParaRPr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extLst>
                  <a:ext uri="{0D108BD9-81ED-4DB2-BD59-A6C34878D82A}">
                    <a16:rowId xmlns:a16="http://schemas.microsoft.com/office/drawing/2014/main" val="10005"/>
                  </a:ext>
                </a:extLst>
              </a:tr>
            </a:tbl>
          </a:graphicData>
        </a:graphic>
      </p:graphicFrame>
      <p:graphicFrame>
        <p:nvGraphicFramePr>
          <p:cNvPr id="200" name="Google Shape;200;p22"/>
          <p:cNvGraphicFramePr/>
          <p:nvPr>
            <p:extLst>
              <p:ext uri="{D42A27DB-BD31-4B8C-83A1-F6EECF244321}">
                <p14:modId xmlns:p14="http://schemas.microsoft.com/office/powerpoint/2010/main" val="27411000"/>
              </p:ext>
            </p:extLst>
          </p:nvPr>
        </p:nvGraphicFramePr>
        <p:xfrm>
          <a:off x="4701663" y="4008238"/>
          <a:ext cx="4348850" cy="822930"/>
        </p:xfrm>
        <a:graphic>
          <a:graphicData uri="http://schemas.openxmlformats.org/drawingml/2006/table">
            <a:tbl>
              <a:tblPr>
                <a:noFill/>
                <a:tableStyleId>{1B84253F-BAD5-4308-8303-3060C9A5A26C}</a:tableStyleId>
              </a:tblPr>
              <a:tblGrid>
                <a:gridCol w="3354900">
                  <a:extLst>
                    <a:ext uri="{9D8B030D-6E8A-4147-A177-3AD203B41FA5}">
                      <a16:colId xmlns:a16="http://schemas.microsoft.com/office/drawing/2014/main" val="20000"/>
                    </a:ext>
                  </a:extLst>
                </a:gridCol>
                <a:gridCol w="993950">
                  <a:extLst>
                    <a:ext uri="{9D8B030D-6E8A-4147-A177-3AD203B41FA5}">
                      <a16:colId xmlns:a16="http://schemas.microsoft.com/office/drawing/2014/main" val="20001"/>
                    </a:ext>
                  </a:extLst>
                </a:gridCol>
              </a:tblGrid>
              <a:tr h="792420">
                <a:tc>
                  <a:txBody>
                    <a:bodyPr/>
                    <a:lstStyle/>
                    <a:p>
                      <a:pPr marL="0" lvl="0" indent="0" algn="l" rtl="0">
                        <a:spcBef>
                          <a:spcPts val="0"/>
                        </a:spcBef>
                        <a:spcAft>
                          <a:spcPts val="0"/>
                        </a:spcAft>
                        <a:buNone/>
                      </a:pPr>
                      <a:r>
                        <a:rPr lang="en" b="1" dirty="0">
                          <a:latin typeface="Calibri"/>
                          <a:ea typeface="Calibri"/>
                          <a:cs typeface="Calibri"/>
                          <a:sym typeface="Calibri"/>
                        </a:rPr>
                        <a:t>Potential Revenue</a:t>
                      </a:r>
                      <a:endParaRPr b="1" dirty="0">
                        <a:latin typeface="Calibri"/>
                        <a:ea typeface="Calibri"/>
                        <a:cs typeface="Calibri"/>
                        <a:sym typeface="Calibri"/>
                      </a:endParaRPr>
                    </a:p>
                    <a:p>
                      <a:pPr marL="0" lvl="0" indent="0" algn="l" rtl="0">
                        <a:spcBef>
                          <a:spcPts val="0"/>
                        </a:spcBef>
                        <a:spcAft>
                          <a:spcPts val="0"/>
                        </a:spcAft>
                        <a:buNone/>
                      </a:pPr>
                      <a:r>
                        <a:rPr lang="en" b="1" dirty="0">
                          <a:latin typeface="Calibri"/>
                          <a:ea typeface="Calibri"/>
                          <a:cs typeface="Calibri"/>
                          <a:sym typeface="Calibri"/>
                        </a:rPr>
                        <a:t>(Based on consumer’s avg weekly Target run) </a:t>
                      </a:r>
                      <a:endParaRPr b="1"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E2F3"/>
                    </a:solidFill>
                  </a:tcPr>
                </a:tc>
                <a:tc>
                  <a:txBody>
                    <a:bodyPr/>
                    <a:lstStyle/>
                    <a:p>
                      <a:pPr marL="0" lvl="0" indent="0" algn="l" rtl="0">
                        <a:spcBef>
                          <a:spcPts val="0"/>
                        </a:spcBef>
                        <a:spcAft>
                          <a:spcPts val="0"/>
                        </a:spcAft>
                        <a:buNone/>
                      </a:pPr>
                      <a:r>
                        <a:rPr lang="en" b="1" dirty="0">
                          <a:latin typeface="Calibri"/>
                          <a:ea typeface="Calibri"/>
                          <a:cs typeface="Calibri"/>
                          <a:sym typeface="Calibri"/>
                        </a:rPr>
                        <a:t>$4,076.80</a:t>
                      </a:r>
                      <a:endParaRPr b="1"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FE2F3"/>
                    </a:solidFill>
                  </a:tcPr>
                </a:tc>
                <a:extLst>
                  <a:ext uri="{0D108BD9-81ED-4DB2-BD59-A6C34878D82A}">
                    <a16:rowId xmlns:a16="http://schemas.microsoft.com/office/drawing/2014/main" val="10000"/>
                  </a:ext>
                </a:extLst>
              </a:tr>
            </a:tbl>
          </a:graphicData>
        </a:graphic>
      </p:graphicFrame>
      <p:sp>
        <p:nvSpPr>
          <p:cNvPr id="201" name="Google Shape;201;p22"/>
          <p:cNvSpPr txBox="1">
            <a:spLocks noGrp="1"/>
          </p:cNvSpPr>
          <p:nvPr>
            <p:ph type="title"/>
          </p:nvPr>
        </p:nvSpPr>
        <p:spPr>
          <a:xfrm>
            <a:off x="4701675" y="139100"/>
            <a:ext cx="28839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500" b="1" dirty="0">
                <a:latin typeface="Calibri" panose="020F0502020204030204" pitchFamily="34" charset="0"/>
                <a:cs typeface="Calibri" panose="020F0502020204030204" pitchFamily="34" charset="0"/>
              </a:rPr>
              <a:t>New Model</a:t>
            </a:r>
            <a:endParaRPr sz="2500" b="1" dirty="0">
              <a:latin typeface="Calibri" panose="020F0502020204030204" pitchFamily="34" charset="0"/>
              <a:cs typeface="Calibri" panose="020F0502020204030204" pitchFamily="34" charset="0"/>
            </a:endParaRPr>
          </a:p>
        </p:txBody>
      </p:sp>
      <p:cxnSp>
        <p:nvCxnSpPr>
          <p:cNvPr id="202" name="Google Shape;202;p22"/>
          <p:cNvCxnSpPr/>
          <p:nvPr/>
        </p:nvCxnSpPr>
        <p:spPr>
          <a:xfrm rot="10800000" flipH="1">
            <a:off x="75650" y="1566700"/>
            <a:ext cx="4408800" cy="335100"/>
          </a:xfrm>
          <a:prstGeom prst="straightConnector1">
            <a:avLst/>
          </a:prstGeom>
          <a:noFill/>
          <a:ln w="38100" cap="flat" cmpd="sng">
            <a:solidFill>
              <a:schemeClr val="accent3"/>
            </a:solidFill>
            <a:prstDash val="solid"/>
            <a:round/>
            <a:headEnd type="none" w="med" len="med"/>
            <a:tailEnd type="none" w="med" len="med"/>
          </a:ln>
          <a:effectLst>
            <a:outerShdw blurRad="57150" dist="19050" dir="5400000" algn="bl" rotWithShape="0">
              <a:srgbClr val="000000">
                <a:alpha val="51000"/>
              </a:srgbClr>
            </a:outerShdw>
          </a:effectLst>
        </p:spPr>
      </p:cxnSp>
      <p:graphicFrame>
        <p:nvGraphicFramePr>
          <p:cNvPr id="203" name="Google Shape;203;p22"/>
          <p:cNvGraphicFramePr/>
          <p:nvPr>
            <p:extLst>
              <p:ext uri="{D42A27DB-BD31-4B8C-83A1-F6EECF244321}">
                <p14:modId xmlns:p14="http://schemas.microsoft.com/office/powerpoint/2010/main" val="3221926103"/>
              </p:ext>
            </p:extLst>
          </p:nvPr>
        </p:nvGraphicFramePr>
        <p:xfrm>
          <a:off x="4701663" y="3124088"/>
          <a:ext cx="4348850" cy="792420"/>
        </p:xfrm>
        <a:graphic>
          <a:graphicData uri="http://schemas.openxmlformats.org/drawingml/2006/table">
            <a:tbl>
              <a:tblPr>
                <a:noFill/>
                <a:tableStyleId>{1B84253F-BAD5-4308-8303-3060C9A5A26C}</a:tableStyleId>
              </a:tblPr>
              <a:tblGrid>
                <a:gridCol w="3711500">
                  <a:extLst>
                    <a:ext uri="{9D8B030D-6E8A-4147-A177-3AD203B41FA5}">
                      <a16:colId xmlns:a16="http://schemas.microsoft.com/office/drawing/2014/main" val="20000"/>
                    </a:ext>
                  </a:extLst>
                </a:gridCol>
                <a:gridCol w="637350">
                  <a:extLst>
                    <a:ext uri="{9D8B030D-6E8A-4147-A177-3AD203B41FA5}">
                      <a16:colId xmlns:a16="http://schemas.microsoft.com/office/drawing/2014/main" val="20001"/>
                    </a:ext>
                  </a:extLst>
                </a:gridCol>
              </a:tblGrid>
              <a:tr h="38230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5</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AF8"/>
                    </a:solidFill>
                  </a:tcPr>
                </a:tc>
                <a:tc>
                  <a:txBody>
                    <a:bodyPr/>
                    <a:lstStyle/>
                    <a:p>
                      <a:pPr marL="0" lvl="0" indent="0" algn="l" rtl="0">
                        <a:spcBef>
                          <a:spcPts val="0"/>
                        </a:spcBef>
                        <a:spcAft>
                          <a:spcPts val="0"/>
                        </a:spcAft>
                        <a:buNone/>
                      </a:pPr>
                      <a:r>
                        <a:rPr lang="en">
                          <a:latin typeface="Calibri"/>
                          <a:ea typeface="Calibri"/>
                          <a:cs typeface="Calibri"/>
                          <a:sym typeface="Calibri"/>
                        </a:rPr>
                        <a:t>27</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AF8"/>
                    </a:solidFill>
                  </a:tcPr>
                </a:tc>
                <a:extLst>
                  <a:ext uri="{0D108BD9-81ED-4DB2-BD59-A6C34878D82A}">
                    <a16:rowId xmlns:a16="http://schemas.microsoft.com/office/drawing/2014/main" val="10000"/>
                  </a:ext>
                </a:extLst>
              </a:tr>
              <a:tr h="382300">
                <a:tc>
                  <a:txBody>
                    <a:bodyPr/>
                    <a:lstStyle/>
                    <a:p>
                      <a:pPr marL="0" lvl="0" indent="0" algn="l" rtl="0">
                        <a:spcBef>
                          <a:spcPts val="0"/>
                        </a:spcBef>
                        <a:spcAft>
                          <a:spcPts val="0"/>
                        </a:spcAft>
                        <a:buNone/>
                      </a:pPr>
                      <a:r>
                        <a:rPr lang="en">
                          <a:latin typeface="Calibri"/>
                          <a:ea typeface="Calibri"/>
                          <a:cs typeface="Calibri"/>
                          <a:sym typeface="Calibri"/>
                        </a:rPr>
                        <a:t># of Customers Processed at Self-Checkout 6</a:t>
                      </a:r>
                      <a:endParaRPr>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AF8"/>
                    </a:solidFill>
                  </a:tcPr>
                </a:tc>
                <a:tc>
                  <a:txBody>
                    <a:bodyPr/>
                    <a:lstStyle/>
                    <a:p>
                      <a:pPr marL="0" lvl="0" indent="0" algn="l" rtl="0">
                        <a:spcBef>
                          <a:spcPts val="0"/>
                        </a:spcBef>
                        <a:spcAft>
                          <a:spcPts val="0"/>
                        </a:spcAft>
                        <a:buNone/>
                      </a:pPr>
                      <a:r>
                        <a:rPr lang="en" dirty="0">
                          <a:latin typeface="Calibri"/>
                          <a:ea typeface="Calibri"/>
                          <a:cs typeface="Calibri"/>
                          <a:sym typeface="Calibri"/>
                        </a:rPr>
                        <a:t>25</a:t>
                      </a:r>
                      <a:endParaRPr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9DAF8"/>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anim calcmode="lin" valueType="num">
                                      <p:cBhvr additive="base">
                                        <p:cTn id="11" dur="1000"/>
                                        <p:tgtEl>
                                          <p:spTgt spid="203"/>
                                        </p:tgtEl>
                                        <p:attrNameLst>
                                          <p:attrName>ppt_x</p:attrName>
                                        </p:attrNameLst>
                                      </p:cBhvr>
                                      <p:tavLst>
                                        <p:tav tm="0">
                                          <p:val>
                                            <p:strVal val="#ppt_x-1"/>
                                          </p:val>
                                        </p:tav>
                                        <p:tav tm="100000">
                                          <p:val>
                                            <p:strVal val="#ppt_x"/>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200"/>
                                        </p:tgtEl>
                                        <p:attrNameLst>
                                          <p:attrName>style.visibility</p:attrName>
                                        </p:attrNameLst>
                                      </p:cBhvr>
                                      <p:to>
                                        <p:strVal val="visible"/>
                                      </p:to>
                                    </p:set>
                                    <p:anim calcmode="lin" valueType="num">
                                      <p:cBhvr additive="base">
                                        <p:cTn id="16" dur="1000"/>
                                        <p:tgtEl>
                                          <p:spTgt spid="20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4914523" y="375771"/>
            <a:ext cx="4022700" cy="755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dirty="0">
                <a:solidFill>
                  <a:schemeClr val="bg1"/>
                </a:solidFill>
                <a:latin typeface="Calibri"/>
                <a:ea typeface="Calibri"/>
                <a:cs typeface="Calibri"/>
                <a:sym typeface="Calibri"/>
              </a:rPr>
              <a:t>Recommendation</a:t>
            </a:r>
            <a:endParaRPr b="1" dirty="0">
              <a:solidFill>
                <a:schemeClr val="bg1"/>
              </a:solidFill>
              <a:latin typeface="Calibri"/>
              <a:ea typeface="Calibri"/>
              <a:cs typeface="Calibri"/>
              <a:sym typeface="Calibri"/>
            </a:endParaRPr>
          </a:p>
        </p:txBody>
      </p:sp>
      <p:sp>
        <p:nvSpPr>
          <p:cNvPr id="209" name="Google Shape;209;p23"/>
          <p:cNvSpPr txBox="1">
            <a:spLocks noGrp="1"/>
          </p:cNvSpPr>
          <p:nvPr>
            <p:ph type="body" idx="2"/>
          </p:nvPr>
        </p:nvSpPr>
        <p:spPr>
          <a:xfrm>
            <a:off x="4914523" y="1219914"/>
            <a:ext cx="4022700" cy="3333000"/>
          </a:xfrm>
          <a:prstGeom prst="rect">
            <a:avLst/>
          </a:prstGeom>
        </p:spPr>
        <p:txBody>
          <a:bodyPr spcFirstLastPara="1" wrap="square" lIns="91425" tIns="91425" rIns="91425" bIns="91425" anchor="t" anchorCtr="0">
            <a:normAutofit/>
          </a:bodyPr>
          <a:lstStyle/>
          <a:p>
            <a:pPr marL="444500">
              <a:buClr>
                <a:schemeClr val="bg1"/>
              </a:buClr>
              <a:buSzPct val="150000"/>
              <a:buFont typeface="Arial" panose="020B0604020202020204" pitchFamily="34" charset="0"/>
              <a:buChar char="•"/>
            </a:pPr>
            <a:r>
              <a:rPr lang="en" sz="2000" dirty="0">
                <a:solidFill>
                  <a:schemeClr val="bg1"/>
                </a:solidFill>
                <a:latin typeface="Calibri"/>
                <a:ea typeface="Calibri"/>
                <a:cs typeface="Calibri"/>
                <a:sym typeface="Calibri"/>
              </a:rPr>
              <a:t>Add more kiosk machines</a:t>
            </a:r>
            <a:endParaRPr sz="2000" dirty="0">
              <a:solidFill>
                <a:schemeClr val="bg1"/>
              </a:solidFill>
              <a:latin typeface="Calibri"/>
              <a:ea typeface="Calibri"/>
              <a:cs typeface="Calibri"/>
              <a:sym typeface="Calibri"/>
            </a:endParaRPr>
          </a:p>
          <a:p>
            <a:pPr marL="444500">
              <a:buClr>
                <a:schemeClr val="bg1"/>
              </a:buClr>
              <a:buSzPct val="150000"/>
              <a:buFont typeface="Arial" panose="020B0604020202020204" pitchFamily="34" charset="0"/>
              <a:buChar char="•"/>
            </a:pPr>
            <a:r>
              <a:rPr lang="en" sz="2000" dirty="0">
                <a:solidFill>
                  <a:schemeClr val="bg1"/>
                </a:solidFill>
                <a:latin typeface="Calibri"/>
                <a:ea typeface="Calibri"/>
                <a:cs typeface="Calibri"/>
                <a:sym typeface="Calibri"/>
              </a:rPr>
              <a:t>Remove cashier lanes</a:t>
            </a:r>
            <a:endParaRPr sz="2000" dirty="0">
              <a:solidFill>
                <a:schemeClr val="bg1"/>
              </a:solidFill>
              <a:latin typeface="Calibri"/>
              <a:ea typeface="Calibri"/>
              <a:cs typeface="Calibri"/>
              <a:sym typeface="Calibri"/>
            </a:endParaRPr>
          </a:p>
          <a:p>
            <a:pPr marL="444500">
              <a:buClr>
                <a:schemeClr val="bg1"/>
              </a:buClr>
              <a:buSzPct val="150000"/>
              <a:buFont typeface="Arial" panose="020B0604020202020204" pitchFamily="34" charset="0"/>
              <a:buChar char="•"/>
            </a:pPr>
            <a:r>
              <a:rPr lang="en" sz="2000" dirty="0">
                <a:solidFill>
                  <a:schemeClr val="bg1"/>
                </a:solidFill>
                <a:latin typeface="Calibri"/>
                <a:ea typeface="Calibri"/>
                <a:cs typeface="Calibri"/>
                <a:sym typeface="Calibri"/>
              </a:rPr>
              <a:t>Collect more data over a longer period of time (multiple days &amp; multiple times of the day)</a:t>
            </a:r>
            <a:endParaRPr sz="2000" dirty="0">
              <a:solidFill>
                <a:schemeClr val="bg1"/>
              </a:solidFill>
              <a:latin typeface="Calibri"/>
              <a:ea typeface="Calibri"/>
              <a:cs typeface="Calibri"/>
              <a:sym typeface="Calibri"/>
            </a:endParaRPr>
          </a:p>
        </p:txBody>
      </p:sp>
      <p:sp>
        <p:nvSpPr>
          <p:cNvPr id="210" name="Google Shape;210;p23"/>
          <p:cNvSpPr txBox="1">
            <a:spLocks noGrp="1"/>
          </p:cNvSpPr>
          <p:nvPr>
            <p:ph type="title"/>
          </p:nvPr>
        </p:nvSpPr>
        <p:spPr>
          <a:xfrm>
            <a:off x="206778" y="375771"/>
            <a:ext cx="4022700" cy="7557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dirty="0">
                <a:solidFill>
                  <a:schemeClr val="lt1"/>
                </a:solidFill>
                <a:latin typeface="Calibri"/>
                <a:ea typeface="Calibri"/>
                <a:cs typeface="Calibri"/>
                <a:sym typeface="Calibri"/>
              </a:rPr>
              <a:t>Conclusion</a:t>
            </a:r>
            <a:endParaRPr b="1" dirty="0">
              <a:latin typeface="Calibri"/>
              <a:ea typeface="Calibri"/>
              <a:cs typeface="Calibri"/>
              <a:sym typeface="Calibri"/>
            </a:endParaRPr>
          </a:p>
        </p:txBody>
      </p:sp>
      <p:sp>
        <p:nvSpPr>
          <p:cNvPr id="211" name="Google Shape;211;p23"/>
          <p:cNvSpPr txBox="1">
            <a:spLocks noGrp="1"/>
          </p:cNvSpPr>
          <p:nvPr>
            <p:ph type="body" idx="2"/>
          </p:nvPr>
        </p:nvSpPr>
        <p:spPr>
          <a:xfrm>
            <a:off x="206778" y="1219914"/>
            <a:ext cx="4022700" cy="3333000"/>
          </a:xfrm>
          <a:prstGeom prst="rect">
            <a:avLst/>
          </a:prstGeom>
        </p:spPr>
        <p:txBody>
          <a:bodyPr spcFirstLastPara="1" wrap="square" lIns="91425" tIns="91425" rIns="91425" bIns="91425" anchor="t" anchorCtr="0">
            <a:normAutofit/>
          </a:bodyPr>
          <a:lstStyle/>
          <a:p>
            <a:pPr marL="461963" indent="-290513">
              <a:buSzPts val="2000"/>
            </a:pPr>
            <a:r>
              <a:rPr lang="en-US" sz="2000" dirty="0">
                <a:latin typeface="Calibri"/>
                <a:ea typeface="Calibri"/>
                <a:cs typeface="Calibri"/>
                <a:sym typeface="Calibri"/>
              </a:rPr>
              <a:t>Kiosk machines are utilized at 100%</a:t>
            </a:r>
          </a:p>
          <a:p>
            <a:pPr marL="461963" indent="-290513">
              <a:buSzPts val="2000"/>
            </a:pPr>
            <a:r>
              <a:rPr lang="en-US" sz="2000" dirty="0">
                <a:latin typeface="Calibri"/>
                <a:ea typeface="Calibri"/>
                <a:cs typeface="Calibri"/>
                <a:sym typeface="Calibri"/>
              </a:rPr>
              <a:t>Lanes are underutilized </a:t>
            </a:r>
          </a:p>
          <a:p>
            <a:pPr marL="0" lvl="0" indent="0" algn="l" rtl="0">
              <a:spcBef>
                <a:spcPts val="1200"/>
              </a:spcBef>
              <a:spcAft>
                <a:spcPts val="1200"/>
              </a:spcAft>
              <a:buNone/>
            </a:pPr>
            <a:endParaRPr sz="2000" dirty="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339075" y="3900725"/>
            <a:ext cx="6404100" cy="897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b="1" dirty="0">
                <a:solidFill>
                  <a:schemeClr val="dk1"/>
                </a:solidFill>
                <a:latin typeface="Calibri"/>
                <a:ea typeface="Calibri"/>
                <a:cs typeface="Calibri"/>
                <a:sym typeface="Calibri"/>
              </a:rPr>
              <a:t>References</a:t>
            </a:r>
            <a:endParaRPr b="1" dirty="0">
              <a:solidFill>
                <a:schemeClr val="dk1"/>
              </a:solidFill>
              <a:latin typeface="Calibri"/>
              <a:ea typeface="Calibri"/>
              <a:cs typeface="Calibri"/>
              <a:sym typeface="Calibri"/>
            </a:endParaRPr>
          </a:p>
        </p:txBody>
      </p:sp>
      <p:sp>
        <p:nvSpPr>
          <p:cNvPr id="217" name="Google Shape;217;p24"/>
          <p:cNvSpPr txBox="1"/>
          <p:nvPr/>
        </p:nvSpPr>
        <p:spPr>
          <a:xfrm>
            <a:off x="339075" y="408225"/>
            <a:ext cx="8248500" cy="349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endParaRPr sz="1200">
              <a:solidFill>
                <a:schemeClr val="dk1"/>
              </a:solidFill>
              <a:latin typeface="Calibri"/>
              <a:ea typeface="Calibri"/>
              <a:cs typeface="Calibri"/>
              <a:sym typeface="Calibri"/>
            </a:endParaRPr>
          </a:p>
          <a:p>
            <a:pPr marL="457200" lvl="0" indent="-304800" algn="l" rtl="0">
              <a:lnSpc>
                <a:spcPct val="100000"/>
              </a:lnSpc>
              <a:spcBef>
                <a:spcPts val="120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Mohammad, Y. (2024, September 28). </a:t>
            </a:r>
            <a:r>
              <a:rPr lang="en" sz="1200" i="1">
                <a:solidFill>
                  <a:schemeClr val="dk1"/>
                </a:solidFill>
                <a:latin typeface="Calibri"/>
                <a:ea typeface="Calibri"/>
                <a:cs typeface="Calibri"/>
                <a:sym typeface="Calibri"/>
              </a:rPr>
              <a:t>Target statistics: The key data and Numbers (2024 updated)</a:t>
            </a:r>
            <a:r>
              <a:rPr lang="en" sz="1200">
                <a:solidFill>
                  <a:schemeClr val="dk1"/>
                </a:solidFill>
                <a:latin typeface="Calibri"/>
                <a:ea typeface="Calibri"/>
                <a:cs typeface="Calibri"/>
                <a:sym typeface="Calibri"/>
              </a:rPr>
              <a:t>. Contimod. https://www.contimod.com/target-statistics/#:~:text=Each%20day%2C%20Target%20generates%20approximately,approximately%2021%20visits%20per%20year </a:t>
            </a:r>
            <a:endParaRPr sz="1200">
              <a:solidFill>
                <a:schemeClr val="dk1"/>
              </a:solidFill>
              <a:latin typeface="Calibri"/>
              <a:ea typeface="Calibri"/>
              <a:cs typeface="Calibri"/>
              <a:sym typeface="Calibri"/>
            </a:endParaRPr>
          </a:p>
          <a:p>
            <a:pPr marL="457200" lvl="0" indent="-30480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Soares, E. (2020). </a:t>
            </a:r>
            <a:r>
              <a:rPr lang="en" sz="1200" i="1">
                <a:solidFill>
                  <a:schemeClr val="dk1"/>
                </a:solidFill>
                <a:latin typeface="Calibri"/>
                <a:ea typeface="Calibri"/>
                <a:cs typeface="Calibri"/>
                <a:sym typeface="Calibri"/>
              </a:rPr>
              <a:t>blue shopping cart on street during daytime</a:t>
            </a:r>
            <a:r>
              <a:rPr lang="en" sz="1200">
                <a:solidFill>
                  <a:schemeClr val="dk1"/>
                </a:solidFill>
                <a:latin typeface="Calibri"/>
                <a:ea typeface="Calibri"/>
                <a:cs typeface="Calibri"/>
                <a:sym typeface="Calibri"/>
              </a:rPr>
              <a:t>. Unsplash.com. Retrieved October 7, 2024, from https://unsplash.com/photos/blue-shopping-cart-on-street-during-daytime-QsYXYSwV3NU?utm_content=creditCopyText&amp;utm_medium=referral&amp;utm_source=unsplash. </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Tretheway, C. (2024, January 3). </a:t>
            </a:r>
            <a:r>
              <a:rPr lang="en" sz="1200" i="1">
                <a:solidFill>
                  <a:schemeClr val="dk1"/>
                </a:solidFill>
                <a:latin typeface="Calibri"/>
                <a:ea typeface="Calibri"/>
                <a:cs typeface="Calibri"/>
                <a:sym typeface="Calibri"/>
              </a:rPr>
              <a:t>More Americans spend more time in food-related activities than a decade ago</a:t>
            </a:r>
            <a:r>
              <a:rPr lang="en" sz="1200">
                <a:solidFill>
                  <a:schemeClr val="dk1"/>
                </a:solidFill>
                <a:latin typeface="Calibri"/>
                <a:ea typeface="Calibri"/>
                <a:cs typeface="Calibri"/>
                <a:sym typeface="Calibri"/>
              </a:rPr>
              <a:t>. USDA ERS - More Americans Spend More Time in Food-Related Activities Than a Decade Ago. https://www.ers.usda.gov/amber-waves/2020/april/more-americans-spend-more-time-in-food-related-activities-than-a-decade-ago/ </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Zeballos, E. (2020, April 6). </a:t>
            </a:r>
            <a:r>
              <a:rPr lang="en" sz="1200" i="1">
                <a:solidFill>
                  <a:schemeClr val="dk1"/>
                </a:solidFill>
                <a:latin typeface="Calibri"/>
                <a:ea typeface="Calibri"/>
                <a:cs typeface="Calibri"/>
                <a:sym typeface="Calibri"/>
              </a:rPr>
              <a:t>More Americans spend more time in food-related activities than a decade ago</a:t>
            </a:r>
            <a:r>
              <a:rPr lang="en" sz="1200">
                <a:solidFill>
                  <a:schemeClr val="dk1"/>
                </a:solidFill>
                <a:latin typeface="Calibri"/>
                <a:ea typeface="Calibri"/>
                <a:cs typeface="Calibri"/>
                <a:sym typeface="Calibri"/>
              </a:rPr>
              <a:t>. USDA Economic Research Service. https://www.ers.usda.gov/amber-waves/2020/april/more-americans-spend-more-time-in-food-related-activities-than-a-decade-ago/ </a:t>
            </a:r>
            <a:endParaRPr sz="1200">
              <a:solidFill>
                <a:schemeClr val="dk1"/>
              </a:solidFill>
              <a:latin typeface="Calibri"/>
              <a:ea typeface="Calibri"/>
              <a:cs typeface="Calibri"/>
              <a:sym typeface="Calibri"/>
            </a:endParaRPr>
          </a:p>
          <a:p>
            <a:pPr marL="0" lvl="0" indent="0" algn="l" rtl="0">
              <a:lnSpc>
                <a:spcPct val="100000"/>
              </a:lnSpc>
              <a:spcBef>
                <a:spcPts val="1200"/>
              </a:spcBef>
              <a:spcAft>
                <a:spcPts val="0"/>
              </a:spcAft>
              <a:buNone/>
            </a:pPr>
            <a:endParaRPr sz="12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1" dirty="0">
                <a:latin typeface="Calibri" panose="020F0502020204030204" pitchFamily="34" charset="0"/>
                <a:cs typeface="Calibri" panose="020F0502020204030204" pitchFamily="34" charset="0"/>
              </a:rPr>
              <a:t>Thank You &amp; Questions</a:t>
            </a:r>
            <a:endParaRPr b="1" dirty="0">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108650" y="758100"/>
            <a:ext cx="5358900" cy="3928500"/>
          </a:xfrm>
          <a:prstGeom prst="rect">
            <a:avLst/>
          </a:prstGeom>
        </p:spPr>
        <p:txBody>
          <a:bodyPr spcFirstLastPara="1" wrap="square" lIns="91425" tIns="91425" rIns="91425" bIns="91425" anchor="t" anchorCtr="0">
            <a:normAutofit/>
          </a:bodyPr>
          <a:lstStyle/>
          <a:p>
            <a:pPr marL="0" lvl="0" indent="0" algn="just" rtl="0">
              <a:lnSpc>
                <a:spcPct val="80000"/>
              </a:lnSpc>
              <a:spcBef>
                <a:spcPts val="0"/>
              </a:spcBef>
              <a:spcAft>
                <a:spcPts val="0"/>
              </a:spcAft>
              <a:buNone/>
            </a:pPr>
            <a:r>
              <a:rPr lang="en" sz="2600" b="1" dirty="0">
                <a:solidFill>
                  <a:schemeClr val="dk1"/>
                </a:solidFill>
                <a:latin typeface="Calibri"/>
                <a:ea typeface="Calibri"/>
                <a:cs typeface="Calibri"/>
                <a:sym typeface="Calibri"/>
              </a:rPr>
              <a:t>Motivation</a:t>
            </a:r>
            <a:endParaRPr sz="2600" b="1" dirty="0">
              <a:solidFill>
                <a:schemeClr val="dk1"/>
              </a:solidFill>
              <a:latin typeface="Calibri"/>
              <a:ea typeface="Calibri"/>
              <a:cs typeface="Calibri"/>
              <a:sym typeface="Calibri"/>
            </a:endParaRPr>
          </a:p>
          <a:p>
            <a:pPr marL="457200" lvl="0" indent="-387350" algn="just" rtl="0">
              <a:lnSpc>
                <a:spcPct val="80000"/>
              </a:lnSpc>
              <a:spcBef>
                <a:spcPts val="0"/>
              </a:spcBef>
              <a:spcAft>
                <a:spcPts val="0"/>
              </a:spcAft>
              <a:buClr>
                <a:schemeClr val="dk1"/>
              </a:buClr>
              <a:buSzPts val="2500"/>
              <a:buFont typeface="Calibri"/>
              <a:buChar char="●"/>
            </a:pPr>
            <a:r>
              <a:rPr lang="en" sz="2500" dirty="0">
                <a:solidFill>
                  <a:schemeClr val="dk1"/>
                </a:solidFill>
                <a:latin typeface="Calibri"/>
                <a:ea typeface="Calibri"/>
                <a:cs typeface="Calibri"/>
                <a:sym typeface="Calibri"/>
              </a:rPr>
              <a:t>U.S. Dept of Agriculture Statistics (2014-2017)</a:t>
            </a:r>
            <a:r>
              <a:rPr lang="en" sz="2500" baseline="30000" dirty="0">
                <a:solidFill>
                  <a:schemeClr val="dk1"/>
                </a:solidFill>
                <a:latin typeface="Calibri"/>
                <a:ea typeface="Calibri"/>
                <a:cs typeface="Calibri"/>
                <a:sym typeface="Calibri"/>
              </a:rPr>
              <a:t>4</a:t>
            </a:r>
            <a:endParaRPr sz="2500" dirty="0">
              <a:solidFill>
                <a:schemeClr val="dk1"/>
              </a:solidFill>
              <a:latin typeface="Calibri"/>
              <a:ea typeface="Calibri"/>
              <a:cs typeface="Calibri"/>
              <a:sym typeface="Calibri"/>
            </a:endParaRPr>
          </a:p>
          <a:p>
            <a:pPr marL="0" lvl="0" indent="0" algn="just" rtl="0">
              <a:lnSpc>
                <a:spcPct val="80000"/>
              </a:lnSpc>
              <a:spcBef>
                <a:spcPts val="0"/>
              </a:spcBef>
              <a:spcAft>
                <a:spcPts val="0"/>
              </a:spcAft>
              <a:buNone/>
            </a:pPr>
            <a:endParaRPr sz="2500" dirty="0">
              <a:solidFill>
                <a:schemeClr val="dk1"/>
              </a:solidFill>
              <a:latin typeface="Calibri"/>
              <a:ea typeface="Calibri"/>
              <a:cs typeface="Calibri"/>
              <a:sym typeface="Calibri"/>
            </a:endParaRPr>
          </a:p>
          <a:p>
            <a:pPr marL="0" lvl="0" indent="0" algn="just" rtl="0">
              <a:lnSpc>
                <a:spcPct val="80000"/>
              </a:lnSpc>
              <a:spcBef>
                <a:spcPts val="0"/>
              </a:spcBef>
              <a:spcAft>
                <a:spcPts val="0"/>
              </a:spcAft>
              <a:buNone/>
            </a:pPr>
            <a:r>
              <a:rPr lang="en" sz="2600" b="1" dirty="0">
                <a:solidFill>
                  <a:schemeClr val="dk1"/>
                </a:solidFill>
                <a:latin typeface="Calibri"/>
                <a:ea typeface="Calibri"/>
                <a:cs typeface="Calibri"/>
                <a:sym typeface="Calibri"/>
              </a:rPr>
              <a:t>Business Problem</a:t>
            </a:r>
            <a:endParaRPr sz="2600" b="1" dirty="0">
              <a:solidFill>
                <a:schemeClr val="dk1"/>
              </a:solidFill>
              <a:latin typeface="Calibri"/>
              <a:ea typeface="Calibri"/>
              <a:cs typeface="Calibri"/>
              <a:sym typeface="Calibri"/>
            </a:endParaRPr>
          </a:p>
          <a:p>
            <a:pPr marL="457200" lvl="0" indent="-387350" algn="just" rtl="0">
              <a:lnSpc>
                <a:spcPct val="80000"/>
              </a:lnSpc>
              <a:spcBef>
                <a:spcPts val="0"/>
              </a:spcBef>
              <a:spcAft>
                <a:spcPts val="0"/>
              </a:spcAft>
              <a:buClr>
                <a:schemeClr val="dk1"/>
              </a:buClr>
              <a:buSzPts val="2500"/>
              <a:buFont typeface="Calibri"/>
              <a:buChar char="●"/>
            </a:pPr>
            <a:r>
              <a:rPr lang="en" sz="2500" dirty="0">
                <a:solidFill>
                  <a:schemeClr val="dk1"/>
                </a:solidFill>
                <a:latin typeface="Calibri"/>
                <a:ea typeface="Calibri"/>
                <a:cs typeface="Calibri"/>
                <a:sym typeface="Calibri"/>
              </a:rPr>
              <a:t>Long wait times</a:t>
            </a:r>
            <a:endParaRPr sz="2500" dirty="0">
              <a:solidFill>
                <a:schemeClr val="dk1"/>
              </a:solidFill>
              <a:latin typeface="Calibri"/>
              <a:ea typeface="Calibri"/>
              <a:cs typeface="Calibri"/>
              <a:sym typeface="Calibri"/>
            </a:endParaRPr>
          </a:p>
          <a:p>
            <a:pPr marL="457200" lvl="0" indent="-387350" algn="just" rtl="0">
              <a:lnSpc>
                <a:spcPct val="80000"/>
              </a:lnSpc>
              <a:spcBef>
                <a:spcPts val="0"/>
              </a:spcBef>
              <a:spcAft>
                <a:spcPts val="0"/>
              </a:spcAft>
              <a:buClr>
                <a:schemeClr val="dk1"/>
              </a:buClr>
              <a:buSzPts val="2500"/>
              <a:buFont typeface="Calibri"/>
              <a:buChar char="●"/>
            </a:pPr>
            <a:r>
              <a:rPr lang="en" sz="2500" dirty="0">
                <a:solidFill>
                  <a:schemeClr val="dk1"/>
                </a:solidFill>
                <a:latin typeface="Calibri"/>
                <a:ea typeface="Calibri"/>
                <a:cs typeface="Calibri"/>
                <a:sym typeface="Calibri"/>
              </a:rPr>
              <a:t>Low utilization of cashiers</a:t>
            </a:r>
            <a:endParaRPr sz="2500" dirty="0">
              <a:solidFill>
                <a:schemeClr val="dk1"/>
              </a:solidFill>
              <a:latin typeface="Calibri"/>
              <a:ea typeface="Calibri"/>
              <a:cs typeface="Calibri"/>
              <a:sym typeface="Calibri"/>
            </a:endParaRPr>
          </a:p>
          <a:p>
            <a:pPr marL="0" lvl="0" indent="0" algn="just" rtl="0">
              <a:lnSpc>
                <a:spcPct val="80000"/>
              </a:lnSpc>
              <a:spcBef>
                <a:spcPts val="0"/>
              </a:spcBef>
              <a:spcAft>
                <a:spcPts val="0"/>
              </a:spcAft>
              <a:buNone/>
            </a:pPr>
            <a:endParaRPr sz="2500" dirty="0">
              <a:solidFill>
                <a:schemeClr val="dk1"/>
              </a:solidFill>
              <a:latin typeface="Calibri"/>
              <a:ea typeface="Calibri"/>
              <a:cs typeface="Calibri"/>
              <a:sym typeface="Calibri"/>
            </a:endParaRPr>
          </a:p>
          <a:p>
            <a:pPr marL="0" lvl="0" indent="0" algn="just" rtl="0">
              <a:lnSpc>
                <a:spcPct val="80000"/>
              </a:lnSpc>
              <a:spcBef>
                <a:spcPts val="0"/>
              </a:spcBef>
              <a:spcAft>
                <a:spcPts val="0"/>
              </a:spcAft>
              <a:buNone/>
            </a:pPr>
            <a:r>
              <a:rPr lang="en" sz="2600" b="1" dirty="0">
                <a:solidFill>
                  <a:schemeClr val="dk1"/>
                </a:solidFill>
                <a:latin typeface="Calibri"/>
                <a:ea typeface="Calibri"/>
                <a:cs typeface="Calibri"/>
                <a:sym typeface="Calibri"/>
              </a:rPr>
              <a:t>Methodology</a:t>
            </a:r>
            <a:endParaRPr sz="2600" b="1" dirty="0">
              <a:solidFill>
                <a:schemeClr val="dk1"/>
              </a:solidFill>
              <a:latin typeface="Calibri"/>
              <a:ea typeface="Calibri"/>
              <a:cs typeface="Calibri"/>
              <a:sym typeface="Calibri"/>
            </a:endParaRPr>
          </a:p>
          <a:p>
            <a:pPr marL="457200" lvl="0" indent="-387350" algn="l" rtl="0">
              <a:lnSpc>
                <a:spcPct val="80000"/>
              </a:lnSpc>
              <a:spcBef>
                <a:spcPts val="0"/>
              </a:spcBef>
              <a:spcAft>
                <a:spcPts val="0"/>
              </a:spcAft>
              <a:buClr>
                <a:schemeClr val="dk1"/>
              </a:buClr>
              <a:buSzPts val="2500"/>
              <a:buFont typeface="Calibri"/>
              <a:buChar char="●"/>
            </a:pPr>
            <a:r>
              <a:rPr lang="en" sz="2500" dirty="0">
                <a:solidFill>
                  <a:schemeClr val="dk1"/>
                </a:solidFill>
                <a:latin typeface="Calibri"/>
                <a:ea typeface="Calibri"/>
                <a:cs typeface="Calibri"/>
                <a:sym typeface="Calibri"/>
              </a:rPr>
              <a:t>Lanes with cashier vs. Self-checkout lanes</a:t>
            </a:r>
            <a:endParaRPr sz="2500" dirty="0">
              <a:solidFill>
                <a:schemeClr val="dk1"/>
              </a:solidFill>
              <a:latin typeface="Calibri"/>
              <a:ea typeface="Calibri"/>
              <a:cs typeface="Calibri"/>
              <a:sym typeface="Calibri"/>
            </a:endParaRPr>
          </a:p>
        </p:txBody>
      </p:sp>
      <p:sp>
        <p:nvSpPr>
          <p:cNvPr id="92" name="Google Shape;92;p14"/>
          <p:cNvSpPr txBox="1">
            <a:spLocks noGrp="1"/>
          </p:cNvSpPr>
          <p:nvPr>
            <p:ph type="body" idx="1"/>
          </p:nvPr>
        </p:nvSpPr>
        <p:spPr>
          <a:xfrm>
            <a:off x="5570563" y="4557875"/>
            <a:ext cx="3291600" cy="3420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100" dirty="0">
                <a:solidFill>
                  <a:schemeClr val="tx1"/>
                </a:solidFill>
                <a:latin typeface="Arial"/>
                <a:ea typeface="Arial"/>
                <a:cs typeface="Arial"/>
                <a:sym typeface="Arial"/>
              </a:rPr>
              <a:t>Photo by</a:t>
            </a:r>
            <a:r>
              <a:rPr lang="en" sz="1100" dirty="0">
                <a:solidFill>
                  <a:schemeClr val="tx1"/>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sz="1100" u="sng" dirty="0">
                <a:solidFill>
                  <a:schemeClr val="tx1"/>
                </a:solidFill>
                <a:latin typeface="Arial"/>
                <a:ea typeface="Arial"/>
                <a:cs typeface="Arial"/>
                <a:sym typeface="Arial"/>
                <a:hlinkClick r:id="rId3">
                  <a:extLst>
                    <a:ext uri="{A12FA001-AC4F-418D-AE19-62706E023703}">
                      <ahyp:hlinkClr xmlns:ahyp="http://schemas.microsoft.com/office/drawing/2018/hyperlinkcolor" val="tx"/>
                    </a:ext>
                  </a:extLst>
                </a:hlinkClick>
              </a:rPr>
              <a:t>Eduardo Soares</a:t>
            </a:r>
            <a:r>
              <a:rPr lang="en" sz="1100" dirty="0">
                <a:solidFill>
                  <a:schemeClr val="tx1"/>
                </a:solidFill>
                <a:latin typeface="Arial"/>
                <a:ea typeface="Arial"/>
                <a:cs typeface="Arial"/>
                <a:sym typeface="Arial"/>
              </a:rPr>
              <a:t> on</a:t>
            </a:r>
            <a:r>
              <a:rPr lang="en" sz="1100" dirty="0">
                <a:solidFill>
                  <a:schemeClr val="tx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 sz="1100" u="sng" dirty="0">
                <a:solidFill>
                  <a:schemeClr val="tx1"/>
                </a:solidFill>
                <a:latin typeface="Arial"/>
                <a:ea typeface="Arial"/>
                <a:cs typeface="Arial"/>
                <a:sym typeface="Arial"/>
                <a:hlinkClick r:id="rId4">
                  <a:extLst>
                    <a:ext uri="{A12FA001-AC4F-418D-AE19-62706E023703}">
                      <ahyp:hlinkClr xmlns:ahyp="http://schemas.microsoft.com/office/drawing/2018/hyperlinkcolor" val="tx"/>
                    </a:ext>
                  </a:extLst>
                </a:hlinkClick>
              </a:rPr>
              <a:t>Unsplash</a:t>
            </a:r>
            <a:r>
              <a:rPr lang="en" sz="1100" baseline="30000" dirty="0">
                <a:solidFill>
                  <a:schemeClr val="tx1"/>
                </a:solidFill>
                <a:latin typeface="Arial"/>
                <a:ea typeface="Arial"/>
                <a:cs typeface="Arial"/>
                <a:sym typeface="Arial"/>
              </a:rPr>
              <a:t>2</a:t>
            </a:r>
            <a:endParaRPr sz="1100" dirty="0">
              <a:solidFill>
                <a:schemeClr val="tx1"/>
              </a:solidFill>
              <a:latin typeface="Arial"/>
              <a:ea typeface="Arial"/>
              <a:cs typeface="Arial"/>
              <a:sym typeface="Arial"/>
            </a:endParaRPr>
          </a:p>
        </p:txBody>
      </p:sp>
      <p:pic>
        <p:nvPicPr>
          <p:cNvPr id="93" name="Google Shape;93;p14"/>
          <p:cNvPicPr preferRelativeResize="0"/>
          <p:nvPr/>
        </p:nvPicPr>
        <p:blipFill>
          <a:blip r:embed="rId5">
            <a:alphaModFix/>
          </a:blip>
          <a:stretch>
            <a:fillRect/>
          </a:stretch>
        </p:blipFill>
        <p:spPr>
          <a:xfrm>
            <a:off x="5570611" y="514051"/>
            <a:ext cx="3291520" cy="411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375525" y="676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33" b="1" dirty="0">
                <a:latin typeface="Calibri"/>
                <a:ea typeface="Calibri"/>
                <a:cs typeface="Calibri"/>
                <a:sym typeface="Calibri"/>
              </a:rPr>
              <a:t>Process Flow Diagram: Cashier</a:t>
            </a:r>
            <a:endParaRPr sz="3333" dirty="0">
              <a:latin typeface="Calibri"/>
              <a:ea typeface="Calibri"/>
              <a:cs typeface="Calibri"/>
              <a:sym typeface="Calibri"/>
            </a:endParaRPr>
          </a:p>
          <a:p>
            <a:pPr marL="0" lvl="0" indent="0" algn="l" rtl="0">
              <a:spcBef>
                <a:spcPts val="0"/>
              </a:spcBef>
              <a:spcAft>
                <a:spcPts val="0"/>
              </a:spcAft>
              <a:buNone/>
            </a:pPr>
            <a:endParaRPr dirty="0"/>
          </a:p>
        </p:txBody>
      </p:sp>
      <p:sp>
        <p:nvSpPr>
          <p:cNvPr id="99" name="Google Shape;99;p15"/>
          <p:cNvSpPr/>
          <p:nvPr/>
        </p:nvSpPr>
        <p:spPr>
          <a:xfrm>
            <a:off x="375525" y="2597950"/>
            <a:ext cx="491100" cy="572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 name="Google Shape;100;p15"/>
          <p:cNvSpPr/>
          <p:nvPr/>
        </p:nvSpPr>
        <p:spPr>
          <a:xfrm>
            <a:off x="2909639" y="3939976"/>
            <a:ext cx="531000" cy="572700"/>
          </a:xfrm>
          <a:prstGeom prst="triangle">
            <a:avLst>
              <a:gd name="adj"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01" name="Google Shape;101;p15"/>
          <p:cNvCxnSpPr/>
          <p:nvPr/>
        </p:nvCxnSpPr>
        <p:spPr>
          <a:xfrm rot="10800000" flipH="1">
            <a:off x="1268775" y="1371500"/>
            <a:ext cx="1158900" cy="702900"/>
          </a:xfrm>
          <a:prstGeom prst="straightConnector1">
            <a:avLst/>
          </a:prstGeom>
          <a:noFill/>
          <a:ln w="9525" cap="flat" cmpd="sng">
            <a:solidFill>
              <a:srgbClr val="000000"/>
            </a:solidFill>
            <a:prstDash val="solid"/>
            <a:round/>
            <a:headEnd type="none" w="med" len="med"/>
            <a:tailEnd type="triangle" w="med" len="med"/>
          </a:ln>
        </p:spPr>
      </p:cxnSp>
      <p:cxnSp>
        <p:nvCxnSpPr>
          <p:cNvPr id="102" name="Google Shape;102;p15"/>
          <p:cNvCxnSpPr/>
          <p:nvPr/>
        </p:nvCxnSpPr>
        <p:spPr>
          <a:xfrm rot="10800000" flipH="1">
            <a:off x="1212063" y="2895688"/>
            <a:ext cx="1269900" cy="19200"/>
          </a:xfrm>
          <a:prstGeom prst="straightConnector1">
            <a:avLst/>
          </a:prstGeom>
          <a:noFill/>
          <a:ln w="9525" cap="flat" cmpd="sng">
            <a:solidFill>
              <a:srgbClr val="000000"/>
            </a:solidFill>
            <a:prstDash val="solid"/>
            <a:round/>
            <a:headEnd type="none" w="med" len="med"/>
            <a:tailEnd type="triangle" w="med" len="med"/>
          </a:ln>
        </p:spPr>
      </p:cxnSp>
      <p:cxnSp>
        <p:nvCxnSpPr>
          <p:cNvPr id="103" name="Google Shape;103;p15"/>
          <p:cNvCxnSpPr>
            <a:endCxn id="104" idx="3"/>
          </p:cNvCxnSpPr>
          <p:nvPr/>
        </p:nvCxnSpPr>
        <p:spPr>
          <a:xfrm>
            <a:off x="1200550" y="3592150"/>
            <a:ext cx="1182000" cy="828900"/>
          </a:xfrm>
          <a:prstGeom prst="straightConnector1">
            <a:avLst/>
          </a:prstGeom>
          <a:noFill/>
          <a:ln w="9525" cap="flat" cmpd="sng">
            <a:solidFill>
              <a:srgbClr val="000000"/>
            </a:solidFill>
            <a:prstDash val="solid"/>
            <a:round/>
            <a:headEnd type="none" w="med" len="med"/>
            <a:tailEnd type="triangle" w="med" len="med"/>
          </a:ln>
        </p:spPr>
      </p:cxnSp>
      <p:sp>
        <p:nvSpPr>
          <p:cNvPr id="105" name="Google Shape;105;p15"/>
          <p:cNvSpPr/>
          <p:nvPr/>
        </p:nvSpPr>
        <p:spPr>
          <a:xfrm>
            <a:off x="5104450" y="984125"/>
            <a:ext cx="696300" cy="522600"/>
          </a:xfrm>
          <a:prstGeom prst="octagon">
            <a:avLst>
              <a:gd name="adj" fmla="val 29289"/>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6" name="Google Shape;106;p15"/>
          <p:cNvSpPr/>
          <p:nvPr/>
        </p:nvSpPr>
        <p:spPr>
          <a:xfrm>
            <a:off x="5104441" y="2474000"/>
            <a:ext cx="696300" cy="522600"/>
          </a:xfrm>
          <a:prstGeom prst="octagon">
            <a:avLst>
              <a:gd name="adj" fmla="val 29289"/>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7" name="Google Shape;107;p15"/>
          <p:cNvSpPr/>
          <p:nvPr/>
        </p:nvSpPr>
        <p:spPr>
          <a:xfrm>
            <a:off x="5104455" y="3963881"/>
            <a:ext cx="696300" cy="522600"/>
          </a:xfrm>
          <a:prstGeom prst="octagon">
            <a:avLst>
              <a:gd name="adj" fmla="val 29289"/>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5"/>
          <p:cNvSpPr/>
          <p:nvPr/>
        </p:nvSpPr>
        <p:spPr>
          <a:xfrm>
            <a:off x="7264229" y="2571750"/>
            <a:ext cx="696300" cy="522600"/>
          </a:xfrm>
          <a:prstGeom prst="noSmoking">
            <a:avLst>
              <a:gd name="adj" fmla="val 1875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09" name="Google Shape;109;p15"/>
          <p:cNvCxnSpPr/>
          <p:nvPr/>
        </p:nvCxnSpPr>
        <p:spPr>
          <a:xfrm>
            <a:off x="6231775" y="1601075"/>
            <a:ext cx="515400" cy="604800"/>
          </a:xfrm>
          <a:prstGeom prst="straightConnector1">
            <a:avLst/>
          </a:prstGeom>
          <a:noFill/>
          <a:ln w="9525" cap="flat" cmpd="sng">
            <a:solidFill>
              <a:srgbClr val="000000"/>
            </a:solidFill>
            <a:prstDash val="solid"/>
            <a:round/>
            <a:headEnd type="none" w="med" len="med"/>
            <a:tailEnd type="triangle" w="med" len="med"/>
          </a:ln>
        </p:spPr>
      </p:cxnSp>
      <p:cxnSp>
        <p:nvCxnSpPr>
          <p:cNvPr id="110" name="Google Shape;110;p15"/>
          <p:cNvCxnSpPr/>
          <p:nvPr/>
        </p:nvCxnSpPr>
        <p:spPr>
          <a:xfrm>
            <a:off x="6268525" y="2884300"/>
            <a:ext cx="441900" cy="0"/>
          </a:xfrm>
          <a:prstGeom prst="straightConnector1">
            <a:avLst/>
          </a:prstGeom>
          <a:noFill/>
          <a:ln w="9525" cap="flat" cmpd="sng">
            <a:solidFill>
              <a:srgbClr val="000000"/>
            </a:solidFill>
            <a:prstDash val="solid"/>
            <a:round/>
            <a:headEnd type="none" w="med" len="med"/>
            <a:tailEnd type="triangle" w="med" len="med"/>
          </a:ln>
        </p:spPr>
      </p:cxnSp>
      <p:cxnSp>
        <p:nvCxnSpPr>
          <p:cNvPr id="111" name="Google Shape;111;p15"/>
          <p:cNvCxnSpPr/>
          <p:nvPr/>
        </p:nvCxnSpPr>
        <p:spPr>
          <a:xfrm rot="10800000" flipH="1">
            <a:off x="6231775" y="3691750"/>
            <a:ext cx="491100" cy="690600"/>
          </a:xfrm>
          <a:prstGeom prst="straightConnector1">
            <a:avLst/>
          </a:prstGeom>
          <a:noFill/>
          <a:ln w="9525" cap="flat" cmpd="sng">
            <a:solidFill>
              <a:srgbClr val="000000"/>
            </a:solidFill>
            <a:prstDash val="solid"/>
            <a:round/>
            <a:headEnd type="none" w="med" len="med"/>
            <a:tailEnd type="triangle" w="med" len="med"/>
          </a:ln>
        </p:spPr>
      </p:cxnSp>
      <p:sp>
        <p:nvSpPr>
          <p:cNvPr id="112" name="Google Shape;112;p15"/>
          <p:cNvSpPr txBox="1"/>
          <p:nvPr/>
        </p:nvSpPr>
        <p:spPr>
          <a:xfrm>
            <a:off x="30075" y="3264725"/>
            <a:ext cx="1057500" cy="4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Customer</a:t>
            </a:r>
            <a:endParaRPr sz="1500">
              <a:solidFill>
                <a:schemeClr val="accent3"/>
              </a:solidFill>
              <a:latin typeface="Calibri"/>
              <a:ea typeface="Calibri"/>
              <a:cs typeface="Calibri"/>
              <a:sym typeface="Calibri"/>
            </a:endParaRPr>
          </a:p>
        </p:txBody>
      </p:sp>
      <p:sp>
        <p:nvSpPr>
          <p:cNvPr id="113" name="Google Shape;113;p15"/>
          <p:cNvSpPr txBox="1"/>
          <p:nvPr/>
        </p:nvSpPr>
        <p:spPr>
          <a:xfrm>
            <a:off x="4975750" y="1506725"/>
            <a:ext cx="9537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Cashier 1</a:t>
            </a:r>
            <a:endParaRPr sz="1500">
              <a:solidFill>
                <a:schemeClr val="accent3"/>
              </a:solidFill>
              <a:latin typeface="Calibri"/>
              <a:ea typeface="Calibri"/>
              <a:cs typeface="Calibri"/>
              <a:sym typeface="Calibri"/>
            </a:endParaRPr>
          </a:p>
        </p:txBody>
      </p:sp>
      <p:sp>
        <p:nvSpPr>
          <p:cNvPr id="114" name="Google Shape;114;p15"/>
          <p:cNvSpPr/>
          <p:nvPr/>
        </p:nvSpPr>
        <p:spPr>
          <a:xfrm>
            <a:off x="2965939" y="984126"/>
            <a:ext cx="531000" cy="572700"/>
          </a:xfrm>
          <a:prstGeom prst="triangle">
            <a:avLst>
              <a:gd name="adj"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15"/>
          <p:cNvSpPr/>
          <p:nvPr/>
        </p:nvSpPr>
        <p:spPr>
          <a:xfrm>
            <a:off x="2965939" y="2462051"/>
            <a:ext cx="531000" cy="572700"/>
          </a:xfrm>
          <a:prstGeom prst="triangle">
            <a:avLst>
              <a:gd name="adj"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16" name="Google Shape;116;p15"/>
          <p:cNvCxnSpPr/>
          <p:nvPr/>
        </p:nvCxnSpPr>
        <p:spPr>
          <a:xfrm>
            <a:off x="3496939" y="1288026"/>
            <a:ext cx="1311000" cy="27300"/>
          </a:xfrm>
          <a:prstGeom prst="straightConnector1">
            <a:avLst/>
          </a:prstGeom>
          <a:noFill/>
          <a:ln w="9525" cap="flat" cmpd="sng">
            <a:solidFill>
              <a:srgbClr val="000000"/>
            </a:solidFill>
            <a:prstDash val="solid"/>
            <a:round/>
            <a:headEnd type="none" w="med" len="med"/>
            <a:tailEnd type="triangle" w="med" len="med"/>
          </a:ln>
        </p:spPr>
      </p:cxnSp>
      <p:cxnSp>
        <p:nvCxnSpPr>
          <p:cNvPr id="117" name="Google Shape;117;p15"/>
          <p:cNvCxnSpPr/>
          <p:nvPr/>
        </p:nvCxnSpPr>
        <p:spPr>
          <a:xfrm rot="10800000" flipH="1">
            <a:off x="3617289" y="2730276"/>
            <a:ext cx="1294800" cy="35100"/>
          </a:xfrm>
          <a:prstGeom prst="straightConnector1">
            <a:avLst/>
          </a:prstGeom>
          <a:noFill/>
          <a:ln w="9525" cap="flat" cmpd="sng">
            <a:solidFill>
              <a:srgbClr val="000000"/>
            </a:solidFill>
            <a:prstDash val="solid"/>
            <a:round/>
            <a:headEnd type="none" w="med" len="med"/>
            <a:tailEnd type="triangle" w="med" len="med"/>
          </a:ln>
        </p:spPr>
      </p:cxnSp>
      <p:cxnSp>
        <p:nvCxnSpPr>
          <p:cNvPr id="118" name="Google Shape;118;p15"/>
          <p:cNvCxnSpPr/>
          <p:nvPr/>
        </p:nvCxnSpPr>
        <p:spPr>
          <a:xfrm rot="10800000" flipH="1">
            <a:off x="3496939" y="4207626"/>
            <a:ext cx="1294800" cy="35100"/>
          </a:xfrm>
          <a:prstGeom prst="straightConnector1">
            <a:avLst/>
          </a:prstGeom>
          <a:noFill/>
          <a:ln w="9525" cap="flat" cmpd="sng">
            <a:solidFill>
              <a:srgbClr val="000000"/>
            </a:solidFill>
            <a:prstDash val="solid"/>
            <a:round/>
            <a:headEnd type="none" w="med" len="med"/>
            <a:tailEnd type="triangle" w="med" len="med"/>
          </a:ln>
        </p:spPr>
      </p:cxnSp>
      <p:sp>
        <p:nvSpPr>
          <p:cNvPr id="119" name="Google Shape;119;p15"/>
          <p:cNvSpPr txBox="1"/>
          <p:nvPr/>
        </p:nvSpPr>
        <p:spPr>
          <a:xfrm>
            <a:off x="4903750" y="3094350"/>
            <a:ext cx="9537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Cashier 2</a:t>
            </a:r>
            <a:endParaRPr sz="1500">
              <a:solidFill>
                <a:schemeClr val="accent3"/>
              </a:solidFill>
              <a:latin typeface="Calibri"/>
              <a:ea typeface="Calibri"/>
              <a:cs typeface="Calibri"/>
              <a:sym typeface="Calibri"/>
            </a:endParaRPr>
          </a:p>
        </p:txBody>
      </p:sp>
      <p:sp>
        <p:nvSpPr>
          <p:cNvPr id="120" name="Google Shape;120;p15"/>
          <p:cNvSpPr txBox="1"/>
          <p:nvPr/>
        </p:nvSpPr>
        <p:spPr>
          <a:xfrm>
            <a:off x="4959750" y="4573350"/>
            <a:ext cx="1057500" cy="2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Average"/>
                <a:ea typeface="Average"/>
                <a:cs typeface="Average"/>
                <a:sym typeface="Average"/>
              </a:rPr>
              <a:t> </a:t>
            </a:r>
            <a:endParaRPr sz="1800">
              <a:solidFill>
                <a:schemeClr val="dk2"/>
              </a:solidFill>
              <a:latin typeface="Roboto"/>
              <a:ea typeface="Roboto"/>
              <a:cs typeface="Roboto"/>
              <a:sym typeface="Roboto"/>
            </a:endParaRPr>
          </a:p>
        </p:txBody>
      </p:sp>
      <p:sp>
        <p:nvSpPr>
          <p:cNvPr id="121" name="Google Shape;121;p15"/>
          <p:cNvSpPr txBox="1"/>
          <p:nvPr/>
        </p:nvSpPr>
        <p:spPr>
          <a:xfrm>
            <a:off x="4959750" y="4573350"/>
            <a:ext cx="10575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Cashier 3</a:t>
            </a:r>
            <a:endParaRPr sz="1500">
              <a:solidFill>
                <a:schemeClr val="accent3"/>
              </a:solidFill>
              <a:latin typeface="Calibri"/>
              <a:ea typeface="Calibri"/>
              <a:cs typeface="Calibri"/>
              <a:sym typeface="Calibri"/>
            </a:endParaRPr>
          </a:p>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22" name="Google Shape;122;p15"/>
          <p:cNvSpPr txBox="1"/>
          <p:nvPr/>
        </p:nvSpPr>
        <p:spPr>
          <a:xfrm>
            <a:off x="7264225" y="3094350"/>
            <a:ext cx="6456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End</a:t>
            </a:r>
            <a:endParaRPr sz="1500">
              <a:solidFill>
                <a:schemeClr val="accent3"/>
              </a:solidFill>
              <a:latin typeface="Calibri"/>
              <a:ea typeface="Calibri"/>
              <a:cs typeface="Calibri"/>
              <a:sym typeface="Calibri"/>
            </a:endParaRPr>
          </a:p>
        </p:txBody>
      </p:sp>
      <p:sp>
        <p:nvSpPr>
          <p:cNvPr id="123" name="Google Shape;123;p15"/>
          <p:cNvSpPr txBox="1"/>
          <p:nvPr/>
        </p:nvSpPr>
        <p:spPr>
          <a:xfrm>
            <a:off x="2637450" y="1600250"/>
            <a:ext cx="1638000" cy="37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Cashier Queue 1</a:t>
            </a:r>
            <a:endParaRPr sz="1500">
              <a:solidFill>
                <a:schemeClr val="accent3"/>
              </a:solidFill>
              <a:latin typeface="Calibri"/>
              <a:ea typeface="Calibri"/>
              <a:cs typeface="Calibri"/>
              <a:sym typeface="Calibri"/>
            </a:endParaRPr>
          </a:p>
        </p:txBody>
      </p:sp>
      <p:sp>
        <p:nvSpPr>
          <p:cNvPr id="124" name="Google Shape;124;p15"/>
          <p:cNvSpPr txBox="1"/>
          <p:nvPr/>
        </p:nvSpPr>
        <p:spPr>
          <a:xfrm>
            <a:off x="2637450" y="3229975"/>
            <a:ext cx="1638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Cashier Queue 2</a:t>
            </a:r>
            <a:endParaRPr sz="1500">
              <a:solidFill>
                <a:schemeClr val="accent3"/>
              </a:solidFill>
              <a:latin typeface="Calibri"/>
              <a:ea typeface="Calibri"/>
              <a:cs typeface="Calibri"/>
              <a:sym typeface="Calibri"/>
            </a:endParaRPr>
          </a:p>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25" name="Google Shape;125;p15"/>
          <p:cNvSpPr txBox="1"/>
          <p:nvPr/>
        </p:nvSpPr>
        <p:spPr>
          <a:xfrm>
            <a:off x="2587200" y="4573350"/>
            <a:ext cx="1638000" cy="3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Cashier Queue 3</a:t>
            </a:r>
            <a:endParaRPr sz="1500">
              <a:solidFill>
                <a:schemeClr val="accent3"/>
              </a:solidFill>
              <a:latin typeface="Calibri"/>
              <a:ea typeface="Calibri"/>
              <a:cs typeface="Calibri"/>
              <a:sym typeface="Calibri"/>
            </a:endParaRPr>
          </a:p>
          <a:p>
            <a:pPr marL="0" lvl="0" indent="0" algn="l" rtl="0">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431450" y="41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b="1" dirty="0">
                <a:latin typeface="Calibri"/>
                <a:ea typeface="Calibri"/>
                <a:cs typeface="Calibri"/>
                <a:sym typeface="Calibri"/>
              </a:rPr>
              <a:t>Process Flow Diagram: Self check-out</a:t>
            </a:r>
            <a:endParaRPr b="1" dirty="0">
              <a:latin typeface="Calibri"/>
              <a:ea typeface="Calibri"/>
              <a:cs typeface="Calibri"/>
              <a:sym typeface="Calibri"/>
            </a:endParaRPr>
          </a:p>
        </p:txBody>
      </p:sp>
      <p:cxnSp>
        <p:nvCxnSpPr>
          <p:cNvPr id="131" name="Google Shape;131;p16"/>
          <p:cNvCxnSpPr/>
          <p:nvPr/>
        </p:nvCxnSpPr>
        <p:spPr>
          <a:xfrm rot="10800000" flipH="1">
            <a:off x="1010288" y="2752200"/>
            <a:ext cx="855300" cy="600"/>
          </a:xfrm>
          <a:prstGeom prst="straightConnector1">
            <a:avLst/>
          </a:prstGeom>
          <a:noFill/>
          <a:ln w="9525" cap="flat" cmpd="sng">
            <a:solidFill>
              <a:srgbClr val="000000"/>
            </a:solidFill>
            <a:prstDash val="solid"/>
            <a:round/>
            <a:headEnd type="none" w="med" len="med"/>
            <a:tailEnd type="triangle" w="med" len="med"/>
          </a:ln>
        </p:spPr>
      </p:cxnSp>
      <p:cxnSp>
        <p:nvCxnSpPr>
          <p:cNvPr id="132" name="Google Shape;132;p16"/>
          <p:cNvCxnSpPr/>
          <p:nvPr/>
        </p:nvCxnSpPr>
        <p:spPr>
          <a:xfrm rot="10800000" flipH="1">
            <a:off x="2564200" y="1252375"/>
            <a:ext cx="798900" cy="1084500"/>
          </a:xfrm>
          <a:prstGeom prst="straightConnector1">
            <a:avLst/>
          </a:prstGeom>
          <a:noFill/>
          <a:ln w="9525" cap="flat" cmpd="sng">
            <a:solidFill>
              <a:srgbClr val="000000"/>
            </a:solidFill>
            <a:prstDash val="solid"/>
            <a:round/>
            <a:headEnd type="none" w="med" len="med"/>
            <a:tailEnd type="triangle" w="med" len="med"/>
          </a:ln>
        </p:spPr>
      </p:cxnSp>
      <p:cxnSp>
        <p:nvCxnSpPr>
          <p:cNvPr id="133" name="Google Shape;133;p16"/>
          <p:cNvCxnSpPr/>
          <p:nvPr/>
        </p:nvCxnSpPr>
        <p:spPr>
          <a:xfrm rot="10800000" flipH="1">
            <a:off x="2655213" y="2123270"/>
            <a:ext cx="894600" cy="500100"/>
          </a:xfrm>
          <a:prstGeom prst="straightConnector1">
            <a:avLst/>
          </a:prstGeom>
          <a:noFill/>
          <a:ln w="9525" cap="flat" cmpd="sng">
            <a:solidFill>
              <a:srgbClr val="000000"/>
            </a:solidFill>
            <a:prstDash val="solid"/>
            <a:round/>
            <a:headEnd type="none" w="med" len="med"/>
            <a:tailEnd type="triangle" w="med" len="med"/>
          </a:ln>
        </p:spPr>
      </p:cxnSp>
      <p:cxnSp>
        <p:nvCxnSpPr>
          <p:cNvPr id="134" name="Google Shape;134;p16"/>
          <p:cNvCxnSpPr/>
          <p:nvPr/>
        </p:nvCxnSpPr>
        <p:spPr>
          <a:xfrm>
            <a:off x="2643375" y="3014620"/>
            <a:ext cx="1010100" cy="373500"/>
          </a:xfrm>
          <a:prstGeom prst="straightConnector1">
            <a:avLst/>
          </a:prstGeom>
          <a:noFill/>
          <a:ln w="9525" cap="flat" cmpd="sng">
            <a:solidFill>
              <a:srgbClr val="000000"/>
            </a:solidFill>
            <a:prstDash val="solid"/>
            <a:round/>
            <a:headEnd type="none" w="med" len="med"/>
            <a:tailEnd type="triangle" w="med" len="med"/>
          </a:ln>
        </p:spPr>
      </p:cxnSp>
      <p:cxnSp>
        <p:nvCxnSpPr>
          <p:cNvPr id="135" name="Google Shape;135;p16"/>
          <p:cNvCxnSpPr/>
          <p:nvPr/>
        </p:nvCxnSpPr>
        <p:spPr>
          <a:xfrm>
            <a:off x="2582348" y="3297824"/>
            <a:ext cx="697800" cy="878100"/>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6"/>
          <p:cNvCxnSpPr/>
          <p:nvPr/>
        </p:nvCxnSpPr>
        <p:spPr>
          <a:xfrm>
            <a:off x="4930800" y="1067492"/>
            <a:ext cx="930900" cy="5541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6"/>
          <p:cNvCxnSpPr/>
          <p:nvPr/>
        </p:nvCxnSpPr>
        <p:spPr>
          <a:xfrm>
            <a:off x="4909188" y="2116400"/>
            <a:ext cx="974100" cy="445800"/>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6"/>
          <p:cNvCxnSpPr/>
          <p:nvPr/>
        </p:nvCxnSpPr>
        <p:spPr>
          <a:xfrm rot="10800000" flipH="1">
            <a:off x="5122150" y="2963913"/>
            <a:ext cx="828300" cy="333900"/>
          </a:xfrm>
          <a:prstGeom prst="straightConnector1">
            <a:avLst/>
          </a:prstGeom>
          <a:noFill/>
          <a:ln w="9525" cap="flat" cmpd="sng">
            <a:solidFill>
              <a:srgbClr val="000000"/>
            </a:solidFill>
            <a:prstDash val="solid"/>
            <a:round/>
            <a:headEnd type="none" w="med" len="med"/>
            <a:tailEnd type="triangle" w="med" len="med"/>
          </a:ln>
        </p:spPr>
      </p:cxnSp>
      <p:cxnSp>
        <p:nvCxnSpPr>
          <p:cNvPr id="139" name="Google Shape;139;p16"/>
          <p:cNvCxnSpPr/>
          <p:nvPr/>
        </p:nvCxnSpPr>
        <p:spPr>
          <a:xfrm rot="10800000" flipH="1">
            <a:off x="5270650" y="3660888"/>
            <a:ext cx="765300" cy="708000"/>
          </a:xfrm>
          <a:prstGeom prst="straightConnector1">
            <a:avLst/>
          </a:prstGeom>
          <a:noFill/>
          <a:ln w="9525" cap="flat" cmpd="sng">
            <a:solidFill>
              <a:srgbClr val="000000"/>
            </a:solidFill>
            <a:prstDash val="solid"/>
            <a:round/>
            <a:headEnd type="none" w="med" len="med"/>
            <a:tailEnd type="triangle" w="med" len="med"/>
          </a:ln>
        </p:spPr>
      </p:cxnSp>
      <p:sp>
        <p:nvSpPr>
          <p:cNvPr id="140" name="Google Shape;140;p16"/>
          <p:cNvSpPr/>
          <p:nvPr/>
        </p:nvSpPr>
        <p:spPr>
          <a:xfrm>
            <a:off x="3979405" y="3923081"/>
            <a:ext cx="696300" cy="522600"/>
          </a:xfrm>
          <a:prstGeom prst="octagon">
            <a:avLst>
              <a:gd name="adj" fmla="val 29289"/>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16"/>
          <p:cNvSpPr/>
          <p:nvPr/>
        </p:nvSpPr>
        <p:spPr>
          <a:xfrm>
            <a:off x="3979405" y="2947119"/>
            <a:ext cx="696300" cy="522600"/>
          </a:xfrm>
          <a:prstGeom prst="octagon">
            <a:avLst>
              <a:gd name="adj" fmla="val 29289"/>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6"/>
          <p:cNvSpPr/>
          <p:nvPr/>
        </p:nvSpPr>
        <p:spPr>
          <a:xfrm>
            <a:off x="3979405" y="1971156"/>
            <a:ext cx="696300" cy="522600"/>
          </a:xfrm>
          <a:prstGeom prst="octagon">
            <a:avLst>
              <a:gd name="adj" fmla="val 29289"/>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16"/>
          <p:cNvSpPr/>
          <p:nvPr/>
        </p:nvSpPr>
        <p:spPr>
          <a:xfrm>
            <a:off x="3979405" y="836856"/>
            <a:ext cx="696300" cy="522600"/>
          </a:xfrm>
          <a:prstGeom prst="octagon">
            <a:avLst>
              <a:gd name="adj" fmla="val 29289"/>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16"/>
          <p:cNvSpPr/>
          <p:nvPr/>
        </p:nvSpPr>
        <p:spPr>
          <a:xfrm>
            <a:off x="389900" y="2451700"/>
            <a:ext cx="491100" cy="572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 name="Google Shape;145;p16"/>
          <p:cNvSpPr/>
          <p:nvPr/>
        </p:nvSpPr>
        <p:spPr>
          <a:xfrm>
            <a:off x="1872889" y="2451701"/>
            <a:ext cx="531000" cy="572700"/>
          </a:xfrm>
          <a:prstGeom prst="triangle">
            <a:avLst>
              <a:gd name="adj" fmla="val 5000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16"/>
          <p:cNvSpPr/>
          <p:nvPr/>
        </p:nvSpPr>
        <p:spPr>
          <a:xfrm>
            <a:off x="6508779" y="2476750"/>
            <a:ext cx="696300" cy="522600"/>
          </a:xfrm>
          <a:prstGeom prst="noSmoking">
            <a:avLst>
              <a:gd name="adj" fmla="val 18750"/>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16"/>
          <p:cNvSpPr txBox="1"/>
          <p:nvPr/>
        </p:nvSpPr>
        <p:spPr>
          <a:xfrm>
            <a:off x="148125" y="3083250"/>
            <a:ext cx="1010100" cy="41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Customer</a:t>
            </a:r>
            <a:endParaRPr sz="1500">
              <a:solidFill>
                <a:schemeClr val="accent3"/>
              </a:solidFill>
              <a:latin typeface="Calibri"/>
              <a:ea typeface="Calibri"/>
              <a:cs typeface="Calibri"/>
              <a:sym typeface="Calibri"/>
            </a:endParaRPr>
          </a:p>
        </p:txBody>
      </p:sp>
      <p:sp>
        <p:nvSpPr>
          <p:cNvPr id="148" name="Google Shape;148;p16"/>
          <p:cNvSpPr txBox="1"/>
          <p:nvPr/>
        </p:nvSpPr>
        <p:spPr>
          <a:xfrm>
            <a:off x="1496025" y="2975325"/>
            <a:ext cx="15552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Self-checkout Queue</a:t>
            </a:r>
            <a:endParaRPr sz="1500">
              <a:solidFill>
                <a:schemeClr val="accent3"/>
              </a:solidFill>
              <a:latin typeface="Calibri"/>
              <a:ea typeface="Calibri"/>
              <a:cs typeface="Calibri"/>
              <a:sym typeface="Calibri"/>
            </a:endParaRPr>
          </a:p>
        </p:txBody>
      </p:sp>
      <p:sp>
        <p:nvSpPr>
          <p:cNvPr id="149" name="Google Shape;149;p16"/>
          <p:cNvSpPr txBox="1"/>
          <p:nvPr/>
        </p:nvSpPr>
        <p:spPr>
          <a:xfrm>
            <a:off x="6618525" y="2963925"/>
            <a:ext cx="6399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rgbClr val="980000"/>
                </a:solidFill>
                <a:latin typeface="Average"/>
                <a:ea typeface="Average"/>
                <a:cs typeface="Average"/>
                <a:sym typeface="Average"/>
              </a:rPr>
              <a:t>End</a:t>
            </a:r>
            <a:endParaRPr sz="1500">
              <a:solidFill>
                <a:srgbClr val="980000"/>
              </a:solidFill>
              <a:latin typeface="Average"/>
              <a:ea typeface="Average"/>
              <a:cs typeface="Average"/>
              <a:sym typeface="Average"/>
            </a:endParaRPr>
          </a:p>
        </p:txBody>
      </p:sp>
      <p:sp>
        <p:nvSpPr>
          <p:cNvPr id="150" name="Google Shape;150;p16"/>
          <p:cNvSpPr txBox="1"/>
          <p:nvPr/>
        </p:nvSpPr>
        <p:spPr>
          <a:xfrm>
            <a:off x="3549825" y="1478538"/>
            <a:ext cx="22080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Self-checkout Kiosk 1</a:t>
            </a:r>
            <a:endParaRPr sz="1500">
              <a:solidFill>
                <a:schemeClr val="accent3"/>
              </a:solidFill>
              <a:latin typeface="Calibri"/>
              <a:ea typeface="Calibri"/>
              <a:cs typeface="Calibri"/>
              <a:sym typeface="Calibri"/>
            </a:endParaRPr>
          </a:p>
        </p:txBody>
      </p:sp>
      <p:sp>
        <p:nvSpPr>
          <p:cNvPr id="151" name="Google Shape;151;p16"/>
          <p:cNvSpPr txBox="1"/>
          <p:nvPr/>
        </p:nvSpPr>
        <p:spPr>
          <a:xfrm>
            <a:off x="3395800" y="2525000"/>
            <a:ext cx="20223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Self-checkout Kiosk 2</a:t>
            </a:r>
            <a:endParaRPr sz="1800">
              <a:solidFill>
                <a:schemeClr val="dk2"/>
              </a:solidFill>
              <a:latin typeface="Calibri"/>
              <a:ea typeface="Calibri"/>
              <a:cs typeface="Calibri"/>
              <a:sym typeface="Calibri"/>
            </a:endParaRPr>
          </a:p>
        </p:txBody>
      </p:sp>
      <p:sp>
        <p:nvSpPr>
          <p:cNvPr id="152" name="Google Shape;152;p16"/>
          <p:cNvSpPr txBox="1"/>
          <p:nvPr/>
        </p:nvSpPr>
        <p:spPr>
          <a:xfrm>
            <a:off x="3468000" y="3539350"/>
            <a:ext cx="2208000" cy="3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Self-checkout Kiosk 3</a:t>
            </a:r>
            <a:endParaRPr sz="1800">
              <a:solidFill>
                <a:schemeClr val="dk2"/>
              </a:solidFill>
              <a:latin typeface="Calibri"/>
              <a:ea typeface="Calibri"/>
              <a:cs typeface="Calibri"/>
              <a:sym typeface="Calibri"/>
            </a:endParaRPr>
          </a:p>
        </p:txBody>
      </p:sp>
      <p:sp>
        <p:nvSpPr>
          <p:cNvPr id="153" name="Google Shape;153;p16"/>
          <p:cNvSpPr txBox="1"/>
          <p:nvPr/>
        </p:nvSpPr>
        <p:spPr>
          <a:xfrm>
            <a:off x="3410850" y="4553700"/>
            <a:ext cx="2322300" cy="3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accent3"/>
                </a:solidFill>
                <a:latin typeface="Calibri"/>
                <a:ea typeface="Calibri"/>
                <a:cs typeface="Calibri"/>
                <a:sym typeface="Calibri"/>
              </a:rPr>
              <a:t>Self-checkout Kiosk 4</a:t>
            </a:r>
            <a:endParaRPr sz="18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10 replications </a:t>
            </a:r>
            <a:endParaRPr/>
          </a:p>
          <a:p>
            <a:pPr marL="0" lvl="0" indent="0" algn="l" rtl="0">
              <a:spcBef>
                <a:spcPts val="1200"/>
              </a:spcBef>
              <a:spcAft>
                <a:spcPts val="0"/>
              </a:spcAft>
              <a:buNone/>
            </a:pPr>
            <a:r>
              <a:rPr lang="en"/>
              <a:t>Duration?? Where do we find this?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9" name="Google Shape;159;p17"/>
          <p:cNvPicPr preferRelativeResize="0"/>
          <p:nvPr/>
        </p:nvPicPr>
        <p:blipFill>
          <a:blip r:embed="rId3">
            <a:alphaModFix/>
          </a:blip>
          <a:stretch>
            <a:fillRect/>
          </a:stretch>
        </p:blipFill>
        <p:spPr>
          <a:xfrm>
            <a:off x="0" y="0"/>
            <a:ext cx="9144001" cy="4890399"/>
          </a:xfrm>
          <a:prstGeom prst="rect">
            <a:avLst/>
          </a:prstGeom>
          <a:noFill/>
          <a:ln>
            <a:noFill/>
          </a:ln>
        </p:spPr>
      </p:pic>
      <p:sp>
        <p:nvSpPr>
          <p:cNvPr id="160" name="Google Shape;160;p17"/>
          <p:cNvSpPr txBox="1"/>
          <p:nvPr/>
        </p:nvSpPr>
        <p:spPr>
          <a:xfrm>
            <a:off x="0" y="4512100"/>
            <a:ext cx="16317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sp>
        <p:nvSpPr>
          <p:cNvPr id="161" name="Google Shape;161;p17"/>
          <p:cNvSpPr txBox="1"/>
          <p:nvPr/>
        </p:nvSpPr>
        <p:spPr>
          <a:xfrm>
            <a:off x="0" y="4358200"/>
            <a:ext cx="2228100" cy="53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A4002A"/>
                </a:solidFill>
                <a:latin typeface="Calibri"/>
                <a:ea typeface="Calibri"/>
                <a:cs typeface="Calibri"/>
                <a:sym typeface="Calibri"/>
              </a:rPr>
              <a:t>10 repetitions </a:t>
            </a:r>
            <a:endParaRPr sz="1800" b="1">
              <a:solidFill>
                <a:srgbClr val="A4002A"/>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subTitle" idx="1"/>
          </p:nvPr>
        </p:nvSpPr>
        <p:spPr>
          <a:xfrm>
            <a:off x="265500" y="1173300"/>
            <a:ext cx="4045200" cy="2796900"/>
          </a:xfrm>
          <a:prstGeom prst="rect">
            <a:avLst/>
          </a:prstGeom>
        </p:spPr>
        <p:txBody>
          <a:bodyPr spcFirstLastPara="1" wrap="square" lIns="91425" tIns="91425" rIns="91425" bIns="91425" anchor="t" anchorCtr="0">
            <a:noAutofit/>
          </a:bodyPr>
          <a:lstStyle/>
          <a:p>
            <a:pPr marL="457200" lvl="0" indent="-355600" algn="just" rtl="0">
              <a:lnSpc>
                <a:spcPct val="200000"/>
              </a:lnSpc>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Customer Behavior</a:t>
            </a:r>
          </a:p>
          <a:p>
            <a:pPr indent="-355600" algn="just">
              <a:lnSpc>
                <a:spcPct val="200000"/>
              </a:lnSpc>
              <a:buClr>
                <a:schemeClr val="dk1"/>
              </a:buClr>
              <a:buSzPts val="2000"/>
              <a:buFont typeface="Calibri"/>
              <a:buChar char="●"/>
            </a:pPr>
            <a:r>
              <a:rPr lang="en-US" sz="2000" dirty="0">
                <a:solidFill>
                  <a:schemeClr val="dk1"/>
                </a:solidFill>
                <a:latin typeface="Calibri"/>
                <a:ea typeface="Calibri"/>
                <a:cs typeface="Calibri"/>
                <a:sym typeface="Calibri"/>
              </a:rPr>
              <a:t>Sample Size Representation</a:t>
            </a:r>
            <a:endParaRPr sz="2000" dirty="0">
              <a:solidFill>
                <a:schemeClr val="dk1"/>
              </a:solidFill>
              <a:latin typeface="Calibri"/>
              <a:ea typeface="Calibri"/>
              <a:cs typeface="Calibri"/>
              <a:sym typeface="Calibri"/>
            </a:endParaRPr>
          </a:p>
          <a:p>
            <a:pPr marL="457200" lvl="0" indent="-355600" algn="just" rtl="0">
              <a:lnSpc>
                <a:spcPct val="200000"/>
              </a:lnSpc>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Checkout Station Capacities</a:t>
            </a:r>
            <a:endParaRPr sz="2000" dirty="0">
              <a:solidFill>
                <a:schemeClr val="dk1"/>
              </a:solidFill>
              <a:latin typeface="Calibri"/>
              <a:ea typeface="Calibri"/>
              <a:cs typeface="Calibri"/>
              <a:sym typeface="Calibri"/>
            </a:endParaRPr>
          </a:p>
          <a:p>
            <a:pPr marL="457200" lvl="0" indent="-355600" algn="just" rtl="0">
              <a:lnSpc>
                <a:spcPct val="200000"/>
              </a:lnSpc>
              <a:spcBef>
                <a:spcPts val="0"/>
              </a:spcBef>
              <a:spcAft>
                <a:spcPts val="0"/>
              </a:spcAft>
              <a:buClr>
                <a:schemeClr val="dk1"/>
              </a:buClr>
              <a:buSzPts val="2000"/>
              <a:buFont typeface="Calibri"/>
              <a:buChar char="●"/>
            </a:pPr>
            <a:r>
              <a:rPr lang="en" sz="2000" dirty="0">
                <a:solidFill>
                  <a:schemeClr val="dk1"/>
                </a:solidFill>
                <a:latin typeface="Calibri"/>
                <a:ea typeface="Calibri"/>
                <a:cs typeface="Calibri"/>
                <a:sym typeface="Calibri"/>
              </a:rPr>
              <a:t>No Queue Reneging</a:t>
            </a:r>
            <a:endParaRPr sz="2000" dirty="0">
              <a:solidFill>
                <a:schemeClr val="dk1"/>
              </a:solidFill>
              <a:latin typeface="Calibri"/>
              <a:ea typeface="Calibri"/>
              <a:cs typeface="Calibri"/>
              <a:sym typeface="Calibri"/>
            </a:endParaRPr>
          </a:p>
          <a:p>
            <a:pPr marL="0" lvl="0" indent="0" algn="l" rtl="0">
              <a:lnSpc>
                <a:spcPct val="200000"/>
              </a:lnSpc>
              <a:spcBef>
                <a:spcPts val="0"/>
              </a:spcBef>
              <a:spcAft>
                <a:spcPts val="0"/>
              </a:spcAft>
              <a:buNone/>
            </a:pPr>
            <a:endParaRPr sz="2000" dirty="0"/>
          </a:p>
        </p:txBody>
      </p:sp>
      <p:sp>
        <p:nvSpPr>
          <p:cNvPr id="167" name="Google Shape;167;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lnSpc>
                <a:spcPct val="100000"/>
              </a:lnSpc>
              <a:spcBef>
                <a:spcPts val="0"/>
              </a:spcBef>
              <a:spcAft>
                <a:spcPts val="0"/>
              </a:spcAft>
              <a:buClr>
                <a:srgbClr val="000000"/>
              </a:buClr>
              <a:buSzPts val="990"/>
              <a:buFont typeface="Arial"/>
              <a:buNone/>
            </a:pPr>
            <a:r>
              <a:rPr lang="en" sz="3100" b="1" dirty="0">
                <a:latin typeface="Calibri"/>
                <a:ea typeface="Calibri"/>
                <a:cs typeface="Calibri"/>
                <a:sym typeface="Calibri"/>
              </a:rPr>
              <a:t>Assumptions</a:t>
            </a:r>
            <a:endParaRPr sz="3100" b="1" dirty="0">
              <a:latin typeface="Calibri"/>
              <a:ea typeface="Calibri"/>
              <a:cs typeface="Calibri"/>
              <a:sym typeface="Calibri"/>
            </a:endParaRPr>
          </a:p>
          <a:p>
            <a:pPr marL="0" lvl="0" indent="0" algn="l" rtl="0">
              <a:spcBef>
                <a:spcPts val="0"/>
              </a:spcBef>
              <a:spcAft>
                <a:spcPts val="1200"/>
              </a:spcAft>
              <a:buNone/>
            </a:pPr>
            <a:endParaRPr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262250" y="846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b="1" dirty="0">
                <a:latin typeface="Calibri"/>
                <a:ea typeface="Calibri"/>
                <a:cs typeface="Calibri"/>
                <a:sym typeface="Calibri"/>
              </a:rPr>
              <a:t>Performance</a:t>
            </a:r>
            <a:endParaRPr b="1" dirty="0">
              <a:latin typeface="Calibri"/>
              <a:ea typeface="Calibri"/>
              <a:cs typeface="Calibri"/>
              <a:sym typeface="Calibri"/>
            </a:endParaRPr>
          </a:p>
        </p:txBody>
      </p:sp>
      <p:graphicFrame>
        <p:nvGraphicFramePr>
          <p:cNvPr id="173" name="Google Shape;173;p19"/>
          <p:cNvGraphicFramePr/>
          <p:nvPr>
            <p:extLst>
              <p:ext uri="{D42A27DB-BD31-4B8C-83A1-F6EECF244321}">
                <p14:modId xmlns:p14="http://schemas.microsoft.com/office/powerpoint/2010/main" val="3584181045"/>
              </p:ext>
            </p:extLst>
          </p:nvPr>
        </p:nvGraphicFramePr>
        <p:xfrm>
          <a:off x="4345350" y="1064950"/>
          <a:ext cx="4536400" cy="3174840"/>
        </p:xfrm>
        <a:graphic>
          <a:graphicData uri="http://schemas.openxmlformats.org/drawingml/2006/table">
            <a:tbl>
              <a:tblPr>
                <a:noFill/>
                <a:tableStyleId>{13BAA73B-F3CB-443E-A71D-252387AECCA3}</a:tableStyleId>
              </a:tblPr>
              <a:tblGrid>
                <a:gridCol w="2708593">
                  <a:extLst>
                    <a:ext uri="{9D8B030D-6E8A-4147-A177-3AD203B41FA5}">
                      <a16:colId xmlns:a16="http://schemas.microsoft.com/office/drawing/2014/main" val="20000"/>
                    </a:ext>
                  </a:extLst>
                </a:gridCol>
                <a:gridCol w="1827807">
                  <a:extLst>
                    <a:ext uri="{9D8B030D-6E8A-4147-A177-3AD203B41FA5}">
                      <a16:colId xmlns:a16="http://schemas.microsoft.com/office/drawing/2014/main" val="20001"/>
                    </a:ext>
                  </a:extLst>
                </a:gridCol>
              </a:tblGrid>
              <a:tr h="406500">
                <a:tc>
                  <a:txBody>
                    <a:bodyPr/>
                    <a:lstStyle/>
                    <a:p>
                      <a:pPr marL="0" lvl="0" indent="0" algn="ctr" rtl="0">
                        <a:lnSpc>
                          <a:spcPct val="115000"/>
                        </a:lnSpc>
                        <a:spcBef>
                          <a:spcPts val="0"/>
                        </a:spcBef>
                        <a:spcAft>
                          <a:spcPts val="0"/>
                        </a:spcAft>
                        <a:buNone/>
                      </a:pPr>
                      <a:r>
                        <a:rPr lang="en" sz="1200" b="1" u="sng">
                          <a:latin typeface="Calibri"/>
                          <a:ea typeface="Calibri"/>
                          <a:cs typeface="Calibri"/>
                          <a:sym typeface="Calibri"/>
                        </a:rPr>
                        <a:t>PERFORMANCE METRIC</a:t>
                      </a:r>
                      <a:endParaRPr sz="1200" b="1" u="sng">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u="sng">
                          <a:latin typeface="Calibri"/>
                          <a:ea typeface="Calibri"/>
                          <a:cs typeface="Calibri"/>
                          <a:sym typeface="Calibri"/>
                        </a:rPr>
                        <a:t>VALUE</a:t>
                      </a:r>
                      <a:endParaRPr sz="1200" b="1" u="sng">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9220">
                <a:tc>
                  <a:txBody>
                    <a:bodyPr/>
                    <a:lstStyle/>
                    <a:p>
                      <a:pPr marL="0" lvl="0" indent="0" algn="ctr" rtl="0">
                        <a:lnSpc>
                          <a:spcPct val="115000"/>
                        </a:lnSpc>
                        <a:spcBef>
                          <a:spcPts val="0"/>
                        </a:spcBef>
                        <a:spcAft>
                          <a:spcPts val="0"/>
                        </a:spcAft>
                        <a:buNone/>
                      </a:pPr>
                      <a:r>
                        <a:rPr lang="en" sz="1200" dirty="0">
                          <a:latin typeface="Calibri"/>
                          <a:ea typeface="Calibri"/>
                          <a:cs typeface="Calibri"/>
                          <a:sym typeface="Calibri"/>
                        </a:rPr>
                        <a:t>Cashier 1 Utilization Rate</a:t>
                      </a:r>
                      <a:endParaRPr sz="1200" dirty="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latin typeface="Calibri"/>
                          <a:ea typeface="Calibri"/>
                          <a:cs typeface="Calibri"/>
                          <a:sym typeface="Calibri"/>
                        </a:rPr>
                        <a:t>58.91%</a:t>
                      </a:r>
                      <a:endParaRPr sz="1200" dirty="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73465">
                <a:tc>
                  <a:txBody>
                    <a:bodyPr/>
                    <a:lstStyle/>
                    <a:p>
                      <a:pPr marL="0" lvl="0" indent="0" algn="ctr" rtl="0">
                        <a:lnSpc>
                          <a:spcPct val="115000"/>
                        </a:lnSpc>
                        <a:spcBef>
                          <a:spcPts val="0"/>
                        </a:spcBef>
                        <a:spcAft>
                          <a:spcPts val="0"/>
                        </a:spcAft>
                        <a:buNone/>
                      </a:pPr>
                      <a:r>
                        <a:rPr lang="en" sz="1200" dirty="0">
                          <a:latin typeface="Calibri"/>
                          <a:ea typeface="Calibri"/>
                          <a:cs typeface="Calibri"/>
                          <a:sym typeface="Calibri"/>
                        </a:rPr>
                        <a:t>Cashier 2 Utilization Rate</a:t>
                      </a:r>
                      <a:endParaRPr sz="1200" dirty="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latin typeface="Calibri"/>
                          <a:ea typeface="Calibri"/>
                          <a:cs typeface="Calibri"/>
                          <a:sym typeface="Calibri"/>
                        </a:rPr>
                        <a:t>1.52%</a:t>
                      </a:r>
                      <a:endParaRPr sz="1200" dirty="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4065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Cashier 3 Utilization Rate</a:t>
                      </a:r>
                      <a:endParaRPr sz="120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0%</a:t>
                      </a:r>
                      <a:endParaRPr sz="120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065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Self – Checkout 1 Utilization Rate</a:t>
                      </a:r>
                      <a:endParaRPr sz="120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99.70%</a:t>
                      </a:r>
                      <a:endParaRPr sz="120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065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Self – Checkout 2 Utilization Rate</a:t>
                      </a:r>
                      <a:endParaRPr sz="120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99.34%</a:t>
                      </a:r>
                      <a:endParaRPr sz="120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69464">
                <a:tc>
                  <a:txBody>
                    <a:bodyPr/>
                    <a:lstStyle/>
                    <a:p>
                      <a:pPr marL="0" lvl="0" indent="0" algn="ctr" rtl="0">
                        <a:lnSpc>
                          <a:spcPct val="115000"/>
                        </a:lnSpc>
                        <a:spcBef>
                          <a:spcPts val="0"/>
                        </a:spcBef>
                        <a:spcAft>
                          <a:spcPts val="0"/>
                        </a:spcAft>
                        <a:buNone/>
                      </a:pPr>
                      <a:r>
                        <a:rPr lang="en" sz="1200" dirty="0">
                          <a:latin typeface="Calibri"/>
                          <a:ea typeface="Calibri"/>
                          <a:cs typeface="Calibri"/>
                          <a:sym typeface="Calibri"/>
                        </a:rPr>
                        <a:t>Self – Checkout 3 Utilization Rate</a:t>
                      </a:r>
                      <a:endParaRPr sz="1200" dirty="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latin typeface="Calibri"/>
                          <a:ea typeface="Calibri"/>
                          <a:cs typeface="Calibri"/>
                          <a:sym typeface="Calibri"/>
                        </a:rPr>
                        <a:t>96.47% </a:t>
                      </a:r>
                      <a:endParaRPr sz="1200" dirty="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06500">
                <a:tc>
                  <a:txBody>
                    <a:bodyPr/>
                    <a:lstStyle/>
                    <a:p>
                      <a:pPr marL="0" lvl="0" indent="0" algn="ctr" rtl="0">
                        <a:lnSpc>
                          <a:spcPct val="115000"/>
                        </a:lnSpc>
                        <a:spcBef>
                          <a:spcPts val="0"/>
                        </a:spcBef>
                        <a:spcAft>
                          <a:spcPts val="0"/>
                        </a:spcAft>
                        <a:buNone/>
                      </a:pPr>
                      <a:r>
                        <a:rPr lang="en" sz="1200">
                          <a:latin typeface="Calibri"/>
                          <a:ea typeface="Calibri"/>
                          <a:cs typeface="Calibri"/>
                          <a:sym typeface="Calibri"/>
                        </a:rPr>
                        <a:t>Self – Checkout 4 Utilization Rate</a:t>
                      </a:r>
                      <a:endParaRPr sz="120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dirty="0">
                          <a:latin typeface="Calibri"/>
                          <a:ea typeface="Calibri"/>
                          <a:cs typeface="Calibri"/>
                          <a:sym typeface="Calibri"/>
                        </a:rPr>
                        <a:t>97.80%</a:t>
                      </a:r>
                      <a:endParaRPr sz="1200" dirty="0">
                        <a:latin typeface="Calibri"/>
                        <a:ea typeface="Calibri"/>
                        <a:cs typeface="Calibri"/>
                        <a:sym typeface="Calibri"/>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aphicFrame>
        <p:nvGraphicFramePr>
          <p:cNvPr id="174" name="Google Shape;174;p19"/>
          <p:cNvGraphicFramePr/>
          <p:nvPr>
            <p:extLst>
              <p:ext uri="{D42A27DB-BD31-4B8C-83A1-F6EECF244321}">
                <p14:modId xmlns:p14="http://schemas.microsoft.com/office/powerpoint/2010/main" val="2820927949"/>
              </p:ext>
            </p:extLst>
          </p:nvPr>
        </p:nvGraphicFramePr>
        <p:xfrm>
          <a:off x="262250" y="881020"/>
          <a:ext cx="3855575" cy="3542700"/>
        </p:xfrm>
        <a:graphic>
          <a:graphicData uri="http://schemas.openxmlformats.org/drawingml/2006/table">
            <a:tbl>
              <a:tblPr>
                <a:noFill/>
                <a:tableStyleId>{13BAA73B-F3CB-443E-A71D-252387AECCA3}</a:tableStyleId>
              </a:tblPr>
              <a:tblGrid>
                <a:gridCol w="3155864">
                  <a:extLst>
                    <a:ext uri="{9D8B030D-6E8A-4147-A177-3AD203B41FA5}">
                      <a16:colId xmlns:a16="http://schemas.microsoft.com/office/drawing/2014/main" val="20000"/>
                    </a:ext>
                  </a:extLst>
                </a:gridCol>
                <a:gridCol w="699711">
                  <a:extLst>
                    <a:ext uri="{9D8B030D-6E8A-4147-A177-3AD203B41FA5}">
                      <a16:colId xmlns:a16="http://schemas.microsoft.com/office/drawing/2014/main" val="20001"/>
                    </a:ext>
                  </a:extLst>
                </a:gridCol>
              </a:tblGrid>
              <a:tr h="506100">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Number of Customers Processed at Cashier 1</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1416</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06100">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Number of Customers Processed at Cashier 2</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31</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06100">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Number of Customers Processed at Cashier 3</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0</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06100">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Number of Customers Processed at Self-Checkout 1</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38</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06100">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Number of Customers Processed at Self-Checkout 2</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38</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06100">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Number of Customers Processed at Self-Checkout 3</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45</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506100">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Number of Customers Processed at Self-Checkout 4</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100" dirty="0">
                          <a:latin typeface="Calibri" panose="020F0502020204030204" pitchFamily="34" charset="0"/>
                          <a:ea typeface="Times New Roman"/>
                          <a:cs typeface="Calibri" panose="020F0502020204030204" pitchFamily="34" charset="0"/>
                          <a:sym typeface="Times New Roman"/>
                        </a:rPr>
                        <a:t>42</a:t>
                      </a:r>
                      <a:endParaRPr sz="1100" dirty="0">
                        <a:latin typeface="Calibri" panose="020F0502020204030204" pitchFamily="34" charset="0"/>
                        <a:ea typeface="Times New Roman"/>
                        <a:cs typeface="Calibri" panose="020F0502020204030204" pitchFamily="34" charset="0"/>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363750" y="676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300" b="1">
                <a:latin typeface="Calibri"/>
                <a:ea typeface="Calibri"/>
                <a:cs typeface="Calibri"/>
                <a:sym typeface="Calibri"/>
              </a:rPr>
              <a:t>Data collection and statistical analysis  (Time going before Kiosk)</a:t>
            </a:r>
            <a:endParaRPr sz="2300" b="1">
              <a:latin typeface="Calibri"/>
              <a:ea typeface="Calibri"/>
              <a:cs typeface="Calibri"/>
              <a:sym typeface="Calibri"/>
            </a:endParaRPr>
          </a:p>
        </p:txBody>
      </p:sp>
      <p:graphicFrame>
        <p:nvGraphicFramePr>
          <p:cNvPr id="180" name="Google Shape;180;p20"/>
          <p:cNvGraphicFramePr/>
          <p:nvPr>
            <p:extLst>
              <p:ext uri="{D42A27DB-BD31-4B8C-83A1-F6EECF244321}">
                <p14:modId xmlns:p14="http://schemas.microsoft.com/office/powerpoint/2010/main" val="1409561828"/>
              </p:ext>
            </p:extLst>
          </p:nvPr>
        </p:nvGraphicFramePr>
        <p:xfrm>
          <a:off x="216900" y="692600"/>
          <a:ext cx="4038700" cy="3450100"/>
        </p:xfrm>
        <a:graphic>
          <a:graphicData uri="http://schemas.openxmlformats.org/drawingml/2006/table">
            <a:tbl>
              <a:tblPr>
                <a:noFill/>
                <a:tableStyleId>{1B84253F-BAD5-4308-8303-3060C9A5A26C}</a:tableStyleId>
              </a:tblPr>
              <a:tblGrid>
                <a:gridCol w="965325">
                  <a:extLst>
                    <a:ext uri="{9D8B030D-6E8A-4147-A177-3AD203B41FA5}">
                      <a16:colId xmlns:a16="http://schemas.microsoft.com/office/drawing/2014/main" val="20000"/>
                    </a:ext>
                  </a:extLst>
                </a:gridCol>
                <a:gridCol w="1264625">
                  <a:extLst>
                    <a:ext uri="{9D8B030D-6E8A-4147-A177-3AD203B41FA5}">
                      <a16:colId xmlns:a16="http://schemas.microsoft.com/office/drawing/2014/main" val="20001"/>
                    </a:ext>
                  </a:extLst>
                </a:gridCol>
                <a:gridCol w="965350">
                  <a:extLst>
                    <a:ext uri="{9D8B030D-6E8A-4147-A177-3AD203B41FA5}">
                      <a16:colId xmlns:a16="http://schemas.microsoft.com/office/drawing/2014/main" val="20002"/>
                    </a:ext>
                  </a:extLst>
                </a:gridCol>
                <a:gridCol w="843400">
                  <a:extLst>
                    <a:ext uri="{9D8B030D-6E8A-4147-A177-3AD203B41FA5}">
                      <a16:colId xmlns:a16="http://schemas.microsoft.com/office/drawing/2014/main" val="20003"/>
                    </a:ext>
                  </a:extLst>
                </a:gridCol>
              </a:tblGrid>
              <a:tr h="553325">
                <a:tc>
                  <a:txBody>
                    <a:bodyPr/>
                    <a:lstStyle/>
                    <a:p>
                      <a:pPr marL="0" lvl="0" indent="0" algn="l" rtl="0">
                        <a:spcBef>
                          <a:spcPts val="0"/>
                        </a:spcBef>
                        <a:spcAft>
                          <a:spcPts val="0"/>
                        </a:spcAft>
                        <a:buNone/>
                      </a:pPr>
                      <a:r>
                        <a:rPr lang="en" sz="1200" b="1" dirty="0">
                          <a:solidFill>
                            <a:schemeClr val="dk2"/>
                          </a:solidFill>
                          <a:latin typeface="Calibri"/>
                          <a:ea typeface="Calibri"/>
                          <a:cs typeface="Calibri"/>
                          <a:sym typeface="Calibri"/>
                        </a:rPr>
                        <a:t>Kiosk line</a:t>
                      </a:r>
                      <a:endParaRPr sz="1200" b="1" dirty="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Sum of Squares</a:t>
                      </a:r>
                      <a:endParaRPr sz="1200" b="1">
                        <a:solidFill>
                          <a:schemeClr val="dk2"/>
                        </a:solidFill>
                        <a:latin typeface="Calibri"/>
                        <a:ea typeface="Calibri"/>
                        <a:cs typeface="Calibri"/>
                        <a:sym typeface="Calibri"/>
                      </a:endParaRPr>
                    </a:p>
                    <a:p>
                      <a:pPr marL="0" lvl="0" indent="0" algn="l" rtl="0">
                        <a:spcBef>
                          <a:spcPts val="0"/>
                        </a:spcBef>
                        <a:spcAft>
                          <a:spcPts val="0"/>
                        </a:spcAft>
                        <a:buNone/>
                      </a:pPr>
                      <a:r>
                        <a:rPr lang="en" sz="1200" b="1">
                          <a:solidFill>
                            <a:schemeClr val="dk2"/>
                          </a:solidFill>
                          <a:latin typeface="Calibri"/>
                          <a:ea typeface="Calibri"/>
                          <a:cs typeface="Calibri"/>
                          <a:sym typeface="Calibri"/>
                        </a:rPr>
                        <a:t>Error</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dirty="0">
                          <a:solidFill>
                            <a:schemeClr val="dk2"/>
                          </a:solidFill>
                          <a:latin typeface="Calibri"/>
                          <a:ea typeface="Calibri"/>
                          <a:cs typeface="Calibri"/>
                          <a:sym typeface="Calibri"/>
                        </a:rPr>
                        <a:t>AIC</a:t>
                      </a:r>
                      <a:endParaRPr sz="1200" b="1" dirty="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Ks_pvalue</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21950">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Triangular</a:t>
                      </a:r>
                      <a:endParaRPr sz="1200" b="1">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endParaRPr sz="1200" b="1">
                        <a:solidFill>
                          <a:schemeClr val="dk2"/>
                        </a:solidFill>
                        <a:latin typeface="Calibri"/>
                        <a:ea typeface="Calibri"/>
                        <a:cs typeface="Calibri"/>
                        <a:sym typeface="Calibri"/>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0.120372</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solidFill>
                            <a:schemeClr val="dk2"/>
                          </a:solidFill>
                          <a:latin typeface="Calibri"/>
                          <a:ea typeface="Calibri"/>
                          <a:cs typeface="Calibri"/>
                          <a:sym typeface="Calibri"/>
                        </a:rPr>
                        <a:t>793.752493</a:t>
                      </a:r>
                      <a:endParaRPr sz="1200">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chemeClr val="dk2"/>
                        </a:solidFill>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0.268487</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4850">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Beta</a:t>
                      </a:r>
                      <a:endParaRPr sz="1200" b="1">
                        <a:solidFill>
                          <a:schemeClr val="dk2"/>
                        </a:solidFill>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0.121401</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solidFill>
                            <a:schemeClr val="dk2"/>
                          </a:solidFill>
                          <a:latin typeface="Calibri"/>
                          <a:ea typeface="Calibri"/>
                          <a:cs typeface="Calibri"/>
                          <a:sym typeface="Calibri"/>
                        </a:rPr>
                        <a:t>801.952881</a:t>
                      </a:r>
                      <a:endParaRPr sz="1200">
                        <a:solidFill>
                          <a:schemeClr val="dk2"/>
                        </a:solidFill>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0.61042</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533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Exponential</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0.126477</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832.418659</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0.131329</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533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Normal</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0.129752</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831.663986</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0.134881</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533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Uniform</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0.135595</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chemeClr val="dk2"/>
                          </a:solidFill>
                          <a:latin typeface="Calibri"/>
                          <a:ea typeface="Calibri"/>
                          <a:cs typeface="Calibri"/>
                          <a:sym typeface="Calibri"/>
                        </a:rPr>
                        <a:t>756.750998</a:t>
                      </a:r>
                      <a:endParaRPr sz="120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dirty="0">
                          <a:solidFill>
                            <a:schemeClr val="dk2"/>
                          </a:solidFill>
                          <a:latin typeface="Calibri"/>
                          <a:ea typeface="Calibri"/>
                          <a:cs typeface="Calibri"/>
                          <a:sym typeface="Calibri"/>
                        </a:rPr>
                        <a:t>0.002482</a:t>
                      </a:r>
                      <a:endParaRPr sz="1200" dirty="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81" name="Google Shape;181;p20"/>
          <p:cNvGraphicFramePr/>
          <p:nvPr>
            <p:extLst>
              <p:ext uri="{D42A27DB-BD31-4B8C-83A1-F6EECF244321}">
                <p14:modId xmlns:p14="http://schemas.microsoft.com/office/powerpoint/2010/main" val="2988963973"/>
              </p:ext>
            </p:extLst>
          </p:nvPr>
        </p:nvGraphicFramePr>
        <p:xfrm>
          <a:off x="4572000" y="679438"/>
          <a:ext cx="4356750" cy="3450125"/>
        </p:xfrm>
        <a:graphic>
          <a:graphicData uri="http://schemas.openxmlformats.org/drawingml/2006/table">
            <a:tbl>
              <a:tblPr>
                <a:noFill/>
                <a:tableStyleId>{1B84253F-BAD5-4308-8303-3060C9A5A26C}</a:tableStyleId>
              </a:tblPr>
              <a:tblGrid>
                <a:gridCol w="975725">
                  <a:extLst>
                    <a:ext uri="{9D8B030D-6E8A-4147-A177-3AD203B41FA5}">
                      <a16:colId xmlns:a16="http://schemas.microsoft.com/office/drawing/2014/main" val="20000"/>
                    </a:ext>
                  </a:extLst>
                </a:gridCol>
                <a:gridCol w="1289575">
                  <a:extLst>
                    <a:ext uri="{9D8B030D-6E8A-4147-A177-3AD203B41FA5}">
                      <a16:colId xmlns:a16="http://schemas.microsoft.com/office/drawing/2014/main" val="20001"/>
                    </a:ext>
                  </a:extLst>
                </a:gridCol>
                <a:gridCol w="1034650">
                  <a:extLst>
                    <a:ext uri="{9D8B030D-6E8A-4147-A177-3AD203B41FA5}">
                      <a16:colId xmlns:a16="http://schemas.microsoft.com/office/drawing/2014/main" val="20002"/>
                    </a:ext>
                  </a:extLst>
                </a:gridCol>
                <a:gridCol w="1056800">
                  <a:extLst>
                    <a:ext uri="{9D8B030D-6E8A-4147-A177-3AD203B41FA5}">
                      <a16:colId xmlns:a16="http://schemas.microsoft.com/office/drawing/2014/main" val="20003"/>
                    </a:ext>
                  </a:extLst>
                </a:gridCol>
              </a:tblGrid>
              <a:tr h="557250">
                <a:tc>
                  <a:txBody>
                    <a:bodyPr/>
                    <a:lstStyle/>
                    <a:p>
                      <a:pPr marL="0" lvl="0" indent="0" algn="l" rtl="0">
                        <a:spcBef>
                          <a:spcPts val="0"/>
                        </a:spcBef>
                        <a:spcAft>
                          <a:spcPts val="0"/>
                        </a:spcAft>
                        <a:buNone/>
                      </a:pPr>
                      <a:r>
                        <a:rPr lang="en" sz="1200" b="1" dirty="0">
                          <a:solidFill>
                            <a:schemeClr val="dk2"/>
                          </a:solidFill>
                          <a:latin typeface="Calibri"/>
                          <a:ea typeface="Calibri"/>
                          <a:cs typeface="Calibri"/>
                          <a:sym typeface="Calibri"/>
                        </a:rPr>
                        <a:t>Cashier line</a:t>
                      </a:r>
                      <a:endParaRPr sz="1200" b="1" dirty="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Sum of Squares</a:t>
                      </a:r>
                      <a:endParaRPr sz="1200" b="1">
                        <a:solidFill>
                          <a:schemeClr val="dk2"/>
                        </a:solidFill>
                        <a:latin typeface="Calibri"/>
                        <a:ea typeface="Calibri"/>
                        <a:cs typeface="Calibri"/>
                        <a:sym typeface="Calibri"/>
                      </a:endParaRPr>
                    </a:p>
                    <a:p>
                      <a:pPr marL="0" lvl="0" indent="0" algn="l" rtl="0">
                        <a:spcBef>
                          <a:spcPts val="0"/>
                        </a:spcBef>
                        <a:spcAft>
                          <a:spcPts val="0"/>
                        </a:spcAft>
                        <a:buNone/>
                      </a:pPr>
                      <a:r>
                        <a:rPr lang="en" sz="1200" b="1">
                          <a:solidFill>
                            <a:schemeClr val="dk2"/>
                          </a:solidFill>
                          <a:latin typeface="Calibri"/>
                          <a:ea typeface="Calibri"/>
                          <a:cs typeface="Calibri"/>
                          <a:sym typeface="Calibri"/>
                        </a:rPr>
                        <a:t>Error</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AIC</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Ks_pvalue</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08325">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Exponential </a:t>
                      </a:r>
                      <a:endParaRPr sz="1200" b="1">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endParaRPr sz="1200" b="1">
                        <a:solidFill>
                          <a:schemeClr val="dk2"/>
                        </a:solidFill>
                        <a:latin typeface="Calibri"/>
                        <a:ea typeface="Calibri"/>
                        <a:cs typeface="Calibri"/>
                        <a:sym typeface="Calibri"/>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0.000936</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solidFill>
                            <a:srgbClr val="212121"/>
                          </a:solidFill>
                          <a:latin typeface="Calibri"/>
                          <a:ea typeface="Calibri"/>
                          <a:cs typeface="Calibri"/>
                          <a:sym typeface="Calibri"/>
                        </a:rPr>
                        <a:t>1619.161243</a:t>
                      </a:r>
                      <a:endParaRPr sz="1200">
                        <a:solidFill>
                          <a:srgbClr val="21212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rgbClr val="212121"/>
                        </a:solidFill>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8.376714e-01</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08325">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Beta</a:t>
                      </a:r>
                      <a:endParaRPr sz="1200" b="1">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endParaRPr sz="1200" b="1">
                        <a:solidFill>
                          <a:schemeClr val="dk2"/>
                        </a:solidFill>
                        <a:latin typeface="Calibri"/>
                        <a:ea typeface="Calibri"/>
                        <a:cs typeface="Calibri"/>
                        <a:sym typeface="Calibri"/>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0.000961</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solidFill>
                            <a:srgbClr val="212121"/>
                          </a:solidFill>
                          <a:latin typeface="Calibri"/>
                          <a:ea typeface="Calibri"/>
                          <a:cs typeface="Calibri"/>
                          <a:sym typeface="Calibri"/>
                        </a:rPr>
                        <a:t>1468.209269</a:t>
                      </a:r>
                      <a:endParaRPr sz="1200">
                        <a:solidFill>
                          <a:srgbClr val="212121"/>
                        </a:solidFill>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1.774109e-01</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190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Normal</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solidFill>
                            <a:srgbClr val="212121"/>
                          </a:solidFill>
                          <a:latin typeface="Calibri"/>
                          <a:ea typeface="Calibri"/>
                          <a:cs typeface="Calibri"/>
                          <a:sym typeface="Calibri"/>
                        </a:rPr>
                        <a:t>0.001450</a:t>
                      </a:r>
                      <a:endParaRPr sz="1200">
                        <a:solidFill>
                          <a:srgbClr val="212121"/>
                        </a:solidFill>
                        <a:latin typeface="Calibri"/>
                        <a:ea typeface="Calibri"/>
                        <a:cs typeface="Calibri"/>
                        <a:sym typeface="Calibri"/>
                      </a:endParaRPr>
                    </a:p>
                    <a:p>
                      <a:pPr marL="0" lvl="0" indent="0" algn="l" rtl="0">
                        <a:lnSpc>
                          <a:spcPct val="115000"/>
                        </a:lnSpc>
                        <a:spcBef>
                          <a:spcPts val="0"/>
                        </a:spcBef>
                        <a:spcAft>
                          <a:spcPts val="0"/>
                        </a:spcAft>
                        <a:buNone/>
                      </a:pPr>
                      <a:endParaRPr sz="1200">
                        <a:solidFill>
                          <a:srgbClr val="212121"/>
                        </a:solidFill>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1943.007726</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1.385572e-02</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8600">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Triangular</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0.001606</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1313.275960</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1.063462e-11</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8600">
                <a:tc>
                  <a:txBody>
                    <a:bodyPr/>
                    <a:lstStyle/>
                    <a:p>
                      <a:pPr marL="0" lvl="0" indent="0" algn="l" rtl="0">
                        <a:spcBef>
                          <a:spcPts val="0"/>
                        </a:spcBef>
                        <a:spcAft>
                          <a:spcPts val="0"/>
                        </a:spcAft>
                        <a:buNone/>
                      </a:pPr>
                      <a:r>
                        <a:rPr lang="en" sz="1200" b="1" dirty="0">
                          <a:solidFill>
                            <a:schemeClr val="dk2"/>
                          </a:solidFill>
                          <a:latin typeface="Calibri"/>
                          <a:ea typeface="Calibri"/>
                          <a:cs typeface="Calibri"/>
                          <a:sym typeface="Calibri"/>
                        </a:rPr>
                        <a:t>Uniform</a:t>
                      </a:r>
                      <a:endParaRPr sz="1200" b="1" dirty="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0.001985</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solidFill>
                            <a:srgbClr val="212121"/>
                          </a:solidFill>
                          <a:latin typeface="Calibri"/>
                          <a:ea typeface="Calibri"/>
                          <a:cs typeface="Calibri"/>
                          <a:sym typeface="Calibri"/>
                        </a:rPr>
                        <a:t>71262.52112</a:t>
                      </a:r>
                      <a:endParaRPr sz="120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dirty="0">
                          <a:solidFill>
                            <a:srgbClr val="212121"/>
                          </a:solidFill>
                          <a:latin typeface="Calibri"/>
                          <a:ea typeface="Calibri"/>
                          <a:cs typeface="Calibri"/>
                          <a:sym typeface="Calibri"/>
                        </a:rPr>
                        <a:t>1.660639e-20</a:t>
                      </a:r>
                      <a:endParaRPr sz="1200" dirty="0">
                        <a:solidFill>
                          <a:srgbClr val="212121"/>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82" name="Google Shape;182;p20"/>
          <p:cNvSpPr txBox="1"/>
          <p:nvPr/>
        </p:nvSpPr>
        <p:spPr>
          <a:xfrm>
            <a:off x="216900" y="4194925"/>
            <a:ext cx="4038600" cy="483500"/>
          </a:xfrm>
          <a:prstGeom prst="rect">
            <a:avLst/>
          </a:prstGeom>
          <a:noFill/>
          <a:ln w="9525" cap="flat" cmpd="sng">
            <a:solidFill>
              <a:srgbClr val="29399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Waiting line - Kiosk</a:t>
            </a:r>
            <a:endParaRPr sz="1800" b="1">
              <a:solidFill>
                <a:schemeClr val="dk1"/>
              </a:solidFill>
              <a:latin typeface="Calibri"/>
              <a:ea typeface="Calibri"/>
              <a:cs typeface="Calibri"/>
              <a:sym typeface="Calibri"/>
            </a:endParaRPr>
          </a:p>
        </p:txBody>
      </p:sp>
      <p:sp>
        <p:nvSpPr>
          <p:cNvPr id="183" name="Google Shape;183;p20"/>
          <p:cNvSpPr txBox="1"/>
          <p:nvPr/>
        </p:nvSpPr>
        <p:spPr>
          <a:xfrm>
            <a:off x="4572075" y="4194925"/>
            <a:ext cx="4356600" cy="498200"/>
          </a:xfrm>
          <a:prstGeom prst="rect">
            <a:avLst/>
          </a:prstGeom>
          <a:noFill/>
          <a:ln w="12700" cap="flat" cmpd="sng">
            <a:solidFill>
              <a:srgbClr val="29399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Calibri"/>
                <a:ea typeface="Calibri"/>
                <a:cs typeface="Calibri"/>
                <a:sym typeface="Calibri"/>
              </a:rPr>
              <a:t>Waiting line - Cashier</a:t>
            </a:r>
            <a:endParaRPr sz="1800" b="1"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363750" y="676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700" b="1" dirty="0">
                <a:latin typeface="Calibri"/>
                <a:ea typeface="Calibri"/>
                <a:cs typeface="Calibri"/>
                <a:sym typeface="Calibri"/>
              </a:rPr>
              <a:t>Data collection and statistical analysis at register/kiosk</a:t>
            </a:r>
            <a:endParaRPr sz="2700" b="1" dirty="0">
              <a:latin typeface="Calibri"/>
              <a:ea typeface="Calibri"/>
              <a:cs typeface="Calibri"/>
              <a:sym typeface="Calibri"/>
            </a:endParaRPr>
          </a:p>
          <a:p>
            <a:pPr marL="0" lvl="0" indent="0" algn="ctr" rtl="0">
              <a:spcBef>
                <a:spcPts val="0"/>
              </a:spcBef>
              <a:spcAft>
                <a:spcPts val="0"/>
              </a:spcAft>
              <a:buSzPts val="990"/>
              <a:buNone/>
            </a:pPr>
            <a:endParaRPr sz="2300" b="1" dirty="0">
              <a:latin typeface="Calibri"/>
              <a:ea typeface="Calibri"/>
              <a:cs typeface="Calibri"/>
              <a:sym typeface="Calibri"/>
            </a:endParaRPr>
          </a:p>
        </p:txBody>
      </p:sp>
      <p:graphicFrame>
        <p:nvGraphicFramePr>
          <p:cNvPr id="189" name="Google Shape;189;p21"/>
          <p:cNvGraphicFramePr/>
          <p:nvPr>
            <p:extLst>
              <p:ext uri="{D42A27DB-BD31-4B8C-83A1-F6EECF244321}">
                <p14:modId xmlns:p14="http://schemas.microsoft.com/office/powerpoint/2010/main" val="3461163054"/>
              </p:ext>
            </p:extLst>
          </p:nvPr>
        </p:nvGraphicFramePr>
        <p:xfrm>
          <a:off x="216900" y="692600"/>
          <a:ext cx="4182800" cy="3476842"/>
        </p:xfrm>
        <a:graphic>
          <a:graphicData uri="http://schemas.openxmlformats.org/drawingml/2006/table">
            <a:tbl>
              <a:tblPr>
                <a:noFill/>
                <a:tableStyleId>{1B84253F-BAD5-4308-8303-3060C9A5A26C}</a:tableStyleId>
              </a:tblPr>
              <a:tblGrid>
                <a:gridCol w="965325">
                  <a:extLst>
                    <a:ext uri="{9D8B030D-6E8A-4147-A177-3AD203B41FA5}">
                      <a16:colId xmlns:a16="http://schemas.microsoft.com/office/drawing/2014/main" val="20000"/>
                    </a:ext>
                  </a:extLst>
                </a:gridCol>
                <a:gridCol w="1164850">
                  <a:extLst>
                    <a:ext uri="{9D8B030D-6E8A-4147-A177-3AD203B41FA5}">
                      <a16:colId xmlns:a16="http://schemas.microsoft.com/office/drawing/2014/main" val="20001"/>
                    </a:ext>
                  </a:extLst>
                </a:gridCol>
                <a:gridCol w="976450">
                  <a:extLst>
                    <a:ext uri="{9D8B030D-6E8A-4147-A177-3AD203B41FA5}">
                      <a16:colId xmlns:a16="http://schemas.microsoft.com/office/drawing/2014/main" val="20002"/>
                    </a:ext>
                  </a:extLst>
                </a:gridCol>
                <a:gridCol w="1076175">
                  <a:extLst>
                    <a:ext uri="{9D8B030D-6E8A-4147-A177-3AD203B41FA5}">
                      <a16:colId xmlns:a16="http://schemas.microsoft.com/office/drawing/2014/main" val="20003"/>
                    </a:ext>
                  </a:extLst>
                </a:gridCol>
              </a:tblGrid>
              <a:tr h="5533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Kiosk Station</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Sum of Squares</a:t>
                      </a:r>
                      <a:endParaRPr sz="1200" b="1">
                        <a:solidFill>
                          <a:schemeClr val="dk2"/>
                        </a:solidFill>
                        <a:latin typeface="Calibri"/>
                        <a:ea typeface="Calibri"/>
                        <a:cs typeface="Calibri"/>
                        <a:sym typeface="Calibri"/>
                      </a:endParaRPr>
                    </a:p>
                    <a:p>
                      <a:pPr marL="0" lvl="0" indent="0" algn="l" rtl="0">
                        <a:spcBef>
                          <a:spcPts val="0"/>
                        </a:spcBef>
                        <a:spcAft>
                          <a:spcPts val="0"/>
                        </a:spcAft>
                        <a:buNone/>
                      </a:pPr>
                      <a:r>
                        <a:rPr lang="en" sz="1200" b="1">
                          <a:solidFill>
                            <a:schemeClr val="dk2"/>
                          </a:solidFill>
                          <a:latin typeface="Calibri"/>
                          <a:ea typeface="Calibri"/>
                          <a:cs typeface="Calibri"/>
                          <a:sym typeface="Calibri"/>
                        </a:rPr>
                        <a:t>Error</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AIC</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Ks_pvalue</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21950">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Beta</a:t>
                      </a:r>
                      <a:endParaRPr sz="1200" b="1">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endParaRPr sz="1200" b="1">
                        <a:solidFill>
                          <a:schemeClr val="dk2"/>
                        </a:solidFill>
                        <a:latin typeface="Calibri"/>
                        <a:ea typeface="Calibri"/>
                        <a:cs typeface="Calibri"/>
                        <a:sym typeface="Calibri"/>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0.004696</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1219.545758</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8.462428e-01</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4850">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Triangular</a:t>
                      </a:r>
                      <a:endParaRPr sz="1200" b="1">
                        <a:solidFill>
                          <a:schemeClr val="dk2"/>
                        </a:solidFill>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0.005197</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1128.679877</a:t>
                      </a: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2.809947e-03</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533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Normal</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0.005237</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1286.48934</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8.041126e-02</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533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Exponential</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0.005437</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1194.032254</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1.510906e-01</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5332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Uniform</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0.006514</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1082.961733</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dirty="0">
                          <a:latin typeface="Calibri"/>
                          <a:ea typeface="Calibri"/>
                          <a:cs typeface="Calibri"/>
                          <a:sym typeface="Calibri"/>
                        </a:rPr>
                        <a:t>5.897386e-09</a:t>
                      </a:r>
                      <a:endParaRPr sz="1200"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90" name="Google Shape;190;p21"/>
          <p:cNvGraphicFramePr/>
          <p:nvPr>
            <p:extLst>
              <p:ext uri="{D42A27DB-BD31-4B8C-83A1-F6EECF244321}">
                <p14:modId xmlns:p14="http://schemas.microsoft.com/office/powerpoint/2010/main" val="3708926991"/>
              </p:ext>
            </p:extLst>
          </p:nvPr>
        </p:nvGraphicFramePr>
        <p:xfrm>
          <a:off x="4572000" y="679438"/>
          <a:ext cx="4356625" cy="3493309"/>
        </p:xfrm>
        <a:graphic>
          <a:graphicData uri="http://schemas.openxmlformats.org/drawingml/2006/table">
            <a:tbl>
              <a:tblPr>
                <a:noFill/>
                <a:tableStyleId>{1B84253F-BAD5-4308-8303-3060C9A5A26C}</a:tableStyleId>
              </a:tblPr>
              <a:tblGrid>
                <a:gridCol w="975700">
                  <a:extLst>
                    <a:ext uri="{9D8B030D-6E8A-4147-A177-3AD203B41FA5}">
                      <a16:colId xmlns:a16="http://schemas.microsoft.com/office/drawing/2014/main" val="20000"/>
                    </a:ext>
                  </a:extLst>
                </a:gridCol>
                <a:gridCol w="1289525">
                  <a:extLst>
                    <a:ext uri="{9D8B030D-6E8A-4147-A177-3AD203B41FA5}">
                      <a16:colId xmlns:a16="http://schemas.microsoft.com/office/drawing/2014/main" val="20001"/>
                    </a:ext>
                  </a:extLst>
                </a:gridCol>
                <a:gridCol w="1034625">
                  <a:extLst>
                    <a:ext uri="{9D8B030D-6E8A-4147-A177-3AD203B41FA5}">
                      <a16:colId xmlns:a16="http://schemas.microsoft.com/office/drawing/2014/main" val="20002"/>
                    </a:ext>
                  </a:extLst>
                </a:gridCol>
                <a:gridCol w="1056775">
                  <a:extLst>
                    <a:ext uri="{9D8B030D-6E8A-4147-A177-3AD203B41FA5}">
                      <a16:colId xmlns:a16="http://schemas.microsoft.com/office/drawing/2014/main" val="20003"/>
                    </a:ext>
                  </a:extLst>
                </a:gridCol>
              </a:tblGrid>
              <a:tr h="561250">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Cashier</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dirty="0">
                          <a:solidFill>
                            <a:schemeClr val="dk2"/>
                          </a:solidFill>
                          <a:latin typeface="Calibri"/>
                          <a:ea typeface="Calibri"/>
                          <a:cs typeface="Calibri"/>
                          <a:sym typeface="Calibri"/>
                        </a:rPr>
                        <a:t>Sum of Squares</a:t>
                      </a:r>
                      <a:endParaRPr sz="1200" b="1" dirty="0">
                        <a:solidFill>
                          <a:schemeClr val="dk2"/>
                        </a:solidFill>
                        <a:latin typeface="Calibri"/>
                        <a:ea typeface="Calibri"/>
                        <a:cs typeface="Calibri"/>
                        <a:sym typeface="Calibri"/>
                      </a:endParaRPr>
                    </a:p>
                    <a:p>
                      <a:pPr marL="0" lvl="0" indent="0" algn="l" rtl="0">
                        <a:spcBef>
                          <a:spcPts val="0"/>
                        </a:spcBef>
                        <a:spcAft>
                          <a:spcPts val="0"/>
                        </a:spcAft>
                        <a:buNone/>
                      </a:pPr>
                      <a:r>
                        <a:rPr lang="en" sz="1200" b="1" dirty="0">
                          <a:solidFill>
                            <a:schemeClr val="dk2"/>
                          </a:solidFill>
                          <a:latin typeface="Calibri"/>
                          <a:ea typeface="Calibri"/>
                          <a:cs typeface="Calibri"/>
                          <a:sym typeface="Calibri"/>
                        </a:rPr>
                        <a:t>Error</a:t>
                      </a:r>
                      <a:endParaRPr sz="1200" b="1" dirty="0">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AIC</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Ks_pvalue</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12700">
                <a:tc>
                  <a:txBody>
                    <a:bodyPr/>
                    <a:lstStyle/>
                    <a:p>
                      <a:pPr marL="0" lvl="0" indent="0" algn="l" rtl="0">
                        <a:lnSpc>
                          <a:spcPct val="115000"/>
                        </a:lnSpc>
                        <a:spcBef>
                          <a:spcPts val="0"/>
                        </a:spcBef>
                        <a:spcAft>
                          <a:spcPts val="0"/>
                        </a:spcAft>
                        <a:buNone/>
                      </a:pPr>
                      <a:r>
                        <a:rPr lang="en" sz="1200" b="1">
                          <a:solidFill>
                            <a:schemeClr val="dk2"/>
                          </a:solidFill>
                          <a:latin typeface="Calibri"/>
                          <a:ea typeface="Calibri"/>
                          <a:cs typeface="Calibri"/>
                          <a:sym typeface="Calibri"/>
                        </a:rPr>
                        <a:t>Beta</a:t>
                      </a:r>
                      <a:endParaRPr sz="1200" b="1">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endParaRPr sz="1200" b="1">
                        <a:solidFill>
                          <a:schemeClr val="dk2"/>
                        </a:solidFill>
                        <a:latin typeface="Calibri"/>
                        <a:ea typeface="Calibri"/>
                        <a:cs typeface="Calibri"/>
                        <a:sym typeface="Calibri"/>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0.000738</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1704.890062</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2.251890e-01</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12700">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Exponential</a:t>
                      </a:r>
                      <a:endParaRPr sz="1200" b="1">
                        <a:solidFill>
                          <a:schemeClr val="dk2"/>
                        </a:solidFill>
                        <a:latin typeface="Calibri"/>
                        <a:ea typeface="Calibri"/>
                        <a:cs typeface="Calibri"/>
                        <a:sym typeface="Calibri"/>
                      </a:endParaRPr>
                    </a:p>
                    <a:p>
                      <a:pPr marL="0" lvl="0" indent="0" algn="l" rtl="0">
                        <a:lnSpc>
                          <a:spcPct val="115000"/>
                        </a:lnSpc>
                        <a:spcBef>
                          <a:spcPts val="0"/>
                        </a:spcBef>
                        <a:spcAft>
                          <a:spcPts val="0"/>
                        </a:spcAft>
                        <a:buNone/>
                      </a:pPr>
                      <a:endParaRPr sz="1200" b="1">
                        <a:solidFill>
                          <a:schemeClr val="dk2"/>
                        </a:solidFill>
                        <a:latin typeface="Calibri"/>
                        <a:ea typeface="Calibri"/>
                        <a:cs typeface="Calibri"/>
                        <a:sym typeface="Calibri"/>
                      </a:endParaRPr>
                    </a:p>
                  </a:txBody>
                  <a:tcPr marL="66675" marR="66675" marT="66675" marB="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0.001133</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1550.192528</a:t>
                      </a: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1.957437e-03</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3475">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Normal</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0.001143</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1962.619522</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5.239516e-03</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2400">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Triangular</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0.001436</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1303.908673</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1.494726e-13</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2400">
                <a:tc>
                  <a:txBody>
                    <a:bodyPr/>
                    <a:lstStyle/>
                    <a:p>
                      <a:pPr marL="0" lvl="0" indent="0" algn="l" rtl="0">
                        <a:spcBef>
                          <a:spcPts val="0"/>
                        </a:spcBef>
                        <a:spcAft>
                          <a:spcPts val="0"/>
                        </a:spcAft>
                        <a:buNone/>
                      </a:pPr>
                      <a:r>
                        <a:rPr lang="en" sz="1200" b="1">
                          <a:solidFill>
                            <a:schemeClr val="dk2"/>
                          </a:solidFill>
                          <a:latin typeface="Calibri"/>
                          <a:ea typeface="Calibri"/>
                          <a:cs typeface="Calibri"/>
                          <a:sym typeface="Calibri"/>
                        </a:rPr>
                        <a:t>Uniform</a:t>
                      </a:r>
                      <a:endParaRPr sz="1200" b="1">
                        <a:solidFill>
                          <a:schemeClr val="dk2"/>
                        </a:solidFill>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0.001832</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txBody>
                  <a:tcPr marL="66675" marR="66675" marT="66675" marB="666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a:latin typeface="Calibri"/>
                          <a:ea typeface="Calibri"/>
                          <a:cs typeface="Calibri"/>
                          <a:sym typeface="Calibri"/>
                        </a:rPr>
                        <a:t>1254.072254</a:t>
                      </a:r>
                      <a:endParaRPr sz="120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 sz="1200" dirty="0">
                          <a:latin typeface="Calibri"/>
                          <a:ea typeface="Calibri"/>
                          <a:cs typeface="Calibri"/>
                          <a:sym typeface="Calibri"/>
                        </a:rPr>
                        <a:t>6.418196e-24</a:t>
                      </a:r>
                      <a:endParaRPr sz="1200" dirty="0">
                        <a:latin typeface="Calibri"/>
                        <a:ea typeface="Calibri"/>
                        <a:cs typeface="Calibri"/>
                        <a:sym typeface="Calibri"/>
                      </a:endParaRP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91" name="Google Shape;191;p21"/>
          <p:cNvSpPr txBox="1"/>
          <p:nvPr/>
        </p:nvSpPr>
        <p:spPr>
          <a:xfrm>
            <a:off x="215325" y="4225775"/>
            <a:ext cx="4182900" cy="487800"/>
          </a:xfrm>
          <a:prstGeom prst="rect">
            <a:avLst/>
          </a:prstGeom>
          <a:noFill/>
          <a:ln w="9525" cap="flat" cmpd="sng">
            <a:solidFill>
              <a:srgbClr val="29399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Service time - Kiosk</a:t>
            </a:r>
            <a:endParaRPr sz="1800" b="1">
              <a:solidFill>
                <a:schemeClr val="dk1"/>
              </a:solidFill>
              <a:latin typeface="Calibri"/>
              <a:ea typeface="Calibri"/>
              <a:cs typeface="Calibri"/>
              <a:sym typeface="Calibri"/>
            </a:endParaRPr>
          </a:p>
        </p:txBody>
      </p:sp>
      <p:sp>
        <p:nvSpPr>
          <p:cNvPr id="192" name="Google Shape;192;p21"/>
          <p:cNvSpPr txBox="1"/>
          <p:nvPr/>
        </p:nvSpPr>
        <p:spPr>
          <a:xfrm>
            <a:off x="4572075" y="4225775"/>
            <a:ext cx="4356600" cy="487800"/>
          </a:xfrm>
          <a:prstGeom prst="rect">
            <a:avLst/>
          </a:prstGeom>
          <a:noFill/>
          <a:ln w="9525" cap="flat" cmpd="sng">
            <a:solidFill>
              <a:srgbClr val="29399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Service time - Cashier</a:t>
            </a:r>
            <a:endParaRPr sz="1800" b="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1460</Words>
  <Application>Microsoft Macintosh PowerPoint</Application>
  <PresentationFormat>On-screen Show (16:9)</PresentationFormat>
  <Paragraphs>283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Roboto</vt:lpstr>
      <vt:lpstr>Calibri</vt:lpstr>
      <vt:lpstr>Average</vt:lpstr>
      <vt:lpstr>Arial</vt:lpstr>
      <vt:lpstr>Geometric</vt:lpstr>
      <vt:lpstr>Optimization of Target’s Queue Management Using Simulation Modeling</vt:lpstr>
      <vt:lpstr>PowerPoint Presentation</vt:lpstr>
      <vt:lpstr>Process Flow Diagram: Cashier </vt:lpstr>
      <vt:lpstr>Process Flow Diagram: Self check-out</vt:lpstr>
      <vt:lpstr>PowerPoint Presentation</vt:lpstr>
      <vt:lpstr>PowerPoint Presentation</vt:lpstr>
      <vt:lpstr>Performance</vt:lpstr>
      <vt:lpstr>Data collection and statistical analysis  (Time going before Kiosk)</vt:lpstr>
      <vt:lpstr>Data collection and statistical analysis at register/kiosk </vt:lpstr>
      <vt:lpstr>Current Model</vt:lpstr>
      <vt:lpstr>Recommendation</vt:lpstr>
      <vt:lpstr>References</vt:lpstr>
      <vt:lpstr>Thank You &amp;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Raheela Charania</cp:lastModifiedBy>
  <cp:revision>9</cp:revision>
  <dcterms:modified xsi:type="dcterms:W3CDTF">2025-05-19T22:47:57Z</dcterms:modified>
</cp:coreProperties>
</file>