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9"/>
  </p:notesMasterIdLst>
  <p:sldIdLst>
    <p:sldId id="256" r:id="rId2"/>
    <p:sldId id="258" r:id="rId3"/>
    <p:sldId id="257" r:id="rId4"/>
    <p:sldId id="262" r:id="rId5"/>
    <p:sldId id="263" r:id="rId6"/>
    <p:sldId id="261" r:id="rId7"/>
    <p:sldId id="266" r:id="rId8"/>
    <p:sldId id="265" r:id="rId9"/>
    <p:sldId id="267" r:id="rId10"/>
    <p:sldId id="264" r:id="rId11"/>
    <p:sldId id="272" r:id="rId12"/>
    <p:sldId id="269" r:id="rId13"/>
    <p:sldId id="270" r:id="rId14"/>
    <p:sldId id="271" r:id="rId15"/>
    <p:sldId id="268" r:id="rId16"/>
    <p:sldId id="273"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07060"/>
    <a:srgbClr val="616151"/>
    <a:srgbClr val="615154"/>
    <a:srgbClr val="515461"/>
    <a:srgbClr val="70607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94672"/>
  </p:normalViewPr>
  <p:slideViewPr>
    <p:cSldViewPr snapToGrid="0">
      <p:cViewPr varScale="1">
        <p:scale>
          <a:sx n="108" d="100"/>
          <a:sy n="108" d="100"/>
        </p:scale>
        <p:origin x="74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7D5B69-CB60-4FA9-9F40-67CC6270A459}"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29357B91-9A14-497E-B0FA-C60A140B96B9}">
      <dgm:prSet phldrT="[Text]" phldr="0"/>
      <dgm:spPr/>
      <dgm:t>
        <a:bodyPr/>
        <a:lstStyle/>
        <a:p>
          <a:pPr rtl="0"/>
          <a:r>
            <a:rPr lang="en-US" b="0">
              <a:solidFill>
                <a:schemeClr val="tx1"/>
              </a:solidFill>
              <a:latin typeface="Trade Gothic Next Light"/>
            </a:rPr>
            <a:t> </a:t>
          </a:r>
          <a:r>
            <a:rPr lang="en-US" b="0">
              <a:solidFill>
                <a:schemeClr val="tx1"/>
              </a:solidFill>
              <a:latin typeface="Trade Gothic Next Light"/>
              <a:cs typeface="Times New Roman"/>
            </a:rPr>
            <a:t>Exited</a:t>
          </a:r>
        </a:p>
      </dgm:t>
    </dgm:pt>
    <dgm:pt modelId="{1136BE65-DDD7-4CE8-9389-97386900D5E2}" type="parTrans" cxnId="{16DE2322-D305-47C1-A130-B50E18EF5DF1}">
      <dgm:prSet/>
      <dgm:spPr/>
      <dgm:t>
        <a:bodyPr/>
        <a:lstStyle/>
        <a:p>
          <a:endParaRPr lang="en-US"/>
        </a:p>
      </dgm:t>
    </dgm:pt>
    <dgm:pt modelId="{5DC41B54-BD7B-4CB5-AA72-20CAF80BA342}" type="sibTrans" cxnId="{16DE2322-D305-47C1-A130-B50E18EF5DF1}">
      <dgm:prSet/>
      <dgm:spPr/>
      <dgm:t>
        <a:bodyPr/>
        <a:lstStyle/>
        <a:p>
          <a:endParaRPr lang="en-US"/>
        </a:p>
      </dgm:t>
    </dgm:pt>
    <dgm:pt modelId="{CA78C3C4-6311-4C6B-ACB4-90D858A7F8D7}">
      <dgm:prSet phldrT="[Text]" phldr="0"/>
      <dgm:spPr/>
      <dgm:t>
        <a:bodyPr/>
        <a:lstStyle/>
        <a:p>
          <a:pPr rtl="0"/>
          <a:r>
            <a:rPr lang="en-US" b="0">
              <a:solidFill>
                <a:schemeClr val="tx1"/>
              </a:solidFill>
              <a:latin typeface="Trade Gothic Next Light"/>
              <a:cs typeface="Times New Roman"/>
            </a:rPr>
            <a:t>Points Earned</a:t>
          </a:r>
          <a:r>
            <a:rPr lang="en-US" b="0">
              <a:solidFill>
                <a:schemeClr val="tx1"/>
              </a:solidFill>
              <a:latin typeface="Trade Gothic Next Light"/>
            </a:rPr>
            <a:t> </a:t>
          </a:r>
          <a:r>
            <a:rPr lang="en-US" b="0">
              <a:solidFill>
                <a:schemeClr val="bg1"/>
              </a:solidFill>
              <a:latin typeface="Trade Gothic Next Light"/>
            </a:rPr>
            <a:t>     </a:t>
          </a:r>
          <a:endParaRPr lang="en-US" b="0">
            <a:solidFill>
              <a:srgbClr val="000000"/>
            </a:solidFill>
            <a:latin typeface="Trade Gothic Next Light"/>
            <a:cs typeface="Times New Roman"/>
          </a:endParaRPr>
        </a:p>
      </dgm:t>
    </dgm:pt>
    <dgm:pt modelId="{DC6CDA95-C0E3-4EEB-9AF3-81942F3F2D41}" type="parTrans" cxnId="{3D6DDE5A-EE34-4F55-9C15-B60AB3B7D85B}">
      <dgm:prSet/>
      <dgm:spPr/>
      <dgm:t>
        <a:bodyPr/>
        <a:lstStyle/>
        <a:p>
          <a:endParaRPr lang="en-US"/>
        </a:p>
      </dgm:t>
    </dgm:pt>
    <dgm:pt modelId="{3953955B-7A79-46C2-BEBF-933FB0A14475}" type="sibTrans" cxnId="{3D6DDE5A-EE34-4F55-9C15-B60AB3B7D85B}">
      <dgm:prSet/>
      <dgm:spPr/>
      <dgm:t>
        <a:bodyPr/>
        <a:lstStyle/>
        <a:p>
          <a:endParaRPr lang="en-US"/>
        </a:p>
      </dgm:t>
    </dgm:pt>
    <dgm:pt modelId="{D9E3A2BD-B887-4C95-A5FF-D7AC77EC3C58}">
      <dgm:prSet phldrT="[Text]" phldr="0"/>
      <dgm:spPr/>
      <dgm:t>
        <a:bodyPr/>
        <a:lstStyle/>
        <a:p>
          <a:pPr rtl="0"/>
          <a:r>
            <a:rPr lang="en-US" b="0" err="1">
              <a:solidFill>
                <a:schemeClr val="tx1"/>
              </a:solidFill>
              <a:latin typeface="Trade Gothic Next Light"/>
              <a:cs typeface="Times New Roman"/>
            </a:rPr>
            <a:t>CreditScore</a:t>
          </a:r>
          <a:endParaRPr lang="en-US" b="0">
            <a:solidFill>
              <a:schemeClr val="tx1"/>
            </a:solidFill>
            <a:latin typeface="Trade Gothic Next Light"/>
            <a:cs typeface="Times New Roman"/>
          </a:endParaRPr>
        </a:p>
      </dgm:t>
    </dgm:pt>
    <dgm:pt modelId="{9E7CDC61-CAD5-47A2-88C3-FF868D78A4CF}" type="parTrans" cxnId="{5C0DDEFF-F786-4CEA-A403-A204E40971E7}">
      <dgm:prSet/>
      <dgm:spPr/>
      <dgm:t>
        <a:bodyPr/>
        <a:lstStyle/>
        <a:p>
          <a:endParaRPr lang="en-US"/>
        </a:p>
      </dgm:t>
    </dgm:pt>
    <dgm:pt modelId="{86737CE1-3BAE-43F3-8C8F-93CAD42E9F3A}" type="sibTrans" cxnId="{5C0DDEFF-F786-4CEA-A403-A204E40971E7}">
      <dgm:prSet/>
      <dgm:spPr/>
      <dgm:t>
        <a:bodyPr/>
        <a:lstStyle/>
        <a:p>
          <a:endParaRPr lang="en-US"/>
        </a:p>
      </dgm:t>
    </dgm:pt>
    <dgm:pt modelId="{C7B770A2-48A2-4257-A5CC-0358AB334010}">
      <dgm:prSet phldr="0"/>
      <dgm:spPr/>
      <dgm:t>
        <a:bodyPr/>
        <a:lstStyle/>
        <a:p>
          <a:pPr rtl="0"/>
          <a:r>
            <a:rPr lang="en-US" b="0">
              <a:solidFill>
                <a:schemeClr val="tx1"/>
              </a:solidFill>
              <a:latin typeface="Trade Gothic Next Light"/>
              <a:cs typeface="Times New Roman"/>
            </a:rPr>
            <a:t>Balance</a:t>
          </a:r>
          <a:endParaRPr lang="en-US" b="0">
            <a:solidFill>
              <a:schemeClr val="tx1"/>
            </a:solidFill>
            <a:latin typeface="Trade Gothic Next Light"/>
          </a:endParaRPr>
        </a:p>
      </dgm:t>
    </dgm:pt>
    <dgm:pt modelId="{22B5542D-9603-4D68-AC4B-91F0FCCCDF91}" type="parTrans" cxnId="{43A938AB-1CC9-4231-98D5-57A8B97B430B}">
      <dgm:prSet/>
      <dgm:spPr/>
    </dgm:pt>
    <dgm:pt modelId="{7F8D1EAD-BB65-4E07-AB1C-9A89DD4787F7}" type="sibTrans" cxnId="{43A938AB-1CC9-4231-98D5-57A8B97B430B}">
      <dgm:prSet/>
      <dgm:spPr/>
    </dgm:pt>
    <dgm:pt modelId="{2FE31EB6-7B32-47F2-85D2-E8709C6D1316}">
      <dgm:prSet phldr="0"/>
      <dgm:spPr/>
      <dgm:t>
        <a:bodyPr/>
        <a:lstStyle/>
        <a:p>
          <a:pPr rtl="0"/>
          <a:r>
            <a:rPr lang="en-US" b="0">
              <a:solidFill>
                <a:schemeClr val="tx1"/>
              </a:solidFill>
              <a:latin typeface="Trade Gothic Next Light"/>
            </a:rPr>
            <a:t>Geography</a:t>
          </a:r>
        </a:p>
      </dgm:t>
    </dgm:pt>
    <dgm:pt modelId="{1BB38D3B-26A3-49E0-82A5-51A6470CBCB6}" type="parTrans" cxnId="{6F7424EC-B9A0-4CA8-B47C-6628D66964B3}">
      <dgm:prSet/>
      <dgm:spPr/>
    </dgm:pt>
    <dgm:pt modelId="{1AE3C4BD-4A01-4969-8C34-B66438B5FA78}" type="sibTrans" cxnId="{6F7424EC-B9A0-4CA8-B47C-6628D66964B3}">
      <dgm:prSet/>
      <dgm:spPr/>
    </dgm:pt>
    <dgm:pt modelId="{2A62389E-6ECC-423E-B561-AFB4DEB1D6C1}">
      <dgm:prSet phldr="0"/>
      <dgm:spPr/>
      <dgm:t>
        <a:bodyPr/>
        <a:lstStyle/>
        <a:p>
          <a:pPr rtl="0"/>
          <a:r>
            <a:rPr lang="en-US" b="0">
              <a:solidFill>
                <a:schemeClr val="tx1"/>
              </a:solidFill>
              <a:latin typeface="Trade Gothic Next Light"/>
            </a:rPr>
            <a:t>Gender</a:t>
          </a:r>
        </a:p>
      </dgm:t>
    </dgm:pt>
    <dgm:pt modelId="{ACE1ECE1-F28D-4FB6-B77F-9399BF3A13CB}" type="parTrans" cxnId="{73392156-A88C-4893-B65F-1E598AA21FEE}">
      <dgm:prSet/>
      <dgm:spPr/>
    </dgm:pt>
    <dgm:pt modelId="{3F528DB9-DC7C-40C5-B2ED-B8DD20893E19}" type="sibTrans" cxnId="{73392156-A88C-4893-B65F-1E598AA21FEE}">
      <dgm:prSet/>
      <dgm:spPr/>
    </dgm:pt>
    <dgm:pt modelId="{2D21F791-26D9-4465-87CA-4D02CE598669}">
      <dgm:prSet phldr="0"/>
      <dgm:spPr/>
      <dgm:t>
        <a:bodyPr/>
        <a:lstStyle/>
        <a:p>
          <a:pPr rtl="0"/>
          <a:r>
            <a:rPr lang="en-US" b="0" err="1">
              <a:solidFill>
                <a:schemeClr val="tx1"/>
              </a:solidFill>
              <a:latin typeface="Trade Gothic Next Light"/>
              <a:cs typeface="Times New Roman"/>
            </a:rPr>
            <a:t>NumOfProducts</a:t>
          </a:r>
          <a:endParaRPr lang="en-US" b="0">
            <a:solidFill>
              <a:schemeClr val="tx1"/>
            </a:solidFill>
            <a:latin typeface="Trade Gothic Next Light"/>
            <a:cs typeface="Times New Roman"/>
          </a:endParaRPr>
        </a:p>
      </dgm:t>
    </dgm:pt>
    <dgm:pt modelId="{97D39A0D-432C-4558-B67A-1C6FD0BFDA36}" type="parTrans" cxnId="{B74E8CC5-FA18-4FD8-9C7A-6C9D084CBB77}">
      <dgm:prSet/>
      <dgm:spPr/>
    </dgm:pt>
    <dgm:pt modelId="{F320F2B1-9121-4FFA-955B-D2F4FA3BC24F}" type="sibTrans" cxnId="{B74E8CC5-FA18-4FD8-9C7A-6C9D084CBB77}">
      <dgm:prSet/>
      <dgm:spPr/>
    </dgm:pt>
    <dgm:pt modelId="{08072CC3-592E-4958-8C2F-80A6D5AEE74A}">
      <dgm:prSet phldr="0"/>
      <dgm:spPr/>
      <dgm:t>
        <a:bodyPr/>
        <a:lstStyle/>
        <a:p>
          <a:r>
            <a:rPr lang="en-US" b="0">
              <a:solidFill>
                <a:srgbClr val="000000"/>
              </a:solidFill>
              <a:latin typeface="Trade Gothic Next Light"/>
              <a:cs typeface="Times New Roman"/>
            </a:rPr>
            <a:t>Whether or not the customer left the bank. 0 = customer stays. 1 = customer leaves. </a:t>
          </a:r>
          <a:endParaRPr lang="en-US" b="0">
            <a:latin typeface="Trade Gothic Next Light"/>
          </a:endParaRPr>
        </a:p>
      </dgm:t>
    </dgm:pt>
    <dgm:pt modelId="{7BABE2A0-7B3C-47AB-9858-A8DE71930033}" type="parTrans" cxnId="{94D09FA7-B272-40D5-8501-7DD6038E6463}">
      <dgm:prSet/>
      <dgm:spPr/>
    </dgm:pt>
    <dgm:pt modelId="{C9AD777A-81E8-48DB-B638-9863B60B3A74}" type="sibTrans" cxnId="{94D09FA7-B272-40D5-8501-7DD6038E6463}">
      <dgm:prSet/>
      <dgm:spPr/>
    </dgm:pt>
    <dgm:pt modelId="{8B91BC5C-86BE-411A-9773-91978D1DB90C}">
      <dgm:prSet phldr="0"/>
      <dgm:spPr/>
      <dgm:t>
        <a:bodyPr/>
        <a:lstStyle/>
        <a:p>
          <a:r>
            <a:rPr lang="en-US" b="0">
              <a:solidFill>
                <a:srgbClr val="000000"/>
              </a:solidFill>
              <a:latin typeface="Trade Gothic Next Light"/>
              <a:cs typeface="Times New Roman"/>
            </a:rPr>
            <a:t>The points earned by the customer for using credit card</a:t>
          </a:r>
          <a:endParaRPr lang="en-US" b="0">
            <a:latin typeface="Trade Gothic Next Light"/>
          </a:endParaRPr>
        </a:p>
      </dgm:t>
    </dgm:pt>
    <dgm:pt modelId="{773A8E93-ACC4-4E5C-8A34-F466864749FA}" type="parTrans" cxnId="{B8FAAE2A-928A-4E47-AB9E-1951ACDD5067}">
      <dgm:prSet/>
      <dgm:spPr/>
    </dgm:pt>
    <dgm:pt modelId="{76987BF6-DC25-41C1-9769-E491ACD5983A}" type="sibTrans" cxnId="{B8FAAE2A-928A-4E47-AB9E-1951ACDD5067}">
      <dgm:prSet/>
      <dgm:spPr/>
    </dgm:pt>
    <dgm:pt modelId="{4238B510-C903-4E3D-9B21-A750003CDADB}">
      <dgm:prSet phldr="0"/>
      <dgm:spPr/>
      <dgm:t>
        <a:bodyPr/>
        <a:lstStyle/>
        <a:p>
          <a:pPr rtl="0"/>
          <a:r>
            <a:rPr lang="en-US" b="0">
              <a:solidFill>
                <a:srgbClr val="000000"/>
              </a:solidFill>
              <a:latin typeface="Trade Gothic Next Light"/>
              <a:cs typeface="Times New Roman"/>
            </a:rPr>
            <a:t>Can have an effect on customer churn, since a customer with a higher credit score is less likely to leave the bank.</a:t>
          </a:r>
          <a:endParaRPr lang="en-US" b="0">
            <a:latin typeface="Trade Gothic Next Light"/>
          </a:endParaRPr>
        </a:p>
      </dgm:t>
    </dgm:pt>
    <dgm:pt modelId="{22479F3F-A48D-441E-8169-26D53A09F8A0}" type="parTrans" cxnId="{4531C82D-0883-4EA6-9007-B1AD08498A48}">
      <dgm:prSet/>
      <dgm:spPr/>
    </dgm:pt>
    <dgm:pt modelId="{B310E820-D34C-4360-A373-AC021D5CFE8C}" type="sibTrans" cxnId="{4531C82D-0883-4EA6-9007-B1AD08498A48}">
      <dgm:prSet/>
      <dgm:spPr/>
    </dgm:pt>
    <dgm:pt modelId="{C0F3BAD4-AE0F-4F73-BF4B-393DCB8EACF7}">
      <dgm:prSet phldr="0"/>
      <dgm:spPr/>
      <dgm:t>
        <a:bodyPr/>
        <a:lstStyle/>
        <a:p>
          <a:pPr rtl="0"/>
          <a:r>
            <a:rPr lang="en-US" b="0">
              <a:solidFill>
                <a:schemeClr val="bg1"/>
              </a:solidFill>
              <a:latin typeface="Trade Gothic Next Light"/>
            </a:rPr>
            <a:t> </a:t>
          </a:r>
          <a:r>
            <a:rPr lang="en-US" b="0">
              <a:solidFill>
                <a:srgbClr val="000000"/>
              </a:solidFill>
              <a:latin typeface="Trade Gothic Next Light"/>
              <a:cs typeface="Times New Roman"/>
            </a:rPr>
            <a:t>Also a very good indicator of customer churn, as people with a higher balance in their accounts are less likely to leave the bank compared to those with lower balances.</a:t>
          </a:r>
          <a:endParaRPr lang="en-US" b="0">
            <a:latin typeface="Trade Gothic Next Light"/>
          </a:endParaRPr>
        </a:p>
      </dgm:t>
    </dgm:pt>
    <dgm:pt modelId="{F36617D6-C14C-46BC-9178-8FBD0577A674}" type="parTrans" cxnId="{8F08AD5C-865F-47EB-A236-784A3BF1C800}">
      <dgm:prSet/>
      <dgm:spPr/>
    </dgm:pt>
    <dgm:pt modelId="{685E70B1-193B-4814-8476-B715B17EAA0C}" type="sibTrans" cxnId="{8F08AD5C-865F-47EB-A236-784A3BF1C800}">
      <dgm:prSet/>
      <dgm:spPr/>
    </dgm:pt>
    <dgm:pt modelId="{6371EF77-B1BF-4073-B4E6-9641F62E34BA}">
      <dgm:prSet phldr="0"/>
      <dgm:spPr/>
      <dgm:t>
        <a:bodyPr/>
        <a:lstStyle/>
        <a:p>
          <a:r>
            <a:rPr lang="en-US" b="0">
              <a:solidFill>
                <a:schemeClr val="bg1"/>
              </a:solidFill>
              <a:latin typeface="Trade Gothic Next Light"/>
            </a:rPr>
            <a:t> A customer’s location can affect their decision to leave the bank.</a:t>
          </a:r>
          <a:endParaRPr lang="en-US" b="0">
            <a:latin typeface="Trade Gothic Next Light"/>
          </a:endParaRPr>
        </a:p>
      </dgm:t>
    </dgm:pt>
    <dgm:pt modelId="{F8E4358F-357F-420D-B588-BCDDA38F4241}" type="parTrans" cxnId="{22D41155-A92D-4ADE-9D7B-2BA475FFBCA9}">
      <dgm:prSet/>
      <dgm:spPr/>
    </dgm:pt>
    <dgm:pt modelId="{B3B3D84D-99A3-4881-B1E8-E17A146E7E62}" type="sibTrans" cxnId="{22D41155-A92D-4ADE-9D7B-2BA475FFBCA9}">
      <dgm:prSet/>
      <dgm:spPr/>
    </dgm:pt>
    <dgm:pt modelId="{4B7B324D-757B-4234-A979-6A86E6EF9E5F}">
      <dgm:prSet phldr="0"/>
      <dgm:spPr/>
      <dgm:t>
        <a:bodyPr/>
        <a:lstStyle/>
        <a:p>
          <a:r>
            <a:rPr lang="en-US" b="0">
              <a:solidFill>
                <a:schemeClr val="bg1"/>
              </a:solidFill>
              <a:latin typeface="Trade Gothic Next Light"/>
            </a:rPr>
            <a:t> It's interesting to explore whether gender plays a role in a customer leaving the bank.</a:t>
          </a:r>
          <a:endParaRPr lang="en-US" b="0">
            <a:latin typeface="Trade Gothic Next Light"/>
          </a:endParaRPr>
        </a:p>
      </dgm:t>
    </dgm:pt>
    <dgm:pt modelId="{D28AE64C-9C49-4948-AECC-EC91D1CAFD2A}" type="parTrans" cxnId="{58D6ECBE-82A8-42EC-A6FD-BA9CEF623E3B}">
      <dgm:prSet/>
      <dgm:spPr/>
    </dgm:pt>
    <dgm:pt modelId="{178CE4F2-DAC6-4DD3-A2A5-2B1CA236DAD6}" type="sibTrans" cxnId="{58D6ECBE-82A8-42EC-A6FD-BA9CEF623E3B}">
      <dgm:prSet/>
      <dgm:spPr/>
    </dgm:pt>
    <dgm:pt modelId="{ED3D4563-DFDD-43C3-9CCB-70ECCDD69FE8}">
      <dgm:prSet phldr="0"/>
      <dgm:spPr/>
      <dgm:t>
        <a:bodyPr/>
        <a:lstStyle/>
        <a:p>
          <a:pPr rtl="0"/>
          <a:r>
            <a:rPr lang="en-US" b="0">
              <a:solidFill>
                <a:srgbClr val="000000"/>
              </a:solidFill>
              <a:latin typeface="Trade Gothic Next Light"/>
              <a:cs typeface="Times New Roman"/>
            </a:rPr>
            <a:t>Refers to the # of products that a customer has purchased through the bank.</a:t>
          </a:r>
          <a:endParaRPr lang="en-US" b="0">
            <a:latin typeface="Trade Gothic Next Light"/>
            <a:cs typeface="Times New Roman"/>
          </a:endParaRPr>
        </a:p>
      </dgm:t>
    </dgm:pt>
    <dgm:pt modelId="{92D20D99-7533-4964-83C3-DC215E5EE5F4}" type="parTrans" cxnId="{8F5134D9-B444-4F3C-8297-D6DB3590EDB6}">
      <dgm:prSet/>
      <dgm:spPr/>
    </dgm:pt>
    <dgm:pt modelId="{FAEDDDDE-4F71-4528-8229-C84BC90980EE}" type="sibTrans" cxnId="{8F5134D9-B444-4F3C-8297-D6DB3590EDB6}">
      <dgm:prSet/>
      <dgm:spPr/>
    </dgm:pt>
    <dgm:pt modelId="{4D41CC4A-36AC-41C0-9730-62779CBE1F64}" type="pres">
      <dgm:prSet presAssocID="{787D5B69-CB60-4FA9-9F40-67CC6270A459}" presName="diagram" presStyleCnt="0">
        <dgm:presLayoutVars>
          <dgm:dir/>
          <dgm:resizeHandles val="exact"/>
        </dgm:presLayoutVars>
      </dgm:prSet>
      <dgm:spPr/>
    </dgm:pt>
    <dgm:pt modelId="{DC60641E-0864-4662-8E58-E692D72CC572}" type="pres">
      <dgm:prSet presAssocID="{29357B91-9A14-497E-B0FA-C60A140B96B9}" presName="node" presStyleLbl="node1" presStyleIdx="0" presStyleCnt="7">
        <dgm:presLayoutVars>
          <dgm:bulletEnabled val="1"/>
        </dgm:presLayoutVars>
      </dgm:prSet>
      <dgm:spPr/>
    </dgm:pt>
    <dgm:pt modelId="{EB47DF79-9219-4889-8BE7-7B4B796124A1}" type="pres">
      <dgm:prSet presAssocID="{5DC41B54-BD7B-4CB5-AA72-20CAF80BA342}" presName="sibTrans" presStyleCnt="0"/>
      <dgm:spPr/>
    </dgm:pt>
    <dgm:pt modelId="{CDBE245B-4069-46BC-958C-FB1DF453B443}" type="pres">
      <dgm:prSet presAssocID="{CA78C3C4-6311-4C6B-ACB4-90D858A7F8D7}" presName="node" presStyleLbl="node1" presStyleIdx="1" presStyleCnt="7">
        <dgm:presLayoutVars>
          <dgm:bulletEnabled val="1"/>
        </dgm:presLayoutVars>
      </dgm:prSet>
      <dgm:spPr/>
    </dgm:pt>
    <dgm:pt modelId="{8774BFFF-2B60-471D-AB3D-850668405B08}" type="pres">
      <dgm:prSet presAssocID="{3953955B-7A79-46C2-BEBF-933FB0A14475}" presName="sibTrans" presStyleCnt="0"/>
      <dgm:spPr/>
    </dgm:pt>
    <dgm:pt modelId="{1CE330BB-39C0-4814-86F6-196D36D14B36}" type="pres">
      <dgm:prSet presAssocID="{D9E3A2BD-B887-4C95-A5FF-D7AC77EC3C58}" presName="node" presStyleLbl="node1" presStyleIdx="2" presStyleCnt="7">
        <dgm:presLayoutVars>
          <dgm:bulletEnabled val="1"/>
        </dgm:presLayoutVars>
      </dgm:prSet>
      <dgm:spPr/>
    </dgm:pt>
    <dgm:pt modelId="{028BA404-7ED7-4F62-89AA-91872CFE18EF}" type="pres">
      <dgm:prSet presAssocID="{86737CE1-3BAE-43F3-8C8F-93CAD42E9F3A}" presName="sibTrans" presStyleCnt="0"/>
      <dgm:spPr/>
    </dgm:pt>
    <dgm:pt modelId="{2AD77115-D9ED-4F3C-9E57-8518FBC7CB63}" type="pres">
      <dgm:prSet presAssocID="{C7B770A2-48A2-4257-A5CC-0358AB334010}" presName="node" presStyleLbl="node1" presStyleIdx="3" presStyleCnt="7">
        <dgm:presLayoutVars>
          <dgm:bulletEnabled val="1"/>
        </dgm:presLayoutVars>
      </dgm:prSet>
      <dgm:spPr/>
    </dgm:pt>
    <dgm:pt modelId="{02302C4D-C6DA-40B9-B7E2-D48FD558C07B}" type="pres">
      <dgm:prSet presAssocID="{7F8D1EAD-BB65-4E07-AB1C-9A89DD4787F7}" presName="sibTrans" presStyleCnt="0"/>
      <dgm:spPr/>
    </dgm:pt>
    <dgm:pt modelId="{6E673901-9C55-4C03-8E50-AE514D4DCF84}" type="pres">
      <dgm:prSet presAssocID="{2FE31EB6-7B32-47F2-85D2-E8709C6D1316}" presName="node" presStyleLbl="node1" presStyleIdx="4" presStyleCnt="7">
        <dgm:presLayoutVars>
          <dgm:bulletEnabled val="1"/>
        </dgm:presLayoutVars>
      </dgm:prSet>
      <dgm:spPr/>
    </dgm:pt>
    <dgm:pt modelId="{F1B7BEB7-9B56-4725-8FF0-7672371BA043}" type="pres">
      <dgm:prSet presAssocID="{1AE3C4BD-4A01-4969-8C34-B66438B5FA78}" presName="sibTrans" presStyleCnt="0"/>
      <dgm:spPr/>
    </dgm:pt>
    <dgm:pt modelId="{A0028BBE-BAA9-4350-87A8-7D09E5470878}" type="pres">
      <dgm:prSet presAssocID="{2A62389E-6ECC-423E-B561-AFB4DEB1D6C1}" presName="node" presStyleLbl="node1" presStyleIdx="5" presStyleCnt="7">
        <dgm:presLayoutVars>
          <dgm:bulletEnabled val="1"/>
        </dgm:presLayoutVars>
      </dgm:prSet>
      <dgm:spPr/>
    </dgm:pt>
    <dgm:pt modelId="{79831DBF-3255-4C67-8833-ACCDB94F8051}" type="pres">
      <dgm:prSet presAssocID="{3F528DB9-DC7C-40C5-B2ED-B8DD20893E19}" presName="sibTrans" presStyleCnt="0"/>
      <dgm:spPr/>
    </dgm:pt>
    <dgm:pt modelId="{0DA286BE-4FFD-42FA-A13F-247A5822362C}" type="pres">
      <dgm:prSet presAssocID="{2D21F791-26D9-4465-87CA-4D02CE598669}" presName="node" presStyleLbl="node1" presStyleIdx="6" presStyleCnt="7">
        <dgm:presLayoutVars>
          <dgm:bulletEnabled val="1"/>
        </dgm:presLayoutVars>
      </dgm:prSet>
      <dgm:spPr/>
    </dgm:pt>
  </dgm:ptLst>
  <dgm:cxnLst>
    <dgm:cxn modelId="{3B8C4704-C293-4779-8E1D-2730E98916A1}" type="presOf" srcId="{C7B770A2-48A2-4257-A5CC-0358AB334010}" destId="{2AD77115-D9ED-4F3C-9E57-8518FBC7CB63}" srcOrd="0" destOrd="0" presId="urn:microsoft.com/office/officeart/2005/8/layout/default"/>
    <dgm:cxn modelId="{C14A4B18-C28C-49D9-931A-0652B7F2A75E}" type="presOf" srcId="{ED3D4563-DFDD-43C3-9CCB-70ECCDD69FE8}" destId="{0DA286BE-4FFD-42FA-A13F-247A5822362C}" srcOrd="0" destOrd="1" presId="urn:microsoft.com/office/officeart/2005/8/layout/default"/>
    <dgm:cxn modelId="{16DE2322-D305-47C1-A130-B50E18EF5DF1}" srcId="{787D5B69-CB60-4FA9-9F40-67CC6270A459}" destId="{29357B91-9A14-497E-B0FA-C60A140B96B9}" srcOrd="0" destOrd="0" parTransId="{1136BE65-DDD7-4CE8-9389-97386900D5E2}" sibTransId="{5DC41B54-BD7B-4CB5-AA72-20CAF80BA342}"/>
    <dgm:cxn modelId="{B8FAAE2A-928A-4E47-AB9E-1951ACDD5067}" srcId="{CA78C3C4-6311-4C6B-ACB4-90D858A7F8D7}" destId="{8B91BC5C-86BE-411A-9773-91978D1DB90C}" srcOrd="0" destOrd="0" parTransId="{773A8E93-ACC4-4E5C-8A34-F466864749FA}" sibTransId="{76987BF6-DC25-41C1-9769-E491ACD5983A}"/>
    <dgm:cxn modelId="{4531C82D-0883-4EA6-9007-B1AD08498A48}" srcId="{D9E3A2BD-B887-4C95-A5FF-D7AC77EC3C58}" destId="{4238B510-C903-4E3D-9B21-A750003CDADB}" srcOrd="0" destOrd="0" parTransId="{22479F3F-A48D-441E-8169-26D53A09F8A0}" sibTransId="{B310E820-D34C-4360-A373-AC021D5CFE8C}"/>
    <dgm:cxn modelId="{09479A4A-5676-4B5C-8EC2-2977E6434B21}" type="presOf" srcId="{08072CC3-592E-4958-8C2F-80A6D5AEE74A}" destId="{DC60641E-0864-4662-8E58-E692D72CC572}" srcOrd="0" destOrd="1" presId="urn:microsoft.com/office/officeart/2005/8/layout/default"/>
    <dgm:cxn modelId="{C39CB54B-BA91-4A6E-A2BE-B2D0E81620B3}" type="presOf" srcId="{29357B91-9A14-497E-B0FA-C60A140B96B9}" destId="{DC60641E-0864-4662-8E58-E692D72CC572}" srcOrd="0" destOrd="0" presId="urn:microsoft.com/office/officeart/2005/8/layout/default"/>
    <dgm:cxn modelId="{22D41155-A92D-4ADE-9D7B-2BA475FFBCA9}" srcId="{2FE31EB6-7B32-47F2-85D2-E8709C6D1316}" destId="{6371EF77-B1BF-4073-B4E6-9641F62E34BA}" srcOrd="0" destOrd="0" parTransId="{F8E4358F-357F-420D-B588-BCDDA38F4241}" sibTransId="{B3B3D84D-99A3-4881-B1E8-E17A146E7E62}"/>
    <dgm:cxn modelId="{73392156-A88C-4893-B65F-1E598AA21FEE}" srcId="{787D5B69-CB60-4FA9-9F40-67CC6270A459}" destId="{2A62389E-6ECC-423E-B561-AFB4DEB1D6C1}" srcOrd="5" destOrd="0" parTransId="{ACE1ECE1-F28D-4FB6-B77F-9399BF3A13CB}" sibTransId="{3F528DB9-DC7C-40C5-B2ED-B8DD20893E19}"/>
    <dgm:cxn modelId="{3D6DDE5A-EE34-4F55-9C15-B60AB3B7D85B}" srcId="{787D5B69-CB60-4FA9-9F40-67CC6270A459}" destId="{CA78C3C4-6311-4C6B-ACB4-90D858A7F8D7}" srcOrd="1" destOrd="0" parTransId="{DC6CDA95-C0E3-4EEB-9AF3-81942F3F2D41}" sibTransId="{3953955B-7A79-46C2-BEBF-933FB0A14475}"/>
    <dgm:cxn modelId="{8F08AD5C-865F-47EB-A236-784A3BF1C800}" srcId="{C7B770A2-48A2-4257-A5CC-0358AB334010}" destId="{C0F3BAD4-AE0F-4F73-BF4B-393DCB8EACF7}" srcOrd="0" destOrd="0" parTransId="{F36617D6-C14C-46BC-9178-8FBD0577A674}" sibTransId="{685E70B1-193B-4814-8476-B715B17EAA0C}"/>
    <dgm:cxn modelId="{28358364-2AB8-40FC-95CD-A4D31E08EF89}" type="presOf" srcId="{6371EF77-B1BF-4073-B4E6-9641F62E34BA}" destId="{6E673901-9C55-4C03-8E50-AE514D4DCF84}" srcOrd="0" destOrd="1" presId="urn:microsoft.com/office/officeart/2005/8/layout/default"/>
    <dgm:cxn modelId="{42414067-CD6E-4A98-88AA-6AE443858410}" type="presOf" srcId="{CA78C3C4-6311-4C6B-ACB4-90D858A7F8D7}" destId="{CDBE245B-4069-46BC-958C-FB1DF453B443}" srcOrd="0" destOrd="0" presId="urn:microsoft.com/office/officeart/2005/8/layout/default"/>
    <dgm:cxn modelId="{2A60A06A-7C43-4902-8393-28EFCFC0BA1E}" type="presOf" srcId="{C0F3BAD4-AE0F-4F73-BF4B-393DCB8EACF7}" destId="{2AD77115-D9ED-4F3C-9E57-8518FBC7CB63}" srcOrd="0" destOrd="1" presId="urn:microsoft.com/office/officeart/2005/8/layout/default"/>
    <dgm:cxn modelId="{92D9A38E-C792-4B52-9C0A-7816CD645EB2}" type="presOf" srcId="{787D5B69-CB60-4FA9-9F40-67CC6270A459}" destId="{4D41CC4A-36AC-41C0-9730-62779CBE1F64}" srcOrd="0" destOrd="0" presId="urn:microsoft.com/office/officeart/2005/8/layout/default"/>
    <dgm:cxn modelId="{94D09FA7-B272-40D5-8501-7DD6038E6463}" srcId="{29357B91-9A14-497E-B0FA-C60A140B96B9}" destId="{08072CC3-592E-4958-8C2F-80A6D5AEE74A}" srcOrd="0" destOrd="0" parTransId="{7BABE2A0-7B3C-47AB-9858-A8DE71930033}" sibTransId="{C9AD777A-81E8-48DB-B638-9863B60B3A74}"/>
    <dgm:cxn modelId="{9ECC3BA8-EE6E-4273-ABB6-C29C6A192903}" type="presOf" srcId="{2D21F791-26D9-4465-87CA-4D02CE598669}" destId="{0DA286BE-4FFD-42FA-A13F-247A5822362C}" srcOrd="0" destOrd="0" presId="urn:microsoft.com/office/officeart/2005/8/layout/default"/>
    <dgm:cxn modelId="{44C1A6A8-CA57-4A43-AC49-364066EEBB8D}" type="presOf" srcId="{8B91BC5C-86BE-411A-9773-91978D1DB90C}" destId="{CDBE245B-4069-46BC-958C-FB1DF453B443}" srcOrd="0" destOrd="1" presId="urn:microsoft.com/office/officeart/2005/8/layout/default"/>
    <dgm:cxn modelId="{43A938AB-1CC9-4231-98D5-57A8B97B430B}" srcId="{787D5B69-CB60-4FA9-9F40-67CC6270A459}" destId="{C7B770A2-48A2-4257-A5CC-0358AB334010}" srcOrd="3" destOrd="0" parTransId="{22B5542D-9603-4D68-AC4B-91F0FCCCDF91}" sibTransId="{7F8D1EAD-BB65-4E07-AB1C-9A89DD4787F7}"/>
    <dgm:cxn modelId="{58D6ECBE-82A8-42EC-A6FD-BA9CEF623E3B}" srcId="{2A62389E-6ECC-423E-B561-AFB4DEB1D6C1}" destId="{4B7B324D-757B-4234-A979-6A86E6EF9E5F}" srcOrd="0" destOrd="0" parTransId="{D28AE64C-9C49-4948-AECC-EC91D1CAFD2A}" sibTransId="{178CE4F2-DAC6-4DD3-A2A5-2B1CA236DAD6}"/>
    <dgm:cxn modelId="{B74E8CC5-FA18-4FD8-9C7A-6C9D084CBB77}" srcId="{787D5B69-CB60-4FA9-9F40-67CC6270A459}" destId="{2D21F791-26D9-4465-87CA-4D02CE598669}" srcOrd="6" destOrd="0" parTransId="{97D39A0D-432C-4558-B67A-1C6FD0BFDA36}" sibTransId="{F320F2B1-9121-4FFA-955B-D2F4FA3BC24F}"/>
    <dgm:cxn modelId="{490A3FC6-4E79-41C0-8E42-79F9EB02539A}" type="presOf" srcId="{4B7B324D-757B-4234-A979-6A86E6EF9E5F}" destId="{A0028BBE-BAA9-4350-87A8-7D09E5470878}" srcOrd="0" destOrd="1" presId="urn:microsoft.com/office/officeart/2005/8/layout/default"/>
    <dgm:cxn modelId="{BC3F2FD7-AC84-4965-9464-36915F9192C2}" type="presOf" srcId="{4238B510-C903-4E3D-9B21-A750003CDADB}" destId="{1CE330BB-39C0-4814-86F6-196D36D14B36}" srcOrd="0" destOrd="1" presId="urn:microsoft.com/office/officeart/2005/8/layout/default"/>
    <dgm:cxn modelId="{7BE94ED8-B7AA-45B3-89BA-829E4FFC6CFF}" type="presOf" srcId="{2FE31EB6-7B32-47F2-85D2-E8709C6D1316}" destId="{6E673901-9C55-4C03-8E50-AE514D4DCF84}" srcOrd="0" destOrd="0" presId="urn:microsoft.com/office/officeart/2005/8/layout/default"/>
    <dgm:cxn modelId="{8F5134D9-B444-4F3C-8297-D6DB3590EDB6}" srcId="{2D21F791-26D9-4465-87CA-4D02CE598669}" destId="{ED3D4563-DFDD-43C3-9CCB-70ECCDD69FE8}" srcOrd="0" destOrd="0" parTransId="{92D20D99-7533-4964-83C3-DC215E5EE5F4}" sibTransId="{FAEDDDDE-4F71-4528-8229-C84BC90980EE}"/>
    <dgm:cxn modelId="{6F7424EC-B9A0-4CA8-B47C-6628D66964B3}" srcId="{787D5B69-CB60-4FA9-9F40-67CC6270A459}" destId="{2FE31EB6-7B32-47F2-85D2-E8709C6D1316}" srcOrd="4" destOrd="0" parTransId="{1BB38D3B-26A3-49E0-82A5-51A6470CBCB6}" sibTransId="{1AE3C4BD-4A01-4969-8C34-B66438B5FA78}"/>
    <dgm:cxn modelId="{287C97F3-F686-4F8C-8F62-F5B06D199856}" type="presOf" srcId="{2A62389E-6ECC-423E-B561-AFB4DEB1D6C1}" destId="{A0028BBE-BAA9-4350-87A8-7D09E5470878}" srcOrd="0" destOrd="0" presId="urn:microsoft.com/office/officeart/2005/8/layout/default"/>
    <dgm:cxn modelId="{91BA5AFB-D975-4838-8C66-EFAB1FA58467}" type="presOf" srcId="{D9E3A2BD-B887-4C95-A5FF-D7AC77EC3C58}" destId="{1CE330BB-39C0-4814-86F6-196D36D14B36}" srcOrd="0" destOrd="0" presId="urn:microsoft.com/office/officeart/2005/8/layout/default"/>
    <dgm:cxn modelId="{5C0DDEFF-F786-4CEA-A403-A204E40971E7}" srcId="{787D5B69-CB60-4FA9-9F40-67CC6270A459}" destId="{D9E3A2BD-B887-4C95-A5FF-D7AC77EC3C58}" srcOrd="2" destOrd="0" parTransId="{9E7CDC61-CAD5-47A2-88C3-FF868D78A4CF}" sibTransId="{86737CE1-3BAE-43F3-8C8F-93CAD42E9F3A}"/>
    <dgm:cxn modelId="{F9E737F4-AB67-4CD9-ADF8-4D0F2CAE5C44}" type="presParOf" srcId="{4D41CC4A-36AC-41C0-9730-62779CBE1F64}" destId="{DC60641E-0864-4662-8E58-E692D72CC572}" srcOrd="0" destOrd="0" presId="urn:microsoft.com/office/officeart/2005/8/layout/default"/>
    <dgm:cxn modelId="{CF431EF8-3FDE-4B84-94A4-5E9B0CA4EFC7}" type="presParOf" srcId="{4D41CC4A-36AC-41C0-9730-62779CBE1F64}" destId="{EB47DF79-9219-4889-8BE7-7B4B796124A1}" srcOrd="1" destOrd="0" presId="urn:microsoft.com/office/officeart/2005/8/layout/default"/>
    <dgm:cxn modelId="{DA2DF051-6AED-4C77-824E-3849CBEC8B81}" type="presParOf" srcId="{4D41CC4A-36AC-41C0-9730-62779CBE1F64}" destId="{CDBE245B-4069-46BC-958C-FB1DF453B443}" srcOrd="2" destOrd="0" presId="urn:microsoft.com/office/officeart/2005/8/layout/default"/>
    <dgm:cxn modelId="{83DBFF32-CDC6-41CB-868C-4CB6FDA400CC}" type="presParOf" srcId="{4D41CC4A-36AC-41C0-9730-62779CBE1F64}" destId="{8774BFFF-2B60-471D-AB3D-850668405B08}" srcOrd="3" destOrd="0" presId="urn:microsoft.com/office/officeart/2005/8/layout/default"/>
    <dgm:cxn modelId="{A79AC6A6-56F4-45A2-AC49-DB1A1D4D07E3}" type="presParOf" srcId="{4D41CC4A-36AC-41C0-9730-62779CBE1F64}" destId="{1CE330BB-39C0-4814-86F6-196D36D14B36}" srcOrd="4" destOrd="0" presId="urn:microsoft.com/office/officeart/2005/8/layout/default"/>
    <dgm:cxn modelId="{263829B2-127A-4D68-B1E4-2CC4DD5924D7}" type="presParOf" srcId="{4D41CC4A-36AC-41C0-9730-62779CBE1F64}" destId="{028BA404-7ED7-4F62-89AA-91872CFE18EF}" srcOrd="5" destOrd="0" presId="urn:microsoft.com/office/officeart/2005/8/layout/default"/>
    <dgm:cxn modelId="{C1B8E72A-D8FD-4143-9303-9913B886089A}" type="presParOf" srcId="{4D41CC4A-36AC-41C0-9730-62779CBE1F64}" destId="{2AD77115-D9ED-4F3C-9E57-8518FBC7CB63}" srcOrd="6" destOrd="0" presId="urn:microsoft.com/office/officeart/2005/8/layout/default"/>
    <dgm:cxn modelId="{8809E66D-DE88-442F-8FBA-57B6BF37A556}" type="presParOf" srcId="{4D41CC4A-36AC-41C0-9730-62779CBE1F64}" destId="{02302C4D-C6DA-40B9-B7E2-D48FD558C07B}" srcOrd="7" destOrd="0" presId="urn:microsoft.com/office/officeart/2005/8/layout/default"/>
    <dgm:cxn modelId="{D9107D51-09B7-4F73-9244-ED31581826FC}" type="presParOf" srcId="{4D41CC4A-36AC-41C0-9730-62779CBE1F64}" destId="{6E673901-9C55-4C03-8E50-AE514D4DCF84}" srcOrd="8" destOrd="0" presId="urn:microsoft.com/office/officeart/2005/8/layout/default"/>
    <dgm:cxn modelId="{9B831164-03F4-4320-9018-6B91BCA78D83}" type="presParOf" srcId="{4D41CC4A-36AC-41C0-9730-62779CBE1F64}" destId="{F1B7BEB7-9B56-4725-8FF0-7672371BA043}" srcOrd="9" destOrd="0" presId="urn:microsoft.com/office/officeart/2005/8/layout/default"/>
    <dgm:cxn modelId="{8A24E87F-4E11-4250-911D-540A597826FA}" type="presParOf" srcId="{4D41CC4A-36AC-41C0-9730-62779CBE1F64}" destId="{A0028BBE-BAA9-4350-87A8-7D09E5470878}" srcOrd="10" destOrd="0" presId="urn:microsoft.com/office/officeart/2005/8/layout/default"/>
    <dgm:cxn modelId="{ECF6BEE8-8007-42F3-AD70-29CFA20DF3F6}" type="presParOf" srcId="{4D41CC4A-36AC-41C0-9730-62779CBE1F64}" destId="{79831DBF-3255-4C67-8833-ACCDB94F8051}" srcOrd="11" destOrd="0" presId="urn:microsoft.com/office/officeart/2005/8/layout/default"/>
    <dgm:cxn modelId="{2A6E664A-F14E-4ECF-94CE-4CF083D48493}" type="presParOf" srcId="{4D41CC4A-36AC-41C0-9730-62779CBE1F64}" destId="{0DA286BE-4FFD-42FA-A13F-247A5822362C}" srcOrd="1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61D0290-40EF-4286-8D7A-7ECE6AA14058}"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DA327B54-7AB4-424D-BF5D-3EAACAEE6F04}">
      <dgm:prSet phldrT="[Text]" phldr="0"/>
      <dgm:spPr/>
      <dgm:t>
        <a:bodyPr/>
        <a:lstStyle/>
        <a:p>
          <a:r>
            <a:rPr lang="en-US">
              <a:latin typeface="Trade Gothic Next Cond"/>
            </a:rPr>
            <a:t>Gender</a:t>
          </a:r>
        </a:p>
      </dgm:t>
    </dgm:pt>
    <dgm:pt modelId="{1BF9BDFA-69DB-46EE-8A9D-31E36F5F3202}" type="parTrans" cxnId="{F3FCEA69-D8E8-4205-B7E9-E21AC6682138}">
      <dgm:prSet/>
      <dgm:spPr/>
      <dgm:t>
        <a:bodyPr/>
        <a:lstStyle/>
        <a:p>
          <a:endParaRPr lang="en-US"/>
        </a:p>
      </dgm:t>
    </dgm:pt>
    <dgm:pt modelId="{2A50D211-98C8-45BC-89B3-00A97048F745}" type="sibTrans" cxnId="{F3FCEA69-D8E8-4205-B7E9-E21AC6682138}">
      <dgm:prSet/>
      <dgm:spPr/>
      <dgm:t>
        <a:bodyPr/>
        <a:lstStyle/>
        <a:p>
          <a:endParaRPr lang="en-US"/>
        </a:p>
      </dgm:t>
    </dgm:pt>
    <dgm:pt modelId="{BA429532-DDD7-49D7-99E4-AA0797A53CA5}">
      <dgm:prSet phldrT="[Text]" phldr="0"/>
      <dgm:spPr/>
      <dgm:t>
        <a:bodyPr/>
        <a:lstStyle/>
        <a:p>
          <a:pPr rtl="0"/>
          <a:r>
            <a:rPr lang="en-US">
              <a:latin typeface="Trade Gothic Next Cond"/>
            </a:rPr>
            <a:t>Male: 55%</a:t>
          </a:r>
        </a:p>
      </dgm:t>
    </dgm:pt>
    <dgm:pt modelId="{9DF4FDA2-C327-40AC-AB00-1641D036FCAE}" type="parTrans" cxnId="{BA992C35-4808-4970-9A06-201B9A0E9E4E}">
      <dgm:prSet/>
      <dgm:spPr/>
      <dgm:t>
        <a:bodyPr/>
        <a:lstStyle/>
        <a:p>
          <a:endParaRPr lang="en-US"/>
        </a:p>
      </dgm:t>
    </dgm:pt>
    <dgm:pt modelId="{33931D9D-A446-46F2-A8BF-8BC24E19CC26}" type="sibTrans" cxnId="{BA992C35-4808-4970-9A06-201B9A0E9E4E}">
      <dgm:prSet/>
      <dgm:spPr/>
      <dgm:t>
        <a:bodyPr/>
        <a:lstStyle/>
        <a:p>
          <a:endParaRPr lang="en-US"/>
        </a:p>
      </dgm:t>
    </dgm:pt>
    <dgm:pt modelId="{9FD01BF5-46BF-4479-BFB9-7674D9609533}">
      <dgm:prSet phldrT="[Text]" phldr="0"/>
      <dgm:spPr/>
      <dgm:t>
        <a:bodyPr/>
        <a:lstStyle/>
        <a:p>
          <a:pPr rtl="0"/>
          <a:r>
            <a:rPr lang="en-US">
              <a:latin typeface="Trade Gothic Next Cond"/>
            </a:rPr>
            <a:t>Female: 45%</a:t>
          </a:r>
        </a:p>
      </dgm:t>
    </dgm:pt>
    <dgm:pt modelId="{1DBD5C7F-FAC0-4FF0-BD61-E77B8EA03B8F}" type="parTrans" cxnId="{01DB6E0D-C621-4CA1-8AD8-768F9CBC87BB}">
      <dgm:prSet/>
      <dgm:spPr/>
      <dgm:t>
        <a:bodyPr/>
        <a:lstStyle/>
        <a:p>
          <a:endParaRPr lang="en-US"/>
        </a:p>
      </dgm:t>
    </dgm:pt>
    <dgm:pt modelId="{B744BC8D-6CFD-4D10-A619-057C3916CCB9}" type="sibTrans" cxnId="{01DB6E0D-C621-4CA1-8AD8-768F9CBC87BB}">
      <dgm:prSet/>
      <dgm:spPr/>
      <dgm:t>
        <a:bodyPr/>
        <a:lstStyle/>
        <a:p>
          <a:endParaRPr lang="en-US"/>
        </a:p>
      </dgm:t>
    </dgm:pt>
    <dgm:pt modelId="{6DC3A936-C38E-465C-884F-8523E2AAB996}">
      <dgm:prSet phldrT="[Text]" phldr="0"/>
      <dgm:spPr/>
      <dgm:t>
        <a:bodyPr/>
        <a:lstStyle/>
        <a:p>
          <a:pPr rtl="0"/>
          <a:r>
            <a:rPr lang="en-US">
              <a:latin typeface="Trade Gothic Next Cond"/>
            </a:rPr>
            <a:t>Has Credit Card</a:t>
          </a:r>
        </a:p>
      </dgm:t>
    </dgm:pt>
    <dgm:pt modelId="{062C0DD3-D993-44FB-8850-41D5809BD3AD}" type="parTrans" cxnId="{8A9E6D92-ED8D-4A57-8198-629F9439CF63}">
      <dgm:prSet/>
      <dgm:spPr/>
      <dgm:t>
        <a:bodyPr/>
        <a:lstStyle/>
        <a:p>
          <a:endParaRPr lang="en-US"/>
        </a:p>
      </dgm:t>
    </dgm:pt>
    <dgm:pt modelId="{6960D274-D0E0-44D5-BEC4-1BE8A73D0453}" type="sibTrans" cxnId="{8A9E6D92-ED8D-4A57-8198-629F9439CF63}">
      <dgm:prSet/>
      <dgm:spPr/>
      <dgm:t>
        <a:bodyPr/>
        <a:lstStyle/>
        <a:p>
          <a:endParaRPr lang="en-US"/>
        </a:p>
      </dgm:t>
    </dgm:pt>
    <dgm:pt modelId="{52365803-293B-4174-AF0A-6D21AD30B62B}">
      <dgm:prSet phldrT="[Text]" phldr="0"/>
      <dgm:spPr/>
      <dgm:t>
        <a:bodyPr/>
        <a:lstStyle/>
        <a:p>
          <a:pPr rtl="0"/>
          <a:r>
            <a:rPr lang="en-US">
              <a:latin typeface="Trade Gothic Next Cond"/>
            </a:rPr>
            <a:t>No (0): 29%</a:t>
          </a:r>
        </a:p>
      </dgm:t>
    </dgm:pt>
    <dgm:pt modelId="{1B7285CC-E585-4630-9E51-07CFB6F78C0D}" type="parTrans" cxnId="{1A1BA174-EF91-4021-A4D4-57C32E5156E1}">
      <dgm:prSet/>
      <dgm:spPr/>
      <dgm:t>
        <a:bodyPr/>
        <a:lstStyle/>
        <a:p>
          <a:endParaRPr lang="en-US"/>
        </a:p>
      </dgm:t>
    </dgm:pt>
    <dgm:pt modelId="{08BD964C-9C6D-4F0D-8CCE-7BC1B343FF3E}" type="sibTrans" cxnId="{1A1BA174-EF91-4021-A4D4-57C32E5156E1}">
      <dgm:prSet/>
      <dgm:spPr/>
      <dgm:t>
        <a:bodyPr/>
        <a:lstStyle/>
        <a:p>
          <a:endParaRPr lang="en-US"/>
        </a:p>
      </dgm:t>
    </dgm:pt>
    <dgm:pt modelId="{3FDCF0B3-1327-47EB-AF0B-2874D458E060}">
      <dgm:prSet phldrT="[Text]" phldr="0"/>
      <dgm:spPr/>
      <dgm:t>
        <a:bodyPr/>
        <a:lstStyle/>
        <a:p>
          <a:pPr rtl="0"/>
          <a:r>
            <a:rPr lang="en-US">
              <a:latin typeface="Trade Gothic Next Cond"/>
            </a:rPr>
            <a:t>Yes (1): 71%</a:t>
          </a:r>
        </a:p>
      </dgm:t>
    </dgm:pt>
    <dgm:pt modelId="{B823952A-6A66-4DED-8FF8-1AD8DD66E7A1}" type="parTrans" cxnId="{E2E5E392-B902-4760-952F-F82ACC060A4B}">
      <dgm:prSet/>
      <dgm:spPr/>
      <dgm:t>
        <a:bodyPr/>
        <a:lstStyle/>
        <a:p>
          <a:endParaRPr lang="en-US"/>
        </a:p>
      </dgm:t>
    </dgm:pt>
    <dgm:pt modelId="{D6086CFE-E25A-4D61-8ABD-D64DA778D491}" type="sibTrans" cxnId="{E2E5E392-B902-4760-952F-F82ACC060A4B}">
      <dgm:prSet/>
      <dgm:spPr/>
      <dgm:t>
        <a:bodyPr/>
        <a:lstStyle/>
        <a:p>
          <a:endParaRPr lang="en-US"/>
        </a:p>
      </dgm:t>
    </dgm:pt>
    <dgm:pt modelId="{6443F88D-C381-4579-894E-503919982C6B}">
      <dgm:prSet phldrT="[Text]" phldr="0"/>
      <dgm:spPr/>
      <dgm:t>
        <a:bodyPr/>
        <a:lstStyle/>
        <a:p>
          <a:pPr rtl="0"/>
          <a:r>
            <a:rPr lang="en-US">
              <a:latin typeface="Trade Gothic Next Cond"/>
            </a:rPr>
            <a:t>Card Type</a:t>
          </a:r>
        </a:p>
      </dgm:t>
    </dgm:pt>
    <dgm:pt modelId="{A102A2D8-D0BB-4A36-80DD-AA295E99147D}" type="parTrans" cxnId="{1EE2B668-F4A6-46CA-A3B9-529E67C8898D}">
      <dgm:prSet/>
      <dgm:spPr/>
      <dgm:t>
        <a:bodyPr/>
        <a:lstStyle/>
        <a:p>
          <a:endParaRPr lang="en-US"/>
        </a:p>
      </dgm:t>
    </dgm:pt>
    <dgm:pt modelId="{3EF2D65F-E41E-40D8-8DC8-643EEDED7C88}" type="sibTrans" cxnId="{1EE2B668-F4A6-46CA-A3B9-529E67C8898D}">
      <dgm:prSet/>
      <dgm:spPr/>
      <dgm:t>
        <a:bodyPr/>
        <a:lstStyle/>
        <a:p>
          <a:endParaRPr lang="en-US"/>
        </a:p>
      </dgm:t>
    </dgm:pt>
    <dgm:pt modelId="{DBBF9AD0-095A-4AA8-8D59-1067E3CDA360}">
      <dgm:prSet phldrT="[Text]" phldr="0"/>
      <dgm:spPr/>
      <dgm:t>
        <a:bodyPr/>
        <a:lstStyle/>
        <a:p>
          <a:pPr rtl="0"/>
          <a:r>
            <a:rPr lang="en-US">
              <a:latin typeface="Trade Gothic Next Cond"/>
            </a:rPr>
            <a:t>Diamond: 25%</a:t>
          </a:r>
        </a:p>
      </dgm:t>
    </dgm:pt>
    <dgm:pt modelId="{76B6205F-64B9-43AD-BF8C-DFC19AC4FBF7}" type="parTrans" cxnId="{23A18A02-0D8B-4F07-84D0-7BA75F971373}">
      <dgm:prSet/>
      <dgm:spPr/>
      <dgm:t>
        <a:bodyPr/>
        <a:lstStyle/>
        <a:p>
          <a:endParaRPr lang="en-US"/>
        </a:p>
      </dgm:t>
    </dgm:pt>
    <dgm:pt modelId="{77C84A9D-1B4C-4983-9E61-FC794A7EE9F6}" type="sibTrans" cxnId="{23A18A02-0D8B-4F07-84D0-7BA75F971373}">
      <dgm:prSet/>
      <dgm:spPr/>
      <dgm:t>
        <a:bodyPr/>
        <a:lstStyle/>
        <a:p>
          <a:endParaRPr lang="en-US"/>
        </a:p>
      </dgm:t>
    </dgm:pt>
    <dgm:pt modelId="{C60E88FF-5E00-430B-8732-F69E5D8DD96B}">
      <dgm:prSet phldrT="[Text]" phldr="0"/>
      <dgm:spPr/>
      <dgm:t>
        <a:bodyPr/>
        <a:lstStyle/>
        <a:p>
          <a:pPr rtl="0"/>
          <a:r>
            <a:rPr lang="en-US">
              <a:latin typeface="Trade Gothic Next Cond"/>
            </a:rPr>
            <a:t>Gold</a:t>
          </a:r>
          <a:r>
            <a:rPr lang="en-US">
              <a:latin typeface="Trade Gothic Next Cond"/>
              <a:ea typeface="Calibri"/>
              <a:cs typeface="Calibri"/>
            </a:rPr>
            <a:t>: 25%</a:t>
          </a:r>
        </a:p>
      </dgm:t>
    </dgm:pt>
    <dgm:pt modelId="{7E50E321-5ED3-4F20-BF95-603511D7FAFC}" type="parTrans" cxnId="{CD18A2E1-424A-4DA4-9CB8-4C0EE34286E2}">
      <dgm:prSet/>
      <dgm:spPr/>
      <dgm:t>
        <a:bodyPr/>
        <a:lstStyle/>
        <a:p>
          <a:endParaRPr lang="en-US"/>
        </a:p>
      </dgm:t>
    </dgm:pt>
    <dgm:pt modelId="{7C5BC044-D87F-44F9-B67E-144C6A93ACCD}" type="sibTrans" cxnId="{CD18A2E1-424A-4DA4-9CB8-4C0EE34286E2}">
      <dgm:prSet/>
      <dgm:spPr/>
      <dgm:t>
        <a:bodyPr/>
        <a:lstStyle/>
        <a:p>
          <a:endParaRPr lang="en-US"/>
        </a:p>
      </dgm:t>
    </dgm:pt>
    <dgm:pt modelId="{440AAF9B-6F5C-47B2-AD5E-B5DE6F2DC157}">
      <dgm:prSet phldr="0"/>
      <dgm:spPr/>
      <dgm:t>
        <a:bodyPr/>
        <a:lstStyle/>
        <a:p>
          <a:pPr rtl="0"/>
          <a:r>
            <a:rPr lang="en-US">
              <a:latin typeface="Trade Gothic Next Cond"/>
            </a:rPr>
            <a:t>Platinum</a:t>
          </a:r>
          <a:r>
            <a:rPr lang="en-US">
              <a:latin typeface="Trade Gothic Next Cond"/>
              <a:ea typeface="Calibri"/>
              <a:cs typeface="Calibri"/>
            </a:rPr>
            <a:t>: 25%</a:t>
          </a:r>
        </a:p>
      </dgm:t>
    </dgm:pt>
    <dgm:pt modelId="{5011062E-C7FA-481A-A1B3-DD2AAA2F3DA9}" type="parTrans" cxnId="{A8F3A286-5395-486B-97CB-37AFDC2035A0}">
      <dgm:prSet/>
      <dgm:spPr/>
    </dgm:pt>
    <dgm:pt modelId="{E882A923-0143-4194-B93A-4B8414E1DD5E}" type="sibTrans" cxnId="{A8F3A286-5395-486B-97CB-37AFDC2035A0}">
      <dgm:prSet/>
      <dgm:spPr/>
    </dgm:pt>
    <dgm:pt modelId="{48A3E888-6258-432D-B46C-1BD5FB1AF889}">
      <dgm:prSet phldr="0"/>
      <dgm:spPr/>
      <dgm:t>
        <a:bodyPr/>
        <a:lstStyle/>
        <a:p>
          <a:pPr rtl="0"/>
          <a:r>
            <a:rPr lang="en-US">
              <a:latin typeface="Trade Gothic Next Cond"/>
            </a:rPr>
            <a:t>Silver</a:t>
          </a:r>
          <a:r>
            <a:rPr lang="en-US">
              <a:latin typeface="Trade Gothic Next Cond"/>
              <a:ea typeface="Calibri"/>
              <a:cs typeface="Calibri"/>
            </a:rPr>
            <a:t>: 25%</a:t>
          </a:r>
        </a:p>
      </dgm:t>
    </dgm:pt>
    <dgm:pt modelId="{5659DB81-9B8B-4742-BA6D-B042DD8C4F0D}" type="parTrans" cxnId="{B771516F-83FB-477B-A65C-727F754DB53F}">
      <dgm:prSet/>
      <dgm:spPr/>
    </dgm:pt>
    <dgm:pt modelId="{387AA5AD-5019-4844-8BD3-65D40766D1AD}" type="sibTrans" cxnId="{B771516F-83FB-477B-A65C-727F754DB53F}">
      <dgm:prSet/>
      <dgm:spPr/>
    </dgm:pt>
    <dgm:pt modelId="{A1E41679-6B37-4B3A-AE70-7C185C04943A}">
      <dgm:prSet phldr="0"/>
      <dgm:spPr/>
      <dgm:t>
        <a:bodyPr/>
        <a:lstStyle/>
        <a:p>
          <a:r>
            <a:rPr lang="en-US">
              <a:latin typeface="Trade Gothic Next Cond"/>
            </a:rPr>
            <a:t>Exited</a:t>
          </a:r>
        </a:p>
      </dgm:t>
    </dgm:pt>
    <dgm:pt modelId="{81712A3F-55B9-4369-B153-5076AF3123F2}" type="parTrans" cxnId="{084F17A3-5AC7-445F-84B0-E842158461C1}">
      <dgm:prSet/>
      <dgm:spPr/>
    </dgm:pt>
    <dgm:pt modelId="{2A9315BD-1680-431B-B064-B8DC7AE6E226}" type="sibTrans" cxnId="{084F17A3-5AC7-445F-84B0-E842158461C1}">
      <dgm:prSet/>
      <dgm:spPr/>
    </dgm:pt>
    <dgm:pt modelId="{4D0C10BF-4A48-4F55-9FA4-28863B6827D1}">
      <dgm:prSet phldr="0"/>
      <dgm:spPr/>
      <dgm:t>
        <a:bodyPr/>
        <a:lstStyle/>
        <a:p>
          <a:pPr rtl="0"/>
          <a:r>
            <a:rPr lang="en-US">
              <a:latin typeface="Trade Gothic Next Cond"/>
              <a:ea typeface="Calibri"/>
              <a:cs typeface="Calibri"/>
            </a:rPr>
            <a:t>No (0): 80%</a:t>
          </a:r>
        </a:p>
      </dgm:t>
    </dgm:pt>
    <dgm:pt modelId="{A3ACD1EC-4649-4F1A-9C55-5F00B0809C96}" type="parTrans" cxnId="{23FFA0DA-7417-4E00-8DF6-8A0479ADD5E2}">
      <dgm:prSet/>
      <dgm:spPr/>
    </dgm:pt>
    <dgm:pt modelId="{47838D7E-EE48-472F-A7F4-E18E95DC5460}" type="sibTrans" cxnId="{23FFA0DA-7417-4E00-8DF6-8A0479ADD5E2}">
      <dgm:prSet/>
      <dgm:spPr/>
    </dgm:pt>
    <dgm:pt modelId="{CB390278-AFA9-4FAE-9226-E8E39C518826}">
      <dgm:prSet phldr="0"/>
      <dgm:spPr/>
      <dgm:t>
        <a:bodyPr/>
        <a:lstStyle/>
        <a:p>
          <a:r>
            <a:rPr lang="en-US">
              <a:latin typeface="Trade Gothic Next Cond"/>
              <a:ea typeface="Calibri"/>
              <a:cs typeface="Calibri"/>
            </a:rPr>
            <a:t>Yes (1): 20%</a:t>
          </a:r>
          <a:endParaRPr lang="en-US">
            <a:latin typeface="Trade Gothic Next Cond"/>
          </a:endParaRPr>
        </a:p>
      </dgm:t>
    </dgm:pt>
    <dgm:pt modelId="{C60331EC-1B26-4403-A83F-11183A8BBB49}" type="parTrans" cxnId="{F86E3FBA-AA50-4F2C-B025-F59F76B40EA1}">
      <dgm:prSet/>
      <dgm:spPr/>
    </dgm:pt>
    <dgm:pt modelId="{F6575443-CC5C-42E3-8860-83F3CE16A441}" type="sibTrans" cxnId="{F86E3FBA-AA50-4F2C-B025-F59F76B40EA1}">
      <dgm:prSet/>
      <dgm:spPr/>
    </dgm:pt>
    <dgm:pt modelId="{8FF9C2DC-85A5-4F4E-9711-9B1B9F2FBE3F}" type="pres">
      <dgm:prSet presAssocID="{561D0290-40EF-4286-8D7A-7ECE6AA14058}" presName="Name0" presStyleCnt="0">
        <dgm:presLayoutVars>
          <dgm:dir/>
          <dgm:animLvl val="lvl"/>
          <dgm:resizeHandles val="exact"/>
        </dgm:presLayoutVars>
      </dgm:prSet>
      <dgm:spPr/>
    </dgm:pt>
    <dgm:pt modelId="{67E3E592-351D-4E0B-83B7-41832A71CC35}" type="pres">
      <dgm:prSet presAssocID="{DA327B54-7AB4-424D-BF5D-3EAACAEE6F04}" presName="composite" presStyleCnt="0"/>
      <dgm:spPr/>
    </dgm:pt>
    <dgm:pt modelId="{16A67DF4-C9B5-492C-9793-4761F4D404FB}" type="pres">
      <dgm:prSet presAssocID="{DA327B54-7AB4-424D-BF5D-3EAACAEE6F04}" presName="parTx" presStyleLbl="alignNode1" presStyleIdx="0" presStyleCnt="4">
        <dgm:presLayoutVars>
          <dgm:chMax val="0"/>
          <dgm:chPref val="0"/>
          <dgm:bulletEnabled val="1"/>
        </dgm:presLayoutVars>
      </dgm:prSet>
      <dgm:spPr/>
    </dgm:pt>
    <dgm:pt modelId="{3A67303B-5DFA-42A2-B587-ACBADFFBA724}" type="pres">
      <dgm:prSet presAssocID="{DA327B54-7AB4-424D-BF5D-3EAACAEE6F04}" presName="desTx" presStyleLbl="alignAccFollowNode1" presStyleIdx="0" presStyleCnt="4">
        <dgm:presLayoutVars>
          <dgm:bulletEnabled val="1"/>
        </dgm:presLayoutVars>
      </dgm:prSet>
      <dgm:spPr/>
    </dgm:pt>
    <dgm:pt modelId="{AD1D0DEB-08A4-43A3-95EC-C46ED76F42C4}" type="pres">
      <dgm:prSet presAssocID="{2A50D211-98C8-45BC-89B3-00A97048F745}" presName="space" presStyleCnt="0"/>
      <dgm:spPr/>
    </dgm:pt>
    <dgm:pt modelId="{0615E8D0-58CE-4F61-966F-C76A026277FD}" type="pres">
      <dgm:prSet presAssocID="{6DC3A936-C38E-465C-884F-8523E2AAB996}" presName="composite" presStyleCnt="0"/>
      <dgm:spPr/>
    </dgm:pt>
    <dgm:pt modelId="{C98264DE-9A9C-4E28-94A3-F3A5F34177FE}" type="pres">
      <dgm:prSet presAssocID="{6DC3A936-C38E-465C-884F-8523E2AAB996}" presName="parTx" presStyleLbl="alignNode1" presStyleIdx="1" presStyleCnt="4">
        <dgm:presLayoutVars>
          <dgm:chMax val="0"/>
          <dgm:chPref val="0"/>
          <dgm:bulletEnabled val="1"/>
        </dgm:presLayoutVars>
      </dgm:prSet>
      <dgm:spPr/>
    </dgm:pt>
    <dgm:pt modelId="{FB6F909C-8797-4956-82BB-0749B590D58E}" type="pres">
      <dgm:prSet presAssocID="{6DC3A936-C38E-465C-884F-8523E2AAB996}" presName="desTx" presStyleLbl="alignAccFollowNode1" presStyleIdx="1" presStyleCnt="4">
        <dgm:presLayoutVars>
          <dgm:bulletEnabled val="1"/>
        </dgm:presLayoutVars>
      </dgm:prSet>
      <dgm:spPr/>
    </dgm:pt>
    <dgm:pt modelId="{052F7984-7E16-4459-A083-82891CDE3DC5}" type="pres">
      <dgm:prSet presAssocID="{6960D274-D0E0-44D5-BEC4-1BE8A73D0453}" presName="space" presStyleCnt="0"/>
      <dgm:spPr/>
    </dgm:pt>
    <dgm:pt modelId="{41465C81-A34D-4F72-9C59-2CECB9DFA5D8}" type="pres">
      <dgm:prSet presAssocID="{6443F88D-C381-4579-894E-503919982C6B}" presName="composite" presStyleCnt="0"/>
      <dgm:spPr/>
    </dgm:pt>
    <dgm:pt modelId="{827BC0B3-CEB5-49E1-B269-F89CD01A1A90}" type="pres">
      <dgm:prSet presAssocID="{6443F88D-C381-4579-894E-503919982C6B}" presName="parTx" presStyleLbl="alignNode1" presStyleIdx="2" presStyleCnt="4">
        <dgm:presLayoutVars>
          <dgm:chMax val="0"/>
          <dgm:chPref val="0"/>
          <dgm:bulletEnabled val="1"/>
        </dgm:presLayoutVars>
      </dgm:prSet>
      <dgm:spPr/>
    </dgm:pt>
    <dgm:pt modelId="{BA8638D8-B7DD-4F2A-ACF9-0D626AA110FE}" type="pres">
      <dgm:prSet presAssocID="{6443F88D-C381-4579-894E-503919982C6B}" presName="desTx" presStyleLbl="alignAccFollowNode1" presStyleIdx="2" presStyleCnt="4">
        <dgm:presLayoutVars>
          <dgm:bulletEnabled val="1"/>
        </dgm:presLayoutVars>
      </dgm:prSet>
      <dgm:spPr/>
    </dgm:pt>
    <dgm:pt modelId="{12BED5D0-74CB-446E-A878-36425617FB8C}" type="pres">
      <dgm:prSet presAssocID="{3EF2D65F-E41E-40D8-8DC8-643EEDED7C88}" presName="space" presStyleCnt="0"/>
      <dgm:spPr/>
    </dgm:pt>
    <dgm:pt modelId="{027F5043-1910-4BCE-8B0B-A3A63E2085C3}" type="pres">
      <dgm:prSet presAssocID="{A1E41679-6B37-4B3A-AE70-7C185C04943A}" presName="composite" presStyleCnt="0"/>
      <dgm:spPr/>
    </dgm:pt>
    <dgm:pt modelId="{7B9A0014-814E-4AC9-8296-4AAF3CA451E8}" type="pres">
      <dgm:prSet presAssocID="{A1E41679-6B37-4B3A-AE70-7C185C04943A}" presName="parTx" presStyleLbl="alignNode1" presStyleIdx="3" presStyleCnt="4">
        <dgm:presLayoutVars>
          <dgm:chMax val="0"/>
          <dgm:chPref val="0"/>
          <dgm:bulletEnabled val="1"/>
        </dgm:presLayoutVars>
      </dgm:prSet>
      <dgm:spPr/>
    </dgm:pt>
    <dgm:pt modelId="{998D1529-6585-4BAF-B75A-2A47B05B58F0}" type="pres">
      <dgm:prSet presAssocID="{A1E41679-6B37-4B3A-AE70-7C185C04943A}" presName="desTx" presStyleLbl="alignAccFollowNode1" presStyleIdx="3" presStyleCnt="4">
        <dgm:presLayoutVars>
          <dgm:bulletEnabled val="1"/>
        </dgm:presLayoutVars>
      </dgm:prSet>
      <dgm:spPr/>
    </dgm:pt>
  </dgm:ptLst>
  <dgm:cxnLst>
    <dgm:cxn modelId="{23A18A02-0D8B-4F07-84D0-7BA75F971373}" srcId="{6443F88D-C381-4579-894E-503919982C6B}" destId="{DBBF9AD0-095A-4AA8-8D59-1067E3CDA360}" srcOrd="0" destOrd="0" parTransId="{76B6205F-64B9-43AD-BF8C-DFC19AC4FBF7}" sibTransId="{77C84A9D-1B4C-4983-9E61-FC794A7EE9F6}"/>
    <dgm:cxn modelId="{01DB6E0D-C621-4CA1-8AD8-768F9CBC87BB}" srcId="{DA327B54-7AB4-424D-BF5D-3EAACAEE6F04}" destId="{9FD01BF5-46BF-4479-BFB9-7674D9609533}" srcOrd="1" destOrd="0" parTransId="{1DBD5C7F-FAC0-4FF0-BD61-E77B8EA03B8F}" sibTransId="{B744BC8D-6CFD-4D10-A619-057C3916CCB9}"/>
    <dgm:cxn modelId="{BA992C35-4808-4970-9A06-201B9A0E9E4E}" srcId="{DA327B54-7AB4-424D-BF5D-3EAACAEE6F04}" destId="{BA429532-DDD7-49D7-99E4-AA0797A53CA5}" srcOrd="0" destOrd="0" parTransId="{9DF4FDA2-C327-40AC-AB00-1641D036FCAE}" sibTransId="{33931D9D-A446-46F2-A8BF-8BC24E19CC26}"/>
    <dgm:cxn modelId="{7B59F73B-5470-47DE-9026-B3716C5FC719}" type="presOf" srcId="{48A3E888-6258-432D-B46C-1BD5FB1AF889}" destId="{BA8638D8-B7DD-4F2A-ACF9-0D626AA110FE}" srcOrd="0" destOrd="3" presId="urn:microsoft.com/office/officeart/2005/8/layout/hList1"/>
    <dgm:cxn modelId="{1EE2B668-F4A6-46CA-A3B9-529E67C8898D}" srcId="{561D0290-40EF-4286-8D7A-7ECE6AA14058}" destId="{6443F88D-C381-4579-894E-503919982C6B}" srcOrd="2" destOrd="0" parTransId="{A102A2D8-D0BB-4A36-80DD-AA295E99147D}" sibTransId="{3EF2D65F-E41E-40D8-8DC8-643EEDED7C88}"/>
    <dgm:cxn modelId="{F3FCEA69-D8E8-4205-B7E9-E21AC6682138}" srcId="{561D0290-40EF-4286-8D7A-7ECE6AA14058}" destId="{DA327B54-7AB4-424D-BF5D-3EAACAEE6F04}" srcOrd="0" destOrd="0" parTransId="{1BF9BDFA-69DB-46EE-8A9D-31E36F5F3202}" sibTransId="{2A50D211-98C8-45BC-89B3-00A97048F745}"/>
    <dgm:cxn modelId="{87CB756A-E56A-489E-A097-E45CF82F2389}" type="presOf" srcId="{A1E41679-6B37-4B3A-AE70-7C185C04943A}" destId="{7B9A0014-814E-4AC9-8296-4AAF3CA451E8}" srcOrd="0" destOrd="0" presId="urn:microsoft.com/office/officeart/2005/8/layout/hList1"/>
    <dgm:cxn modelId="{B771516F-83FB-477B-A65C-727F754DB53F}" srcId="{6443F88D-C381-4579-894E-503919982C6B}" destId="{48A3E888-6258-432D-B46C-1BD5FB1AF889}" srcOrd="3" destOrd="0" parTransId="{5659DB81-9B8B-4742-BA6D-B042DD8C4F0D}" sibTransId="{387AA5AD-5019-4844-8BD3-65D40766D1AD}"/>
    <dgm:cxn modelId="{49003171-37FC-44C8-B8D9-4B2106A39CFA}" type="presOf" srcId="{52365803-293B-4174-AF0A-6D21AD30B62B}" destId="{FB6F909C-8797-4956-82BB-0749B590D58E}" srcOrd="0" destOrd="0" presId="urn:microsoft.com/office/officeart/2005/8/layout/hList1"/>
    <dgm:cxn modelId="{1A1BA174-EF91-4021-A4D4-57C32E5156E1}" srcId="{6DC3A936-C38E-465C-884F-8523E2AAB996}" destId="{52365803-293B-4174-AF0A-6D21AD30B62B}" srcOrd="0" destOrd="0" parTransId="{1B7285CC-E585-4630-9E51-07CFB6F78C0D}" sibTransId="{08BD964C-9C6D-4F0D-8CCE-7BC1B343FF3E}"/>
    <dgm:cxn modelId="{673DBB79-1AFA-4DC7-8F89-5C5B88ABC80E}" type="presOf" srcId="{6443F88D-C381-4579-894E-503919982C6B}" destId="{827BC0B3-CEB5-49E1-B269-F89CD01A1A90}" srcOrd="0" destOrd="0" presId="urn:microsoft.com/office/officeart/2005/8/layout/hList1"/>
    <dgm:cxn modelId="{A8F3A286-5395-486B-97CB-37AFDC2035A0}" srcId="{6443F88D-C381-4579-894E-503919982C6B}" destId="{440AAF9B-6F5C-47B2-AD5E-B5DE6F2DC157}" srcOrd="2" destOrd="0" parTransId="{5011062E-C7FA-481A-A1B3-DD2AAA2F3DA9}" sibTransId="{E882A923-0143-4194-B93A-4B8414E1DD5E}"/>
    <dgm:cxn modelId="{8A9E6D92-ED8D-4A57-8198-629F9439CF63}" srcId="{561D0290-40EF-4286-8D7A-7ECE6AA14058}" destId="{6DC3A936-C38E-465C-884F-8523E2AAB996}" srcOrd="1" destOrd="0" parTransId="{062C0DD3-D993-44FB-8850-41D5809BD3AD}" sibTransId="{6960D274-D0E0-44D5-BEC4-1BE8A73D0453}"/>
    <dgm:cxn modelId="{E2E5E392-B902-4760-952F-F82ACC060A4B}" srcId="{6DC3A936-C38E-465C-884F-8523E2AAB996}" destId="{3FDCF0B3-1327-47EB-AF0B-2874D458E060}" srcOrd="1" destOrd="0" parTransId="{B823952A-6A66-4DED-8FF8-1AD8DD66E7A1}" sibTransId="{D6086CFE-E25A-4D61-8ABD-D64DA778D491}"/>
    <dgm:cxn modelId="{4856D69F-F8D8-4D46-9146-3FF3E6EE89F3}" type="presOf" srcId="{BA429532-DDD7-49D7-99E4-AA0797A53CA5}" destId="{3A67303B-5DFA-42A2-B587-ACBADFFBA724}" srcOrd="0" destOrd="0" presId="urn:microsoft.com/office/officeart/2005/8/layout/hList1"/>
    <dgm:cxn modelId="{084F17A3-5AC7-445F-84B0-E842158461C1}" srcId="{561D0290-40EF-4286-8D7A-7ECE6AA14058}" destId="{A1E41679-6B37-4B3A-AE70-7C185C04943A}" srcOrd="3" destOrd="0" parTransId="{81712A3F-55B9-4369-B153-5076AF3123F2}" sibTransId="{2A9315BD-1680-431B-B064-B8DC7AE6E226}"/>
    <dgm:cxn modelId="{F86E3FBA-AA50-4F2C-B025-F59F76B40EA1}" srcId="{A1E41679-6B37-4B3A-AE70-7C185C04943A}" destId="{CB390278-AFA9-4FAE-9226-E8E39C518826}" srcOrd="1" destOrd="0" parTransId="{C60331EC-1B26-4403-A83F-11183A8BBB49}" sibTransId="{F6575443-CC5C-42E3-8860-83F3CE16A441}"/>
    <dgm:cxn modelId="{93A9C4BE-2DB1-4288-A0B4-E9E8DF757602}" type="presOf" srcId="{3FDCF0B3-1327-47EB-AF0B-2874D458E060}" destId="{FB6F909C-8797-4956-82BB-0749B590D58E}" srcOrd="0" destOrd="1" presId="urn:microsoft.com/office/officeart/2005/8/layout/hList1"/>
    <dgm:cxn modelId="{AA1F61C5-9432-478A-841B-5F5CECD7D72D}" type="presOf" srcId="{440AAF9B-6F5C-47B2-AD5E-B5DE6F2DC157}" destId="{BA8638D8-B7DD-4F2A-ACF9-0D626AA110FE}" srcOrd="0" destOrd="2" presId="urn:microsoft.com/office/officeart/2005/8/layout/hList1"/>
    <dgm:cxn modelId="{6E2E7BC7-EFC2-43B3-A1BC-A8BEBE0B5C47}" type="presOf" srcId="{DBBF9AD0-095A-4AA8-8D59-1067E3CDA360}" destId="{BA8638D8-B7DD-4F2A-ACF9-0D626AA110FE}" srcOrd="0" destOrd="0" presId="urn:microsoft.com/office/officeart/2005/8/layout/hList1"/>
    <dgm:cxn modelId="{A264ABCA-42BA-4589-A38A-5C3FC3F76AC2}" type="presOf" srcId="{6DC3A936-C38E-465C-884F-8523E2AAB996}" destId="{C98264DE-9A9C-4E28-94A3-F3A5F34177FE}" srcOrd="0" destOrd="0" presId="urn:microsoft.com/office/officeart/2005/8/layout/hList1"/>
    <dgm:cxn modelId="{F289A6CE-8D07-407D-8469-6B5B6F49EC54}" type="presOf" srcId="{C60E88FF-5E00-430B-8732-F69E5D8DD96B}" destId="{BA8638D8-B7DD-4F2A-ACF9-0D626AA110FE}" srcOrd="0" destOrd="1" presId="urn:microsoft.com/office/officeart/2005/8/layout/hList1"/>
    <dgm:cxn modelId="{C210B8D9-4D12-46FA-97EE-1F6162395B18}" type="presOf" srcId="{9FD01BF5-46BF-4479-BFB9-7674D9609533}" destId="{3A67303B-5DFA-42A2-B587-ACBADFFBA724}" srcOrd="0" destOrd="1" presId="urn:microsoft.com/office/officeart/2005/8/layout/hList1"/>
    <dgm:cxn modelId="{23FFA0DA-7417-4E00-8DF6-8A0479ADD5E2}" srcId="{A1E41679-6B37-4B3A-AE70-7C185C04943A}" destId="{4D0C10BF-4A48-4F55-9FA4-28863B6827D1}" srcOrd="0" destOrd="0" parTransId="{A3ACD1EC-4649-4F1A-9C55-5F00B0809C96}" sibTransId="{47838D7E-EE48-472F-A7F4-E18E95DC5460}"/>
    <dgm:cxn modelId="{CD18A2E1-424A-4DA4-9CB8-4C0EE34286E2}" srcId="{6443F88D-C381-4579-894E-503919982C6B}" destId="{C60E88FF-5E00-430B-8732-F69E5D8DD96B}" srcOrd="1" destOrd="0" parTransId="{7E50E321-5ED3-4F20-BF95-603511D7FAFC}" sibTransId="{7C5BC044-D87F-44F9-B67E-144C6A93ACCD}"/>
    <dgm:cxn modelId="{E45DF6EC-43F2-4AEB-B955-3F044093A87E}" type="presOf" srcId="{561D0290-40EF-4286-8D7A-7ECE6AA14058}" destId="{8FF9C2DC-85A5-4F4E-9711-9B1B9F2FBE3F}" srcOrd="0" destOrd="0" presId="urn:microsoft.com/office/officeart/2005/8/layout/hList1"/>
    <dgm:cxn modelId="{CCAE07ED-7B01-4F22-84BE-F937C0B75380}" type="presOf" srcId="{4D0C10BF-4A48-4F55-9FA4-28863B6827D1}" destId="{998D1529-6585-4BAF-B75A-2A47B05B58F0}" srcOrd="0" destOrd="0" presId="urn:microsoft.com/office/officeart/2005/8/layout/hList1"/>
    <dgm:cxn modelId="{D22568F8-C71E-4AC6-BEEF-B37C291CCA0B}" type="presOf" srcId="{CB390278-AFA9-4FAE-9226-E8E39C518826}" destId="{998D1529-6585-4BAF-B75A-2A47B05B58F0}" srcOrd="0" destOrd="1" presId="urn:microsoft.com/office/officeart/2005/8/layout/hList1"/>
    <dgm:cxn modelId="{3B7695FB-93E9-4019-8F65-33D569C1217B}" type="presOf" srcId="{DA327B54-7AB4-424D-BF5D-3EAACAEE6F04}" destId="{16A67DF4-C9B5-492C-9793-4761F4D404FB}" srcOrd="0" destOrd="0" presId="urn:microsoft.com/office/officeart/2005/8/layout/hList1"/>
    <dgm:cxn modelId="{D4676629-FCC3-4742-B71B-47ABEE660B14}" type="presParOf" srcId="{8FF9C2DC-85A5-4F4E-9711-9B1B9F2FBE3F}" destId="{67E3E592-351D-4E0B-83B7-41832A71CC35}" srcOrd="0" destOrd="0" presId="urn:microsoft.com/office/officeart/2005/8/layout/hList1"/>
    <dgm:cxn modelId="{7CB1017C-D2FA-41D3-9D92-5FCE9B5F2A3E}" type="presParOf" srcId="{67E3E592-351D-4E0B-83B7-41832A71CC35}" destId="{16A67DF4-C9B5-492C-9793-4761F4D404FB}" srcOrd="0" destOrd="0" presId="urn:microsoft.com/office/officeart/2005/8/layout/hList1"/>
    <dgm:cxn modelId="{1F88A3FC-0AF3-478D-B767-86C4CE262128}" type="presParOf" srcId="{67E3E592-351D-4E0B-83B7-41832A71CC35}" destId="{3A67303B-5DFA-42A2-B587-ACBADFFBA724}" srcOrd="1" destOrd="0" presId="urn:microsoft.com/office/officeart/2005/8/layout/hList1"/>
    <dgm:cxn modelId="{7DDA47B9-F1A5-489D-AD42-BDD61A0C2D1A}" type="presParOf" srcId="{8FF9C2DC-85A5-4F4E-9711-9B1B9F2FBE3F}" destId="{AD1D0DEB-08A4-43A3-95EC-C46ED76F42C4}" srcOrd="1" destOrd="0" presId="urn:microsoft.com/office/officeart/2005/8/layout/hList1"/>
    <dgm:cxn modelId="{F2C36409-E725-4C27-8EBE-8865E5511A54}" type="presParOf" srcId="{8FF9C2DC-85A5-4F4E-9711-9B1B9F2FBE3F}" destId="{0615E8D0-58CE-4F61-966F-C76A026277FD}" srcOrd="2" destOrd="0" presId="urn:microsoft.com/office/officeart/2005/8/layout/hList1"/>
    <dgm:cxn modelId="{57B0007D-DCA4-4D47-8D1C-C6E81F60640E}" type="presParOf" srcId="{0615E8D0-58CE-4F61-966F-C76A026277FD}" destId="{C98264DE-9A9C-4E28-94A3-F3A5F34177FE}" srcOrd="0" destOrd="0" presId="urn:microsoft.com/office/officeart/2005/8/layout/hList1"/>
    <dgm:cxn modelId="{4D770A2E-936D-4A9C-98D2-27364FA3CFAB}" type="presParOf" srcId="{0615E8D0-58CE-4F61-966F-C76A026277FD}" destId="{FB6F909C-8797-4956-82BB-0749B590D58E}" srcOrd="1" destOrd="0" presId="urn:microsoft.com/office/officeart/2005/8/layout/hList1"/>
    <dgm:cxn modelId="{2A972208-6C78-419D-AD7A-FA4349ECEAF2}" type="presParOf" srcId="{8FF9C2DC-85A5-4F4E-9711-9B1B9F2FBE3F}" destId="{052F7984-7E16-4459-A083-82891CDE3DC5}" srcOrd="3" destOrd="0" presId="urn:microsoft.com/office/officeart/2005/8/layout/hList1"/>
    <dgm:cxn modelId="{00ABF22D-CD36-4544-A1BA-267EC8A0D739}" type="presParOf" srcId="{8FF9C2DC-85A5-4F4E-9711-9B1B9F2FBE3F}" destId="{41465C81-A34D-4F72-9C59-2CECB9DFA5D8}" srcOrd="4" destOrd="0" presId="urn:microsoft.com/office/officeart/2005/8/layout/hList1"/>
    <dgm:cxn modelId="{90D7EA40-8813-4BAD-A4F9-C58C237229A7}" type="presParOf" srcId="{41465C81-A34D-4F72-9C59-2CECB9DFA5D8}" destId="{827BC0B3-CEB5-49E1-B269-F89CD01A1A90}" srcOrd="0" destOrd="0" presId="urn:microsoft.com/office/officeart/2005/8/layout/hList1"/>
    <dgm:cxn modelId="{53AA5670-308B-4460-B4E6-AB2CC0F16FCA}" type="presParOf" srcId="{41465C81-A34D-4F72-9C59-2CECB9DFA5D8}" destId="{BA8638D8-B7DD-4F2A-ACF9-0D626AA110FE}" srcOrd="1" destOrd="0" presId="urn:microsoft.com/office/officeart/2005/8/layout/hList1"/>
    <dgm:cxn modelId="{A293DE04-CA80-4E6D-9771-1016953FD499}" type="presParOf" srcId="{8FF9C2DC-85A5-4F4E-9711-9B1B9F2FBE3F}" destId="{12BED5D0-74CB-446E-A878-36425617FB8C}" srcOrd="5" destOrd="0" presId="urn:microsoft.com/office/officeart/2005/8/layout/hList1"/>
    <dgm:cxn modelId="{C00FA812-D50A-4B6D-85C0-496CA501B341}" type="presParOf" srcId="{8FF9C2DC-85A5-4F4E-9711-9B1B9F2FBE3F}" destId="{027F5043-1910-4BCE-8B0B-A3A63E2085C3}" srcOrd="6" destOrd="0" presId="urn:microsoft.com/office/officeart/2005/8/layout/hList1"/>
    <dgm:cxn modelId="{9194BF8A-FA03-480E-BC1F-00DC2696A027}" type="presParOf" srcId="{027F5043-1910-4BCE-8B0B-A3A63E2085C3}" destId="{7B9A0014-814E-4AC9-8296-4AAF3CA451E8}" srcOrd="0" destOrd="0" presId="urn:microsoft.com/office/officeart/2005/8/layout/hList1"/>
    <dgm:cxn modelId="{8F03F441-A41F-4D1A-B689-BD79C4F7A050}" type="presParOf" srcId="{027F5043-1910-4BCE-8B0B-A3A63E2085C3}" destId="{998D1529-6585-4BAF-B75A-2A47B05B58F0}"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EED04E6-D427-415D-B8CF-D6E6EF1AE712}"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98497E83-A4AB-4F48-B36A-D5726A47CACA}">
      <dgm:prSet phldrT="[Text]" phldr="0"/>
      <dgm:spPr/>
      <dgm:t>
        <a:bodyPr/>
        <a:lstStyle/>
        <a:p>
          <a:pPr rtl="0"/>
          <a:r>
            <a:rPr lang="en-US">
              <a:latin typeface="Trade Gothic Next Cond"/>
            </a:rPr>
            <a:t>Data cleaning</a:t>
          </a:r>
          <a:endParaRPr lang="en-US"/>
        </a:p>
      </dgm:t>
    </dgm:pt>
    <dgm:pt modelId="{7C5756A9-4ECA-4732-8BA6-615F9F92E84B}" type="parTrans" cxnId="{F64FB1FD-FFBD-4160-A2A3-7A71941A2A0D}">
      <dgm:prSet/>
      <dgm:spPr/>
      <dgm:t>
        <a:bodyPr/>
        <a:lstStyle/>
        <a:p>
          <a:endParaRPr lang="en-US"/>
        </a:p>
      </dgm:t>
    </dgm:pt>
    <dgm:pt modelId="{2972079A-862A-47DD-ABC0-1D33EC239AEF}" type="sibTrans" cxnId="{F64FB1FD-FFBD-4160-A2A3-7A71941A2A0D}">
      <dgm:prSet/>
      <dgm:spPr/>
      <dgm:t>
        <a:bodyPr/>
        <a:lstStyle/>
        <a:p>
          <a:endParaRPr lang="en-US"/>
        </a:p>
      </dgm:t>
    </dgm:pt>
    <dgm:pt modelId="{5655B811-9065-436D-A90D-560D765310D1}">
      <dgm:prSet phldrT="[Text]" phldr="0"/>
      <dgm:spPr/>
      <dgm:t>
        <a:bodyPr/>
        <a:lstStyle/>
        <a:p>
          <a:pPr rtl="0"/>
          <a:r>
            <a:rPr lang="en-US">
              <a:latin typeface="Trade Gothic Next Cond"/>
            </a:rPr>
            <a:t>No missing values</a:t>
          </a:r>
          <a:endParaRPr lang="en-US"/>
        </a:p>
      </dgm:t>
    </dgm:pt>
    <dgm:pt modelId="{6A34F3D8-6A68-426F-AB29-4718101A9F03}" type="parTrans" cxnId="{2504A800-583A-4DE4-B686-5CD0FE8F3A1F}">
      <dgm:prSet/>
      <dgm:spPr/>
      <dgm:t>
        <a:bodyPr/>
        <a:lstStyle/>
        <a:p>
          <a:endParaRPr lang="en-US"/>
        </a:p>
      </dgm:t>
    </dgm:pt>
    <dgm:pt modelId="{D34F6ED0-4234-47B9-BC39-51F532652C33}" type="sibTrans" cxnId="{2504A800-583A-4DE4-B686-5CD0FE8F3A1F}">
      <dgm:prSet/>
      <dgm:spPr/>
      <dgm:t>
        <a:bodyPr/>
        <a:lstStyle/>
        <a:p>
          <a:endParaRPr lang="en-US"/>
        </a:p>
      </dgm:t>
    </dgm:pt>
    <dgm:pt modelId="{4FBD2395-AE9A-4378-87BC-27A6554F3E91}">
      <dgm:prSet phldrT="[Text]" phldr="0"/>
      <dgm:spPr/>
      <dgm:t>
        <a:bodyPr/>
        <a:lstStyle/>
        <a:p>
          <a:pPr rtl="0"/>
          <a:r>
            <a:rPr lang="en-US">
              <a:latin typeface="Trade Gothic Next Cond"/>
            </a:rPr>
            <a:t>Removed outliers</a:t>
          </a:r>
          <a:endParaRPr lang="en-US"/>
        </a:p>
      </dgm:t>
    </dgm:pt>
    <dgm:pt modelId="{9D2B814B-5117-463A-807E-220C51C89047}" type="parTrans" cxnId="{A363805E-69C0-43BF-BB03-624BE2BC21D0}">
      <dgm:prSet/>
      <dgm:spPr/>
      <dgm:t>
        <a:bodyPr/>
        <a:lstStyle/>
        <a:p>
          <a:endParaRPr lang="en-US"/>
        </a:p>
      </dgm:t>
    </dgm:pt>
    <dgm:pt modelId="{8EFDB811-D7B1-4F39-9DDA-DB54186FE867}" type="sibTrans" cxnId="{A363805E-69C0-43BF-BB03-624BE2BC21D0}">
      <dgm:prSet/>
      <dgm:spPr/>
      <dgm:t>
        <a:bodyPr/>
        <a:lstStyle/>
        <a:p>
          <a:endParaRPr lang="en-US"/>
        </a:p>
      </dgm:t>
    </dgm:pt>
    <dgm:pt modelId="{D58D99AD-7377-4940-B7EC-3A5168BDD455}">
      <dgm:prSet phldrT="[Text]" phldr="0"/>
      <dgm:spPr/>
      <dgm:t>
        <a:bodyPr/>
        <a:lstStyle/>
        <a:p>
          <a:pPr rtl="0"/>
          <a:r>
            <a:rPr lang="en-US" dirty="0">
              <a:latin typeface="Trade Gothic Next Cond"/>
            </a:rPr>
            <a:t>Data </a:t>
          </a:r>
          <a:r>
            <a:rPr lang="en-US">
              <a:latin typeface="Trade Gothic Next Cond"/>
            </a:rPr>
            <a:t>partitioning</a:t>
          </a:r>
          <a:endParaRPr lang="en-US" dirty="0"/>
        </a:p>
      </dgm:t>
    </dgm:pt>
    <dgm:pt modelId="{2AE70F22-BA9A-4A46-90BA-637A8045C9F7}" type="parTrans" cxnId="{5A09689B-332C-4216-ACAD-57B812407C99}">
      <dgm:prSet/>
      <dgm:spPr/>
      <dgm:t>
        <a:bodyPr/>
        <a:lstStyle/>
        <a:p>
          <a:endParaRPr lang="en-US"/>
        </a:p>
      </dgm:t>
    </dgm:pt>
    <dgm:pt modelId="{AF778B18-87BB-4CD8-98E1-C57A3FC97629}" type="sibTrans" cxnId="{5A09689B-332C-4216-ACAD-57B812407C99}">
      <dgm:prSet/>
      <dgm:spPr/>
      <dgm:t>
        <a:bodyPr/>
        <a:lstStyle/>
        <a:p>
          <a:endParaRPr lang="en-US"/>
        </a:p>
      </dgm:t>
    </dgm:pt>
    <dgm:pt modelId="{BFA77B0F-A9FC-4D08-975B-52BEF784741A}">
      <dgm:prSet phldrT="[Text]" phldr="0"/>
      <dgm:spPr/>
      <dgm:t>
        <a:bodyPr/>
        <a:lstStyle/>
        <a:p>
          <a:pPr rtl="0"/>
          <a:r>
            <a:rPr lang="en-US">
              <a:latin typeface="Trade Gothic Next Cond"/>
            </a:rPr>
            <a:t>70% traning</a:t>
          </a:r>
          <a:endParaRPr lang="en-US"/>
        </a:p>
      </dgm:t>
    </dgm:pt>
    <dgm:pt modelId="{54832282-FA8C-4EFB-B593-C7C72D965D32}" type="parTrans" cxnId="{FF2B3B6E-E62B-4414-A502-484EE6B60CB9}">
      <dgm:prSet/>
      <dgm:spPr/>
      <dgm:t>
        <a:bodyPr/>
        <a:lstStyle/>
        <a:p>
          <a:endParaRPr lang="en-US"/>
        </a:p>
      </dgm:t>
    </dgm:pt>
    <dgm:pt modelId="{032671F3-E73C-40AE-B83B-C98B5E7AE57B}" type="sibTrans" cxnId="{FF2B3B6E-E62B-4414-A502-484EE6B60CB9}">
      <dgm:prSet/>
      <dgm:spPr/>
      <dgm:t>
        <a:bodyPr/>
        <a:lstStyle/>
        <a:p>
          <a:endParaRPr lang="en-US"/>
        </a:p>
      </dgm:t>
    </dgm:pt>
    <dgm:pt modelId="{6E586CF7-3D3B-42DB-9433-D37834B323DB}">
      <dgm:prSet phldrT="[Text]" phldr="0"/>
      <dgm:spPr/>
      <dgm:t>
        <a:bodyPr/>
        <a:lstStyle/>
        <a:p>
          <a:pPr rtl="0"/>
          <a:r>
            <a:rPr lang="en-US">
              <a:latin typeface="Trade Gothic Next Cond"/>
            </a:rPr>
            <a:t>30% testing</a:t>
          </a:r>
          <a:endParaRPr lang="en-US"/>
        </a:p>
      </dgm:t>
    </dgm:pt>
    <dgm:pt modelId="{BBA0167F-BB2C-4C93-86FB-BFB5E04949EC}" type="parTrans" cxnId="{0AB5EFB7-928E-4720-AE49-17DED9669AFF}">
      <dgm:prSet/>
      <dgm:spPr/>
      <dgm:t>
        <a:bodyPr/>
        <a:lstStyle/>
        <a:p>
          <a:endParaRPr lang="en-US"/>
        </a:p>
      </dgm:t>
    </dgm:pt>
    <dgm:pt modelId="{BAB7F2F6-7C4C-4DEC-B4A7-F2D1116566B8}" type="sibTrans" cxnId="{0AB5EFB7-928E-4720-AE49-17DED9669AFF}">
      <dgm:prSet/>
      <dgm:spPr/>
      <dgm:t>
        <a:bodyPr/>
        <a:lstStyle/>
        <a:p>
          <a:endParaRPr lang="en-US"/>
        </a:p>
      </dgm:t>
    </dgm:pt>
    <dgm:pt modelId="{46D7222C-AFA1-4B35-A71D-3E2994D73B2D}">
      <dgm:prSet phldrT="[Text]" phldr="0"/>
      <dgm:spPr/>
      <dgm:t>
        <a:bodyPr/>
        <a:lstStyle/>
        <a:p>
          <a:r>
            <a:rPr lang="en-US">
              <a:latin typeface="Trade Gothic Next Cond"/>
            </a:rPr>
            <a:t>Standardization</a:t>
          </a:r>
          <a:endParaRPr lang="en-US"/>
        </a:p>
      </dgm:t>
    </dgm:pt>
    <dgm:pt modelId="{0B2AF284-460C-4A8F-BEDE-7E4DF0637633}" type="parTrans" cxnId="{4BCA44B4-57EA-4F52-8DDA-7CC341A15945}">
      <dgm:prSet/>
      <dgm:spPr/>
      <dgm:t>
        <a:bodyPr/>
        <a:lstStyle/>
        <a:p>
          <a:endParaRPr lang="en-US"/>
        </a:p>
      </dgm:t>
    </dgm:pt>
    <dgm:pt modelId="{F2369FD6-3933-414E-92C5-795E756E3F5D}" type="sibTrans" cxnId="{4BCA44B4-57EA-4F52-8DDA-7CC341A15945}">
      <dgm:prSet/>
      <dgm:spPr/>
      <dgm:t>
        <a:bodyPr/>
        <a:lstStyle/>
        <a:p>
          <a:endParaRPr lang="en-US"/>
        </a:p>
      </dgm:t>
    </dgm:pt>
    <dgm:pt modelId="{27B0E9FF-201B-42E4-91A0-5487C30C8C7F}">
      <dgm:prSet phldrT="[Text]" phldr="0"/>
      <dgm:spPr/>
      <dgm:t>
        <a:bodyPr/>
        <a:lstStyle/>
        <a:p>
          <a:pPr rtl="0"/>
          <a:r>
            <a:rPr lang="en-US">
              <a:latin typeface="Trade Gothic Next Cond"/>
            </a:rPr>
            <a:t>Z- score </a:t>
          </a:r>
          <a:endParaRPr lang="en-US"/>
        </a:p>
      </dgm:t>
    </dgm:pt>
    <dgm:pt modelId="{D044D0BA-92FF-4976-8626-A3C990975215}" type="parTrans" cxnId="{80F55D15-70A6-4A60-B63B-BB586F2F7842}">
      <dgm:prSet/>
      <dgm:spPr/>
      <dgm:t>
        <a:bodyPr/>
        <a:lstStyle/>
        <a:p>
          <a:endParaRPr lang="en-US"/>
        </a:p>
      </dgm:t>
    </dgm:pt>
    <dgm:pt modelId="{F91C4326-45FF-4808-AE69-AEF4FB391592}" type="sibTrans" cxnId="{80F55D15-70A6-4A60-B63B-BB586F2F7842}">
      <dgm:prSet/>
      <dgm:spPr/>
      <dgm:t>
        <a:bodyPr/>
        <a:lstStyle/>
        <a:p>
          <a:endParaRPr lang="en-US"/>
        </a:p>
      </dgm:t>
    </dgm:pt>
    <dgm:pt modelId="{D09B9715-6017-451F-941F-4B588D3D3960}" type="pres">
      <dgm:prSet presAssocID="{8EED04E6-D427-415D-B8CF-D6E6EF1AE712}" presName="linearFlow" presStyleCnt="0">
        <dgm:presLayoutVars>
          <dgm:dir/>
          <dgm:animLvl val="lvl"/>
          <dgm:resizeHandles val="exact"/>
        </dgm:presLayoutVars>
      </dgm:prSet>
      <dgm:spPr/>
    </dgm:pt>
    <dgm:pt modelId="{768E6263-79D0-45C7-AEF2-AD9C214431AC}" type="pres">
      <dgm:prSet presAssocID="{98497E83-A4AB-4F48-B36A-D5726A47CACA}" presName="composite" presStyleCnt="0"/>
      <dgm:spPr/>
    </dgm:pt>
    <dgm:pt modelId="{B6D54AC8-1C3C-41B1-AC69-F1E954F324D8}" type="pres">
      <dgm:prSet presAssocID="{98497E83-A4AB-4F48-B36A-D5726A47CACA}" presName="parentText" presStyleLbl="alignNode1" presStyleIdx="0" presStyleCnt="3">
        <dgm:presLayoutVars>
          <dgm:chMax val="1"/>
          <dgm:bulletEnabled val="1"/>
        </dgm:presLayoutVars>
      </dgm:prSet>
      <dgm:spPr/>
    </dgm:pt>
    <dgm:pt modelId="{581DDA69-89AF-4600-9D48-6847F1C6E3E1}" type="pres">
      <dgm:prSet presAssocID="{98497E83-A4AB-4F48-B36A-D5726A47CACA}" presName="descendantText" presStyleLbl="alignAcc1" presStyleIdx="0" presStyleCnt="3">
        <dgm:presLayoutVars>
          <dgm:bulletEnabled val="1"/>
        </dgm:presLayoutVars>
      </dgm:prSet>
      <dgm:spPr/>
    </dgm:pt>
    <dgm:pt modelId="{95096B3A-3EC5-4081-9417-3C911E541E04}" type="pres">
      <dgm:prSet presAssocID="{2972079A-862A-47DD-ABC0-1D33EC239AEF}" presName="sp" presStyleCnt="0"/>
      <dgm:spPr/>
    </dgm:pt>
    <dgm:pt modelId="{E279CDC0-35AC-47D0-8625-C82EB19FF14C}" type="pres">
      <dgm:prSet presAssocID="{D58D99AD-7377-4940-B7EC-3A5168BDD455}" presName="composite" presStyleCnt="0"/>
      <dgm:spPr/>
    </dgm:pt>
    <dgm:pt modelId="{E81D581D-785A-41DA-996A-A532382ADE1F}" type="pres">
      <dgm:prSet presAssocID="{D58D99AD-7377-4940-B7EC-3A5168BDD455}" presName="parentText" presStyleLbl="alignNode1" presStyleIdx="1" presStyleCnt="3">
        <dgm:presLayoutVars>
          <dgm:chMax val="1"/>
          <dgm:bulletEnabled val="1"/>
        </dgm:presLayoutVars>
      </dgm:prSet>
      <dgm:spPr/>
    </dgm:pt>
    <dgm:pt modelId="{6D702405-6461-4BD1-A11A-C387CFA47D9E}" type="pres">
      <dgm:prSet presAssocID="{D58D99AD-7377-4940-B7EC-3A5168BDD455}" presName="descendantText" presStyleLbl="alignAcc1" presStyleIdx="1" presStyleCnt="3">
        <dgm:presLayoutVars>
          <dgm:bulletEnabled val="1"/>
        </dgm:presLayoutVars>
      </dgm:prSet>
      <dgm:spPr/>
    </dgm:pt>
    <dgm:pt modelId="{892151BB-E287-4C03-B921-1601C6103AF5}" type="pres">
      <dgm:prSet presAssocID="{AF778B18-87BB-4CD8-98E1-C57A3FC97629}" presName="sp" presStyleCnt="0"/>
      <dgm:spPr/>
    </dgm:pt>
    <dgm:pt modelId="{9CA24FC6-1C5A-4256-9BDB-8BA544192AA5}" type="pres">
      <dgm:prSet presAssocID="{46D7222C-AFA1-4B35-A71D-3E2994D73B2D}" presName="composite" presStyleCnt="0"/>
      <dgm:spPr/>
    </dgm:pt>
    <dgm:pt modelId="{FECD6FE4-E2F8-43F7-8B59-D4CD1023A63F}" type="pres">
      <dgm:prSet presAssocID="{46D7222C-AFA1-4B35-A71D-3E2994D73B2D}" presName="parentText" presStyleLbl="alignNode1" presStyleIdx="2" presStyleCnt="3">
        <dgm:presLayoutVars>
          <dgm:chMax val="1"/>
          <dgm:bulletEnabled val="1"/>
        </dgm:presLayoutVars>
      </dgm:prSet>
      <dgm:spPr/>
    </dgm:pt>
    <dgm:pt modelId="{B2CF4EF9-18E6-4B9A-B1CE-2536E5B0CC48}" type="pres">
      <dgm:prSet presAssocID="{46D7222C-AFA1-4B35-A71D-3E2994D73B2D}" presName="descendantText" presStyleLbl="alignAcc1" presStyleIdx="2" presStyleCnt="3">
        <dgm:presLayoutVars>
          <dgm:bulletEnabled val="1"/>
        </dgm:presLayoutVars>
      </dgm:prSet>
      <dgm:spPr/>
    </dgm:pt>
  </dgm:ptLst>
  <dgm:cxnLst>
    <dgm:cxn modelId="{2504A800-583A-4DE4-B686-5CD0FE8F3A1F}" srcId="{98497E83-A4AB-4F48-B36A-D5726A47CACA}" destId="{5655B811-9065-436D-A90D-560D765310D1}" srcOrd="0" destOrd="0" parTransId="{6A34F3D8-6A68-426F-AB29-4718101A9F03}" sibTransId="{D34F6ED0-4234-47B9-BC39-51F532652C33}"/>
    <dgm:cxn modelId="{7E52AF0F-D66E-41E6-9255-DB2069579D85}" type="presOf" srcId="{27B0E9FF-201B-42E4-91A0-5487C30C8C7F}" destId="{B2CF4EF9-18E6-4B9A-B1CE-2536E5B0CC48}" srcOrd="0" destOrd="0" presId="urn:microsoft.com/office/officeart/2005/8/layout/chevron2"/>
    <dgm:cxn modelId="{80F55D15-70A6-4A60-B63B-BB586F2F7842}" srcId="{46D7222C-AFA1-4B35-A71D-3E2994D73B2D}" destId="{27B0E9FF-201B-42E4-91A0-5487C30C8C7F}" srcOrd="0" destOrd="0" parTransId="{D044D0BA-92FF-4976-8626-A3C990975215}" sibTransId="{F91C4326-45FF-4808-AE69-AEF4FB391592}"/>
    <dgm:cxn modelId="{636FE448-C39F-4B75-BD0D-4832B3D6D2AD}" type="presOf" srcId="{46D7222C-AFA1-4B35-A71D-3E2994D73B2D}" destId="{FECD6FE4-E2F8-43F7-8B59-D4CD1023A63F}" srcOrd="0" destOrd="0" presId="urn:microsoft.com/office/officeart/2005/8/layout/chevron2"/>
    <dgm:cxn modelId="{A363805E-69C0-43BF-BB03-624BE2BC21D0}" srcId="{98497E83-A4AB-4F48-B36A-D5726A47CACA}" destId="{4FBD2395-AE9A-4378-87BC-27A6554F3E91}" srcOrd="1" destOrd="0" parTransId="{9D2B814B-5117-463A-807E-220C51C89047}" sibTransId="{8EFDB811-D7B1-4F39-9DDA-DB54186FE867}"/>
    <dgm:cxn modelId="{FF2B3B6E-E62B-4414-A502-484EE6B60CB9}" srcId="{D58D99AD-7377-4940-B7EC-3A5168BDD455}" destId="{BFA77B0F-A9FC-4D08-975B-52BEF784741A}" srcOrd="0" destOrd="0" parTransId="{54832282-FA8C-4EFB-B593-C7C72D965D32}" sibTransId="{032671F3-E73C-40AE-B83B-C98B5E7AE57B}"/>
    <dgm:cxn modelId="{3BF6758E-4EC5-44B4-B0A4-9D3EF5B16F7C}" type="presOf" srcId="{6E586CF7-3D3B-42DB-9433-D37834B323DB}" destId="{6D702405-6461-4BD1-A11A-C387CFA47D9E}" srcOrd="0" destOrd="1" presId="urn:microsoft.com/office/officeart/2005/8/layout/chevron2"/>
    <dgm:cxn modelId="{5A09689B-332C-4216-ACAD-57B812407C99}" srcId="{8EED04E6-D427-415D-B8CF-D6E6EF1AE712}" destId="{D58D99AD-7377-4940-B7EC-3A5168BDD455}" srcOrd="1" destOrd="0" parTransId="{2AE70F22-BA9A-4A46-90BA-637A8045C9F7}" sibTransId="{AF778B18-87BB-4CD8-98E1-C57A3FC97629}"/>
    <dgm:cxn modelId="{DB4EE39D-950E-4BB3-B83A-5AA7FB1B8DE3}" type="presOf" srcId="{4FBD2395-AE9A-4378-87BC-27A6554F3E91}" destId="{581DDA69-89AF-4600-9D48-6847F1C6E3E1}" srcOrd="0" destOrd="1" presId="urn:microsoft.com/office/officeart/2005/8/layout/chevron2"/>
    <dgm:cxn modelId="{039C25AA-4434-41D7-8F55-07B326CAAB4D}" type="presOf" srcId="{98497E83-A4AB-4F48-B36A-D5726A47CACA}" destId="{B6D54AC8-1C3C-41B1-AC69-F1E954F324D8}" srcOrd="0" destOrd="0" presId="urn:microsoft.com/office/officeart/2005/8/layout/chevron2"/>
    <dgm:cxn modelId="{4BCA44B4-57EA-4F52-8DDA-7CC341A15945}" srcId="{8EED04E6-D427-415D-B8CF-D6E6EF1AE712}" destId="{46D7222C-AFA1-4B35-A71D-3E2994D73B2D}" srcOrd="2" destOrd="0" parTransId="{0B2AF284-460C-4A8F-BEDE-7E4DF0637633}" sibTransId="{F2369FD6-3933-414E-92C5-795E756E3F5D}"/>
    <dgm:cxn modelId="{A5FAC4B7-7EDB-4C42-B402-08D51DF46819}" type="presOf" srcId="{5655B811-9065-436D-A90D-560D765310D1}" destId="{581DDA69-89AF-4600-9D48-6847F1C6E3E1}" srcOrd="0" destOrd="0" presId="urn:microsoft.com/office/officeart/2005/8/layout/chevron2"/>
    <dgm:cxn modelId="{0AB5EFB7-928E-4720-AE49-17DED9669AFF}" srcId="{D58D99AD-7377-4940-B7EC-3A5168BDD455}" destId="{6E586CF7-3D3B-42DB-9433-D37834B323DB}" srcOrd="1" destOrd="0" parTransId="{BBA0167F-BB2C-4C93-86FB-BFB5E04949EC}" sibTransId="{BAB7F2F6-7C4C-4DEC-B4A7-F2D1116566B8}"/>
    <dgm:cxn modelId="{994156C0-C184-4CD1-AB36-23A4FE951377}" type="presOf" srcId="{BFA77B0F-A9FC-4D08-975B-52BEF784741A}" destId="{6D702405-6461-4BD1-A11A-C387CFA47D9E}" srcOrd="0" destOrd="0" presId="urn:microsoft.com/office/officeart/2005/8/layout/chevron2"/>
    <dgm:cxn modelId="{DFA60AC5-5CB9-4C9A-BDCD-324B82CAD5BF}" type="presOf" srcId="{8EED04E6-D427-415D-B8CF-D6E6EF1AE712}" destId="{D09B9715-6017-451F-941F-4B588D3D3960}" srcOrd="0" destOrd="0" presId="urn:microsoft.com/office/officeart/2005/8/layout/chevron2"/>
    <dgm:cxn modelId="{CE19CFE3-7D6D-4DCB-9504-5292EA552D4C}" type="presOf" srcId="{D58D99AD-7377-4940-B7EC-3A5168BDD455}" destId="{E81D581D-785A-41DA-996A-A532382ADE1F}" srcOrd="0" destOrd="0" presId="urn:microsoft.com/office/officeart/2005/8/layout/chevron2"/>
    <dgm:cxn modelId="{F64FB1FD-FFBD-4160-A2A3-7A71941A2A0D}" srcId="{8EED04E6-D427-415D-B8CF-D6E6EF1AE712}" destId="{98497E83-A4AB-4F48-B36A-D5726A47CACA}" srcOrd="0" destOrd="0" parTransId="{7C5756A9-4ECA-4732-8BA6-615F9F92E84B}" sibTransId="{2972079A-862A-47DD-ABC0-1D33EC239AEF}"/>
    <dgm:cxn modelId="{953E378D-DAE8-4AA4-9EA1-D887D942E5DC}" type="presParOf" srcId="{D09B9715-6017-451F-941F-4B588D3D3960}" destId="{768E6263-79D0-45C7-AEF2-AD9C214431AC}" srcOrd="0" destOrd="0" presId="urn:microsoft.com/office/officeart/2005/8/layout/chevron2"/>
    <dgm:cxn modelId="{B3528153-3DCA-460C-88F5-D0A877E3FBD1}" type="presParOf" srcId="{768E6263-79D0-45C7-AEF2-AD9C214431AC}" destId="{B6D54AC8-1C3C-41B1-AC69-F1E954F324D8}" srcOrd="0" destOrd="0" presId="urn:microsoft.com/office/officeart/2005/8/layout/chevron2"/>
    <dgm:cxn modelId="{C70EC8EA-907B-4CEE-AB89-CBD24011A703}" type="presParOf" srcId="{768E6263-79D0-45C7-AEF2-AD9C214431AC}" destId="{581DDA69-89AF-4600-9D48-6847F1C6E3E1}" srcOrd="1" destOrd="0" presId="urn:microsoft.com/office/officeart/2005/8/layout/chevron2"/>
    <dgm:cxn modelId="{184FA56C-EF5E-4AF8-AFF0-F443AE15CE4E}" type="presParOf" srcId="{D09B9715-6017-451F-941F-4B588D3D3960}" destId="{95096B3A-3EC5-4081-9417-3C911E541E04}" srcOrd="1" destOrd="0" presId="urn:microsoft.com/office/officeart/2005/8/layout/chevron2"/>
    <dgm:cxn modelId="{AFD7AB0C-72FF-4320-9B57-B01911CC573B}" type="presParOf" srcId="{D09B9715-6017-451F-941F-4B588D3D3960}" destId="{E279CDC0-35AC-47D0-8625-C82EB19FF14C}" srcOrd="2" destOrd="0" presId="urn:microsoft.com/office/officeart/2005/8/layout/chevron2"/>
    <dgm:cxn modelId="{30335193-0FCC-4F8D-87B2-3974E212D153}" type="presParOf" srcId="{E279CDC0-35AC-47D0-8625-C82EB19FF14C}" destId="{E81D581D-785A-41DA-996A-A532382ADE1F}" srcOrd="0" destOrd="0" presId="urn:microsoft.com/office/officeart/2005/8/layout/chevron2"/>
    <dgm:cxn modelId="{25EE7265-DBCB-4373-AE7E-9EA73303D648}" type="presParOf" srcId="{E279CDC0-35AC-47D0-8625-C82EB19FF14C}" destId="{6D702405-6461-4BD1-A11A-C387CFA47D9E}" srcOrd="1" destOrd="0" presId="urn:microsoft.com/office/officeart/2005/8/layout/chevron2"/>
    <dgm:cxn modelId="{4E2DE9DF-F212-446F-A284-0E58A64D185A}" type="presParOf" srcId="{D09B9715-6017-451F-941F-4B588D3D3960}" destId="{892151BB-E287-4C03-B921-1601C6103AF5}" srcOrd="3" destOrd="0" presId="urn:microsoft.com/office/officeart/2005/8/layout/chevron2"/>
    <dgm:cxn modelId="{D79C6B76-D48C-4083-AEAE-038CB2C1FC8F}" type="presParOf" srcId="{D09B9715-6017-451F-941F-4B588D3D3960}" destId="{9CA24FC6-1C5A-4256-9BDB-8BA544192AA5}" srcOrd="4" destOrd="0" presId="urn:microsoft.com/office/officeart/2005/8/layout/chevron2"/>
    <dgm:cxn modelId="{E19F69CF-A61B-4BD9-AE71-97EBB5CEFC39}" type="presParOf" srcId="{9CA24FC6-1C5A-4256-9BDB-8BA544192AA5}" destId="{FECD6FE4-E2F8-43F7-8B59-D4CD1023A63F}" srcOrd="0" destOrd="0" presId="urn:microsoft.com/office/officeart/2005/8/layout/chevron2"/>
    <dgm:cxn modelId="{AB4A70A3-27DF-43F2-A3C9-41C852B8ADE9}" type="presParOf" srcId="{9CA24FC6-1C5A-4256-9BDB-8BA544192AA5}" destId="{B2CF4EF9-18E6-4B9A-B1CE-2536E5B0CC48}"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60641E-0864-4662-8E58-E692D72CC572}">
      <dsp:nvSpPr>
        <dsp:cNvPr id="0" name=""/>
        <dsp:cNvSpPr/>
      </dsp:nvSpPr>
      <dsp:spPr>
        <a:xfrm>
          <a:off x="3284" y="568231"/>
          <a:ext cx="2605942" cy="156356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rtl="0">
            <a:lnSpc>
              <a:spcPct val="90000"/>
            </a:lnSpc>
            <a:spcBef>
              <a:spcPct val="0"/>
            </a:spcBef>
            <a:spcAft>
              <a:spcPct val="35000"/>
            </a:spcAft>
            <a:buNone/>
          </a:pPr>
          <a:r>
            <a:rPr lang="en-US" sz="1700" b="0" kern="1200">
              <a:solidFill>
                <a:schemeClr val="tx1"/>
              </a:solidFill>
              <a:latin typeface="Trade Gothic Next Light"/>
            </a:rPr>
            <a:t> </a:t>
          </a:r>
          <a:r>
            <a:rPr lang="en-US" sz="1700" b="0" kern="1200">
              <a:solidFill>
                <a:schemeClr val="tx1"/>
              </a:solidFill>
              <a:latin typeface="Trade Gothic Next Light"/>
              <a:cs typeface="Times New Roman"/>
            </a:rPr>
            <a:t>Exited</a:t>
          </a:r>
        </a:p>
        <a:p>
          <a:pPr marL="114300" lvl="1" indent="-114300" algn="l" defTabSz="577850">
            <a:lnSpc>
              <a:spcPct val="90000"/>
            </a:lnSpc>
            <a:spcBef>
              <a:spcPct val="0"/>
            </a:spcBef>
            <a:spcAft>
              <a:spcPct val="15000"/>
            </a:spcAft>
            <a:buChar char="•"/>
          </a:pPr>
          <a:r>
            <a:rPr lang="en-US" sz="1300" b="0" kern="1200">
              <a:solidFill>
                <a:srgbClr val="000000"/>
              </a:solidFill>
              <a:latin typeface="Trade Gothic Next Light"/>
              <a:cs typeface="Times New Roman"/>
            </a:rPr>
            <a:t>Whether or not the customer left the bank. 0 = customer stays. 1 = customer leaves. </a:t>
          </a:r>
          <a:endParaRPr lang="en-US" sz="1300" b="0" kern="1200">
            <a:latin typeface="Trade Gothic Next Light"/>
          </a:endParaRPr>
        </a:p>
      </dsp:txBody>
      <dsp:txXfrm>
        <a:off x="3284" y="568231"/>
        <a:ext cx="2605942" cy="1563565"/>
      </dsp:txXfrm>
    </dsp:sp>
    <dsp:sp modelId="{CDBE245B-4069-46BC-958C-FB1DF453B443}">
      <dsp:nvSpPr>
        <dsp:cNvPr id="0" name=""/>
        <dsp:cNvSpPr/>
      </dsp:nvSpPr>
      <dsp:spPr>
        <a:xfrm>
          <a:off x="2869821" y="568231"/>
          <a:ext cx="2605942" cy="156356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rtl="0">
            <a:lnSpc>
              <a:spcPct val="90000"/>
            </a:lnSpc>
            <a:spcBef>
              <a:spcPct val="0"/>
            </a:spcBef>
            <a:spcAft>
              <a:spcPct val="35000"/>
            </a:spcAft>
            <a:buNone/>
          </a:pPr>
          <a:r>
            <a:rPr lang="en-US" sz="1700" b="0" kern="1200">
              <a:solidFill>
                <a:schemeClr val="tx1"/>
              </a:solidFill>
              <a:latin typeface="Trade Gothic Next Light"/>
              <a:cs typeface="Times New Roman"/>
            </a:rPr>
            <a:t>Points Earned</a:t>
          </a:r>
          <a:r>
            <a:rPr lang="en-US" sz="1700" b="0" kern="1200">
              <a:solidFill>
                <a:schemeClr val="tx1"/>
              </a:solidFill>
              <a:latin typeface="Trade Gothic Next Light"/>
            </a:rPr>
            <a:t> </a:t>
          </a:r>
          <a:r>
            <a:rPr lang="en-US" sz="1700" b="0" kern="1200">
              <a:solidFill>
                <a:schemeClr val="bg1"/>
              </a:solidFill>
              <a:latin typeface="Trade Gothic Next Light"/>
            </a:rPr>
            <a:t>     </a:t>
          </a:r>
          <a:endParaRPr lang="en-US" sz="1700" b="0" kern="1200">
            <a:solidFill>
              <a:srgbClr val="000000"/>
            </a:solidFill>
            <a:latin typeface="Trade Gothic Next Light"/>
            <a:cs typeface="Times New Roman"/>
          </a:endParaRPr>
        </a:p>
        <a:p>
          <a:pPr marL="114300" lvl="1" indent="-114300" algn="l" defTabSz="577850">
            <a:lnSpc>
              <a:spcPct val="90000"/>
            </a:lnSpc>
            <a:spcBef>
              <a:spcPct val="0"/>
            </a:spcBef>
            <a:spcAft>
              <a:spcPct val="15000"/>
            </a:spcAft>
            <a:buChar char="•"/>
          </a:pPr>
          <a:r>
            <a:rPr lang="en-US" sz="1300" b="0" kern="1200">
              <a:solidFill>
                <a:srgbClr val="000000"/>
              </a:solidFill>
              <a:latin typeface="Trade Gothic Next Light"/>
              <a:cs typeface="Times New Roman"/>
            </a:rPr>
            <a:t>The points earned by the customer for using credit card</a:t>
          </a:r>
          <a:endParaRPr lang="en-US" sz="1300" b="0" kern="1200">
            <a:latin typeface="Trade Gothic Next Light"/>
          </a:endParaRPr>
        </a:p>
      </dsp:txBody>
      <dsp:txXfrm>
        <a:off x="2869821" y="568231"/>
        <a:ext cx="2605942" cy="1563565"/>
      </dsp:txXfrm>
    </dsp:sp>
    <dsp:sp modelId="{1CE330BB-39C0-4814-86F6-196D36D14B36}">
      <dsp:nvSpPr>
        <dsp:cNvPr id="0" name=""/>
        <dsp:cNvSpPr/>
      </dsp:nvSpPr>
      <dsp:spPr>
        <a:xfrm>
          <a:off x="5736358" y="568231"/>
          <a:ext cx="2605942" cy="156356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rtl="0">
            <a:lnSpc>
              <a:spcPct val="90000"/>
            </a:lnSpc>
            <a:spcBef>
              <a:spcPct val="0"/>
            </a:spcBef>
            <a:spcAft>
              <a:spcPct val="35000"/>
            </a:spcAft>
            <a:buNone/>
          </a:pPr>
          <a:r>
            <a:rPr lang="en-US" sz="1700" b="0" kern="1200" err="1">
              <a:solidFill>
                <a:schemeClr val="tx1"/>
              </a:solidFill>
              <a:latin typeface="Trade Gothic Next Light"/>
              <a:cs typeface="Times New Roman"/>
            </a:rPr>
            <a:t>CreditScore</a:t>
          </a:r>
          <a:endParaRPr lang="en-US" sz="1700" b="0" kern="1200">
            <a:solidFill>
              <a:schemeClr val="tx1"/>
            </a:solidFill>
            <a:latin typeface="Trade Gothic Next Light"/>
            <a:cs typeface="Times New Roman"/>
          </a:endParaRPr>
        </a:p>
        <a:p>
          <a:pPr marL="114300" lvl="1" indent="-114300" algn="l" defTabSz="577850" rtl="0">
            <a:lnSpc>
              <a:spcPct val="90000"/>
            </a:lnSpc>
            <a:spcBef>
              <a:spcPct val="0"/>
            </a:spcBef>
            <a:spcAft>
              <a:spcPct val="15000"/>
            </a:spcAft>
            <a:buChar char="•"/>
          </a:pPr>
          <a:r>
            <a:rPr lang="en-US" sz="1300" b="0" kern="1200">
              <a:solidFill>
                <a:srgbClr val="000000"/>
              </a:solidFill>
              <a:latin typeface="Trade Gothic Next Light"/>
              <a:cs typeface="Times New Roman"/>
            </a:rPr>
            <a:t>Can have an effect on customer churn, since a customer with a higher credit score is less likely to leave the bank.</a:t>
          </a:r>
          <a:endParaRPr lang="en-US" sz="1300" b="0" kern="1200">
            <a:latin typeface="Trade Gothic Next Light"/>
          </a:endParaRPr>
        </a:p>
      </dsp:txBody>
      <dsp:txXfrm>
        <a:off x="5736358" y="568231"/>
        <a:ext cx="2605942" cy="1563565"/>
      </dsp:txXfrm>
    </dsp:sp>
    <dsp:sp modelId="{2AD77115-D9ED-4F3C-9E57-8518FBC7CB63}">
      <dsp:nvSpPr>
        <dsp:cNvPr id="0" name=""/>
        <dsp:cNvSpPr/>
      </dsp:nvSpPr>
      <dsp:spPr>
        <a:xfrm>
          <a:off x="8602895" y="568231"/>
          <a:ext cx="2605942" cy="156356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rtl="0">
            <a:lnSpc>
              <a:spcPct val="90000"/>
            </a:lnSpc>
            <a:spcBef>
              <a:spcPct val="0"/>
            </a:spcBef>
            <a:spcAft>
              <a:spcPct val="35000"/>
            </a:spcAft>
            <a:buNone/>
          </a:pPr>
          <a:r>
            <a:rPr lang="en-US" sz="1700" b="0" kern="1200">
              <a:solidFill>
                <a:schemeClr val="tx1"/>
              </a:solidFill>
              <a:latin typeface="Trade Gothic Next Light"/>
              <a:cs typeface="Times New Roman"/>
            </a:rPr>
            <a:t>Balance</a:t>
          </a:r>
          <a:endParaRPr lang="en-US" sz="1700" b="0" kern="1200">
            <a:solidFill>
              <a:schemeClr val="tx1"/>
            </a:solidFill>
            <a:latin typeface="Trade Gothic Next Light"/>
          </a:endParaRPr>
        </a:p>
        <a:p>
          <a:pPr marL="114300" lvl="1" indent="-114300" algn="l" defTabSz="577850" rtl="0">
            <a:lnSpc>
              <a:spcPct val="90000"/>
            </a:lnSpc>
            <a:spcBef>
              <a:spcPct val="0"/>
            </a:spcBef>
            <a:spcAft>
              <a:spcPct val="15000"/>
            </a:spcAft>
            <a:buChar char="•"/>
          </a:pPr>
          <a:r>
            <a:rPr lang="en-US" sz="1300" b="0" kern="1200">
              <a:solidFill>
                <a:schemeClr val="bg1"/>
              </a:solidFill>
              <a:latin typeface="Trade Gothic Next Light"/>
            </a:rPr>
            <a:t> </a:t>
          </a:r>
          <a:r>
            <a:rPr lang="en-US" sz="1300" b="0" kern="1200">
              <a:solidFill>
                <a:srgbClr val="000000"/>
              </a:solidFill>
              <a:latin typeface="Trade Gothic Next Light"/>
              <a:cs typeface="Times New Roman"/>
            </a:rPr>
            <a:t>Also a very good indicator of customer churn, as people with a higher balance in their accounts are less likely to leave the bank compared to those with lower balances.</a:t>
          </a:r>
          <a:endParaRPr lang="en-US" sz="1300" b="0" kern="1200">
            <a:latin typeface="Trade Gothic Next Light"/>
          </a:endParaRPr>
        </a:p>
      </dsp:txBody>
      <dsp:txXfrm>
        <a:off x="8602895" y="568231"/>
        <a:ext cx="2605942" cy="1563565"/>
      </dsp:txXfrm>
    </dsp:sp>
    <dsp:sp modelId="{6E673901-9C55-4C03-8E50-AE514D4DCF84}">
      <dsp:nvSpPr>
        <dsp:cNvPr id="0" name=""/>
        <dsp:cNvSpPr/>
      </dsp:nvSpPr>
      <dsp:spPr>
        <a:xfrm>
          <a:off x="1436553" y="2392391"/>
          <a:ext cx="2605942" cy="156356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rtl="0">
            <a:lnSpc>
              <a:spcPct val="90000"/>
            </a:lnSpc>
            <a:spcBef>
              <a:spcPct val="0"/>
            </a:spcBef>
            <a:spcAft>
              <a:spcPct val="35000"/>
            </a:spcAft>
            <a:buNone/>
          </a:pPr>
          <a:r>
            <a:rPr lang="en-US" sz="1700" b="0" kern="1200">
              <a:solidFill>
                <a:schemeClr val="tx1"/>
              </a:solidFill>
              <a:latin typeface="Trade Gothic Next Light"/>
            </a:rPr>
            <a:t>Geography</a:t>
          </a:r>
        </a:p>
        <a:p>
          <a:pPr marL="114300" lvl="1" indent="-114300" algn="l" defTabSz="577850">
            <a:lnSpc>
              <a:spcPct val="90000"/>
            </a:lnSpc>
            <a:spcBef>
              <a:spcPct val="0"/>
            </a:spcBef>
            <a:spcAft>
              <a:spcPct val="15000"/>
            </a:spcAft>
            <a:buChar char="•"/>
          </a:pPr>
          <a:r>
            <a:rPr lang="en-US" sz="1300" b="0" kern="1200">
              <a:solidFill>
                <a:schemeClr val="bg1"/>
              </a:solidFill>
              <a:latin typeface="Trade Gothic Next Light"/>
            </a:rPr>
            <a:t> A customer’s location can affect their decision to leave the bank.</a:t>
          </a:r>
          <a:endParaRPr lang="en-US" sz="1300" b="0" kern="1200">
            <a:latin typeface="Trade Gothic Next Light"/>
          </a:endParaRPr>
        </a:p>
      </dsp:txBody>
      <dsp:txXfrm>
        <a:off x="1436553" y="2392391"/>
        <a:ext cx="2605942" cy="1563565"/>
      </dsp:txXfrm>
    </dsp:sp>
    <dsp:sp modelId="{A0028BBE-BAA9-4350-87A8-7D09E5470878}">
      <dsp:nvSpPr>
        <dsp:cNvPr id="0" name=""/>
        <dsp:cNvSpPr/>
      </dsp:nvSpPr>
      <dsp:spPr>
        <a:xfrm>
          <a:off x="4303090" y="2392391"/>
          <a:ext cx="2605942" cy="156356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rtl="0">
            <a:lnSpc>
              <a:spcPct val="90000"/>
            </a:lnSpc>
            <a:spcBef>
              <a:spcPct val="0"/>
            </a:spcBef>
            <a:spcAft>
              <a:spcPct val="35000"/>
            </a:spcAft>
            <a:buNone/>
          </a:pPr>
          <a:r>
            <a:rPr lang="en-US" sz="1700" b="0" kern="1200">
              <a:solidFill>
                <a:schemeClr val="tx1"/>
              </a:solidFill>
              <a:latin typeface="Trade Gothic Next Light"/>
            </a:rPr>
            <a:t>Gender</a:t>
          </a:r>
        </a:p>
        <a:p>
          <a:pPr marL="114300" lvl="1" indent="-114300" algn="l" defTabSz="577850">
            <a:lnSpc>
              <a:spcPct val="90000"/>
            </a:lnSpc>
            <a:spcBef>
              <a:spcPct val="0"/>
            </a:spcBef>
            <a:spcAft>
              <a:spcPct val="15000"/>
            </a:spcAft>
            <a:buChar char="•"/>
          </a:pPr>
          <a:r>
            <a:rPr lang="en-US" sz="1300" b="0" kern="1200">
              <a:solidFill>
                <a:schemeClr val="bg1"/>
              </a:solidFill>
              <a:latin typeface="Trade Gothic Next Light"/>
            </a:rPr>
            <a:t> It's interesting to explore whether gender plays a role in a customer leaving the bank.</a:t>
          </a:r>
          <a:endParaRPr lang="en-US" sz="1300" b="0" kern="1200">
            <a:latin typeface="Trade Gothic Next Light"/>
          </a:endParaRPr>
        </a:p>
      </dsp:txBody>
      <dsp:txXfrm>
        <a:off x="4303090" y="2392391"/>
        <a:ext cx="2605942" cy="1563565"/>
      </dsp:txXfrm>
    </dsp:sp>
    <dsp:sp modelId="{0DA286BE-4FFD-42FA-A13F-247A5822362C}">
      <dsp:nvSpPr>
        <dsp:cNvPr id="0" name=""/>
        <dsp:cNvSpPr/>
      </dsp:nvSpPr>
      <dsp:spPr>
        <a:xfrm>
          <a:off x="7169627" y="2392391"/>
          <a:ext cx="2605942" cy="156356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rtl="0">
            <a:lnSpc>
              <a:spcPct val="90000"/>
            </a:lnSpc>
            <a:spcBef>
              <a:spcPct val="0"/>
            </a:spcBef>
            <a:spcAft>
              <a:spcPct val="35000"/>
            </a:spcAft>
            <a:buNone/>
          </a:pPr>
          <a:r>
            <a:rPr lang="en-US" sz="1700" b="0" kern="1200" err="1">
              <a:solidFill>
                <a:schemeClr val="tx1"/>
              </a:solidFill>
              <a:latin typeface="Trade Gothic Next Light"/>
              <a:cs typeface="Times New Roman"/>
            </a:rPr>
            <a:t>NumOfProducts</a:t>
          </a:r>
          <a:endParaRPr lang="en-US" sz="1700" b="0" kern="1200">
            <a:solidFill>
              <a:schemeClr val="tx1"/>
            </a:solidFill>
            <a:latin typeface="Trade Gothic Next Light"/>
            <a:cs typeface="Times New Roman"/>
          </a:endParaRPr>
        </a:p>
        <a:p>
          <a:pPr marL="114300" lvl="1" indent="-114300" algn="l" defTabSz="577850" rtl="0">
            <a:lnSpc>
              <a:spcPct val="90000"/>
            </a:lnSpc>
            <a:spcBef>
              <a:spcPct val="0"/>
            </a:spcBef>
            <a:spcAft>
              <a:spcPct val="15000"/>
            </a:spcAft>
            <a:buChar char="•"/>
          </a:pPr>
          <a:r>
            <a:rPr lang="en-US" sz="1300" b="0" kern="1200">
              <a:solidFill>
                <a:srgbClr val="000000"/>
              </a:solidFill>
              <a:latin typeface="Trade Gothic Next Light"/>
              <a:cs typeface="Times New Roman"/>
            </a:rPr>
            <a:t>Refers to the # of products that a customer has purchased through the bank.</a:t>
          </a:r>
          <a:endParaRPr lang="en-US" sz="1300" b="0" kern="1200">
            <a:latin typeface="Trade Gothic Next Light"/>
            <a:cs typeface="Times New Roman"/>
          </a:endParaRPr>
        </a:p>
      </dsp:txBody>
      <dsp:txXfrm>
        <a:off x="7169627" y="2392391"/>
        <a:ext cx="2605942" cy="156356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A67DF4-C9B5-492C-9793-4761F4D404FB}">
      <dsp:nvSpPr>
        <dsp:cNvPr id="0" name=""/>
        <dsp:cNvSpPr/>
      </dsp:nvSpPr>
      <dsp:spPr>
        <a:xfrm>
          <a:off x="3738" y="263403"/>
          <a:ext cx="2247935" cy="777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en-US" sz="2700" kern="1200">
              <a:latin typeface="Trade Gothic Next Cond"/>
            </a:rPr>
            <a:t>Gender</a:t>
          </a:r>
        </a:p>
      </dsp:txBody>
      <dsp:txXfrm>
        <a:off x="3738" y="263403"/>
        <a:ext cx="2247935" cy="777600"/>
      </dsp:txXfrm>
    </dsp:sp>
    <dsp:sp modelId="{3A67303B-5DFA-42A2-B587-ACBADFFBA724}">
      <dsp:nvSpPr>
        <dsp:cNvPr id="0" name=""/>
        <dsp:cNvSpPr/>
      </dsp:nvSpPr>
      <dsp:spPr>
        <a:xfrm>
          <a:off x="3738" y="1041003"/>
          <a:ext cx="2247935" cy="281636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rtl="0">
            <a:lnSpc>
              <a:spcPct val="90000"/>
            </a:lnSpc>
            <a:spcBef>
              <a:spcPct val="0"/>
            </a:spcBef>
            <a:spcAft>
              <a:spcPct val="15000"/>
            </a:spcAft>
            <a:buChar char="•"/>
          </a:pPr>
          <a:r>
            <a:rPr lang="en-US" sz="2700" kern="1200">
              <a:latin typeface="Trade Gothic Next Cond"/>
            </a:rPr>
            <a:t>Male: 55%</a:t>
          </a:r>
        </a:p>
        <a:p>
          <a:pPr marL="228600" lvl="1" indent="-228600" algn="l" defTabSz="1200150" rtl="0">
            <a:lnSpc>
              <a:spcPct val="90000"/>
            </a:lnSpc>
            <a:spcBef>
              <a:spcPct val="0"/>
            </a:spcBef>
            <a:spcAft>
              <a:spcPct val="15000"/>
            </a:spcAft>
            <a:buChar char="•"/>
          </a:pPr>
          <a:r>
            <a:rPr lang="en-US" sz="2700" kern="1200">
              <a:latin typeface="Trade Gothic Next Cond"/>
            </a:rPr>
            <a:t>Female: 45%</a:t>
          </a:r>
        </a:p>
      </dsp:txBody>
      <dsp:txXfrm>
        <a:off x="3738" y="1041003"/>
        <a:ext cx="2247935" cy="2816369"/>
      </dsp:txXfrm>
    </dsp:sp>
    <dsp:sp modelId="{C98264DE-9A9C-4E28-94A3-F3A5F34177FE}">
      <dsp:nvSpPr>
        <dsp:cNvPr id="0" name=""/>
        <dsp:cNvSpPr/>
      </dsp:nvSpPr>
      <dsp:spPr>
        <a:xfrm>
          <a:off x="2566384" y="263403"/>
          <a:ext cx="2247935" cy="777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rtl="0">
            <a:lnSpc>
              <a:spcPct val="90000"/>
            </a:lnSpc>
            <a:spcBef>
              <a:spcPct val="0"/>
            </a:spcBef>
            <a:spcAft>
              <a:spcPct val="35000"/>
            </a:spcAft>
            <a:buNone/>
          </a:pPr>
          <a:r>
            <a:rPr lang="en-US" sz="2700" kern="1200">
              <a:latin typeface="Trade Gothic Next Cond"/>
            </a:rPr>
            <a:t>Has Credit Card</a:t>
          </a:r>
        </a:p>
      </dsp:txBody>
      <dsp:txXfrm>
        <a:off x="2566384" y="263403"/>
        <a:ext cx="2247935" cy="777600"/>
      </dsp:txXfrm>
    </dsp:sp>
    <dsp:sp modelId="{FB6F909C-8797-4956-82BB-0749B590D58E}">
      <dsp:nvSpPr>
        <dsp:cNvPr id="0" name=""/>
        <dsp:cNvSpPr/>
      </dsp:nvSpPr>
      <dsp:spPr>
        <a:xfrm>
          <a:off x="2566384" y="1041003"/>
          <a:ext cx="2247935" cy="281636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rtl="0">
            <a:lnSpc>
              <a:spcPct val="90000"/>
            </a:lnSpc>
            <a:spcBef>
              <a:spcPct val="0"/>
            </a:spcBef>
            <a:spcAft>
              <a:spcPct val="15000"/>
            </a:spcAft>
            <a:buChar char="•"/>
          </a:pPr>
          <a:r>
            <a:rPr lang="en-US" sz="2700" kern="1200">
              <a:latin typeface="Trade Gothic Next Cond"/>
            </a:rPr>
            <a:t>No (0): 29%</a:t>
          </a:r>
        </a:p>
        <a:p>
          <a:pPr marL="228600" lvl="1" indent="-228600" algn="l" defTabSz="1200150" rtl="0">
            <a:lnSpc>
              <a:spcPct val="90000"/>
            </a:lnSpc>
            <a:spcBef>
              <a:spcPct val="0"/>
            </a:spcBef>
            <a:spcAft>
              <a:spcPct val="15000"/>
            </a:spcAft>
            <a:buChar char="•"/>
          </a:pPr>
          <a:r>
            <a:rPr lang="en-US" sz="2700" kern="1200">
              <a:latin typeface="Trade Gothic Next Cond"/>
            </a:rPr>
            <a:t>Yes (1): 71%</a:t>
          </a:r>
        </a:p>
      </dsp:txBody>
      <dsp:txXfrm>
        <a:off x="2566384" y="1041003"/>
        <a:ext cx="2247935" cy="2816369"/>
      </dsp:txXfrm>
    </dsp:sp>
    <dsp:sp modelId="{827BC0B3-CEB5-49E1-B269-F89CD01A1A90}">
      <dsp:nvSpPr>
        <dsp:cNvPr id="0" name=""/>
        <dsp:cNvSpPr/>
      </dsp:nvSpPr>
      <dsp:spPr>
        <a:xfrm>
          <a:off x="5129031" y="263403"/>
          <a:ext cx="2247935" cy="777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rtl="0">
            <a:lnSpc>
              <a:spcPct val="90000"/>
            </a:lnSpc>
            <a:spcBef>
              <a:spcPct val="0"/>
            </a:spcBef>
            <a:spcAft>
              <a:spcPct val="35000"/>
            </a:spcAft>
            <a:buNone/>
          </a:pPr>
          <a:r>
            <a:rPr lang="en-US" sz="2700" kern="1200">
              <a:latin typeface="Trade Gothic Next Cond"/>
            </a:rPr>
            <a:t>Card Type</a:t>
          </a:r>
        </a:p>
      </dsp:txBody>
      <dsp:txXfrm>
        <a:off x="5129031" y="263403"/>
        <a:ext cx="2247935" cy="777600"/>
      </dsp:txXfrm>
    </dsp:sp>
    <dsp:sp modelId="{BA8638D8-B7DD-4F2A-ACF9-0D626AA110FE}">
      <dsp:nvSpPr>
        <dsp:cNvPr id="0" name=""/>
        <dsp:cNvSpPr/>
      </dsp:nvSpPr>
      <dsp:spPr>
        <a:xfrm>
          <a:off x="5129031" y="1041003"/>
          <a:ext cx="2247935" cy="281636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rtl="0">
            <a:lnSpc>
              <a:spcPct val="90000"/>
            </a:lnSpc>
            <a:spcBef>
              <a:spcPct val="0"/>
            </a:spcBef>
            <a:spcAft>
              <a:spcPct val="15000"/>
            </a:spcAft>
            <a:buChar char="•"/>
          </a:pPr>
          <a:r>
            <a:rPr lang="en-US" sz="2700" kern="1200">
              <a:latin typeface="Trade Gothic Next Cond"/>
            </a:rPr>
            <a:t>Diamond: 25%</a:t>
          </a:r>
        </a:p>
        <a:p>
          <a:pPr marL="228600" lvl="1" indent="-228600" algn="l" defTabSz="1200150" rtl="0">
            <a:lnSpc>
              <a:spcPct val="90000"/>
            </a:lnSpc>
            <a:spcBef>
              <a:spcPct val="0"/>
            </a:spcBef>
            <a:spcAft>
              <a:spcPct val="15000"/>
            </a:spcAft>
            <a:buChar char="•"/>
          </a:pPr>
          <a:r>
            <a:rPr lang="en-US" sz="2700" kern="1200">
              <a:latin typeface="Trade Gothic Next Cond"/>
            </a:rPr>
            <a:t>Gold</a:t>
          </a:r>
          <a:r>
            <a:rPr lang="en-US" sz="2700" kern="1200">
              <a:latin typeface="Trade Gothic Next Cond"/>
              <a:ea typeface="Calibri"/>
              <a:cs typeface="Calibri"/>
            </a:rPr>
            <a:t>: 25%</a:t>
          </a:r>
        </a:p>
        <a:p>
          <a:pPr marL="228600" lvl="1" indent="-228600" algn="l" defTabSz="1200150" rtl="0">
            <a:lnSpc>
              <a:spcPct val="90000"/>
            </a:lnSpc>
            <a:spcBef>
              <a:spcPct val="0"/>
            </a:spcBef>
            <a:spcAft>
              <a:spcPct val="15000"/>
            </a:spcAft>
            <a:buChar char="•"/>
          </a:pPr>
          <a:r>
            <a:rPr lang="en-US" sz="2700" kern="1200">
              <a:latin typeface="Trade Gothic Next Cond"/>
            </a:rPr>
            <a:t>Platinum</a:t>
          </a:r>
          <a:r>
            <a:rPr lang="en-US" sz="2700" kern="1200">
              <a:latin typeface="Trade Gothic Next Cond"/>
              <a:ea typeface="Calibri"/>
              <a:cs typeface="Calibri"/>
            </a:rPr>
            <a:t>: 25%</a:t>
          </a:r>
        </a:p>
        <a:p>
          <a:pPr marL="228600" lvl="1" indent="-228600" algn="l" defTabSz="1200150" rtl="0">
            <a:lnSpc>
              <a:spcPct val="90000"/>
            </a:lnSpc>
            <a:spcBef>
              <a:spcPct val="0"/>
            </a:spcBef>
            <a:spcAft>
              <a:spcPct val="15000"/>
            </a:spcAft>
            <a:buChar char="•"/>
          </a:pPr>
          <a:r>
            <a:rPr lang="en-US" sz="2700" kern="1200">
              <a:latin typeface="Trade Gothic Next Cond"/>
            </a:rPr>
            <a:t>Silver</a:t>
          </a:r>
          <a:r>
            <a:rPr lang="en-US" sz="2700" kern="1200">
              <a:latin typeface="Trade Gothic Next Cond"/>
              <a:ea typeface="Calibri"/>
              <a:cs typeface="Calibri"/>
            </a:rPr>
            <a:t>: 25%</a:t>
          </a:r>
        </a:p>
      </dsp:txBody>
      <dsp:txXfrm>
        <a:off x="5129031" y="1041003"/>
        <a:ext cx="2247935" cy="2816369"/>
      </dsp:txXfrm>
    </dsp:sp>
    <dsp:sp modelId="{7B9A0014-814E-4AC9-8296-4AAF3CA451E8}">
      <dsp:nvSpPr>
        <dsp:cNvPr id="0" name=""/>
        <dsp:cNvSpPr/>
      </dsp:nvSpPr>
      <dsp:spPr>
        <a:xfrm>
          <a:off x="7691677" y="263403"/>
          <a:ext cx="2247935" cy="777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en-US" sz="2700" kern="1200">
              <a:latin typeface="Trade Gothic Next Cond"/>
            </a:rPr>
            <a:t>Exited</a:t>
          </a:r>
        </a:p>
      </dsp:txBody>
      <dsp:txXfrm>
        <a:off x="7691677" y="263403"/>
        <a:ext cx="2247935" cy="777600"/>
      </dsp:txXfrm>
    </dsp:sp>
    <dsp:sp modelId="{998D1529-6585-4BAF-B75A-2A47B05B58F0}">
      <dsp:nvSpPr>
        <dsp:cNvPr id="0" name=""/>
        <dsp:cNvSpPr/>
      </dsp:nvSpPr>
      <dsp:spPr>
        <a:xfrm>
          <a:off x="7691677" y="1041003"/>
          <a:ext cx="2247935" cy="281636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rtl="0">
            <a:lnSpc>
              <a:spcPct val="90000"/>
            </a:lnSpc>
            <a:spcBef>
              <a:spcPct val="0"/>
            </a:spcBef>
            <a:spcAft>
              <a:spcPct val="15000"/>
            </a:spcAft>
            <a:buChar char="•"/>
          </a:pPr>
          <a:r>
            <a:rPr lang="en-US" sz="2700" kern="1200">
              <a:latin typeface="Trade Gothic Next Cond"/>
              <a:ea typeface="Calibri"/>
              <a:cs typeface="Calibri"/>
            </a:rPr>
            <a:t>No (0): 80%</a:t>
          </a:r>
        </a:p>
        <a:p>
          <a:pPr marL="228600" lvl="1" indent="-228600" algn="l" defTabSz="1200150">
            <a:lnSpc>
              <a:spcPct val="90000"/>
            </a:lnSpc>
            <a:spcBef>
              <a:spcPct val="0"/>
            </a:spcBef>
            <a:spcAft>
              <a:spcPct val="15000"/>
            </a:spcAft>
            <a:buChar char="•"/>
          </a:pPr>
          <a:r>
            <a:rPr lang="en-US" sz="2700" kern="1200">
              <a:latin typeface="Trade Gothic Next Cond"/>
              <a:ea typeface="Calibri"/>
              <a:cs typeface="Calibri"/>
            </a:rPr>
            <a:t>Yes (1): 20%</a:t>
          </a:r>
          <a:endParaRPr lang="en-US" sz="2700" kern="1200">
            <a:latin typeface="Trade Gothic Next Cond"/>
          </a:endParaRPr>
        </a:p>
      </dsp:txBody>
      <dsp:txXfrm>
        <a:off x="7691677" y="1041003"/>
        <a:ext cx="2247935" cy="281636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D54AC8-1C3C-41B1-AC69-F1E954F324D8}">
      <dsp:nvSpPr>
        <dsp:cNvPr id="0" name=""/>
        <dsp:cNvSpPr/>
      </dsp:nvSpPr>
      <dsp:spPr>
        <a:xfrm rot="5400000">
          <a:off x="-237334" y="238954"/>
          <a:ext cx="1582228" cy="1107560"/>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rtl="0">
            <a:lnSpc>
              <a:spcPct val="90000"/>
            </a:lnSpc>
            <a:spcBef>
              <a:spcPct val="0"/>
            </a:spcBef>
            <a:spcAft>
              <a:spcPct val="35000"/>
            </a:spcAft>
            <a:buNone/>
          </a:pPr>
          <a:r>
            <a:rPr lang="en-US" sz="1500" kern="1200">
              <a:latin typeface="Trade Gothic Next Cond"/>
            </a:rPr>
            <a:t>Data cleaning</a:t>
          </a:r>
          <a:endParaRPr lang="en-US" sz="1500" kern="1200"/>
        </a:p>
      </dsp:txBody>
      <dsp:txXfrm rot="-5400000">
        <a:off x="0" y="555400"/>
        <a:ext cx="1107560" cy="474668"/>
      </dsp:txXfrm>
    </dsp:sp>
    <dsp:sp modelId="{581DDA69-89AF-4600-9D48-6847F1C6E3E1}">
      <dsp:nvSpPr>
        <dsp:cNvPr id="0" name=""/>
        <dsp:cNvSpPr/>
      </dsp:nvSpPr>
      <dsp:spPr>
        <a:xfrm rot="5400000">
          <a:off x="4653911" y="-3544731"/>
          <a:ext cx="1028448" cy="812115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rtl="0">
            <a:lnSpc>
              <a:spcPct val="90000"/>
            </a:lnSpc>
            <a:spcBef>
              <a:spcPct val="0"/>
            </a:spcBef>
            <a:spcAft>
              <a:spcPct val="15000"/>
            </a:spcAft>
            <a:buChar char="•"/>
          </a:pPr>
          <a:r>
            <a:rPr lang="en-US" sz="2900" kern="1200">
              <a:latin typeface="Trade Gothic Next Cond"/>
            </a:rPr>
            <a:t>No missing values</a:t>
          </a:r>
          <a:endParaRPr lang="en-US" sz="2900" kern="1200"/>
        </a:p>
        <a:p>
          <a:pPr marL="285750" lvl="1" indent="-285750" algn="l" defTabSz="1289050" rtl="0">
            <a:lnSpc>
              <a:spcPct val="90000"/>
            </a:lnSpc>
            <a:spcBef>
              <a:spcPct val="0"/>
            </a:spcBef>
            <a:spcAft>
              <a:spcPct val="15000"/>
            </a:spcAft>
            <a:buChar char="•"/>
          </a:pPr>
          <a:r>
            <a:rPr lang="en-US" sz="2900" kern="1200">
              <a:latin typeface="Trade Gothic Next Cond"/>
            </a:rPr>
            <a:t>Removed outliers</a:t>
          </a:r>
          <a:endParaRPr lang="en-US" sz="2900" kern="1200"/>
        </a:p>
      </dsp:txBody>
      <dsp:txXfrm rot="-5400000">
        <a:off x="1107560" y="51825"/>
        <a:ext cx="8070946" cy="928038"/>
      </dsp:txXfrm>
    </dsp:sp>
    <dsp:sp modelId="{E81D581D-785A-41DA-996A-A532382ADE1F}">
      <dsp:nvSpPr>
        <dsp:cNvPr id="0" name=""/>
        <dsp:cNvSpPr/>
      </dsp:nvSpPr>
      <dsp:spPr>
        <a:xfrm rot="5400000">
          <a:off x="-237334" y="1626841"/>
          <a:ext cx="1582228" cy="1107560"/>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rtl="0">
            <a:lnSpc>
              <a:spcPct val="90000"/>
            </a:lnSpc>
            <a:spcBef>
              <a:spcPct val="0"/>
            </a:spcBef>
            <a:spcAft>
              <a:spcPct val="35000"/>
            </a:spcAft>
            <a:buNone/>
          </a:pPr>
          <a:r>
            <a:rPr lang="en-US" sz="1500" kern="1200" dirty="0">
              <a:latin typeface="Trade Gothic Next Cond"/>
            </a:rPr>
            <a:t>Data </a:t>
          </a:r>
          <a:r>
            <a:rPr lang="en-US" sz="1500" kern="1200">
              <a:latin typeface="Trade Gothic Next Cond"/>
            </a:rPr>
            <a:t>partitioning</a:t>
          </a:r>
          <a:endParaRPr lang="en-US" sz="1500" kern="1200" dirty="0"/>
        </a:p>
      </dsp:txBody>
      <dsp:txXfrm rot="-5400000">
        <a:off x="0" y="1943287"/>
        <a:ext cx="1107560" cy="474668"/>
      </dsp:txXfrm>
    </dsp:sp>
    <dsp:sp modelId="{6D702405-6461-4BD1-A11A-C387CFA47D9E}">
      <dsp:nvSpPr>
        <dsp:cNvPr id="0" name=""/>
        <dsp:cNvSpPr/>
      </dsp:nvSpPr>
      <dsp:spPr>
        <a:xfrm rot="5400000">
          <a:off x="4653911" y="-2156843"/>
          <a:ext cx="1028448" cy="812115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rtl="0">
            <a:lnSpc>
              <a:spcPct val="90000"/>
            </a:lnSpc>
            <a:spcBef>
              <a:spcPct val="0"/>
            </a:spcBef>
            <a:spcAft>
              <a:spcPct val="15000"/>
            </a:spcAft>
            <a:buChar char="•"/>
          </a:pPr>
          <a:r>
            <a:rPr lang="en-US" sz="2900" kern="1200">
              <a:latin typeface="Trade Gothic Next Cond"/>
            </a:rPr>
            <a:t>70% traning</a:t>
          </a:r>
          <a:endParaRPr lang="en-US" sz="2900" kern="1200"/>
        </a:p>
        <a:p>
          <a:pPr marL="285750" lvl="1" indent="-285750" algn="l" defTabSz="1289050" rtl="0">
            <a:lnSpc>
              <a:spcPct val="90000"/>
            </a:lnSpc>
            <a:spcBef>
              <a:spcPct val="0"/>
            </a:spcBef>
            <a:spcAft>
              <a:spcPct val="15000"/>
            </a:spcAft>
            <a:buChar char="•"/>
          </a:pPr>
          <a:r>
            <a:rPr lang="en-US" sz="2900" kern="1200">
              <a:latin typeface="Trade Gothic Next Cond"/>
            </a:rPr>
            <a:t>30% testing</a:t>
          </a:r>
          <a:endParaRPr lang="en-US" sz="2900" kern="1200"/>
        </a:p>
      </dsp:txBody>
      <dsp:txXfrm rot="-5400000">
        <a:off x="1107560" y="1439713"/>
        <a:ext cx="8070946" cy="928038"/>
      </dsp:txXfrm>
    </dsp:sp>
    <dsp:sp modelId="{FECD6FE4-E2F8-43F7-8B59-D4CD1023A63F}">
      <dsp:nvSpPr>
        <dsp:cNvPr id="0" name=""/>
        <dsp:cNvSpPr/>
      </dsp:nvSpPr>
      <dsp:spPr>
        <a:xfrm rot="5400000">
          <a:off x="-237334" y="3014729"/>
          <a:ext cx="1582228" cy="1107560"/>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latin typeface="Trade Gothic Next Cond"/>
            </a:rPr>
            <a:t>Standardization</a:t>
          </a:r>
          <a:endParaRPr lang="en-US" sz="1500" kern="1200"/>
        </a:p>
      </dsp:txBody>
      <dsp:txXfrm rot="-5400000">
        <a:off x="0" y="3331175"/>
        <a:ext cx="1107560" cy="474668"/>
      </dsp:txXfrm>
    </dsp:sp>
    <dsp:sp modelId="{B2CF4EF9-18E6-4B9A-B1CE-2536E5B0CC48}">
      <dsp:nvSpPr>
        <dsp:cNvPr id="0" name=""/>
        <dsp:cNvSpPr/>
      </dsp:nvSpPr>
      <dsp:spPr>
        <a:xfrm rot="5400000">
          <a:off x="4653911" y="-768956"/>
          <a:ext cx="1028448" cy="812115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rtl="0">
            <a:lnSpc>
              <a:spcPct val="90000"/>
            </a:lnSpc>
            <a:spcBef>
              <a:spcPct val="0"/>
            </a:spcBef>
            <a:spcAft>
              <a:spcPct val="15000"/>
            </a:spcAft>
            <a:buChar char="•"/>
          </a:pPr>
          <a:r>
            <a:rPr lang="en-US" sz="2900" kern="1200">
              <a:latin typeface="Trade Gothic Next Cond"/>
            </a:rPr>
            <a:t>Z- score </a:t>
          </a:r>
          <a:endParaRPr lang="en-US" sz="2900" kern="1200"/>
        </a:p>
      </dsp:txBody>
      <dsp:txXfrm rot="-5400000">
        <a:off x="1107560" y="2827600"/>
        <a:ext cx="8070946" cy="928038"/>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BDE2F8-067E-47D5-A3D9-B091FA4E40A3}" type="datetimeFigureOut">
              <a:t>5/19/25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63B381-0A3C-4F3F-AB3B-F2C792431428}" type="slidenum">
              <a:t>‹#›</a:t>
            </a:fld>
            <a:endParaRPr lang="en-US"/>
          </a:p>
        </p:txBody>
      </p:sp>
    </p:spTree>
    <p:extLst>
      <p:ext uri="{BB962C8B-B14F-4D97-AF65-F5344CB8AC3E}">
        <p14:creationId xmlns:p14="http://schemas.microsoft.com/office/powerpoint/2010/main" val="27797671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Breaking Up with Banks: A Churn Story Told in Regressions</a:t>
            </a:r>
          </a:p>
        </p:txBody>
      </p:sp>
      <p:sp>
        <p:nvSpPr>
          <p:cNvPr id="4" name="Slide Number Placeholder 3"/>
          <p:cNvSpPr>
            <a:spLocks noGrp="1"/>
          </p:cNvSpPr>
          <p:nvPr>
            <p:ph type="sldNum" sz="quarter" idx="5"/>
          </p:nvPr>
        </p:nvSpPr>
        <p:spPr/>
        <p:txBody>
          <a:bodyPr/>
          <a:lstStyle/>
          <a:p>
            <a:fld id="{CF63B381-0A3C-4F3F-AB3B-F2C792431428}" type="slidenum">
              <a:rPr lang="en-US"/>
              <a:t>1</a:t>
            </a:fld>
            <a:endParaRPr lang="en-US"/>
          </a:p>
        </p:txBody>
      </p:sp>
    </p:spTree>
    <p:extLst>
      <p:ext uri="{BB962C8B-B14F-4D97-AF65-F5344CB8AC3E}">
        <p14:creationId xmlns:p14="http://schemas.microsoft.com/office/powerpoint/2010/main" val="3920045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We used accuracy </a:t>
            </a:r>
          </a:p>
          <a:p>
            <a:endParaRPr lang="en-US">
              <a:ea typeface="Calibri"/>
              <a:cs typeface="Calibri"/>
            </a:endParaRPr>
          </a:p>
        </p:txBody>
      </p:sp>
      <p:sp>
        <p:nvSpPr>
          <p:cNvPr id="4" name="Slide Number Placeholder 3"/>
          <p:cNvSpPr>
            <a:spLocks noGrp="1"/>
          </p:cNvSpPr>
          <p:nvPr>
            <p:ph type="sldNum" sz="quarter" idx="5"/>
          </p:nvPr>
        </p:nvSpPr>
        <p:spPr/>
        <p:txBody>
          <a:bodyPr/>
          <a:lstStyle/>
          <a:p>
            <a:fld id="{CF63B381-0A3C-4F3F-AB3B-F2C792431428}" type="slidenum">
              <a:rPr lang="en-US"/>
              <a:t>10</a:t>
            </a:fld>
            <a:endParaRPr lang="en-US"/>
          </a:p>
        </p:txBody>
      </p:sp>
    </p:spTree>
    <p:extLst>
      <p:ext uri="{BB962C8B-B14F-4D97-AF65-F5344CB8AC3E}">
        <p14:creationId xmlns:p14="http://schemas.microsoft.com/office/powerpoint/2010/main" val="13833895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Using importance function in Random forest </a:t>
            </a:r>
          </a:p>
          <a:p>
            <a:endParaRPr lang="en-US">
              <a:ea typeface="Calibri"/>
              <a:cs typeface="Calibri"/>
            </a:endParaRPr>
          </a:p>
          <a:p>
            <a:r>
              <a:rPr lang="en-US">
                <a:ea typeface="Calibri"/>
                <a:cs typeface="Calibri"/>
              </a:rPr>
              <a:t>MDA is often looked as part of feature importance plot to help identify the most influential in the dataset.</a:t>
            </a:r>
            <a:endParaRPr lang="en-US"/>
          </a:p>
          <a:p>
            <a:endParaRPr lang="en-US">
              <a:ea typeface="Calibri"/>
              <a:cs typeface="Calibri"/>
            </a:endParaRPr>
          </a:p>
          <a:p>
            <a:r>
              <a:rPr lang="en-US">
                <a:ea typeface="Calibri"/>
                <a:cs typeface="Calibri"/>
              </a:rPr>
              <a:t>MDG also know as Gini Importance, is measure of feature importance used in Random Forest models. It is based on the Gini impurity </a:t>
            </a:r>
            <a:r>
              <a:rPr lang="en-US" err="1">
                <a:ea typeface="Calibri"/>
                <a:cs typeface="Calibri"/>
              </a:rPr>
              <a:t>criteion</a:t>
            </a:r>
            <a:r>
              <a:rPr lang="en-US">
                <a:ea typeface="Calibri"/>
                <a:cs typeface="Calibri"/>
              </a:rPr>
              <a:t>, which is commonly used for splitting nodes in decision trees.</a:t>
            </a:r>
          </a:p>
          <a:p>
            <a:endParaRPr lang="en-US">
              <a:ea typeface="Calibri"/>
              <a:cs typeface="Calibri"/>
            </a:endParaRPr>
          </a:p>
          <a:p>
            <a:r>
              <a:rPr lang="en-US">
                <a:ea typeface="Calibri"/>
                <a:cs typeface="Calibri"/>
              </a:rPr>
              <a:t>Logistic: </a:t>
            </a:r>
          </a:p>
          <a:p>
            <a:r>
              <a:rPr lang="en-US">
                <a:ea typeface="Calibri"/>
                <a:cs typeface="Calibri"/>
              </a:rPr>
              <a:t>Age </a:t>
            </a:r>
          </a:p>
          <a:p>
            <a:r>
              <a:rPr lang="en-US">
                <a:ea typeface="Calibri"/>
                <a:cs typeface="Calibri"/>
              </a:rPr>
              <a:t>Tenure </a:t>
            </a:r>
          </a:p>
          <a:p>
            <a:r>
              <a:rPr lang="en-US">
                <a:ea typeface="Calibri"/>
                <a:cs typeface="Calibri"/>
              </a:rPr>
              <a:t>Balance</a:t>
            </a:r>
          </a:p>
          <a:p>
            <a:r>
              <a:rPr lang="en-US" err="1">
                <a:ea typeface="Calibri"/>
                <a:cs typeface="Calibri"/>
              </a:rPr>
              <a:t>NumOfProducts</a:t>
            </a:r>
          </a:p>
          <a:p>
            <a:r>
              <a:rPr lang="en-US" err="1">
                <a:ea typeface="Calibri"/>
                <a:cs typeface="Calibri"/>
              </a:rPr>
              <a:t>IsActive</a:t>
            </a:r>
            <a:r>
              <a:rPr lang="en-US">
                <a:ea typeface="Calibri"/>
                <a:cs typeface="Calibri"/>
              </a:rPr>
              <a:t> member</a:t>
            </a:r>
          </a:p>
          <a:p>
            <a:r>
              <a:rPr lang="en-US" err="1">
                <a:ea typeface="Calibri"/>
                <a:cs typeface="Calibri"/>
              </a:rPr>
              <a:t>Point.Earned</a:t>
            </a:r>
          </a:p>
          <a:p>
            <a:r>
              <a:rPr lang="en-US" err="1">
                <a:ea typeface="Calibri"/>
                <a:cs typeface="Calibri"/>
              </a:rPr>
              <a:t>Geography_Germany</a:t>
            </a:r>
          </a:p>
          <a:p>
            <a:r>
              <a:rPr lang="en-US" err="1">
                <a:ea typeface="Calibri"/>
                <a:cs typeface="Calibri"/>
              </a:rPr>
              <a:t>Geogrpahy</a:t>
            </a:r>
            <a:r>
              <a:rPr lang="en-US">
                <a:ea typeface="Calibri"/>
                <a:cs typeface="Calibri"/>
              </a:rPr>
              <a:t>_ Spain</a:t>
            </a:r>
          </a:p>
          <a:p>
            <a:r>
              <a:rPr lang="en-US" err="1">
                <a:ea typeface="Calibri"/>
                <a:cs typeface="Calibri"/>
              </a:rPr>
              <a:t>Card.Type_Gold</a:t>
            </a:r>
          </a:p>
          <a:p>
            <a:r>
              <a:rPr lang="en-US" err="1">
                <a:ea typeface="Calibri"/>
                <a:cs typeface="Calibri"/>
              </a:rPr>
              <a:t>Card.Type.Sliver</a:t>
            </a:r>
          </a:p>
          <a:p>
            <a:r>
              <a:rPr lang="en-US" err="1">
                <a:ea typeface="Calibri"/>
                <a:cs typeface="Calibri"/>
              </a:rPr>
              <a:t>Gender_Male</a:t>
            </a:r>
          </a:p>
          <a:p>
            <a:endParaRPr lang="en-US">
              <a:ea typeface="Calibri"/>
              <a:cs typeface="Calibri"/>
            </a:endParaRPr>
          </a:p>
        </p:txBody>
      </p:sp>
      <p:sp>
        <p:nvSpPr>
          <p:cNvPr id="4" name="Slide Number Placeholder 3"/>
          <p:cNvSpPr>
            <a:spLocks noGrp="1"/>
          </p:cNvSpPr>
          <p:nvPr>
            <p:ph type="sldNum" sz="quarter" idx="5"/>
          </p:nvPr>
        </p:nvSpPr>
        <p:spPr/>
        <p:txBody>
          <a:bodyPr/>
          <a:lstStyle/>
          <a:p>
            <a:fld id="{CF63B381-0A3C-4F3F-AB3B-F2C792431428}" type="slidenum">
              <a:rPr lang="en-US"/>
              <a:t>11</a:t>
            </a:fld>
            <a:endParaRPr lang="en-US"/>
          </a:p>
        </p:txBody>
      </p:sp>
    </p:spTree>
    <p:extLst>
      <p:ext uri="{BB962C8B-B14F-4D97-AF65-F5344CB8AC3E}">
        <p14:creationId xmlns:p14="http://schemas.microsoft.com/office/powerpoint/2010/main" val="21001239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Age: is 2.98 more time more likely to exit</a:t>
            </a:r>
          </a:p>
          <a:p>
            <a:endParaRPr lang="en-US">
              <a:ea typeface="Calibri"/>
              <a:cs typeface="Calibri"/>
            </a:endParaRPr>
          </a:p>
          <a:p>
            <a:r>
              <a:rPr lang="en-US">
                <a:ea typeface="Calibri"/>
                <a:cs typeface="Calibri"/>
              </a:rPr>
              <a:t>Balance: 15.81 more times more likely to exit</a:t>
            </a:r>
          </a:p>
        </p:txBody>
      </p:sp>
      <p:sp>
        <p:nvSpPr>
          <p:cNvPr id="4" name="Slide Number Placeholder 3"/>
          <p:cNvSpPr>
            <a:spLocks noGrp="1"/>
          </p:cNvSpPr>
          <p:nvPr>
            <p:ph type="sldNum" sz="quarter" idx="5"/>
          </p:nvPr>
        </p:nvSpPr>
        <p:spPr/>
        <p:txBody>
          <a:bodyPr/>
          <a:lstStyle/>
          <a:p>
            <a:fld id="{CF63B381-0A3C-4F3F-AB3B-F2C792431428}" type="slidenum">
              <a:rPr lang="en-US"/>
              <a:t>12</a:t>
            </a:fld>
            <a:endParaRPr lang="en-US"/>
          </a:p>
        </p:txBody>
      </p:sp>
    </p:spTree>
    <p:extLst>
      <p:ext uri="{BB962C8B-B14F-4D97-AF65-F5344CB8AC3E}">
        <p14:creationId xmlns:p14="http://schemas.microsoft.com/office/powerpoint/2010/main" val="11457408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1st image (top- left) -logistic model </a:t>
            </a:r>
          </a:p>
          <a:p>
            <a:r>
              <a:rPr lang="en-US">
                <a:ea typeface="Calibri"/>
                <a:cs typeface="Calibri"/>
              </a:rPr>
              <a:t>2nd image (bottom left) -</a:t>
            </a:r>
          </a:p>
          <a:p>
            <a:r>
              <a:rPr lang="en-US">
                <a:ea typeface="Calibri"/>
                <a:cs typeface="Calibri"/>
              </a:rPr>
              <a:t>3rd image (top right ) - </a:t>
            </a:r>
          </a:p>
          <a:p>
            <a:r>
              <a:rPr lang="en-US">
                <a:ea typeface="Calibri"/>
                <a:cs typeface="Calibri"/>
              </a:rPr>
              <a:t>4th image (bottom right) - </a:t>
            </a:r>
          </a:p>
        </p:txBody>
      </p:sp>
      <p:sp>
        <p:nvSpPr>
          <p:cNvPr id="4" name="Slide Number Placeholder 3"/>
          <p:cNvSpPr>
            <a:spLocks noGrp="1"/>
          </p:cNvSpPr>
          <p:nvPr>
            <p:ph type="sldNum" sz="quarter" idx="5"/>
          </p:nvPr>
        </p:nvSpPr>
        <p:spPr/>
        <p:txBody>
          <a:bodyPr/>
          <a:lstStyle/>
          <a:p>
            <a:fld id="{CF63B381-0A3C-4F3F-AB3B-F2C792431428}" type="slidenum">
              <a:rPr lang="en-US"/>
              <a:t>13</a:t>
            </a:fld>
            <a:endParaRPr lang="en-US"/>
          </a:p>
        </p:txBody>
      </p:sp>
    </p:spTree>
    <p:extLst>
      <p:ext uri="{BB962C8B-B14F-4D97-AF65-F5344CB8AC3E}">
        <p14:creationId xmlns:p14="http://schemas.microsoft.com/office/powerpoint/2010/main" val="336752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1st image (top- left) -logistic model </a:t>
            </a:r>
          </a:p>
          <a:p>
            <a:r>
              <a:rPr lang="en-US">
                <a:ea typeface="Calibri"/>
                <a:cs typeface="Calibri"/>
              </a:rPr>
              <a:t>2nd image (bottom left) -</a:t>
            </a:r>
          </a:p>
          <a:p>
            <a:r>
              <a:rPr lang="en-US">
                <a:ea typeface="Calibri"/>
                <a:cs typeface="Calibri"/>
              </a:rPr>
              <a:t>3rd image (top right ) - </a:t>
            </a:r>
          </a:p>
          <a:p>
            <a:r>
              <a:rPr lang="en-US">
                <a:ea typeface="Calibri"/>
                <a:cs typeface="Calibri"/>
              </a:rPr>
              <a:t>4th image (bottom right) - </a:t>
            </a:r>
          </a:p>
        </p:txBody>
      </p:sp>
      <p:sp>
        <p:nvSpPr>
          <p:cNvPr id="4" name="Slide Number Placeholder 3"/>
          <p:cNvSpPr>
            <a:spLocks noGrp="1"/>
          </p:cNvSpPr>
          <p:nvPr>
            <p:ph type="sldNum" sz="quarter" idx="5"/>
          </p:nvPr>
        </p:nvSpPr>
        <p:spPr/>
        <p:txBody>
          <a:bodyPr/>
          <a:lstStyle/>
          <a:p>
            <a:fld id="{CF63B381-0A3C-4F3F-AB3B-F2C792431428}" type="slidenum">
              <a:rPr lang="en-US"/>
              <a:t>14</a:t>
            </a:fld>
            <a:endParaRPr lang="en-US"/>
          </a:p>
        </p:txBody>
      </p:sp>
    </p:spTree>
    <p:extLst>
      <p:ext uri="{BB962C8B-B14F-4D97-AF65-F5344CB8AC3E}">
        <p14:creationId xmlns:p14="http://schemas.microsoft.com/office/powerpoint/2010/main" val="32868924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ea typeface="Calibri"/>
              <a:cs typeface="Calibri"/>
            </a:endParaRPr>
          </a:p>
        </p:txBody>
      </p:sp>
      <p:sp>
        <p:nvSpPr>
          <p:cNvPr id="4" name="Slide Number Placeholder 3"/>
          <p:cNvSpPr>
            <a:spLocks noGrp="1"/>
          </p:cNvSpPr>
          <p:nvPr>
            <p:ph type="sldNum" sz="quarter" idx="5"/>
          </p:nvPr>
        </p:nvSpPr>
        <p:spPr/>
        <p:txBody>
          <a:bodyPr/>
          <a:lstStyle/>
          <a:p>
            <a:fld id="{CF63B381-0A3C-4F3F-AB3B-F2C792431428}" type="slidenum">
              <a:rPr lang="en-US"/>
              <a:t>15</a:t>
            </a:fld>
            <a:endParaRPr lang="en-US"/>
          </a:p>
        </p:txBody>
      </p:sp>
    </p:spTree>
    <p:extLst>
      <p:ext uri="{BB962C8B-B14F-4D97-AF65-F5344CB8AC3E}">
        <p14:creationId xmlns:p14="http://schemas.microsoft.com/office/powerpoint/2010/main" val="35788432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ea typeface="Calibri"/>
              <a:cs typeface="Calibri"/>
            </a:endParaRPr>
          </a:p>
          <a:p>
            <a:endParaRPr lang="en-US">
              <a:ea typeface="Calibri"/>
              <a:cs typeface="Calibri"/>
            </a:endParaRPr>
          </a:p>
          <a:p>
            <a:r>
              <a:rPr lang="en-US">
                <a:ea typeface="Calibri"/>
                <a:cs typeface="Calibri"/>
              </a:rPr>
              <a:t>4th image (bottom right) - </a:t>
            </a:r>
          </a:p>
        </p:txBody>
      </p:sp>
      <p:sp>
        <p:nvSpPr>
          <p:cNvPr id="4" name="Slide Number Placeholder 3"/>
          <p:cNvSpPr>
            <a:spLocks noGrp="1"/>
          </p:cNvSpPr>
          <p:nvPr>
            <p:ph type="sldNum" sz="quarter" idx="5"/>
          </p:nvPr>
        </p:nvSpPr>
        <p:spPr/>
        <p:txBody>
          <a:bodyPr/>
          <a:lstStyle/>
          <a:p>
            <a:fld id="{CF63B381-0A3C-4F3F-AB3B-F2C792431428}" type="slidenum">
              <a:rPr lang="en-US"/>
              <a:t>16</a:t>
            </a:fld>
            <a:endParaRPr lang="en-US"/>
          </a:p>
        </p:txBody>
      </p:sp>
    </p:spTree>
    <p:extLst>
      <p:ext uri="{BB962C8B-B14F-4D97-AF65-F5344CB8AC3E}">
        <p14:creationId xmlns:p14="http://schemas.microsoft.com/office/powerpoint/2010/main" val="13117416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ea typeface="Calibri"/>
              <a:cs typeface="Calibri"/>
            </a:endParaRPr>
          </a:p>
        </p:txBody>
      </p:sp>
      <p:sp>
        <p:nvSpPr>
          <p:cNvPr id="4" name="Slide Number Placeholder 3"/>
          <p:cNvSpPr>
            <a:spLocks noGrp="1"/>
          </p:cNvSpPr>
          <p:nvPr>
            <p:ph type="sldNum" sz="quarter" idx="5"/>
          </p:nvPr>
        </p:nvSpPr>
        <p:spPr/>
        <p:txBody>
          <a:bodyPr/>
          <a:lstStyle/>
          <a:p>
            <a:fld id="{CF63B381-0A3C-4F3F-AB3B-F2C792431428}" type="slidenum">
              <a:rPr lang="en-US"/>
              <a:t>17</a:t>
            </a:fld>
            <a:endParaRPr lang="en-US"/>
          </a:p>
        </p:txBody>
      </p:sp>
    </p:spTree>
    <p:extLst>
      <p:ext uri="{BB962C8B-B14F-4D97-AF65-F5344CB8AC3E}">
        <p14:creationId xmlns:p14="http://schemas.microsoft.com/office/powerpoint/2010/main" val="9979302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a:t>·       What is Customer Churn?: Customer Churn is Customers discontinuing a company's services, leading to account closure. </a:t>
            </a:r>
          </a:p>
          <a:p>
            <a:pPr algn="just"/>
            <a:r>
              <a:rPr lang="en-US"/>
              <a:t> </a:t>
            </a:r>
            <a:endParaRPr lang="en-US">
              <a:ea typeface="Calibri"/>
              <a:cs typeface="Calibri"/>
            </a:endParaRPr>
          </a:p>
          <a:p>
            <a:pPr algn="just"/>
            <a:r>
              <a:rPr lang="en-US"/>
              <a:t>·       Why it Matters in Banking?: Retaining customers is more cost-effective than acquiring new ones, High churn impacts profitability and reputation, increasing competition from non-traditional providers like fintech and big tech firms like SOFI which is one of the biggest fintech out there now.</a:t>
            </a:r>
            <a:endParaRPr lang="en-US">
              <a:ea typeface="Calibri"/>
              <a:cs typeface="Calibri"/>
            </a:endParaRPr>
          </a:p>
          <a:p>
            <a:pPr algn="just"/>
            <a:r>
              <a:rPr lang="en-US"/>
              <a:t> </a:t>
            </a:r>
            <a:endParaRPr lang="en-US">
              <a:ea typeface="Calibri"/>
              <a:cs typeface="Calibri"/>
            </a:endParaRPr>
          </a:p>
          <a:p>
            <a:pPr algn="just"/>
            <a:r>
              <a:rPr lang="en-US"/>
              <a:t>·       The 2019 Insight: in 2019, it was observed that 66.8% of banking customers have used or plan to use non-traditional accounts within three years. </a:t>
            </a:r>
            <a:endParaRPr lang="en-US">
              <a:ea typeface="Calibri"/>
              <a:cs typeface="Calibri"/>
            </a:endParaRPr>
          </a:p>
          <a:p>
            <a:pPr algn="just"/>
            <a:r>
              <a:rPr lang="en-US"/>
              <a:t> </a:t>
            </a:r>
            <a:endParaRPr lang="en-US">
              <a:ea typeface="Calibri"/>
              <a:cs typeface="Calibri"/>
            </a:endParaRPr>
          </a:p>
          <a:p>
            <a:pPr algn="just"/>
            <a:r>
              <a:rPr lang="en-US"/>
              <a:t>·       Solution Approach: Leverage data analysis to identify at-risk customers, use insights to proactively offer incentives, retaining customers and driving profitability. </a:t>
            </a:r>
            <a:endParaRPr lang="en-US">
              <a:ea typeface="Calibri"/>
              <a:cs typeface="Calibri"/>
            </a:endParaRPr>
          </a:p>
          <a:p>
            <a:pPr algn="just"/>
            <a:r>
              <a:rPr lang="en-US"/>
              <a:t> </a:t>
            </a:r>
            <a:endParaRPr lang="en-US">
              <a:ea typeface="Calibri"/>
              <a:cs typeface="Calibri"/>
            </a:endParaRPr>
          </a:p>
          <a:p>
            <a:pPr algn="just"/>
            <a:endParaRPr lang="en-US">
              <a:ea typeface="Calibri"/>
              <a:cs typeface="Calibri"/>
            </a:endParaRPr>
          </a:p>
        </p:txBody>
      </p:sp>
      <p:sp>
        <p:nvSpPr>
          <p:cNvPr id="4" name="Slide Number Placeholder 3"/>
          <p:cNvSpPr>
            <a:spLocks noGrp="1"/>
          </p:cNvSpPr>
          <p:nvPr>
            <p:ph type="sldNum" sz="quarter" idx="5"/>
          </p:nvPr>
        </p:nvSpPr>
        <p:spPr/>
        <p:txBody>
          <a:bodyPr/>
          <a:lstStyle/>
          <a:p>
            <a:fld id="{CF63B381-0A3C-4F3F-AB3B-F2C792431428}" type="slidenum">
              <a:rPr lang="en-US"/>
              <a:t>2</a:t>
            </a:fld>
            <a:endParaRPr lang="en-US"/>
          </a:p>
        </p:txBody>
      </p:sp>
    </p:spTree>
    <p:extLst>
      <p:ext uri="{BB962C8B-B14F-4D97-AF65-F5344CB8AC3E}">
        <p14:creationId xmlns:p14="http://schemas.microsoft.com/office/powerpoint/2010/main" val="35801918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a:t> Develop a predictive model to identify banking customers at risk of churning: This involves building a data-driven model to analyze customer behavior and flag those likely to leave. Because in banking (or any business honestly) we do not want to lose clients. This model will use historical data and key predictors to classify customers based on churn risk. </a:t>
            </a:r>
          </a:p>
          <a:p>
            <a:pPr algn="just"/>
            <a:r>
              <a:rPr lang="en-US"/>
              <a:t> </a:t>
            </a:r>
            <a:endParaRPr lang="en-US">
              <a:ea typeface="Calibri"/>
              <a:cs typeface="Calibri"/>
            </a:endParaRPr>
          </a:p>
          <a:p>
            <a:pPr algn="just"/>
            <a:r>
              <a:rPr lang="en-US"/>
              <a:t>·       Reduce customer churn rates by offering targeted incentives: The ultimate goal is to intervene before customers leave by identifying the reasons behind their dissatisfaction and offering personalized solutions or rewards to retain them.  And a customer will feel more special if a tactic is created for him personally.</a:t>
            </a:r>
            <a:endParaRPr lang="en-US">
              <a:ea typeface="Calibri"/>
              <a:cs typeface="Calibri"/>
            </a:endParaRPr>
          </a:p>
          <a:p>
            <a:pPr algn="just"/>
            <a:r>
              <a:rPr lang="en-US"/>
              <a:t> </a:t>
            </a:r>
            <a:endParaRPr lang="en-US">
              <a:ea typeface="Calibri"/>
              <a:cs typeface="Calibri"/>
            </a:endParaRPr>
          </a:p>
          <a:p>
            <a:pPr algn="just"/>
            <a:r>
              <a:rPr lang="en-US"/>
              <a:t>·       Improve customer retention, financial performance, and bank reputation: By reducing churn, the bank ensures a stable customer base, increases profitability by avoiding the high costs of acquiring new customers, and enhances its reputation as a customer-centric institution. </a:t>
            </a:r>
            <a:endParaRPr lang="en-US">
              <a:ea typeface="Calibri"/>
              <a:cs typeface="Calibri"/>
            </a:endParaRPr>
          </a:p>
          <a:p>
            <a:pPr algn="just"/>
            <a:endParaRPr lang="en-US">
              <a:ea typeface="Calibri"/>
              <a:cs typeface="Calibri"/>
            </a:endParaRPr>
          </a:p>
        </p:txBody>
      </p:sp>
      <p:sp>
        <p:nvSpPr>
          <p:cNvPr id="4" name="Slide Number Placeholder 3"/>
          <p:cNvSpPr>
            <a:spLocks noGrp="1"/>
          </p:cNvSpPr>
          <p:nvPr>
            <p:ph type="sldNum" sz="quarter" idx="5"/>
          </p:nvPr>
        </p:nvSpPr>
        <p:spPr/>
        <p:txBody>
          <a:bodyPr/>
          <a:lstStyle/>
          <a:p>
            <a:fld id="{CF63B381-0A3C-4F3F-AB3B-F2C792431428}" type="slidenum">
              <a:t>3</a:t>
            </a:fld>
            <a:endParaRPr lang="en-US"/>
          </a:p>
        </p:txBody>
      </p:sp>
    </p:spTree>
    <p:extLst>
      <p:ext uri="{BB962C8B-B14F-4D97-AF65-F5344CB8AC3E}">
        <p14:creationId xmlns:p14="http://schemas.microsoft.com/office/powerpoint/2010/main" val="272456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ea typeface="Calibri"/>
              <a:cs typeface="Calibri"/>
            </a:endParaRPr>
          </a:p>
        </p:txBody>
      </p:sp>
      <p:sp>
        <p:nvSpPr>
          <p:cNvPr id="4" name="Slide Number Placeholder 3"/>
          <p:cNvSpPr>
            <a:spLocks noGrp="1"/>
          </p:cNvSpPr>
          <p:nvPr>
            <p:ph type="sldNum" sz="quarter" idx="5"/>
          </p:nvPr>
        </p:nvSpPr>
        <p:spPr/>
        <p:txBody>
          <a:bodyPr/>
          <a:lstStyle/>
          <a:p>
            <a:fld id="{CF63B381-0A3C-4F3F-AB3B-F2C792431428}" type="slidenum">
              <a:rPr lang="en-US"/>
              <a:t>4</a:t>
            </a:fld>
            <a:endParaRPr lang="en-US"/>
          </a:p>
        </p:txBody>
      </p:sp>
    </p:spTree>
    <p:extLst>
      <p:ext uri="{BB962C8B-B14F-4D97-AF65-F5344CB8AC3E}">
        <p14:creationId xmlns:p14="http://schemas.microsoft.com/office/powerpoint/2010/main" val="9760853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Keep in mind the variables with the stars. Will return in the end</a:t>
            </a:r>
          </a:p>
        </p:txBody>
      </p:sp>
      <p:sp>
        <p:nvSpPr>
          <p:cNvPr id="4" name="Slide Number Placeholder 3"/>
          <p:cNvSpPr>
            <a:spLocks noGrp="1"/>
          </p:cNvSpPr>
          <p:nvPr>
            <p:ph type="sldNum" sz="quarter" idx="5"/>
          </p:nvPr>
        </p:nvSpPr>
        <p:spPr/>
        <p:txBody>
          <a:bodyPr/>
          <a:lstStyle/>
          <a:p>
            <a:fld id="{CF63B381-0A3C-4F3F-AB3B-F2C792431428}" type="slidenum">
              <a:rPr lang="en-US"/>
              <a:t>5</a:t>
            </a:fld>
            <a:endParaRPr lang="en-US"/>
          </a:p>
        </p:txBody>
      </p:sp>
    </p:spTree>
    <p:extLst>
      <p:ext uri="{BB962C8B-B14F-4D97-AF65-F5344CB8AC3E}">
        <p14:creationId xmlns:p14="http://schemas.microsoft.com/office/powerpoint/2010/main" val="1825717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ea typeface="Calibri"/>
              <a:cs typeface="Calibri"/>
            </a:endParaRPr>
          </a:p>
          <a:p>
            <a:endParaRPr lang="en-US">
              <a:ea typeface="Calibri"/>
              <a:cs typeface="Calibri"/>
            </a:endParaRPr>
          </a:p>
        </p:txBody>
      </p:sp>
      <p:sp>
        <p:nvSpPr>
          <p:cNvPr id="4" name="Slide Number Placeholder 3"/>
          <p:cNvSpPr>
            <a:spLocks noGrp="1"/>
          </p:cNvSpPr>
          <p:nvPr>
            <p:ph type="sldNum" sz="quarter" idx="5"/>
          </p:nvPr>
        </p:nvSpPr>
        <p:spPr/>
        <p:txBody>
          <a:bodyPr/>
          <a:lstStyle/>
          <a:p>
            <a:fld id="{CF63B381-0A3C-4F3F-AB3B-F2C792431428}" type="slidenum">
              <a:rPr lang="en-US"/>
              <a:t>6</a:t>
            </a:fld>
            <a:endParaRPr lang="en-US"/>
          </a:p>
        </p:txBody>
      </p:sp>
    </p:spTree>
    <p:extLst>
      <p:ext uri="{BB962C8B-B14F-4D97-AF65-F5344CB8AC3E}">
        <p14:creationId xmlns:p14="http://schemas.microsoft.com/office/powerpoint/2010/main" val="29589839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ran some exploratory stats to understand data distribution, to identify any outliers or missing data.</a:t>
            </a:r>
          </a:p>
        </p:txBody>
      </p:sp>
      <p:sp>
        <p:nvSpPr>
          <p:cNvPr id="4" name="Slide Number Placeholder 3"/>
          <p:cNvSpPr>
            <a:spLocks noGrp="1"/>
          </p:cNvSpPr>
          <p:nvPr>
            <p:ph type="sldNum" sz="quarter" idx="5"/>
          </p:nvPr>
        </p:nvSpPr>
        <p:spPr/>
        <p:txBody>
          <a:bodyPr/>
          <a:lstStyle/>
          <a:p>
            <a:fld id="{CF63B381-0A3C-4F3F-AB3B-F2C792431428}" type="slidenum">
              <a:rPr lang="en-US"/>
              <a:t>7</a:t>
            </a:fld>
            <a:endParaRPr lang="en-US"/>
          </a:p>
        </p:txBody>
      </p:sp>
    </p:spTree>
    <p:extLst>
      <p:ext uri="{BB962C8B-B14F-4D97-AF65-F5344CB8AC3E}">
        <p14:creationId xmlns:p14="http://schemas.microsoft.com/office/powerpoint/2010/main" val="26575969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Its best practice to split the dataset 70-30 %</a:t>
            </a:r>
          </a:p>
          <a:p>
            <a:r>
              <a:rPr lang="en-US">
                <a:ea typeface="Calibri"/>
                <a:cs typeface="Calibri"/>
              </a:rPr>
              <a:t>Its also best practice to use Z-score standardization (Most commonly used in the industry)</a:t>
            </a:r>
          </a:p>
          <a:p>
            <a:endParaRPr lang="en-US">
              <a:ea typeface="Calibri"/>
              <a:cs typeface="Calibri"/>
            </a:endParaRPr>
          </a:p>
          <a:p>
            <a:r>
              <a:rPr lang="en-US">
                <a:ea typeface="Calibri"/>
                <a:cs typeface="Calibri"/>
              </a:rPr>
              <a:t>Oversampling: duplicate same records to add more records from the split that has the most. Since our dataset is on the smaller side. Under sampling will have made us lose records </a:t>
            </a:r>
          </a:p>
        </p:txBody>
      </p:sp>
      <p:sp>
        <p:nvSpPr>
          <p:cNvPr id="4" name="Slide Number Placeholder 3"/>
          <p:cNvSpPr>
            <a:spLocks noGrp="1"/>
          </p:cNvSpPr>
          <p:nvPr>
            <p:ph type="sldNum" sz="quarter" idx="5"/>
          </p:nvPr>
        </p:nvSpPr>
        <p:spPr/>
        <p:txBody>
          <a:bodyPr/>
          <a:lstStyle/>
          <a:p>
            <a:fld id="{CF63B381-0A3C-4F3F-AB3B-F2C792431428}" type="slidenum">
              <a:rPr lang="en-US"/>
              <a:t>8</a:t>
            </a:fld>
            <a:endParaRPr lang="en-US"/>
          </a:p>
        </p:txBody>
      </p:sp>
    </p:spTree>
    <p:extLst>
      <p:ext uri="{BB962C8B-B14F-4D97-AF65-F5344CB8AC3E}">
        <p14:creationId xmlns:p14="http://schemas.microsoft.com/office/powerpoint/2010/main" val="17671312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1st image (left) with the complain variable – overfitting 99.8% accuracy </a:t>
            </a:r>
          </a:p>
          <a:p>
            <a:r>
              <a:rPr lang="en-US">
                <a:ea typeface="Calibri"/>
                <a:cs typeface="Calibri"/>
              </a:rPr>
              <a:t>2nd image (right) remove complain variable because it will highly correlated to exited (target variable)</a:t>
            </a:r>
          </a:p>
        </p:txBody>
      </p:sp>
      <p:sp>
        <p:nvSpPr>
          <p:cNvPr id="4" name="Slide Number Placeholder 3"/>
          <p:cNvSpPr>
            <a:spLocks noGrp="1"/>
          </p:cNvSpPr>
          <p:nvPr>
            <p:ph type="sldNum" sz="quarter" idx="5"/>
          </p:nvPr>
        </p:nvSpPr>
        <p:spPr/>
        <p:txBody>
          <a:bodyPr/>
          <a:lstStyle/>
          <a:p>
            <a:fld id="{CF63B381-0A3C-4F3F-AB3B-F2C792431428}" type="slidenum">
              <a:rPr lang="en-US"/>
              <a:t>9</a:t>
            </a:fld>
            <a:endParaRPr lang="en-US"/>
          </a:p>
        </p:txBody>
      </p:sp>
    </p:spTree>
    <p:extLst>
      <p:ext uri="{BB962C8B-B14F-4D97-AF65-F5344CB8AC3E}">
        <p14:creationId xmlns:p14="http://schemas.microsoft.com/office/powerpoint/2010/main" val="3948621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0F8CF-692C-4963-8B5E-D1C0928CF160}"/>
              </a:ext>
            </a:extLst>
          </p:cNvPr>
          <p:cNvSpPr>
            <a:spLocks noGrp="1"/>
          </p:cNvSpPr>
          <p:nvPr>
            <p:ph type="ctrTitle"/>
          </p:nvPr>
        </p:nvSpPr>
        <p:spPr>
          <a:xfrm>
            <a:off x="1429612" y="1013984"/>
            <a:ext cx="7714388" cy="3260635"/>
          </a:xfrm>
        </p:spPr>
        <p:txBody>
          <a:bodyPr anchor="b"/>
          <a:lstStyle>
            <a:lvl1pPr algn="l">
              <a:defRPr sz="2800"/>
            </a:lvl1pPr>
          </a:lstStyle>
          <a:p>
            <a:r>
              <a:rPr lang="en-US"/>
              <a:t>Click to edit Master title style</a:t>
            </a:r>
          </a:p>
        </p:txBody>
      </p:sp>
      <p:sp>
        <p:nvSpPr>
          <p:cNvPr id="3" name="Subtitle 2">
            <a:extLst>
              <a:ext uri="{FF2B5EF4-FFF2-40B4-BE49-F238E27FC236}">
                <a16:creationId xmlns:a16="http://schemas.microsoft.com/office/drawing/2014/main" id="{9F419655-1613-4CC0-BBE9-BD2CB2C3C766}"/>
              </a:ext>
            </a:extLst>
          </p:cNvPr>
          <p:cNvSpPr>
            <a:spLocks noGrp="1"/>
          </p:cNvSpPr>
          <p:nvPr>
            <p:ph type="subTitle" idx="1"/>
          </p:nvPr>
        </p:nvSpPr>
        <p:spPr>
          <a:xfrm>
            <a:off x="1429612" y="4848464"/>
            <a:ext cx="7714388" cy="1085849"/>
          </a:xfrm>
        </p:spPr>
        <p:txBody>
          <a:bodyPr>
            <a:normAutofit/>
          </a:bodyPr>
          <a:lstStyle>
            <a:lvl1pPr marL="0" indent="0" algn="l">
              <a:buNone/>
              <a:defRPr sz="1800"/>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0267FFF-6BC4-4DF0-BC55-B2C3BFD8ED12}"/>
              </a:ext>
            </a:extLst>
          </p:cNvPr>
          <p:cNvSpPr>
            <a:spLocks noGrp="1"/>
          </p:cNvSpPr>
          <p:nvPr>
            <p:ph type="dt" sz="half" idx="10"/>
          </p:nvPr>
        </p:nvSpPr>
        <p:spPr/>
        <p:txBody>
          <a:bodyPr/>
          <a:lstStyle/>
          <a:p>
            <a:fld id="{C4270120-CDFC-48DE-A6EA-6DEEDD0E436A}" type="datetimeFigureOut">
              <a:rPr lang="en-US" dirty="0"/>
              <a:t>5/19/25</a:t>
            </a:fld>
            <a:endParaRPr lang="en-US"/>
          </a:p>
        </p:txBody>
      </p:sp>
      <p:sp>
        <p:nvSpPr>
          <p:cNvPr id="5" name="Footer Placeholder 4">
            <a:extLst>
              <a:ext uri="{FF2B5EF4-FFF2-40B4-BE49-F238E27FC236}">
                <a16:creationId xmlns:a16="http://schemas.microsoft.com/office/drawing/2014/main" id="{D6389830-A1B7-484B-832C-F64A558BDFE7}"/>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74A8F727-72C8-47A9-8E54-AD84590286F9}"/>
              </a:ext>
            </a:extLst>
          </p:cNvPr>
          <p:cNvSpPr>
            <a:spLocks noGrp="1"/>
          </p:cNvSpPr>
          <p:nvPr>
            <p:ph type="sldNum" sz="quarter" idx="12"/>
          </p:nvPr>
        </p:nvSpPr>
        <p:spPr/>
        <p:txBody>
          <a:bodyPr/>
          <a:lstStyle/>
          <a:p>
            <a:fld id="{196A61CA-0502-4EE4-9724-96EA822543E5}" type="slidenum">
              <a:rPr lang="en-US" dirty="0"/>
              <a:t>‹#›</a:t>
            </a:fld>
            <a:endParaRPr lang="en-US"/>
          </a:p>
        </p:txBody>
      </p:sp>
      <p:cxnSp>
        <p:nvCxnSpPr>
          <p:cNvPr id="7" name="Straight Connector 6">
            <a:extLst>
              <a:ext uri="{FF2B5EF4-FFF2-40B4-BE49-F238E27FC236}">
                <a16:creationId xmlns:a16="http://schemas.microsoft.com/office/drawing/2014/main" id="{AEED5540-64E5-4258-ABA4-753F07B71B38}"/>
              </a:ext>
            </a:extLst>
          </p:cNvPr>
          <p:cNvCxnSpPr>
            <a:cxnSpLocks/>
          </p:cNvCxnSpPr>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6889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8A5DE-E5C6-4DB9-AD28-8F1EAC6F5513}"/>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3" name="Vertical Text Placeholder 2">
            <a:extLst>
              <a:ext uri="{FF2B5EF4-FFF2-40B4-BE49-F238E27FC236}">
                <a16:creationId xmlns:a16="http://schemas.microsoft.com/office/drawing/2014/main" id="{4363E08E-9B2D-4740-9AC6-D5E1CFB95FC6}"/>
              </a:ext>
            </a:extLst>
          </p:cNvPr>
          <p:cNvSpPr>
            <a:spLocks noGrp="1"/>
          </p:cNvSpPr>
          <p:nvPr>
            <p:ph type="body" orient="vert" idx="1"/>
          </p:nvPr>
        </p:nvSpPr>
        <p:spPr>
          <a:xfrm>
            <a:off x="1429566" y="2229957"/>
            <a:ext cx="9238434" cy="3866043"/>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4E3736-E8AA-4F58-9D3A-27050B287F9D}"/>
              </a:ext>
            </a:extLst>
          </p:cNvPr>
          <p:cNvSpPr>
            <a:spLocks noGrp="1"/>
          </p:cNvSpPr>
          <p:nvPr>
            <p:ph type="dt" sz="half" idx="10"/>
          </p:nvPr>
        </p:nvSpPr>
        <p:spPr/>
        <p:txBody>
          <a:bodyPr/>
          <a:lstStyle/>
          <a:p>
            <a:fld id="{2A1F5BA7-0A17-4D30-9B66-E29324151C73}" type="datetimeFigureOut">
              <a:rPr lang="en-US" dirty="0"/>
              <a:t>5/19/25</a:t>
            </a:fld>
            <a:endParaRPr lang="en-US"/>
          </a:p>
        </p:txBody>
      </p:sp>
      <p:sp>
        <p:nvSpPr>
          <p:cNvPr id="5" name="Footer Placeholder 4">
            <a:extLst>
              <a:ext uri="{FF2B5EF4-FFF2-40B4-BE49-F238E27FC236}">
                <a16:creationId xmlns:a16="http://schemas.microsoft.com/office/drawing/2014/main" id="{1DE95E84-15BC-478B-9DAB-15025867BB9C}"/>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63E9D98F-E0A8-4254-A957-7F17811D017E}"/>
              </a:ext>
            </a:extLst>
          </p:cNvPr>
          <p:cNvSpPr>
            <a:spLocks noGrp="1"/>
          </p:cNvSpPr>
          <p:nvPr>
            <p:ph type="sldNum" sz="quarter" idx="12"/>
          </p:nvPr>
        </p:nvSpPr>
        <p:spPr/>
        <p:txBody>
          <a:bodyPr/>
          <a:lstStyle/>
          <a:p>
            <a:fld id="{196A61CA-0502-4EE4-9724-96EA822543E5}" type="slidenum">
              <a:rPr lang="en-US" dirty="0"/>
              <a:t>‹#›</a:t>
            </a:fld>
            <a:endParaRPr lang="en-US"/>
          </a:p>
        </p:txBody>
      </p:sp>
    </p:spTree>
    <p:extLst>
      <p:ext uri="{BB962C8B-B14F-4D97-AF65-F5344CB8AC3E}">
        <p14:creationId xmlns:p14="http://schemas.microsoft.com/office/powerpoint/2010/main" val="2033267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DE70F5-2276-4F91-9FC2-8DA4B528814A}"/>
              </a:ext>
            </a:extLst>
          </p:cNvPr>
          <p:cNvSpPr>
            <a:spLocks noGrp="1"/>
          </p:cNvSpPr>
          <p:nvPr>
            <p:ph type="title" orient="vert"/>
          </p:nvPr>
        </p:nvSpPr>
        <p:spPr>
          <a:xfrm>
            <a:off x="9144000" y="1467699"/>
            <a:ext cx="1758461" cy="4628301"/>
          </a:xfrm>
        </p:spPr>
        <p:txBody>
          <a:bodyPr vert="eaVert"/>
          <a:lstStyle>
            <a:lvl1pPr>
              <a:defRPr>
                <a:solidFill>
                  <a:schemeClr val="tx1"/>
                </a:solidFill>
              </a:defRPr>
            </a:lvl1pPr>
          </a:lstStyle>
          <a:p>
            <a:r>
              <a:rPr lang="en-US"/>
              <a:t>Click to edit Master title style</a:t>
            </a:r>
          </a:p>
        </p:txBody>
      </p:sp>
      <p:sp>
        <p:nvSpPr>
          <p:cNvPr id="3" name="Vertical Text Placeholder 2">
            <a:extLst>
              <a:ext uri="{FF2B5EF4-FFF2-40B4-BE49-F238E27FC236}">
                <a16:creationId xmlns:a16="http://schemas.microsoft.com/office/drawing/2014/main" id="{D21856C5-C2FD-45E4-A631-AC06B5495BEA}"/>
              </a:ext>
            </a:extLst>
          </p:cNvPr>
          <p:cNvSpPr>
            <a:spLocks noGrp="1"/>
          </p:cNvSpPr>
          <p:nvPr>
            <p:ph type="body" orient="vert" idx="1"/>
          </p:nvPr>
        </p:nvSpPr>
        <p:spPr>
          <a:xfrm>
            <a:off x="1182312" y="1467699"/>
            <a:ext cx="7839379" cy="4628301"/>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E336EA-B6DD-4115-9C67-79A24C866ED4}"/>
              </a:ext>
            </a:extLst>
          </p:cNvPr>
          <p:cNvSpPr>
            <a:spLocks noGrp="1"/>
          </p:cNvSpPr>
          <p:nvPr>
            <p:ph type="dt" sz="half" idx="10"/>
          </p:nvPr>
        </p:nvSpPr>
        <p:spPr/>
        <p:txBody>
          <a:bodyPr/>
          <a:lstStyle/>
          <a:p>
            <a:fld id="{76BEBB1B-D40A-4DB9-B3DE-BAAE675B83CD}" type="datetimeFigureOut">
              <a:rPr lang="en-US" dirty="0"/>
              <a:t>5/19/25</a:t>
            </a:fld>
            <a:endParaRPr lang="en-US"/>
          </a:p>
        </p:txBody>
      </p:sp>
      <p:sp>
        <p:nvSpPr>
          <p:cNvPr id="5" name="Footer Placeholder 4">
            <a:extLst>
              <a:ext uri="{FF2B5EF4-FFF2-40B4-BE49-F238E27FC236}">
                <a16:creationId xmlns:a16="http://schemas.microsoft.com/office/drawing/2014/main" id="{C2EA668B-1DAB-449C-9BA4-7B1572A22BAC}"/>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E8C6567E-119D-4C98-93FF-73A332803A13}"/>
              </a:ext>
            </a:extLst>
          </p:cNvPr>
          <p:cNvSpPr>
            <a:spLocks noGrp="1"/>
          </p:cNvSpPr>
          <p:nvPr>
            <p:ph type="sldNum" sz="quarter" idx="12"/>
          </p:nvPr>
        </p:nvSpPr>
        <p:spPr/>
        <p:txBody>
          <a:bodyPr/>
          <a:lstStyle/>
          <a:p>
            <a:fld id="{196A61CA-0502-4EE4-9724-96EA822543E5}" type="slidenum">
              <a:rPr lang="en-US" dirty="0"/>
              <a:t>‹#›</a:t>
            </a:fld>
            <a:endParaRPr lang="en-US"/>
          </a:p>
        </p:txBody>
      </p:sp>
    </p:spTree>
    <p:extLst>
      <p:ext uri="{BB962C8B-B14F-4D97-AF65-F5344CB8AC3E}">
        <p14:creationId xmlns:p14="http://schemas.microsoft.com/office/powerpoint/2010/main" val="2350628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EF94C-BCB1-4F4C-AF70-DD2A5C4E3318}"/>
              </a:ext>
            </a:extLst>
          </p:cNvPr>
          <p:cNvSpPr>
            <a:spLocks noGrp="1"/>
          </p:cNvSpPr>
          <p:nvPr>
            <p:ph type="title"/>
          </p:nvPr>
        </p:nvSpPr>
        <p:spPr>
          <a:xfrm>
            <a:off x="1429566" y="1045445"/>
            <a:ext cx="9238434" cy="857559"/>
          </a:xfrm>
        </p:spPr>
        <p:txBody>
          <a:bodyPr anchor="b"/>
          <a:lstStyle>
            <a:lvl1pPr>
              <a:defRPr>
                <a:solidFill>
                  <a:schemeClr val="tx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8A909B75-A057-44B5-872F-DF01BDC8EA07}"/>
              </a:ext>
            </a:extLst>
          </p:cNvPr>
          <p:cNvSpPr>
            <a:spLocks noGrp="1"/>
          </p:cNvSpPr>
          <p:nvPr>
            <p:ph idx="1"/>
          </p:nvPr>
        </p:nvSpPr>
        <p:spPr>
          <a:xfrm>
            <a:off x="1429566" y="2286000"/>
            <a:ext cx="9238434" cy="3810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06260C-3219-4812-88F2-3162D37F293B}"/>
              </a:ext>
            </a:extLst>
          </p:cNvPr>
          <p:cNvSpPr>
            <a:spLocks noGrp="1"/>
          </p:cNvSpPr>
          <p:nvPr>
            <p:ph type="dt" sz="half" idx="10"/>
          </p:nvPr>
        </p:nvSpPr>
        <p:spPr/>
        <p:txBody>
          <a:bodyPr/>
          <a:lstStyle/>
          <a:p>
            <a:fld id="{A3C9FAAF-C467-4C93-8ECD-39AF5A14D498}" type="datetimeFigureOut">
              <a:rPr lang="en-US" dirty="0"/>
              <a:t>5/19/25</a:t>
            </a:fld>
            <a:endParaRPr lang="en-US"/>
          </a:p>
        </p:txBody>
      </p:sp>
      <p:sp>
        <p:nvSpPr>
          <p:cNvPr id="5" name="Footer Placeholder 4">
            <a:extLst>
              <a:ext uri="{FF2B5EF4-FFF2-40B4-BE49-F238E27FC236}">
                <a16:creationId xmlns:a16="http://schemas.microsoft.com/office/drawing/2014/main" id="{F2762B73-9C01-4BE3-A199-782BE6EBA6E4}"/>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2A761492-EB56-4454-9D2A-8BB94AACB899}"/>
              </a:ext>
            </a:extLst>
          </p:cNvPr>
          <p:cNvSpPr>
            <a:spLocks noGrp="1"/>
          </p:cNvSpPr>
          <p:nvPr>
            <p:ph type="sldNum" sz="quarter" idx="12"/>
          </p:nvPr>
        </p:nvSpPr>
        <p:spPr/>
        <p:txBody>
          <a:bodyPr/>
          <a:lstStyle/>
          <a:p>
            <a:fld id="{196A61CA-0502-4EE4-9724-96EA822543E5}" type="slidenum">
              <a:rPr lang="en-US" dirty="0"/>
              <a:t>‹#›</a:t>
            </a:fld>
            <a:endParaRPr lang="en-US"/>
          </a:p>
        </p:txBody>
      </p:sp>
    </p:spTree>
    <p:extLst>
      <p:ext uri="{BB962C8B-B14F-4D97-AF65-F5344CB8AC3E}">
        <p14:creationId xmlns:p14="http://schemas.microsoft.com/office/powerpoint/2010/main" val="4078457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980A128-A52A-402C-865B-1BF08D7F0458}"/>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E900447-3778-4AB7-ACB3-7C2313FE9A47}"/>
              </a:ext>
            </a:extLst>
          </p:cNvPr>
          <p:cNvSpPr>
            <a:spLocks noGrp="1"/>
          </p:cNvSpPr>
          <p:nvPr>
            <p:ph type="title"/>
          </p:nvPr>
        </p:nvSpPr>
        <p:spPr>
          <a:xfrm>
            <a:off x="1421745" y="1287554"/>
            <a:ext cx="8284963" cy="3113064"/>
          </a:xfrm>
        </p:spPr>
        <p:txBody>
          <a:bodyPr anchor="t"/>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F9B910C9-BA3C-4D31-9C62-2C2408591FF2}"/>
              </a:ext>
            </a:extLst>
          </p:cNvPr>
          <p:cNvSpPr>
            <a:spLocks noGrp="1"/>
          </p:cNvSpPr>
          <p:nvPr>
            <p:ph type="body" idx="1"/>
          </p:nvPr>
        </p:nvSpPr>
        <p:spPr>
          <a:xfrm>
            <a:off x="1421744" y="4619707"/>
            <a:ext cx="7722256" cy="1476293"/>
          </a:xfrm>
        </p:spPr>
        <p:txBody>
          <a:bodyPr anchor="b">
            <a:normAutofit/>
          </a:bodyPr>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742E8A-6B69-406B-A3DF-0A1B76832E0A}"/>
              </a:ext>
            </a:extLst>
          </p:cNvPr>
          <p:cNvSpPr>
            <a:spLocks noGrp="1"/>
          </p:cNvSpPr>
          <p:nvPr>
            <p:ph type="dt" sz="half" idx="10"/>
          </p:nvPr>
        </p:nvSpPr>
        <p:spPr/>
        <p:txBody>
          <a:bodyPr/>
          <a:lstStyle/>
          <a:p>
            <a:fld id="{3E37E480-B2BA-4553-A144-61E7F75833ED}" type="datetimeFigureOut">
              <a:rPr lang="en-US" dirty="0"/>
              <a:t>5/19/25</a:t>
            </a:fld>
            <a:endParaRPr lang="en-US"/>
          </a:p>
        </p:txBody>
      </p:sp>
      <p:sp>
        <p:nvSpPr>
          <p:cNvPr id="5" name="Footer Placeholder 4">
            <a:extLst>
              <a:ext uri="{FF2B5EF4-FFF2-40B4-BE49-F238E27FC236}">
                <a16:creationId xmlns:a16="http://schemas.microsoft.com/office/drawing/2014/main" id="{64D665CF-4461-4BB8-8F3A-ED1CB1084CA2}"/>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D4898B27-5EF3-49F4-B3CE-F3CF419AE06E}"/>
              </a:ext>
            </a:extLst>
          </p:cNvPr>
          <p:cNvSpPr>
            <a:spLocks noGrp="1"/>
          </p:cNvSpPr>
          <p:nvPr>
            <p:ph type="sldNum" sz="quarter" idx="12"/>
          </p:nvPr>
        </p:nvSpPr>
        <p:spPr/>
        <p:txBody>
          <a:bodyPr/>
          <a:lstStyle/>
          <a:p>
            <a:fld id="{196A61CA-0502-4EE4-9724-96EA822543E5}" type="slidenum">
              <a:rPr lang="en-US" dirty="0"/>
              <a:t>‹#›</a:t>
            </a:fld>
            <a:endParaRPr lang="en-US"/>
          </a:p>
        </p:txBody>
      </p:sp>
    </p:spTree>
    <p:extLst>
      <p:ext uri="{BB962C8B-B14F-4D97-AF65-F5344CB8AC3E}">
        <p14:creationId xmlns:p14="http://schemas.microsoft.com/office/powerpoint/2010/main" val="535698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3F3BA-5AD5-4F15-97B2-E4652D1D4E15}"/>
              </a:ext>
            </a:extLst>
          </p:cNvPr>
          <p:cNvSpPr>
            <a:spLocks noGrp="1"/>
          </p:cNvSpPr>
          <p:nvPr>
            <p:ph type="title"/>
          </p:nvPr>
        </p:nvSpPr>
        <p:spPr>
          <a:xfrm>
            <a:off x="1429566" y="1013411"/>
            <a:ext cx="9238434" cy="889592"/>
          </a:xfrm>
        </p:spPr>
        <p:txBody>
          <a:bodyPr/>
          <a:lstStyle>
            <a:lvl1pPr>
              <a:defRPr>
                <a:solidFill>
                  <a:schemeClr val="tx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7EA997B8-1FD3-40E6-A486-256EB41DB70A}"/>
              </a:ext>
            </a:extLst>
          </p:cNvPr>
          <p:cNvSpPr>
            <a:spLocks noGrp="1"/>
          </p:cNvSpPr>
          <p:nvPr>
            <p:ph sz="half" idx="1"/>
          </p:nvPr>
        </p:nvSpPr>
        <p:spPr>
          <a:xfrm>
            <a:off x="1429566"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183F4D8-AA9A-4AF7-86EA-E4D797B98CE9}"/>
              </a:ext>
            </a:extLst>
          </p:cNvPr>
          <p:cNvSpPr>
            <a:spLocks noGrp="1"/>
          </p:cNvSpPr>
          <p:nvPr>
            <p:ph sz="half" idx="2"/>
          </p:nvPr>
        </p:nvSpPr>
        <p:spPr>
          <a:xfrm>
            <a:off x="6172200"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A08823E-BC08-4810-9BFF-35D2EA2AE729}"/>
              </a:ext>
            </a:extLst>
          </p:cNvPr>
          <p:cNvSpPr>
            <a:spLocks noGrp="1"/>
          </p:cNvSpPr>
          <p:nvPr>
            <p:ph type="dt" sz="half" idx="10"/>
          </p:nvPr>
        </p:nvSpPr>
        <p:spPr/>
        <p:txBody>
          <a:bodyPr/>
          <a:lstStyle/>
          <a:p>
            <a:fld id="{390E682A-6B53-4B08-AE4D-4C5E659103CC}" type="datetimeFigureOut">
              <a:rPr lang="en-US" dirty="0"/>
              <a:t>5/19/25</a:t>
            </a:fld>
            <a:endParaRPr lang="en-US"/>
          </a:p>
        </p:txBody>
      </p:sp>
      <p:sp>
        <p:nvSpPr>
          <p:cNvPr id="6" name="Footer Placeholder 5">
            <a:extLst>
              <a:ext uri="{FF2B5EF4-FFF2-40B4-BE49-F238E27FC236}">
                <a16:creationId xmlns:a16="http://schemas.microsoft.com/office/drawing/2014/main" id="{2FDD2BFB-BB2C-4C4A-A6E1-DD223C2BE02F}"/>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95D369B2-12F8-4583-8A7F-523C9A3EF09B}"/>
              </a:ext>
            </a:extLst>
          </p:cNvPr>
          <p:cNvSpPr>
            <a:spLocks noGrp="1"/>
          </p:cNvSpPr>
          <p:nvPr>
            <p:ph type="sldNum" sz="quarter" idx="12"/>
          </p:nvPr>
        </p:nvSpPr>
        <p:spPr/>
        <p:txBody>
          <a:bodyPr/>
          <a:lstStyle/>
          <a:p>
            <a:fld id="{196A61CA-0502-4EE4-9724-96EA822543E5}" type="slidenum">
              <a:rPr lang="en-US" dirty="0"/>
              <a:t>‹#›</a:t>
            </a:fld>
            <a:endParaRPr lang="en-US"/>
          </a:p>
        </p:txBody>
      </p:sp>
    </p:spTree>
    <p:extLst>
      <p:ext uri="{BB962C8B-B14F-4D97-AF65-F5344CB8AC3E}">
        <p14:creationId xmlns:p14="http://schemas.microsoft.com/office/powerpoint/2010/main" val="2284048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C717F-84B9-44BA-8DD6-680394AB193E}"/>
              </a:ext>
            </a:extLst>
          </p:cNvPr>
          <p:cNvSpPr>
            <a:spLocks noGrp="1"/>
          </p:cNvSpPr>
          <p:nvPr>
            <p:ph type="title"/>
          </p:nvPr>
        </p:nvSpPr>
        <p:spPr>
          <a:xfrm>
            <a:off x="1429566" y="1079150"/>
            <a:ext cx="9238434" cy="823912"/>
          </a:xfrm>
        </p:spPr>
        <p:txBody>
          <a:bodyPr/>
          <a:lstStyle>
            <a:lvl1pPr>
              <a:defRPr>
                <a:solidFill>
                  <a:schemeClr val="tx1"/>
                </a:solidFill>
              </a:defRPr>
            </a:lvl1pPr>
          </a:lstStyle>
          <a:p>
            <a:r>
              <a:rPr lang="en-US"/>
              <a:t>Click to edit Master title style</a:t>
            </a:r>
          </a:p>
        </p:txBody>
      </p:sp>
      <p:sp>
        <p:nvSpPr>
          <p:cNvPr id="3" name="Text Placeholder 2">
            <a:extLst>
              <a:ext uri="{FF2B5EF4-FFF2-40B4-BE49-F238E27FC236}">
                <a16:creationId xmlns:a16="http://schemas.microsoft.com/office/drawing/2014/main" id="{2A1217D6-7448-4625-964F-5D82F65F11F7}"/>
              </a:ext>
            </a:extLst>
          </p:cNvPr>
          <p:cNvSpPr>
            <a:spLocks noGrp="1"/>
          </p:cNvSpPr>
          <p:nvPr>
            <p:ph type="body" idx="1"/>
          </p:nvPr>
        </p:nvSpPr>
        <p:spPr>
          <a:xfrm>
            <a:off x="1429567" y="2013217"/>
            <a:ext cx="4495799" cy="704232"/>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53A534C-0B54-4327-99C0-4F0019FD21F6}"/>
              </a:ext>
            </a:extLst>
          </p:cNvPr>
          <p:cNvSpPr>
            <a:spLocks noGrp="1"/>
          </p:cNvSpPr>
          <p:nvPr>
            <p:ph sz="half" idx="2"/>
          </p:nvPr>
        </p:nvSpPr>
        <p:spPr>
          <a:xfrm>
            <a:off x="1429567"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89D4A63-0795-4B74-8C11-5FE7944118C7}"/>
              </a:ext>
            </a:extLst>
          </p:cNvPr>
          <p:cNvSpPr>
            <a:spLocks noGrp="1"/>
          </p:cNvSpPr>
          <p:nvPr>
            <p:ph type="body" sz="quarter" idx="3"/>
          </p:nvPr>
        </p:nvSpPr>
        <p:spPr>
          <a:xfrm>
            <a:off x="6172200" y="2013215"/>
            <a:ext cx="4495800" cy="704233"/>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3D16F3-F747-441B-9854-27225954DEC4}"/>
              </a:ext>
            </a:extLst>
          </p:cNvPr>
          <p:cNvSpPr>
            <a:spLocks noGrp="1"/>
          </p:cNvSpPr>
          <p:nvPr>
            <p:ph sz="quarter" idx="4"/>
          </p:nvPr>
        </p:nvSpPr>
        <p:spPr>
          <a:xfrm>
            <a:off x="6172200"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E8168E2-6B97-486E-B0E4-4E7F5CDBB5B1}"/>
              </a:ext>
            </a:extLst>
          </p:cNvPr>
          <p:cNvSpPr>
            <a:spLocks noGrp="1"/>
          </p:cNvSpPr>
          <p:nvPr>
            <p:ph type="dt" sz="half" idx="10"/>
          </p:nvPr>
        </p:nvSpPr>
        <p:spPr/>
        <p:txBody>
          <a:bodyPr/>
          <a:lstStyle/>
          <a:p>
            <a:fld id="{7C69F0F6-BEBB-4894-ABB2-75C5CBE0DDB9}" type="datetimeFigureOut">
              <a:rPr lang="en-US" dirty="0"/>
              <a:t>5/19/25</a:t>
            </a:fld>
            <a:endParaRPr lang="en-US"/>
          </a:p>
        </p:txBody>
      </p:sp>
      <p:sp>
        <p:nvSpPr>
          <p:cNvPr id="8" name="Footer Placeholder 7">
            <a:extLst>
              <a:ext uri="{FF2B5EF4-FFF2-40B4-BE49-F238E27FC236}">
                <a16:creationId xmlns:a16="http://schemas.microsoft.com/office/drawing/2014/main" id="{D05D3E2B-2F4E-4347-A8E9-27EB7D0359B3}"/>
              </a:ext>
            </a:extLst>
          </p:cNvPr>
          <p:cNvSpPr>
            <a:spLocks noGrp="1"/>
          </p:cNvSpPr>
          <p:nvPr>
            <p:ph type="ftr" sz="quarter" idx="11"/>
          </p:nvPr>
        </p:nvSpPr>
        <p:spPr/>
        <p:txBody>
          <a:bodyPr/>
          <a:lstStyle/>
          <a:p>
            <a:r>
              <a:rPr lang="en-US"/>
              <a:t>
              </a:t>
            </a:r>
          </a:p>
        </p:txBody>
      </p:sp>
      <p:sp>
        <p:nvSpPr>
          <p:cNvPr id="9" name="Slide Number Placeholder 8">
            <a:extLst>
              <a:ext uri="{FF2B5EF4-FFF2-40B4-BE49-F238E27FC236}">
                <a16:creationId xmlns:a16="http://schemas.microsoft.com/office/drawing/2014/main" id="{DC1FC4F5-6876-414E-9E30-84706A3F528C}"/>
              </a:ext>
            </a:extLst>
          </p:cNvPr>
          <p:cNvSpPr>
            <a:spLocks noGrp="1"/>
          </p:cNvSpPr>
          <p:nvPr>
            <p:ph type="sldNum" sz="quarter" idx="12"/>
          </p:nvPr>
        </p:nvSpPr>
        <p:spPr/>
        <p:txBody>
          <a:bodyPr/>
          <a:lstStyle/>
          <a:p>
            <a:fld id="{196A61CA-0502-4EE4-9724-96EA822543E5}" type="slidenum">
              <a:rPr lang="en-US" dirty="0"/>
              <a:t>‹#›</a:t>
            </a:fld>
            <a:endParaRPr lang="en-US"/>
          </a:p>
        </p:txBody>
      </p:sp>
      <p:cxnSp>
        <p:nvCxnSpPr>
          <p:cNvPr id="11" name="Straight Connector 10">
            <a:extLst>
              <a:ext uri="{FF2B5EF4-FFF2-40B4-BE49-F238E27FC236}">
                <a16:creationId xmlns:a16="http://schemas.microsoft.com/office/drawing/2014/main" id="{A70D2F04-5474-46B9-B838-858CDF4AB2D2}"/>
              </a:ext>
            </a:extLst>
          </p:cNvPr>
          <p:cNvCxnSpPr>
            <a:cxnSpLocks/>
          </p:cNvCxnSpPr>
          <p:nvPr/>
        </p:nvCxnSpPr>
        <p:spPr>
          <a:xfrm>
            <a:off x="6270727"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ADEE893-BE45-47F3-BCF0-02424B3503CC}"/>
              </a:ext>
            </a:extLst>
          </p:cNvPr>
          <p:cNvSpPr/>
          <p:nvPr/>
        </p:nvSpPr>
        <p:spPr>
          <a:xfrm>
            <a:off x="-1171838" y="4592406"/>
            <a:ext cx="808262" cy="3897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3FB5178A-4501-4B56-8BF1-D083D7B021CE}"/>
              </a:ext>
            </a:extLst>
          </p:cNvPr>
          <p:cNvCxnSpPr>
            <a:cxnSpLocks/>
          </p:cNvCxnSpPr>
          <p:nvPr/>
        </p:nvCxnSpPr>
        <p:spPr>
          <a:xfrm>
            <a:off x="1524000"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9508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2109C6-041C-42BA-B507-8EA298046EDD}"/>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F7BF877-20DD-40F4-AEA8-E1B6D5350D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7DC874-15B5-4338-B7D1-8E393AB4C16E}"/>
              </a:ext>
            </a:extLst>
          </p:cNvPr>
          <p:cNvSpPr>
            <a:spLocks noGrp="1"/>
          </p:cNvSpPr>
          <p:nvPr>
            <p:ph type="dt" sz="half" idx="10"/>
          </p:nvPr>
        </p:nvSpPr>
        <p:spPr/>
        <p:txBody>
          <a:bodyPr/>
          <a:lstStyle/>
          <a:p>
            <a:fld id="{8B3E9E5F-17D9-4A30-9DA3-64E46A6DF111}" type="datetimeFigureOut">
              <a:rPr lang="en-US" dirty="0"/>
              <a:t>5/19/25</a:t>
            </a:fld>
            <a:endParaRPr lang="en-US"/>
          </a:p>
        </p:txBody>
      </p:sp>
      <p:sp>
        <p:nvSpPr>
          <p:cNvPr id="4" name="Footer Placeholder 3">
            <a:extLst>
              <a:ext uri="{FF2B5EF4-FFF2-40B4-BE49-F238E27FC236}">
                <a16:creationId xmlns:a16="http://schemas.microsoft.com/office/drawing/2014/main" id="{7E66BAE3-24C5-483F-9141-D860A265E78D}"/>
              </a:ext>
            </a:extLst>
          </p:cNvPr>
          <p:cNvSpPr>
            <a:spLocks noGrp="1"/>
          </p:cNvSpPr>
          <p:nvPr>
            <p:ph type="ftr" sz="quarter" idx="11"/>
          </p:nvPr>
        </p:nvSpPr>
        <p:spPr/>
        <p:txBody>
          <a:bodyPr/>
          <a:lstStyle/>
          <a:p>
            <a:r>
              <a:rPr lang="en-US"/>
              <a:t>
              </a:t>
            </a:r>
          </a:p>
        </p:txBody>
      </p:sp>
      <p:sp>
        <p:nvSpPr>
          <p:cNvPr id="5" name="Slide Number Placeholder 4">
            <a:extLst>
              <a:ext uri="{FF2B5EF4-FFF2-40B4-BE49-F238E27FC236}">
                <a16:creationId xmlns:a16="http://schemas.microsoft.com/office/drawing/2014/main" id="{059AEEB4-66F8-4008-B616-804FB9D91CF9}"/>
              </a:ext>
            </a:extLst>
          </p:cNvPr>
          <p:cNvSpPr>
            <a:spLocks noGrp="1"/>
          </p:cNvSpPr>
          <p:nvPr>
            <p:ph type="sldNum" sz="quarter" idx="12"/>
          </p:nvPr>
        </p:nvSpPr>
        <p:spPr/>
        <p:txBody>
          <a:bodyPr/>
          <a:lstStyle/>
          <a:p>
            <a:fld id="{196A61CA-0502-4EE4-9724-96EA822543E5}" type="slidenum">
              <a:rPr lang="en-US" dirty="0"/>
              <a:t>‹#›</a:t>
            </a:fld>
            <a:endParaRPr lang="en-US"/>
          </a:p>
        </p:txBody>
      </p:sp>
    </p:spTree>
    <p:extLst>
      <p:ext uri="{BB962C8B-B14F-4D97-AF65-F5344CB8AC3E}">
        <p14:creationId xmlns:p14="http://schemas.microsoft.com/office/powerpoint/2010/main" val="838994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46C975-8FFB-4A4B-9213-774EE3901DE9}"/>
              </a:ext>
            </a:extLst>
          </p:cNvPr>
          <p:cNvSpPr>
            <a:spLocks noGrp="1"/>
          </p:cNvSpPr>
          <p:nvPr>
            <p:ph type="dt" sz="half" idx="10"/>
          </p:nvPr>
        </p:nvSpPr>
        <p:spPr/>
        <p:txBody>
          <a:bodyPr/>
          <a:lstStyle/>
          <a:p>
            <a:fld id="{033AC5F0-3BC3-4718-BCCA-24B5655EC864}" type="datetimeFigureOut">
              <a:rPr lang="en-US" dirty="0"/>
              <a:t>5/19/25</a:t>
            </a:fld>
            <a:endParaRPr lang="en-US"/>
          </a:p>
        </p:txBody>
      </p:sp>
      <p:sp>
        <p:nvSpPr>
          <p:cNvPr id="3" name="Footer Placeholder 2">
            <a:extLst>
              <a:ext uri="{FF2B5EF4-FFF2-40B4-BE49-F238E27FC236}">
                <a16:creationId xmlns:a16="http://schemas.microsoft.com/office/drawing/2014/main" id="{4FBA744F-475D-4105-8E4A-025815549539}"/>
              </a:ext>
            </a:extLst>
          </p:cNvPr>
          <p:cNvSpPr>
            <a:spLocks noGrp="1"/>
          </p:cNvSpPr>
          <p:nvPr>
            <p:ph type="ftr" sz="quarter" idx="11"/>
          </p:nvPr>
        </p:nvSpPr>
        <p:spPr/>
        <p:txBody>
          <a:bodyPr/>
          <a:lstStyle/>
          <a:p>
            <a:r>
              <a:rPr lang="en-US"/>
              <a:t>
              </a:t>
            </a:r>
          </a:p>
        </p:txBody>
      </p:sp>
      <p:sp>
        <p:nvSpPr>
          <p:cNvPr id="4" name="Slide Number Placeholder 3">
            <a:extLst>
              <a:ext uri="{FF2B5EF4-FFF2-40B4-BE49-F238E27FC236}">
                <a16:creationId xmlns:a16="http://schemas.microsoft.com/office/drawing/2014/main" id="{6F3FA64C-7966-4D6F-88D7-4B89F2A1DF2C}"/>
              </a:ext>
            </a:extLst>
          </p:cNvPr>
          <p:cNvSpPr>
            <a:spLocks noGrp="1"/>
          </p:cNvSpPr>
          <p:nvPr>
            <p:ph type="sldNum" sz="quarter" idx="12"/>
          </p:nvPr>
        </p:nvSpPr>
        <p:spPr/>
        <p:txBody>
          <a:bodyPr/>
          <a:lstStyle/>
          <a:p>
            <a:fld id="{196A61CA-0502-4EE4-9724-96EA822543E5}" type="slidenum">
              <a:rPr lang="en-US" dirty="0"/>
              <a:t>‹#›</a:t>
            </a:fld>
            <a:endParaRPr lang="en-US"/>
          </a:p>
        </p:txBody>
      </p:sp>
    </p:spTree>
    <p:extLst>
      <p:ext uri="{BB962C8B-B14F-4D97-AF65-F5344CB8AC3E}">
        <p14:creationId xmlns:p14="http://schemas.microsoft.com/office/powerpoint/2010/main" val="7396261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4ED5F-AB94-4DCF-8971-B8B2B55AF653}"/>
              </a:ext>
            </a:extLst>
          </p:cNvPr>
          <p:cNvSpPr>
            <a:spLocks noGrp="1"/>
          </p:cNvSpPr>
          <p:nvPr>
            <p:ph type="title"/>
          </p:nvPr>
        </p:nvSpPr>
        <p:spPr>
          <a:xfrm>
            <a:off x="1443740" y="1558944"/>
            <a:ext cx="3279689" cy="1864196"/>
          </a:xfrm>
        </p:spPr>
        <p:txBody>
          <a:bodyPr anchor="b"/>
          <a:lstStyle>
            <a:lvl1pPr algn="r">
              <a:defRPr sz="2800">
                <a:solidFill>
                  <a:schemeClr val="tx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141EE4CB-68CF-4BF3-A891-8277AFD13D88}"/>
              </a:ext>
            </a:extLst>
          </p:cNvPr>
          <p:cNvSpPr>
            <a:spLocks noGrp="1"/>
          </p:cNvSpPr>
          <p:nvPr>
            <p:ph idx="1"/>
          </p:nvPr>
        </p:nvSpPr>
        <p:spPr>
          <a:xfrm>
            <a:off x="5334000" y="762000"/>
            <a:ext cx="5333999" cy="5334000"/>
          </a:xfrm>
        </p:spPr>
        <p:txBody>
          <a:bodyPr anchor="ctr">
            <a:normAutofit/>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5292E72-B66D-40EE-B182-5585382A6DC9}"/>
              </a:ext>
            </a:extLst>
          </p:cNvPr>
          <p:cNvSpPr>
            <a:spLocks noGrp="1"/>
          </p:cNvSpPr>
          <p:nvPr>
            <p:ph type="body" sz="half" idx="2"/>
          </p:nvPr>
        </p:nvSpPr>
        <p:spPr>
          <a:xfrm>
            <a:off x="1443741" y="3649682"/>
            <a:ext cx="3233096" cy="1933605"/>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73B694-B050-45F3-AE6F-A86A129F1C64}"/>
              </a:ext>
            </a:extLst>
          </p:cNvPr>
          <p:cNvSpPr>
            <a:spLocks noGrp="1"/>
          </p:cNvSpPr>
          <p:nvPr>
            <p:ph type="dt" sz="half" idx="10"/>
          </p:nvPr>
        </p:nvSpPr>
        <p:spPr/>
        <p:txBody>
          <a:bodyPr/>
          <a:lstStyle/>
          <a:p>
            <a:fld id="{9EB8BD81-465B-40F2-9A54-9DF3B12AF598}" type="datetimeFigureOut">
              <a:rPr lang="en-US" dirty="0"/>
              <a:t>5/19/25</a:t>
            </a:fld>
            <a:endParaRPr lang="en-US"/>
          </a:p>
        </p:txBody>
      </p:sp>
      <p:sp>
        <p:nvSpPr>
          <p:cNvPr id="6" name="Footer Placeholder 5">
            <a:extLst>
              <a:ext uri="{FF2B5EF4-FFF2-40B4-BE49-F238E27FC236}">
                <a16:creationId xmlns:a16="http://schemas.microsoft.com/office/drawing/2014/main" id="{7E8AE423-9CA5-46B3-96B1-7586AD02080D}"/>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014B973D-F1F7-47BC-996D-6100B7C89520}"/>
              </a:ext>
            </a:extLst>
          </p:cNvPr>
          <p:cNvSpPr>
            <a:spLocks noGrp="1"/>
          </p:cNvSpPr>
          <p:nvPr>
            <p:ph type="sldNum" sz="quarter" idx="12"/>
          </p:nvPr>
        </p:nvSpPr>
        <p:spPr/>
        <p:txBody>
          <a:bodyPr/>
          <a:lstStyle/>
          <a:p>
            <a:fld id="{196A61CA-0502-4EE4-9724-96EA822543E5}" type="slidenum">
              <a:rPr lang="en-US" dirty="0"/>
              <a:t>‹#›</a:t>
            </a:fld>
            <a:endParaRPr lang="en-US"/>
          </a:p>
        </p:txBody>
      </p:sp>
    </p:spTree>
    <p:extLst>
      <p:ext uri="{BB962C8B-B14F-4D97-AF65-F5344CB8AC3E}">
        <p14:creationId xmlns:p14="http://schemas.microsoft.com/office/powerpoint/2010/main" val="2191450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9949-4A1F-4DA9-9B75-A6180F954B8D}"/>
              </a:ext>
            </a:extLst>
          </p:cNvPr>
          <p:cNvSpPr>
            <a:spLocks noGrp="1"/>
          </p:cNvSpPr>
          <p:nvPr>
            <p:ph type="title"/>
          </p:nvPr>
        </p:nvSpPr>
        <p:spPr>
          <a:xfrm>
            <a:off x="1433543" y="1383126"/>
            <a:ext cx="3289886" cy="2045874"/>
          </a:xfrm>
        </p:spPr>
        <p:txBody>
          <a:bodyPr anchor="b"/>
          <a:lstStyle>
            <a:lvl1pPr algn="r">
              <a:defRPr sz="2800">
                <a:solidFill>
                  <a:schemeClr val="tx1"/>
                </a:solidFill>
              </a:defRPr>
            </a:lvl1pPr>
          </a:lstStyle>
          <a:p>
            <a:r>
              <a:rPr lang="en-US"/>
              <a:t>Click to edit Master title style</a:t>
            </a:r>
          </a:p>
        </p:txBody>
      </p:sp>
      <p:sp>
        <p:nvSpPr>
          <p:cNvPr id="3" name="Picture Placeholder 2">
            <a:extLst>
              <a:ext uri="{FF2B5EF4-FFF2-40B4-BE49-F238E27FC236}">
                <a16:creationId xmlns:a16="http://schemas.microsoft.com/office/drawing/2014/main" id="{79A8D794-C670-4569-93D9-0FF8B35AA7AE}"/>
              </a:ext>
            </a:extLst>
          </p:cNvPr>
          <p:cNvSpPr>
            <a:spLocks noGrp="1" noChangeAspect="1"/>
          </p:cNvSpPr>
          <p:nvPr>
            <p:ph type="pic" idx="1"/>
          </p:nvPr>
        </p:nvSpPr>
        <p:spPr>
          <a:xfrm>
            <a:off x="5334001" y="762000"/>
            <a:ext cx="5333999" cy="5334000"/>
          </a:xfrm>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92486F6-AE67-4B34-B8E2-0B7576DC2E3A}"/>
              </a:ext>
            </a:extLst>
          </p:cNvPr>
          <p:cNvSpPr>
            <a:spLocks noGrp="1"/>
          </p:cNvSpPr>
          <p:nvPr>
            <p:ph type="body" sz="half" idx="2"/>
          </p:nvPr>
        </p:nvSpPr>
        <p:spPr>
          <a:xfrm>
            <a:off x="1433544" y="3649682"/>
            <a:ext cx="3243292" cy="1684317"/>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98B11C-BB63-49A6-B488-29D4FBF8E107}"/>
              </a:ext>
            </a:extLst>
          </p:cNvPr>
          <p:cNvSpPr>
            <a:spLocks noGrp="1"/>
          </p:cNvSpPr>
          <p:nvPr>
            <p:ph type="dt" sz="half" idx="10"/>
          </p:nvPr>
        </p:nvSpPr>
        <p:spPr/>
        <p:txBody>
          <a:bodyPr/>
          <a:lstStyle/>
          <a:p>
            <a:fld id="{F04B3CEF-64EF-4C43-9530-8E9CBFD2CAD1}" type="datetimeFigureOut">
              <a:rPr lang="en-US" dirty="0"/>
              <a:t>5/19/25</a:t>
            </a:fld>
            <a:endParaRPr lang="en-US"/>
          </a:p>
        </p:txBody>
      </p:sp>
      <p:sp>
        <p:nvSpPr>
          <p:cNvPr id="6" name="Footer Placeholder 5">
            <a:extLst>
              <a:ext uri="{FF2B5EF4-FFF2-40B4-BE49-F238E27FC236}">
                <a16:creationId xmlns:a16="http://schemas.microsoft.com/office/drawing/2014/main" id="{324B9166-6D36-4F0A-9ADD-33D49A0C3A57}"/>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6FB22B8F-7760-41B3-9053-DD90255B9EEE}"/>
              </a:ext>
            </a:extLst>
          </p:cNvPr>
          <p:cNvSpPr>
            <a:spLocks noGrp="1"/>
          </p:cNvSpPr>
          <p:nvPr>
            <p:ph type="sldNum" sz="quarter" idx="12"/>
          </p:nvPr>
        </p:nvSpPr>
        <p:spPr/>
        <p:txBody>
          <a:bodyPr/>
          <a:lstStyle/>
          <a:p>
            <a:fld id="{196A61CA-0502-4EE4-9724-96EA822543E5}" type="slidenum">
              <a:rPr lang="en-US" dirty="0"/>
              <a:t>‹#›</a:t>
            </a:fld>
            <a:endParaRPr lang="en-US"/>
          </a:p>
        </p:txBody>
      </p:sp>
    </p:spTree>
    <p:extLst>
      <p:ext uri="{BB962C8B-B14F-4D97-AF65-F5344CB8AC3E}">
        <p14:creationId xmlns:p14="http://schemas.microsoft.com/office/powerpoint/2010/main" val="2749426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84152A-7FE0-4708-B7C1-DBEC8F133766}"/>
              </a:ext>
            </a:extLst>
          </p:cNvPr>
          <p:cNvSpPr>
            <a:spLocks noGrp="1"/>
          </p:cNvSpPr>
          <p:nvPr>
            <p:ph type="title"/>
          </p:nvPr>
        </p:nvSpPr>
        <p:spPr>
          <a:xfrm>
            <a:off x="1429566" y="1041621"/>
            <a:ext cx="9238434" cy="861383"/>
          </a:xfrm>
          <a:prstGeom prst="rect">
            <a:avLst/>
          </a:prstGeom>
        </p:spPr>
        <p:txBody>
          <a:bodyPr vert="horz" lIns="91440" tIns="45720" rIns="91440" bIns="45720" rtlCol="0" anchor="b">
            <a:noAutofit/>
          </a:bodyPr>
          <a:lstStyle/>
          <a:p>
            <a:r>
              <a:rPr lang="en-US"/>
              <a:t>Click to edit Master title style</a:t>
            </a:r>
          </a:p>
        </p:txBody>
      </p:sp>
      <p:sp>
        <p:nvSpPr>
          <p:cNvPr id="3" name="Text Placeholder 2">
            <a:extLst>
              <a:ext uri="{FF2B5EF4-FFF2-40B4-BE49-F238E27FC236}">
                <a16:creationId xmlns:a16="http://schemas.microsoft.com/office/drawing/2014/main" id="{B911AB53-BAF9-439D-9451-47193CF2FF8E}"/>
              </a:ext>
            </a:extLst>
          </p:cNvPr>
          <p:cNvSpPr>
            <a:spLocks noGrp="1"/>
          </p:cNvSpPr>
          <p:nvPr>
            <p:ph type="body" idx="1"/>
          </p:nvPr>
        </p:nvSpPr>
        <p:spPr>
          <a:xfrm>
            <a:off x="1429566" y="2285999"/>
            <a:ext cx="9238434" cy="3810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B96D9F-562A-496F-A530-A561994DC5EF}"/>
              </a:ext>
            </a:extLst>
          </p:cNvPr>
          <p:cNvSpPr>
            <a:spLocks noGrp="1"/>
          </p:cNvSpPr>
          <p:nvPr>
            <p:ph type="dt" sz="half" idx="2"/>
          </p:nvPr>
        </p:nvSpPr>
        <p:spPr>
          <a:xfrm rot="5400000">
            <a:off x="10471087" y="4891318"/>
            <a:ext cx="2673295"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B70A3DFD-A535-46B2-84C1-61DC8B16A904}" type="datetimeFigureOut">
              <a:rPr lang="en-US" dirty="0"/>
              <a:t>5/19/25</a:t>
            </a:fld>
            <a:endParaRPr lang="en-US"/>
          </a:p>
        </p:txBody>
      </p:sp>
      <p:sp>
        <p:nvSpPr>
          <p:cNvPr id="5" name="Footer Placeholder 4">
            <a:extLst>
              <a:ext uri="{FF2B5EF4-FFF2-40B4-BE49-F238E27FC236}">
                <a16:creationId xmlns:a16="http://schemas.microsoft.com/office/drawing/2014/main" id="{CC3060FE-AAC3-4FAE-9EB4-BCAE72D95670}"/>
              </a:ext>
            </a:extLst>
          </p:cNvPr>
          <p:cNvSpPr>
            <a:spLocks noGrp="1"/>
          </p:cNvSpPr>
          <p:nvPr>
            <p:ph type="ftr" sz="quarter" idx="3"/>
          </p:nvPr>
        </p:nvSpPr>
        <p:spPr>
          <a:xfrm rot="5400000">
            <a:off x="10473021" y="1609893"/>
            <a:ext cx="2669427" cy="365125"/>
          </a:xfrm>
          <a:prstGeom prst="rect">
            <a:avLst/>
          </a:prstGeom>
        </p:spPr>
        <p:txBody>
          <a:bodyPr vert="horz" lIns="91440" tIns="45720" rIns="91440" bIns="45720" rtlCol="0" anchor="ctr"/>
          <a:lstStyle>
            <a:lvl1pPr algn="r">
              <a:defRPr sz="700" b="1" cap="all" spc="300" baseline="0">
                <a:solidFill>
                  <a:schemeClr val="tx1"/>
                </a:solidFill>
              </a:defRPr>
            </a:lvl1pPr>
          </a:lstStyle>
          <a:p>
            <a:r>
              <a:rPr lang="en-US"/>
              <a:t>
              </a:t>
            </a:r>
          </a:p>
        </p:txBody>
      </p:sp>
      <p:sp>
        <p:nvSpPr>
          <p:cNvPr id="6" name="Slide Number Placeholder 5">
            <a:extLst>
              <a:ext uri="{FF2B5EF4-FFF2-40B4-BE49-F238E27FC236}">
                <a16:creationId xmlns:a16="http://schemas.microsoft.com/office/drawing/2014/main" id="{4777EDB2-8F31-42FA-B253-62D241466385}"/>
              </a:ext>
            </a:extLst>
          </p:cNvPr>
          <p:cNvSpPr>
            <a:spLocks noGrp="1"/>
          </p:cNvSpPr>
          <p:nvPr>
            <p:ph type="sldNum" sz="quarter" idx="4"/>
          </p:nvPr>
        </p:nvSpPr>
        <p:spPr>
          <a:xfrm>
            <a:off x="11492908" y="3219853"/>
            <a:ext cx="629653" cy="429830"/>
          </a:xfrm>
          <a:prstGeom prst="rect">
            <a:avLst/>
          </a:prstGeom>
        </p:spPr>
        <p:txBody>
          <a:bodyPr vert="horz" lIns="91440" tIns="45720" rIns="91440" bIns="45720" rtlCol="0" anchor="ctr"/>
          <a:lstStyle>
            <a:lvl1pPr algn="ctr">
              <a:defRPr sz="1600" b="1">
                <a:solidFill>
                  <a:schemeClr val="tx1">
                    <a:tint val="75000"/>
                  </a:schemeClr>
                </a:solidFill>
                <a:latin typeface="+mj-lt"/>
              </a:defRPr>
            </a:lvl1pPr>
          </a:lstStyle>
          <a:p>
            <a:fld id="{196A61CA-0502-4EE4-9724-96EA822543E5}" type="slidenum">
              <a:rPr lang="en-US" dirty="0"/>
              <a:t>‹#›</a:t>
            </a:fld>
            <a:endParaRPr lang="en-US"/>
          </a:p>
        </p:txBody>
      </p:sp>
    </p:spTree>
    <p:extLst>
      <p:ext uri="{BB962C8B-B14F-4D97-AF65-F5344CB8AC3E}">
        <p14:creationId xmlns:p14="http://schemas.microsoft.com/office/powerpoint/2010/main" val="2443709943"/>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80">
          <p15:clr>
            <a:srgbClr val="F26B43"/>
          </p15:clr>
        </p15:guide>
        <p15:guide id="2" pos="3840">
          <p15:clr>
            <a:srgbClr val="F26B43"/>
          </p15:clr>
        </p15:guide>
        <p15:guide id="3" pos="7200">
          <p15:clr>
            <a:srgbClr val="F26B43"/>
          </p15:clr>
        </p15:guide>
        <p15:guide id="4" pos="6720">
          <p15:clr>
            <a:srgbClr val="F26B43"/>
          </p15:clr>
        </p15:guide>
        <p15:guide id="16" pos="480">
          <p15:clr>
            <a:srgbClr val="F26B43"/>
          </p15:clr>
        </p15:guide>
        <p15:guide id="23" orient="horz"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jpe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9" name="Title 1">
            <a:extLst>
              <a:ext uri="{FF2B5EF4-FFF2-40B4-BE49-F238E27FC236}">
                <a16:creationId xmlns:a16="http://schemas.microsoft.com/office/drawing/2014/main" id="{1D12A4A4-F803-B6F2-EA16-E2C29E45124A}"/>
              </a:ext>
            </a:extLst>
          </p:cNvPr>
          <p:cNvSpPr>
            <a:spLocks noGrp="1"/>
          </p:cNvSpPr>
          <p:nvPr>
            <p:ph type="title"/>
          </p:nvPr>
        </p:nvSpPr>
        <p:spPr>
          <a:xfrm>
            <a:off x="156073" y="1383126"/>
            <a:ext cx="4537475" cy="2038404"/>
          </a:xfrm>
        </p:spPr>
        <p:txBody>
          <a:bodyPr/>
          <a:lstStyle/>
          <a:p>
            <a:r>
              <a:rPr lang="en-US" b="0" dirty="0">
                <a:solidFill>
                  <a:schemeClr val="bg1"/>
                </a:solidFill>
                <a:ea typeface="+mj-lt"/>
                <a:cs typeface="+mj-lt"/>
              </a:rPr>
              <a:t>Quantifying Churn Risk in Banking: A Comparative Study of Predictive Models</a:t>
            </a:r>
            <a:endParaRPr lang="en-US" dirty="0">
              <a:solidFill>
                <a:schemeClr val="bg1"/>
              </a:solidFill>
            </a:endParaRPr>
          </a:p>
        </p:txBody>
      </p:sp>
      <p:pic>
        <p:nvPicPr>
          <p:cNvPr id="6" name="Picture 5" descr="2,717,300+ The Image Bank Stock Photos, Pictures &amp; Royalty-Free Images -  iStock | Tom grill the image bank">
            <a:extLst>
              <a:ext uri="{FF2B5EF4-FFF2-40B4-BE49-F238E27FC236}">
                <a16:creationId xmlns:a16="http://schemas.microsoft.com/office/drawing/2014/main" id="{84D39799-C57D-58D4-F39C-6897CC6A6B04}"/>
              </a:ext>
            </a:extLst>
          </p:cNvPr>
          <p:cNvPicPr>
            <a:picLocks noChangeAspect="1"/>
          </p:cNvPicPr>
          <p:nvPr/>
        </p:nvPicPr>
        <p:blipFill>
          <a:blip r:embed="rId3"/>
          <a:srcRect l="5711" r="27540" b="2"/>
          <a:stretch/>
        </p:blipFill>
        <p:spPr>
          <a:xfrm>
            <a:off x="5369443" y="17"/>
            <a:ext cx="6822557" cy="6840245"/>
          </a:xfrm>
          <a:prstGeom prst="rect">
            <a:avLst/>
          </a:prstGeom>
          <a:noFill/>
        </p:spPr>
      </p:pic>
      <p:sp>
        <p:nvSpPr>
          <p:cNvPr id="31" name="Text Placeholder 3">
            <a:extLst>
              <a:ext uri="{FF2B5EF4-FFF2-40B4-BE49-F238E27FC236}">
                <a16:creationId xmlns:a16="http://schemas.microsoft.com/office/drawing/2014/main" id="{D3A11F64-C93C-237D-8B18-E57017F37EFA}"/>
              </a:ext>
            </a:extLst>
          </p:cNvPr>
          <p:cNvSpPr>
            <a:spLocks noGrp="1"/>
          </p:cNvSpPr>
          <p:nvPr>
            <p:ph type="body" sz="half" idx="2"/>
          </p:nvPr>
        </p:nvSpPr>
        <p:spPr>
          <a:xfrm>
            <a:off x="1433544" y="3649682"/>
            <a:ext cx="3243292" cy="1684317"/>
          </a:xfrm>
        </p:spPr>
        <p:txBody>
          <a:bodyPr vert="horz" lIns="91440" tIns="45720" rIns="91440" bIns="45720" rtlCol="0" anchor="t">
            <a:normAutofit/>
          </a:bodyPr>
          <a:lstStyle/>
          <a:p>
            <a:r>
              <a:rPr lang="en-US" sz="1500">
                <a:solidFill>
                  <a:schemeClr val="bg1"/>
                </a:solidFill>
              </a:rPr>
              <a:t>Anmol Anchala</a:t>
            </a:r>
          </a:p>
          <a:p>
            <a:r>
              <a:rPr lang="en-US" sz="1500">
                <a:solidFill>
                  <a:schemeClr val="bg1"/>
                </a:solidFill>
              </a:rPr>
              <a:t>Raheela Charania</a:t>
            </a:r>
          </a:p>
          <a:p>
            <a:r>
              <a:rPr lang="en-US" sz="1500">
                <a:solidFill>
                  <a:schemeClr val="bg1"/>
                </a:solidFill>
              </a:rPr>
              <a:t>Emmanuel </a:t>
            </a:r>
            <a:r>
              <a:rPr lang="en-US" sz="1500" err="1">
                <a:solidFill>
                  <a:schemeClr val="bg1"/>
                </a:solidFill>
              </a:rPr>
              <a:t>Wediko</a:t>
            </a:r>
            <a:endParaRPr lang="en-US" sz="1500">
              <a:solidFill>
                <a:schemeClr val="bg1"/>
              </a:solidFill>
            </a:endParaRPr>
          </a:p>
        </p:txBody>
      </p:sp>
      <p:sp>
        <p:nvSpPr>
          <p:cNvPr id="13" name="Date Placeholder 4">
            <a:extLst>
              <a:ext uri="{FF2B5EF4-FFF2-40B4-BE49-F238E27FC236}">
                <a16:creationId xmlns:a16="http://schemas.microsoft.com/office/drawing/2014/main" id="{1D62140B-89F4-FB07-9971-B51B6611738D}"/>
              </a:ext>
            </a:extLst>
          </p:cNvPr>
          <p:cNvSpPr>
            <a:spLocks noGrp="1"/>
          </p:cNvSpPr>
          <p:nvPr>
            <p:ph type="dt" sz="half" idx="10"/>
          </p:nvPr>
        </p:nvSpPr>
        <p:spPr>
          <a:xfrm rot="5400000">
            <a:off x="10471087" y="4891318"/>
            <a:ext cx="2673295" cy="365125"/>
          </a:xfrm>
        </p:spPr>
        <p:txBody>
          <a:bodyPr anchor="ctr">
            <a:normAutofit/>
          </a:bodyPr>
          <a:lstStyle/>
          <a:p>
            <a:pPr>
              <a:spcAft>
                <a:spcPts val="600"/>
              </a:spcAft>
            </a:pPr>
            <a:fld id="{1387916B-8310-4AA8-925A-C717A4163B66}" type="datetime1">
              <a:rPr lang="en-US"/>
              <a:pPr>
                <a:spcAft>
                  <a:spcPts val="600"/>
                </a:spcAft>
              </a:pPr>
              <a:t>5/19/25</a:t>
            </a:fld>
            <a:endParaRPr lang="en-US"/>
          </a:p>
        </p:txBody>
      </p:sp>
      <p:sp>
        <p:nvSpPr>
          <p:cNvPr id="15" name="Footer Placeholder 5">
            <a:extLst>
              <a:ext uri="{FF2B5EF4-FFF2-40B4-BE49-F238E27FC236}">
                <a16:creationId xmlns:a16="http://schemas.microsoft.com/office/drawing/2014/main" id="{508F34B8-FF0F-DD5C-2E84-F49A974FF750}"/>
              </a:ext>
            </a:extLst>
          </p:cNvPr>
          <p:cNvSpPr>
            <a:spLocks noGrp="1"/>
          </p:cNvSpPr>
          <p:nvPr>
            <p:ph type="ftr" sz="quarter" idx="11"/>
          </p:nvPr>
        </p:nvSpPr>
        <p:spPr>
          <a:xfrm rot="5400000">
            <a:off x="10473021" y="1609893"/>
            <a:ext cx="2669427" cy="365125"/>
          </a:xfrm>
        </p:spPr>
        <p:txBody>
          <a:bodyPr anchor="ctr">
            <a:normAutofit/>
          </a:bodyPr>
          <a:lstStyle/>
          <a:p>
            <a:pPr>
              <a:lnSpc>
                <a:spcPct val="90000"/>
              </a:lnSpc>
              <a:spcAft>
                <a:spcPts val="600"/>
              </a:spcAft>
            </a:pPr>
            <a:r>
              <a:rPr lang="en-US"/>
              <a:t>
              </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D6E9EC1D-5CCB-90F8-16DE-2FA8E98AF094}"/>
              </a:ext>
            </a:extLst>
          </p:cNvPr>
          <p:cNvSpPr>
            <a:spLocks noGrp="1"/>
          </p:cNvSpPr>
          <p:nvPr>
            <p:ph type="title"/>
          </p:nvPr>
        </p:nvSpPr>
        <p:spPr>
          <a:xfrm>
            <a:off x="373180" y="278970"/>
            <a:ext cx="4905797" cy="793833"/>
          </a:xfrm>
        </p:spPr>
        <p:txBody>
          <a:bodyPr/>
          <a:lstStyle/>
          <a:p>
            <a:r>
              <a:rPr lang="en-US">
                <a:solidFill>
                  <a:schemeClr val="bg1"/>
                </a:solidFill>
              </a:rPr>
              <a:t>Model Stats</a:t>
            </a:r>
          </a:p>
        </p:txBody>
      </p:sp>
      <p:sp>
        <p:nvSpPr>
          <p:cNvPr id="5" name="Date Placeholder 4">
            <a:extLst>
              <a:ext uri="{FF2B5EF4-FFF2-40B4-BE49-F238E27FC236}">
                <a16:creationId xmlns:a16="http://schemas.microsoft.com/office/drawing/2014/main" id="{EF5AFAB5-6E15-C2A0-5401-1FF8BE9F1537}"/>
              </a:ext>
            </a:extLst>
          </p:cNvPr>
          <p:cNvSpPr>
            <a:spLocks noGrp="1"/>
          </p:cNvSpPr>
          <p:nvPr>
            <p:ph type="dt" sz="half" idx="10"/>
          </p:nvPr>
        </p:nvSpPr>
        <p:spPr>
          <a:xfrm rot="5400000">
            <a:off x="10471087" y="4891318"/>
            <a:ext cx="2673295" cy="365125"/>
          </a:xfrm>
        </p:spPr>
        <p:txBody>
          <a:bodyPr anchor="ctr">
            <a:normAutofit/>
          </a:bodyPr>
          <a:lstStyle/>
          <a:p>
            <a:pPr>
              <a:spcAft>
                <a:spcPts val="600"/>
              </a:spcAft>
            </a:pPr>
            <a:fld id="{0011C6B0-ACB4-4AC5-9481-941F25ED4A07}" type="datetime1">
              <a:rPr lang="en-US"/>
              <a:pPr>
                <a:spcAft>
                  <a:spcPts val="600"/>
                </a:spcAft>
              </a:pPr>
              <a:t>5/19/25</a:t>
            </a:fld>
            <a:endParaRPr lang="en-US"/>
          </a:p>
        </p:txBody>
      </p:sp>
      <p:sp>
        <p:nvSpPr>
          <p:cNvPr id="6" name="Footer Placeholder 5">
            <a:extLst>
              <a:ext uri="{FF2B5EF4-FFF2-40B4-BE49-F238E27FC236}">
                <a16:creationId xmlns:a16="http://schemas.microsoft.com/office/drawing/2014/main" id="{D2E84E11-4494-56B0-207B-0A22DE628FC5}"/>
              </a:ext>
            </a:extLst>
          </p:cNvPr>
          <p:cNvSpPr>
            <a:spLocks noGrp="1"/>
          </p:cNvSpPr>
          <p:nvPr>
            <p:ph type="ftr" sz="quarter" idx="11"/>
          </p:nvPr>
        </p:nvSpPr>
        <p:spPr>
          <a:xfrm rot="5400000">
            <a:off x="10473021" y="1609893"/>
            <a:ext cx="2669427" cy="365125"/>
          </a:xfrm>
        </p:spPr>
        <p:txBody>
          <a:bodyPr anchor="ctr">
            <a:normAutofit/>
          </a:bodyPr>
          <a:lstStyle/>
          <a:p>
            <a:pPr>
              <a:lnSpc>
                <a:spcPct val="90000"/>
              </a:lnSpc>
              <a:spcAft>
                <a:spcPts val="600"/>
              </a:spcAft>
            </a:pPr>
            <a:r>
              <a:rPr lang="en-US"/>
              <a:t>
              </a:t>
            </a:r>
          </a:p>
        </p:txBody>
      </p:sp>
      <p:sp>
        <p:nvSpPr>
          <p:cNvPr id="2" name="Rectangle 1">
            <a:extLst>
              <a:ext uri="{FF2B5EF4-FFF2-40B4-BE49-F238E27FC236}">
                <a16:creationId xmlns:a16="http://schemas.microsoft.com/office/drawing/2014/main" id="{786F7BB1-79EF-D692-989D-3658B10D4721}"/>
              </a:ext>
            </a:extLst>
          </p:cNvPr>
          <p:cNvSpPr/>
          <p:nvPr/>
        </p:nvSpPr>
        <p:spPr>
          <a:xfrm>
            <a:off x="7715" y="6511643"/>
            <a:ext cx="12184290" cy="34491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extBox 2">
            <a:extLst>
              <a:ext uri="{FF2B5EF4-FFF2-40B4-BE49-F238E27FC236}">
                <a16:creationId xmlns:a16="http://schemas.microsoft.com/office/drawing/2014/main" id="{603D72A4-A235-2406-58F8-B811B036ABB1}"/>
              </a:ext>
            </a:extLst>
          </p:cNvPr>
          <p:cNvSpPr txBox="1"/>
          <p:nvPr/>
        </p:nvSpPr>
        <p:spPr>
          <a:xfrm>
            <a:off x="205902" y="6527084"/>
            <a:ext cx="1814515"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a:latin typeface="Calibri"/>
                <a:cs typeface="Calibri"/>
              </a:rPr>
              <a:t>Group 9 </a:t>
            </a:r>
          </a:p>
        </p:txBody>
      </p:sp>
      <p:sp>
        <p:nvSpPr>
          <p:cNvPr id="4" name="TextBox 3">
            <a:extLst>
              <a:ext uri="{FF2B5EF4-FFF2-40B4-BE49-F238E27FC236}">
                <a16:creationId xmlns:a16="http://schemas.microsoft.com/office/drawing/2014/main" id="{DC90527B-9011-BC4F-CC0E-B571586FB1F3}"/>
              </a:ext>
            </a:extLst>
          </p:cNvPr>
          <p:cNvSpPr txBox="1"/>
          <p:nvPr/>
        </p:nvSpPr>
        <p:spPr>
          <a:xfrm>
            <a:off x="4787231" y="6539953"/>
            <a:ext cx="2522305"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a:r>
              <a:rPr lang="en-US" sz="1500">
                <a:latin typeface="Calibri"/>
                <a:cs typeface="Calibri"/>
              </a:rPr>
              <a:t>Mercer University</a:t>
            </a:r>
            <a:endParaRPr lang="en-US"/>
          </a:p>
        </p:txBody>
      </p:sp>
      <p:sp>
        <p:nvSpPr>
          <p:cNvPr id="7" name="TextBox 6">
            <a:extLst>
              <a:ext uri="{FF2B5EF4-FFF2-40B4-BE49-F238E27FC236}">
                <a16:creationId xmlns:a16="http://schemas.microsoft.com/office/drawing/2014/main" id="{702C445E-F177-6977-2EC5-4855F9374684}"/>
              </a:ext>
            </a:extLst>
          </p:cNvPr>
          <p:cNvSpPr txBox="1"/>
          <p:nvPr/>
        </p:nvSpPr>
        <p:spPr>
          <a:xfrm>
            <a:off x="9860151" y="6539952"/>
            <a:ext cx="2329271"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3"/>
            <a:r>
              <a:rPr lang="en-US" sz="1500">
                <a:latin typeface="Calibri"/>
                <a:cs typeface="Calibri"/>
              </a:rPr>
              <a:t>9/12</a:t>
            </a:r>
            <a:endParaRPr lang="en-US"/>
          </a:p>
          <a:p>
            <a:pPr lvl="3"/>
            <a:endParaRPr lang="en-US" sz="1500">
              <a:latin typeface="Calibri"/>
              <a:cs typeface="Calibri"/>
            </a:endParaRPr>
          </a:p>
        </p:txBody>
      </p:sp>
      <p:graphicFrame>
        <p:nvGraphicFramePr>
          <p:cNvPr id="8" name="Table 7">
            <a:extLst>
              <a:ext uri="{FF2B5EF4-FFF2-40B4-BE49-F238E27FC236}">
                <a16:creationId xmlns:a16="http://schemas.microsoft.com/office/drawing/2014/main" id="{B38B1040-E9FB-B403-8BE1-8ADF72C609F8}"/>
              </a:ext>
            </a:extLst>
          </p:cNvPr>
          <p:cNvGraphicFramePr>
            <a:graphicFrameLocks noGrp="1"/>
          </p:cNvGraphicFramePr>
          <p:nvPr>
            <p:extLst>
              <p:ext uri="{D42A27DB-BD31-4B8C-83A1-F6EECF244321}">
                <p14:modId xmlns:p14="http://schemas.microsoft.com/office/powerpoint/2010/main" val="2302867896"/>
              </p:ext>
            </p:extLst>
          </p:nvPr>
        </p:nvGraphicFramePr>
        <p:xfrm>
          <a:off x="858672" y="1370767"/>
          <a:ext cx="10379935" cy="4679153"/>
        </p:xfrm>
        <a:graphic>
          <a:graphicData uri="http://schemas.openxmlformats.org/drawingml/2006/table">
            <a:tbl>
              <a:tblPr firstRow="1" bandRow="1">
                <a:tableStyleId>{5C22544A-7EE6-4342-B048-85BDC9FD1C3A}</a:tableStyleId>
              </a:tblPr>
              <a:tblGrid>
                <a:gridCol w="2075987">
                  <a:extLst>
                    <a:ext uri="{9D8B030D-6E8A-4147-A177-3AD203B41FA5}">
                      <a16:colId xmlns:a16="http://schemas.microsoft.com/office/drawing/2014/main" val="1080080758"/>
                    </a:ext>
                  </a:extLst>
                </a:gridCol>
                <a:gridCol w="2075987">
                  <a:extLst>
                    <a:ext uri="{9D8B030D-6E8A-4147-A177-3AD203B41FA5}">
                      <a16:colId xmlns:a16="http://schemas.microsoft.com/office/drawing/2014/main" val="3791427408"/>
                    </a:ext>
                  </a:extLst>
                </a:gridCol>
                <a:gridCol w="2075987">
                  <a:extLst>
                    <a:ext uri="{9D8B030D-6E8A-4147-A177-3AD203B41FA5}">
                      <a16:colId xmlns:a16="http://schemas.microsoft.com/office/drawing/2014/main" val="1500378211"/>
                    </a:ext>
                  </a:extLst>
                </a:gridCol>
                <a:gridCol w="2075987">
                  <a:extLst>
                    <a:ext uri="{9D8B030D-6E8A-4147-A177-3AD203B41FA5}">
                      <a16:colId xmlns:a16="http://schemas.microsoft.com/office/drawing/2014/main" val="3430437812"/>
                    </a:ext>
                  </a:extLst>
                </a:gridCol>
                <a:gridCol w="2075987">
                  <a:extLst>
                    <a:ext uri="{9D8B030D-6E8A-4147-A177-3AD203B41FA5}">
                      <a16:colId xmlns:a16="http://schemas.microsoft.com/office/drawing/2014/main" val="1518952420"/>
                    </a:ext>
                  </a:extLst>
                </a:gridCol>
              </a:tblGrid>
              <a:tr h="852337">
                <a:tc>
                  <a:txBody>
                    <a:bodyPr/>
                    <a:lstStyle/>
                    <a:p>
                      <a:pPr algn="ctr"/>
                      <a:r>
                        <a:rPr lang="en-US">
                          <a:latin typeface="Trade Gothic Next Light"/>
                        </a:rPr>
                        <a:t>Algorithm</a:t>
                      </a:r>
                    </a:p>
                  </a:txBody>
                  <a:tcPr anchor="ctr"/>
                </a:tc>
                <a:tc>
                  <a:txBody>
                    <a:bodyPr/>
                    <a:lstStyle/>
                    <a:p>
                      <a:pPr algn="ctr"/>
                      <a:r>
                        <a:rPr lang="en-US">
                          <a:latin typeface="Trade Gothic Next Light"/>
                        </a:rPr>
                        <a:t>Accuracy</a:t>
                      </a:r>
                    </a:p>
                  </a:txBody>
                  <a:tcPr anchor="ctr"/>
                </a:tc>
                <a:tc>
                  <a:txBody>
                    <a:bodyPr/>
                    <a:lstStyle/>
                    <a:p>
                      <a:pPr algn="ctr"/>
                      <a:r>
                        <a:rPr lang="en-US">
                          <a:latin typeface="Trade Gothic Next Light"/>
                        </a:rPr>
                        <a:t>Sensitivity</a:t>
                      </a:r>
                    </a:p>
                  </a:txBody>
                  <a:tcPr anchor="ctr"/>
                </a:tc>
                <a:tc>
                  <a:txBody>
                    <a:bodyPr/>
                    <a:lstStyle/>
                    <a:p>
                      <a:pPr algn="ctr"/>
                      <a:r>
                        <a:rPr lang="en-US">
                          <a:latin typeface="Trade Gothic Next Light"/>
                        </a:rPr>
                        <a:t>Specificity</a:t>
                      </a:r>
                    </a:p>
                  </a:txBody>
                  <a:tcPr anchor="ctr"/>
                </a:tc>
                <a:tc>
                  <a:txBody>
                    <a:bodyPr/>
                    <a:lstStyle/>
                    <a:p>
                      <a:pPr algn="ctr"/>
                      <a:r>
                        <a:rPr lang="en-US">
                          <a:latin typeface="Trade Gothic Next Light"/>
                        </a:rPr>
                        <a:t>AUC</a:t>
                      </a:r>
                    </a:p>
                  </a:txBody>
                  <a:tcPr anchor="ctr"/>
                </a:tc>
                <a:extLst>
                  <a:ext uri="{0D108BD9-81ED-4DB2-BD59-A6C34878D82A}">
                    <a16:rowId xmlns:a16="http://schemas.microsoft.com/office/drawing/2014/main" val="585339131"/>
                  </a:ext>
                </a:extLst>
              </a:tr>
              <a:tr h="956704">
                <a:tc>
                  <a:txBody>
                    <a:bodyPr/>
                    <a:lstStyle/>
                    <a:p>
                      <a:pPr algn="ctr"/>
                      <a:r>
                        <a:rPr lang="en-US" b="1">
                          <a:latin typeface="Trade Gothic Next Light"/>
                        </a:rPr>
                        <a:t>Logistic</a:t>
                      </a:r>
                    </a:p>
                  </a:txBody>
                  <a:tcPr anchor="ctr"/>
                </a:tc>
                <a:tc>
                  <a:txBody>
                    <a:bodyPr/>
                    <a:lstStyle/>
                    <a:p>
                      <a:pPr lvl="0" algn="ctr">
                        <a:buNone/>
                      </a:pPr>
                      <a:r>
                        <a:rPr lang="en-US">
                          <a:latin typeface="Trade Gothic Next Light"/>
                        </a:rPr>
                        <a:t>71.7</a:t>
                      </a:r>
                      <a:endParaRPr lang="en-US"/>
                    </a:p>
                  </a:txBody>
                  <a:tcPr/>
                </a:tc>
                <a:tc>
                  <a:txBody>
                    <a:bodyPr/>
                    <a:lstStyle/>
                    <a:p>
                      <a:pPr lvl="0" algn="ctr">
                        <a:buNone/>
                      </a:pPr>
                      <a:r>
                        <a:rPr lang="en-US">
                          <a:latin typeface="Trade Gothic Next Light"/>
                        </a:rPr>
                        <a:t>73.50</a:t>
                      </a:r>
                      <a:endParaRPr lang="en-US"/>
                    </a:p>
                  </a:txBody>
                  <a:tcPr/>
                </a:tc>
                <a:tc>
                  <a:txBody>
                    <a:bodyPr/>
                    <a:lstStyle/>
                    <a:p>
                      <a:pPr lvl="0" algn="ctr">
                        <a:buNone/>
                      </a:pPr>
                      <a:r>
                        <a:rPr lang="en-US">
                          <a:latin typeface="Trade Gothic Next Light"/>
                        </a:rPr>
                        <a:t>69.87</a:t>
                      </a:r>
                      <a:endParaRPr lang="en-US"/>
                    </a:p>
                  </a:txBody>
                  <a:tcPr/>
                </a:tc>
                <a:tc>
                  <a:txBody>
                    <a:bodyPr/>
                    <a:lstStyle/>
                    <a:p>
                      <a:pPr lvl="0" algn="ctr">
                        <a:buNone/>
                      </a:pPr>
                      <a:r>
                        <a:rPr lang="en-US" sz="1800" b="0" i="0" u="none" strike="noStrike" noProof="0">
                          <a:solidFill>
                            <a:srgbClr val="000000"/>
                          </a:solidFill>
                          <a:latin typeface="Trade Gothic Next Light"/>
                        </a:rPr>
                        <a:t>79.59</a:t>
                      </a:r>
                    </a:p>
                  </a:txBody>
                  <a:tcPr/>
                </a:tc>
                <a:extLst>
                  <a:ext uri="{0D108BD9-81ED-4DB2-BD59-A6C34878D82A}">
                    <a16:rowId xmlns:a16="http://schemas.microsoft.com/office/drawing/2014/main" val="886484546"/>
                  </a:ext>
                </a:extLst>
              </a:tr>
              <a:tr h="956704">
                <a:tc>
                  <a:txBody>
                    <a:bodyPr/>
                    <a:lstStyle/>
                    <a:p>
                      <a:pPr algn="ctr"/>
                      <a:r>
                        <a:rPr lang="en-US" b="1">
                          <a:latin typeface="Trade Gothic Next Light"/>
                        </a:rPr>
                        <a:t>CART</a:t>
                      </a:r>
                    </a:p>
                  </a:txBody>
                  <a:tcPr anchor="ctr"/>
                </a:tc>
                <a:tc>
                  <a:txBody>
                    <a:bodyPr/>
                    <a:lstStyle/>
                    <a:p>
                      <a:pPr algn="ctr"/>
                      <a:r>
                        <a:rPr lang="en-US">
                          <a:latin typeface="Trade Gothic Next Light"/>
                        </a:rPr>
                        <a:t>79.73</a:t>
                      </a:r>
                    </a:p>
                  </a:txBody>
                  <a:tcPr/>
                </a:tc>
                <a:tc>
                  <a:txBody>
                    <a:bodyPr/>
                    <a:lstStyle/>
                    <a:p>
                      <a:pPr algn="ctr"/>
                      <a:r>
                        <a:rPr lang="en-US">
                          <a:latin typeface="Trade Gothic Next Light"/>
                        </a:rPr>
                        <a:t>81.89</a:t>
                      </a:r>
                    </a:p>
                  </a:txBody>
                  <a:tcPr/>
                </a:tc>
                <a:tc>
                  <a:txBody>
                    <a:bodyPr/>
                    <a:lstStyle/>
                    <a:p>
                      <a:pPr lvl="0" algn="ctr">
                        <a:buNone/>
                      </a:pPr>
                      <a:r>
                        <a:rPr lang="en-US">
                          <a:latin typeface="Trade Gothic Next Light"/>
                        </a:rPr>
                        <a:t>71.21</a:t>
                      </a:r>
                      <a:endParaRPr lang="en-US"/>
                    </a:p>
                  </a:txBody>
                  <a:tcPr/>
                </a:tc>
                <a:tc>
                  <a:txBody>
                    <a:bodyPr/>
                    <a:lstStyle/>
                    <a:p>
                      <a:pPr algn="ctr"/>
                      <a:r>
                        <a:rPr lang="en-US">
                          <a:latin typeface="Trade Gothic Next Light"/>
                        </a:rPr>
                        <a:t>83.22</a:t>
                      </a:r>
                    </a:p>
                  </a:txBody>
                  <a:tcPr/>
                </a:tc>
                <a:extLst>
                  <a:ext uri="{0D108BD9-81ED-4DB2-BD59-A6C34878D82A}">
                    <a16:rowId xmlns:a16="http://schemas.microsoft.com/office/drawing/2014/main" val="2480049888"/>
                  </a:ext>
                </a:extLst>
              </a:tr>
              <a:tr h="956704">
                <a:tc>
                  <a:txBody>
                    <a:bodyPr/>
                    <a:lstStyle/>
                    <a:p>
                      <a:pPr algn="ctr"/>
                      <a:r>
                        <a:rPr lang="en-US" b="1">
                          <a:latin typeface="Trade Gothic Next Light"/>
                        </a:rPr>
                        <a:t>RF</a:t>
                      </a:r>
                    </a:p>
                  </a:txBody>
                  <a:tcPr anchor="ctr"/>
                </a:tc>
                <a:tc>
                  <a:txBody>
                    <a:bodyPr/>
                    <a:lstStyle/>
                    <a:p>
                      <a:pPr lvl="0" algn="ctr">
                        <a:buNone/>
                      </a:pPr>
                      <a:r>
                        <a:rPr lang="en-US">
                          <a:latin typeface="Trade Gothic Next Light"/>
                        </a:rPr>
                        <a:t>83.8</a:t>
                      </a:r>
                      <a:endParaRPr lang="en-US"/>
                    </a:p>
                  </a:txBody>
                  <a:tcPr/>
                </a:tc>
                <a:tc>
                  <a:txBody>
                    <a:bodyPr/>
                    <a:lstStyle/>
                    <a:p>
                      <a:pPr lvl="0" algn="ctr">
                        <a:buNone/>
                      </a:pPr>
                      <a:r>
                        <a:rPr lang="en-US">
                          <a:latin typeface="Trade Gothic Next Light"/>
                        </a:rPr>
                        <a:t>89.26</a:t>
                      </a:r>
                      <a:endParaRPr lang="en-US"/>
                    </a:p>
                  </a:txBody>
                  <a:tcPr/>
                </a:tc>
                <a:tc>
                  <a:txBody>
                    <a:bodyPr/>
                    <a:lstStyle/>
                    <a:p>
                      <a:pPr lvl="0" algn="ctr">
                        <a:buNone/>
                      </a:pPr>
                      <a:r>
                        <a:rPr lang="en-US">
                          <a:latin typeface="Trade Gothic Next Light"/>
                        </a:rPr>
                        <a:t>62.24</a:t>
                      </a:r>
                      <a:endParaRPr lang="en-US"/>
                    </a:p>
                  </a:txBody>
                  <a:tcPr/>
                </a:tc>
                <a:tc>
                  <a:txBody>
                    <a:bodyPr/>
                    <a:lstStyle/>
                    <a:p>
                      <a:pPr lvl="0" algn="ctr">
                        <a:buNone/>
                      </a:pPr>
                      <a:r>
                        <a:rPr lang="en-US">
                          <a:latin typeface="Trade Gothic Next Light"/>
                        </a:rPr>
                        <a:t>85.48</a:t>
                      </a:r>
                      <a:endParaRPr lang="en-US"/>
                    </a:p>
                  </a:txBody>
                  <a:tcPr/>
                </a:tc>
                <a:extLst>
                  <a:ext uri="{0D108BD9-81ED-4DB2-BD59-A6C34878D82A}">
                    <a16:rowId xmlns:a16="http://schemas.microsoft.com/office/drawing/2014/main" val="4232534151"/>
                  </a:ext>
                </a:extLst>
              </a:tr>
              <a:tr h="956704">
                <a:tc>
                  <a:txBody>
                    <a:bodyPr/>
                    <a:lstStyle/>
                    <a:p>
                      <a:pPr algn="ctr"/>
                      <a:r>
                        <a:rPr lang="en-US" b="1">
                          <a:latin typeface="Trade Gothic Next Light"/>
                        </a:rPr>
                        <a:t>KNN</a:t>
                      </a:r>
                    </a:p>
                  </a:txBody>
                  <a:tcPr anchor="ctr"/>
                </a:tc>
                <a:tc>
                  <a:txBody>
                    <a:bodyPr/>
                    <a:lstStyle/>
                    <a:p>
                      <a:pPr lvl="0" algn="ctr">
                        <a:buNone/>
                      </a:pPr>
                      <a:r>
                        <a:rPr lang="en-US" sz="1800" b="0" i="0" u="none" strike="noStrike" noProof="0">
                          <a:solidFill>
                            <a:srgbClr val="000000"/>
                          </a:solidFill>
                        </a:rPr>
                        <a:t>83.53</a:t>
                      </a:r>
                    </a:p>
                  </a:txBody>
                  <a:tcPr/>
                </a:tc>
                <a:tc>
                  <a:txBody>
                    <a:bodyPr/>
                    <a:lstStyle/>
                    <a:p>
                      <a:pPr lvl="0" algn="ctr">
                        <a:buNone/>
                      </a:pPr>
                      <a:r>
                        <a:rPr lang="en-US" sz="1800" b="0" i="0" u="none" strike="noStrike" noProof="0">
                          <a:solidFill>
                            <a:srgbClr val="000000"/>
                          </a:solidFill>
                        </a:rPr>
                        <a:t>68.41</a:t>
                      </a:r>
                      <a:endParaRPr lang="en-US"/>
                    </a:p>
                  </a:txBody>
                  <a:tcPr/>
                </a:tc>
                <a:tc>
                  <a:txBody>
                    <a:bodyPr/>
                    <a:lstStyle/>
                    <a:p>
                      <a:pPr lvl="0" algn="ctr">
                        <a:buNone/>
                      </a:pPr>
                      <a:r>
                        <a:rPr lang="en-US" sz="1800" b="0" i="0" u="none" strike="noStrike" noProof="0">
                          <a:solidFill>
                            <a:srgbClr val="000000"/>
                          </a:solidFill>
                        </a:rPr>
                        <a:t>98.96</a:t>
                      </a:r>
                      <a:endParaRPr lang="en-US"/>
                    </a:p>
                  </a:txBody>
                  <a:tcPr/>
                </a:tc>
                <a:tc>
                  <a:txBody>
                    <a:bodyPr/>
                    <a:lstStyle/>
                    <a:p>
                      <a:pPr lvl="0" algn="ctr">
                        <a:buNone/>
                      </a:pPr>
                      <a:r>
                        <a:rPr lang="en-US" sz="1800" b="0" i="0" u="none" strike="noStrike" noProof="0">
                          <a:solidFill>
                            <a:srgbClr val="000000"/>
                          </a:solidFill>
                        </a:rPr>
                        <a:t>83.68</a:t>
                      </a:r>
                    </a:p>
                  </a:txBody>
                  <a:tcPr/>
                </a:tc>
                <a:extLst>
                  <a:ext uri="{0D108BD9-81ED-4DB2-BD59-A6C34878D82A}">
                    <a16:rowId xmlns:a16="http://schemas.microsoft.com/office/drawing/2014/main" val="4051910819"/>
                  </a:ext>
                </a:extLst>
              </a:tr>
            </a:tbl>
          </a:graphicData>
        </a:graphic>
      </p:graphicFrame>
      <p:cxnSp>
        <p:nvCxnSpPr>
          <p:cNvPr id="11" name="Straight Arrow Connector 10">
            <a:extLst>
              <a:ext uri="{FF2B5EF4-FFF2-40B4-BE49-F238E27FC236}">
                <a16:creationId xmlns:a16="http://schemas.microsoft.com/office/drawing/2014/main" id="{C87101A4-1B60-1FBF-97B1-58A3F42E1AEC}"/>
              </a:ext>
            </a:extLst>
          </p:cNvPr>
          <p:cNvCxnSpPr/>
          <p:nvPr/>
        </p:nvCxnSpPr>
        <p:spPr>
          <a:xfrm>
            <a:off x="371012" y="1062669"/>
            <a:ext cx="2690123" cy="16703"/>
          </a:xfrm>
          <a:prstGeom prst="straightConnector1">
            <a:avLst/>
          </a:prstGeom>
          <a:ln w="57150"/>
        </p:spPr>
        <p:style>
          <a:lnRef idx="1">
            <a:schemeClr val="accent1"/>
          </a:lnRef>
          <a:fillRef idx="0">
            <a:schemeClr val="accent1"/>
          </a:fillRef>
          <a:effectRef idx="0">
            <a:schemeClr val="accent1"/>
          </a:effectRef>
          <a:fontRef idx="minor">
            <a:schemeClr val="tx1"/>
          </a:fontRef>
        </p:style>
      </p:cxnSp>
      <p:sp>
        <p:nvSpPr>
          <p:cNvPr id="10" name="Star: 5 Points 9">
            <a:extLst>
              <a:ext uri="{FF2B5EF4-FFF2-40B4-BE49-F238E27FC236}">
                <a16:creationId xmlns:a16="http://schemas.microsoft.com/office/drawing/2014/main" id="{5847DBDD-2033-6545-50EA-2B8DCF577653}"/>
              </a:ext>
            </a:extLst>
          </p:cNvPr>
          <p:cNvSpPr/>
          <p:nvPr/>
        </p:nvSpPr>
        <p:spPr>
          <a:xfrm>
            <a:off x="1113117" y="4452469"/>
            <a:ext cx="418352" cy="343647"/>
          </a:xfrm>
          <a:prstGeom prst="star5">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3909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D6E9EC1D-5CCB-90F8-16DE-2FA8E98AF094}"/>
              </a:ext>
            </a:extLst>
          </p:cNvPr>
          <p:cNvSpPr>
            <a:spLocks noGrp="1"/>
          </p:cNvSpPr>
          <p:nvPr>
            <p:ph type="title"/>
          </p:nvPr>
        </p:nvSpPr>
        <p:spPr>
          <a:xfrm>
            <a:off x="373180" y="278970"/>
            <a:ext cx="4905797" cy="793833"/>
          </a:xfrm>
        </p:spPr>
        <p:txBody>
          <a:bodyPr/>
          <a:lstStyle/>
          <a:p>
            <a:r>
              <a:rPr lang="en-US">
                <a:solidFill>
                  <a:schemeClr val="bg1"/>
                </a:solidFill>
              </a:rPr>
              <a:t>Results</a:t>
            </a:r>
          </a:p>
        </p:txBody>
      </p:sp>
      <p:sp>
        <p:nvSpPr>
          <p:cNvPr id="5" name="Date Placeholder 4">
            <a:extLst>
              <a:ext uri="{FF2B5EF4-FFF2-40B4-BE49-F238E27FC236}">
                <a16:creationId xmlns:a16="http://schemas.microsoft.com/office/drawing/2014/main" id="{EF5AFAB5-6E15-C2A0-5401-1FF8BE9F1537}"/>
              </a:ext>
            </a:extLst>
          </p:cNvPr>
          <p:cNvSpPr>
            <a:spLocks noGrp="1"/>
          </p:cNvSpPr>
          <p:nvPr>
            <p:ph type="dt" sz="half" idx="10"/>
          </p:nvPr>
        </p:nvSpPr>
        <p:spPr>
          <a:xfrm rot="5400000">
            <a:off x="10471087" y="4891318"/>
            <a:ext cx="2673295" cy="365125"/>
          </a:xfrm>
        </p:spPr>
        <p:txBody>
          <a:bodyPr anchor="ctr">
            <a:normAutofit/>
          </a:bodyPr>
          <a:lstStyle/>
          <a:p>
            <a:pPr>
              <a:spcAft>
                <a:spcPts val="600"/>
              </a:spcAft>
            </a:pPr>
            <a:fld id="{0011C6B0-ACB4-4AC5-9481-941F25ED4A07}" type="datetime1">
              <a:rPr lang="en-US"/>
              <a:pPr>
                <a:spcAft>
                  <a:spcPts val="600"/>
                </a:spcAft>
              </a:pPr>
              <a:t>5/19/25</a:t>
            </a:fld>
            <a:endParaRPr lang="en-US"/>
          </a:p>
        </p:txBody>
      </p:sp>
      <p:sp>
        <p:nvSpPr>
          <p:cNvPr id="6" name="Footer Placeholder 5">
            <a:extLst>
              <a:ext uri="{FF2B5EF4-FFF2-40B4-BE49-F238E27FC236}">
                <a16:creationId xmlns:a16="http://schemas.microsoft.com/office/drawing/2014/main" id="{D2E84E11-4494-56B0-207B-0A22DE628FC5}"/>
              </a:ext>
            </a:extLst>
          </p:cNvPr>
          <p:cNvSpPr>
            <a:spLocks noGrp="1"/>
          </p:cNvSpPr>
          <p:nvPr>
            <p:ph type="ftr" sz="quarter" idx="11"/>
          </p:nvPr>
        </p:nvSpPr>
        <p:spPr>
          <a:xfrm rot="5400000">
            <a:off x="10473021" y="1609893"/>
            <a:ext cx="2669427" cy="365125"/>
          </a:xfrm>
        </p:spPr>
        <p:txBody>
          <a:bodyPr anchor="ctr">
            <a:normAutofit/>
          </a:bodyPr>
          <a:lstStyle/>
          <a:p>
            <a:pPr>
              <a:lnSpc>
                <a:spcPct val="90000"/>
              </a:lnSpc>
              <a:spcAft>
                <a:spcPts val="600"/>
              </a:spcAft>
            </a:pPr>
            <a:r>
              <a:rPr lang="en-US"/>
              <a:t>
              </a:t>
            </a:r>
          </a:p>
        </p:txBody>
      </p:sp>
      <p:sp>
        <p:nvSpPr>
          <p:cNvPr id="2" name="Rectangle 1">
            <a:extLst>
              <a:ext uri="{FF2B5EF4-FFF2-40B4-BE49-F238E27FC236}">
                <a16:creationId xmlns:a16="http://schemas.microsoft.com/office/drawing/2014/main" id="{786F7BB1-79EF-D692-989D-3658B10D4721}"/>
              </a:ext>
            </a:extLst>
          </p:cNvPr>
          <p:cNvSpPr/>
          <p:nvPr/>
        </p:nvSpPr>
        <p:spPr>
          <a:xfrm>
            <a:off x="7715" y="6511643"/>
            <a:ext cx="12184290" cy="34491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extBox 2">
            <a:extLst>
              <a:ext uri="{FF2B5EF4-FFF2-40B4-BE49-F238E27FC236}">
                <a16:creationId xmlns:a16="http://schemas.microsoft.com/office/drawing/2014/main" id="{603D72A4-A235-2406-58F8-B811B036ABB1}"/>
              </a:ext>
            </a:extLst>
          </p:cNvPr>
          <p:cNvSpPr txBox="1"/>
          <p:nvPr/>
        </p:nvSpPr>
        <p:spPr>
          <a:xfrm>
            <a:off x="205902" y="6527084"/>
            <a:ext cx="1814515"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a:latin typeface="Calibri"/>
                <a:cs typeface="Calibri"/>
              </a:rPr>
              <a:t>Group 9 </a:t>
            </a:r>
          </a:p>
        </p:txBody>
      </p:sp>
      <p:sp>
        <p:nvSpPr>
          <p:cNvPr id="4" name="TextBox 3">
            <a:extLst>
              <a:ext uri="{FF2B5EF4-FFF2-40B4-BE49-F238E27FC236}">
                <a16:creationId xmlns:a16="http://schemas.microsoft.com/office/drawing/2014/main" id="{DC90527B-9011-BC4F-CC0E-B571586FB1F3}"/>
              </a:ext>
            </a:extLst>
          </p:cNvPr>
          <p:cNvSpPr txBox="1"/>
          <p:nvPr/>
        </p:nvSpPr>
        <p:spPr>
          <a:xfrm>
            <a:off x="4787231" y="6539953"/>
            <a:ext cx="2522305"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a:r>
              <a:rPr lang="en-US" sz="1500">
                <a:latin typeface="Calibri"/>
                <a:cs typeface="Calibri"/>
              </a:rPr>
              <a:t>Mercer University</a:t>
            </a:r>
            <a:endParaRPr lang="en-US"/>
          </a:p>
        </p:txBody>
      </p:sp>
      <p:sp>
        <p:nvSpPr>
          <p:cNvPr id="7" name="TextBox 6">
            <a:extLst>
              <a:ext uri="{FF2B5EF4-FFF2-40B4-BE49-F238E27FC236}">
                <a16:creationId xmlns:a16="http://schemas.microsoft.com/office/drawing/2014/main" id="{702C445E-F177-6977-2EC5-4855F9374684}"/>
              </a:ext>
            </a:extLst>
          </p:cNvPr>
          <p:cNvSpPr txBox="1"/>
          <p:nvPr/>
        </p:nvSpPr>
        <p:spPr>
          <a:xfrm>
            <a:off x="9860151" y="6539952"/>
            <a:ext cx="2329271"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3"/>
            <a:r>
              <a:rPr lang="en-US" sz="1500">
                <a:latin typeface="Calibri"/>
                <a:cs typeface="Calibri"/>
              </a:rPr>
              <a:t>9/12</a:t>
            </a:r>
            <a:endParaRPr lang="en-US"/>
          </a:p>
          <a:p>
            <a:pPr lvl="3"/>
            <a:endParaRPr lang="en-US" sz="1500">
              <a:latin typeface="Calibri"/>
              <a:cs typeface="Calibri"/>
            </a:endParaRPr>
          </a:p>
        </p:txBody>
      </p:sp>
      <p:cxnSp>
        <p:nvCxnSpPr>
          <p:cNvPr id="11" name="Straight Arrow Connector 10">
            <a:extLst>
              <a:ext uri="{FF2B5EF4-FFF2-40B4-BE49-F238E27FC236}">
                <a16:creationId xmlns:a16="http://schemas.microsoft.com/office/drawing/2014/main" id="{C87101A4-1B60-1FBF-97B1-58A3F42E1AEC}"/>
              </a:ext>
            </a:extLst>
          </p:cNvPr>
          <p:cNvCxnSpPr/>
          <p:nvPr/>
        </p:nvCxnSpPr>
        <p:spPr>
          <a:xfrm flipV="1">
            <a:off x="371012" y="1064994"/>
            <a:ext cx="2086273" cy="26429"/>
          </a:xfrm>
          <a:prstGeom prst="straightConnector1">
            <a:avLst/>
          </a:prstGeom>
          <a:ln w="57150"/>
        </p:spPr>
        <p:style>
          <a:lnRef idx="1">
            <a:schemeClr val="accent1"/>
          </a:lnRef>
          <a:fillRef idx="0">
            <a:schemeClr val="accent1"/>
          </a:fillRef>
          <a:effectRef idx="0">
            <a:schemeClr val="accent1"/>
          </a:effectRef>
          <a:fontRef idx="minor">
            <a:schemeClr val="tx1"/>
          </a:fontRef>
        </p:style>
      </p:cxnSp>
      <p:graphicFrame>
        <p:nvGraphicFramePr>
          <p:cNvPr id="17" name="Table 16">
            <a:extLst>
              <a:ext uri="{FF2B5EF4-FFF2-40B4-BE49-F238E27FC236}">
                <a16:creationId xmlns:a16="http://schemas.microsoft.com/office/drawing/2014/main" id="{D46C7B8E-8C55-4FE5-373A-9704921CCD02}"/>
              </a:ext>
            </a:extLst>
          </p:cNvPr>
          <p:cNvGraphicFramePr>
            <a:graphicFrameLocks noGrp="1"/>
          </p:cNvGraphicFramePr>
          <p:nvPr>
            <p:extLst>
              <p:ext uri="{D42A27DB-BD31-4B8C-83A1-F6EECF244321}">
                <p14:modId xmlns:p14="http://schemas.microsoft.com/office/powerpoint/2010/main" val="940469960"/>
              </p:ext>
            </p:extLst>
          </p:nvPr>
        </p:nvGraphicFramePr>
        <p:xfrm>
          <a:off x="660208" y="1714414"/>
          <a:ext cx="8189352" cy="2401065"/>
        </p:xfrm>
        <a:graphic>
          <a:graphicData uri="http://schemas.openxmlformats.org/drawingml/2006/table">
            <a:tbl>
              <a:tblPr firstRow="1" bandRow="1">
                <a:tableStyleId>{5C22544A-7EE6-4342-B048-85BDC9FD1C3A}</a:tableStyleId>
              </a:tblPr>
              <a:tblGrid>
                <a:gridCol w="2729784">
                  <a:extLst>
                    <a:ext uri="{9D8B030D-6E8A-4147-A177-3AD203B41FA5}">
                      <a16:colId xmlns:a16="http://schemas.microsoft.com/office/drawing/2014/main" val="2827020267"/>
                    </a:ext>
                  </a:extLst>
                </a:gridCol>
                <a:gridCol w="2729784">
                  <a:extLst>
                    <a:ext uri="{9D8B030D-6E8A-4147-A177-3AD203B41FA5}">
                      <a16:colId xmlns:a16="http://schemas.microsoft.com/office/drawing/2014/main" val="2805258590"/>
                    </a:ext>
                  </a:extLst>
                </a:gridCol>
                <a:gridCol w="2729784">
                  <a:extLst>
                    <a:ext uri="{9D8B030D-6E8A-4147-A177-3AD203B41FA5}">
                      <a16:colId xmlns:a16="http://schemas.microsoft.com/office/drawing/2014/main" val="637628939"/>
                    </a:ext>
                  </a:extLst>
                </a:gridCol>
              </a:tblGrid>
              <a:tr h="686019">
                <a:tc>
                  <a:txBody>
                    <a:bodyPr/>
                    <a:lstStyle/>
                    <a:p>
                      <a:r>
                        <a:rPr lang="en-US"/>
                        <a:t>RF</a:t>
                      </a:r>
                    </a:p>
                  </a:txBody>
                  <a:tcPr/>
                </a:tc>
                <a:tc>
                  <a:txBody>
                    <a:bodyPr/>
                    <a:lstStyle/>
                    <a:p>
                      <a:r>
                        <a:rPr lang="en-US" err="1"/>
                        <a:t>MeanDecreaseAccuracy</a:t>
                      </a:r>
                    </a:p>
                  </a:txBody>
                  <a:tcPr/>
                </a:tc>
                <a:tc>
                  <a:txBody>
                    <a:bodyPr/>
                    <a:lstStyle/>
                    <a:p>
                      <a:r>
                        <a:rPr lang="en-US" err="1"/>
                        <a:t>MeanDecreaseGini</a:t>
                      </a:r>
                    </a:p>
                  </a:txBody>
                  <a:tcPr/>
                </a:tc>
                <a:extLst>
                  <a:ext uri="{0D108BD9-81ED-4DB2-BD59-A6C34878D82A}">
                    <a16:rowId xmlns:a16="http://schemas.microsoft.com/office/drawing/2014/main" val="1698644194"/>
                  </a:ext>
                </a:extLst>
              </a:tr>
              <a:tr h="571682">
                <a:tc>
                  <a:txBody>
                    <a:bodyPr/>
                    <a:lstStyle/>
                    <a:p>
                      <a:r>
                        <a:rPr lang="en-US" b="1"/>
                        <a:t>Age</a:t>
                      </a:r>
                    </a:p>
                  </a:txBody>
                  <a:tcPr/>
                </a:tc>
                <a:tc>
                  <a:txBody>
                    <a:bodyPr/>
                    <a:lstStyle/>
                    <a:p>
                      <a:pPr lvl="1"/>
                      <a:r>
                        <a:rPr lang="en-US"/>
                        <a:t>109.97</a:t>
                      </a:r>
                    </a:p>
                  </a:txBody>
                  <a:tcPr/>
                </a:tc>
                <a:tc>
                  <a:txBody>
                    <a:bodyPr/>
                    <a:lstStyle/>
                    <a:p>
                      <a:pPr lvl="1"/>
                      <a:r>
                        <a:rPr lang="en-US"/>
                        <a:t>1018.36</a:t>
                      </a:r>
                    </a:p>
                  </a:txBody>
                  <a:tcPr/>
                </a:tc>
                <a:extLst>
                  <a:ext uri="{0D108BD9-81ED-4DB2-BD59-A6C34878D82A}">
                    <a16:rowId xmlns:a16="http://schemas.microsoft.com/office/drawing/2014/main" val="3598646171"/>
                  </a:ext>
                </a:extLst>
              </a:tr>
              <a:tr h="571682">
                <a:tc>
                  <a:txBody>
                    <a:bodyPr/>
                    <a:lstStyle/>
                    <a:p>
                      <a:r>
                        <a:rPr lang="en-US" b="1"/>
                        <a:t>Balance</a:t>
                      </a:r>
                    </a:p>
                  </a:txBody>
                  <a:tcPr/>
                </a:tc>
                <a:tc>
                  <a:txBody>
                    <a:bodyPr/>
                    <a:lstStyle/>
                    <a:p>
                      <a:pPr lvl="1"/>
                      <a:r>
                        <a:rPr lang="en-US"/>
                        <a:t>59.36</a:t>
                      </a:r>
                    </a:p>
                  </a:txBody>
                  <a:tcPr/>
                </a:tc>
                <a:tc>
                  <a:txBody>
                    <a:bodyPr/>
                    <a:lstStyle/>
                    <a:p>
                      <a:pPr lvl="1"/>
                      <a:r>
                        <a:rPr lang="en-US"/>
                        <a:t>393.54</a:t>
                      </a:r>
                    </a:p>
                  </a:txBody>
                  <a:tcPr/>
                </a:tc>
                <a:extLst>
                  <a:ext uri="{0D108BD9-81ED-4DB2-BD59-A6C34878D82A}">
                    <a16:rowId xmlns:a16="http://schemas.microsoft.com/office/drawing/2014/main" val="1547825376"/>
                  </a:ext>
                </a:extLst>
              </a:tr>
              <a:tr h="571682">
                <a:tc>
                  <a:txBody>
                    <a:bodyPr/>
                    <a:lstStyle/>
                    <a:p>
                      <a:r>
                        <a:rPr lang="en-US" b="1" err="1"/>
                        <a:t>NumofProducts</a:t>
                      </a:r>
                    </a:p>
                  </a:txBody>
                  <a:tcPr/>
                </a:tc>
                <a:tc>
                  <a:txBody>
                    <a:bodyPr/>
                    <a:lstStyle/>
                    <a:p>
                      <a:pPr lvl="1"/>
                      <a:r>
                        <a:rPr lang="en-US"/>
                        <a:t>59.67</a:t>
                      </a:r>
                    </a:p>
                  </a:txBody>
                  <a:tcPr/>
                </a:tc>
                <a:tc>
                  <a:txBody>
                    <a:bodyPr/>
                    <a:lstStyle/>
                    <a:p>
                      <a:pPr lvl="1"/>
                      <a:r>
                        <a:rPr lang="en-US"/>
                        <a:t>553.83</a:t>
                      </a:r>
                    </a:p>
                  </a:txBody>
                  <a:tcPr/>
                </a:tc>
                <a:extLst>
                  <a:ext uri="{0D108BD9-81ED-4DB2-BD59-A6C34878D82A}">
                    <a16:rowId xmlns:a16="http://schemas.microsoft.com/office/drawing/2014/main" val="494232659"/>
                  </a:ext>
                </a:extLst>
              </a:tr>
            </a:tbl>
          </a:graphicData>
        </a:graphic>
      </p:graphicFrame>
      <p:graphicFrame>
        <p:nvGraphicFramePr>
          <p:cNvPr id="16" name="Table 15">
            <a:extLst>
              <a:ext uri="{FF2B5EF4-FFF2-40B4-BE49-F238E27FC236}">
                <a16:creationId xmlns:a16="http://schemas.microsoft.com/office/drawing/2014/main" id="{353AD049-826C-07DD-3948-BE2B1CA5E99F}"/>
              </a:ext>
            </a:extLst>
          </p:cNvPr>
          <p:cNvGraphicFramePr>
            <a:graphicFrameLocks noGrp="1"/>
          </p:cNvGraphicFramePr>
          <p:nvPr>
            <p:extLst>
              <p:ext uri="{D42A27DB-BD31-4B8C-83A1-F6EECF244321}">
                <p14:modId xmlns:p14="http://schemas.microsoft.com/office/powerpoint/2010/main" val="4107243699"/>
              </p:ext>
            </p:extLst>
          </p:nvPr>
        </p:nvGraphicFramePr>
        <p:xfrm>
          <a:off x="703340" y="4546753"/>
          <a:ext cx="8168640" cy="1483360"/>
        </p:xfrm>
        <a:graphic>
          <a:graphicData uri="http://schemas.openxmlformats.org/drawingml/2006/table">
            <a:tbl>
              <a:tblPr firstRow="1" bandRow="1">
                <a:tableStyleId>{5C22544A-7EE6-4342-B048-85BDC9FD1C3A}</a:tableStyleId>
              </a:tblPr>
              <a:tblGrid>
                <a:gridCol w="2722880">
                  <a:extLst>
                    <a:ext uri="{9D8B030D-6E8A-4147-A177-3AD203B41FA5}">
                      <a16:colId xmlns:a16="http://schemas.microsoft.com/office/drawing/2014/main" val="1140466416"/>
                    </a:ext>
                  </a:extLst>
                </a:gridCol>
                <a:gridCol w="2722880">
                  <a:extLst>
                    <a:ext uri="{9D8B030D-6E8A-4147-A177-3AD203B41FA5}">
                      <a16:colId xmlns:a16="http://schemas.microsoft.com/office/drawing/2014/main" val="1781330305"/>
                    </a:ext>
                  </a:extLst>
                </a:gridCol>
                <a:gridCol w="2722880">
                  <a:extLst>
                    <a:ext uri="{9D8B030D-6E8A-4147-A177-3AD203B41FA5}">
                      <a16:colId xmlns:a16="http://schemas.microsoft.com/office/drawing/2014/main" val="1195878059"/>
                    </a:ext>
                  </a:extLst>
                </a:gridCol>
              </a:tblGrid>
              <a:tr h="370840">
                <a:tc>
                  <a:txBody>
                    <a:bodyPr/>
                    <a:lstStyle/>
                    <a:p>
                      <a:r>
                        <a:rPr lang="en-US"/>
                        <a:t>Logistic Model</a:t>
                      </a:r>
                    </a:p>
                  </a:txBody>
                  <a:tcPr/>
                </a:tc>
                <a:tc>
                  <a:txBody>
                    <a:bodyPr/>
                    <a:lstStyle/>
                    <a:p>
                      <a:r>
                        <a:rPr lang="en-US"/>
                        <a:t>Estimated Coefficient</a:t>
                      </a:r>
                    </a:p>
                  </a:txBody>
                  <a:tcPr/>
                </a:tc>
                <a:tc>
                  <a:txBody>
                    <a:bodyPr/>
                    <a:lstStyle/>
                    <a:p>
                      <a:r>
                        <a:rPr lang="en-US"/>
                        <a:t>P-Value</a:t>
                      </a:r>
                    </a:p>
                  </a:txBody>
                  <a:tcPr/>
                </a:tc>
                <a:extLst>
                  <a:ext uri="{0D108BD9-81ED-4DB2-BD59-A6C34878D82A}">
                    <a16:rowId xmlns:a16="http://schemas.microsoft.com/office/drawing/2014/main" val="1802646345"/>
                  </a:ext>
                </a:extLst>
              </a:tr>
              <a:tr h="370840">
                <a:tc>
                  <a:txBody>
                    <a:bodyPr/>
                    <a:lstStyle/>
                    <a:p>
                      <a:r>
                        <a:rPr lang="en-US" b="1"/>
                        <a:t>Age</a:t>
                      </a:r>
                    </a:p>
                  </a:txBody>
                  <a:tcPr/>
                </a:tc>
                <a:tc>
                  <a:txBody>
                    <a:bodyPr/>
                    <a:lstStyle/>
                    <a:p>
                      <a:pPr lvl="1"/>
                      <a:r>
                        <a:rPr lang="en-US"/>
                        <a:t>1.092e-01</a:t>
                      </a:r>
                    </a:p>
                  </a:txBody>
                  <a:tcPr/>
                </a:tc>
                <a:tc>
                  <a:txBody>
                    <a:bodyPr/>
                    <a:lstStyle/>
                    <a:p>
                      <a:pPr lvl="1"/>
                      <a:r>
                        <a:rPr lang="en-US"/>
                        <a:t>&lt;2e-16***</a:t>
                      </a:r>
                    </a:p>
                  </a:txBody>
                  <a:tcPr/>
                </a:tc>
                <a:extLst>
                  <a:ext uri="{0D108BD9-81ED-4DB2-BD59-A6C34878D82A}">
                    <a16:rowId xmlns:a16="http://schemas.microsoft.com/office/drawing/2014/main" val="1179680322"/>
                  </a:ext>
                </a:extLst>
              </a:tr>
              <a:tr h="370840">
                <a:tc>
                  <a:txBody>
                    <a:bodyPr/>
                    <a:lstStyle/>
                    <a:p>
                      <a:r>
                        <a:rPr lang="en-US" b="1"/>
                        <a:t>Balance</a:t>
                      </a:r>
                    </a:p>
                  </a:txBody>
                  <a:tcPr/>
                </a:tc>
                <a:tc>
                  <a:txBody>
                    <a:bodyPr/>
                    <a:lstStyle/>
                    <a:p>
                      <a:pPr lvl="1"/>
                      <a:r>
                        <a:rPr lang="en-US"/>
                        <a:t>2.761e-06</a:t>
                      </a:r>
                    </a:p>
                  </a:txBody>
                  <a:tcPr/>
                </a:tc>
                <a:tc>
                  <a:txBody>
                    <a:bodyPr/>
                    <a:lstStyle/>
                    <a:p>
                      <a:pPr lvl="1"/>
                      <a:r>
                        <a:rPr lang="en-US"/>
                        <a:t>1.37e-11***</a:t>
                      </a:r>
                    </a:p>
                  </a:txBody>
                  <a:tcPr/>
                </a:tc>
                <a:extLst>
                  <a:ext uri="{0D108BD9-81ED-4DB2-BD59-A6C34878D82A}">
                    <a16:rowId xmlns:a16="http://schemas.microsoft.com/office/drawing/2014/main" val="3336194371"/>
                  </a:ext>
                </a:extLst>
              </a:tr>
              <a:tr h="370840">
                <a:tc>
                  <a:txBody>
                    <a:bodyPr/>
                    <a:lstStyle/>
                    <a:p>
                      <a:r>
                        <a:rPr lang="en-US" b="1" err="1"/>
                        <a:t>NumOfProducts</a:t>
                      </a:r>
                    </a:p>
                  </a:txBody>
                  <a:tcPr/>
                </a:tc>
                <a:tc>
                  <a:txBody>
                    <a:bodyPr/>
                    <a:lstStyle/>
                    <a:p>
                      <a:pPr lvl="1"/>
                      <a:r>
                        <a:rPr lang="en-US"/>
                        <a:t>-2.691e-01</a:t>
                      </a:r>
                    </a:p>
                  </a:txBody>
                  <a:tcPr/>
                </a:tc>
                <a:tc>
                  <a:txBody>
                    <a:bodyPr/>
                    <a:lstStyle/>
                    <a:p>
                      <a:pPr lvl="1"/>
                      <a:r>
                        <a:rPr lang="en-US"/>
                        <a:t>1.26e-12***</a:t>
                      </a:r>
                    </a:p>
                  </a:txBody>
                  <a:tcPr/>
                </a:tc>
                <a:extLst>
                  <a:ext uri="{0D108BD9-81ED-4DB2-BD59-A6C34878D82A}">
                    <a16:rowId xmlns:a16="http://schemas.microsoft.com/office/drawing/2014/main" val="1194550151"/>
                  </a:ext>
                </a:extLst>
              </a:tr>
            </a:tbl>
          </a:graphicData>
        </a:graphic>
      </p:graphicFrame>
    </p:spTree>
    <p:extLst>
      <p:ext uri="{BB962C8B-B14F-4D97-AF65-F5344CB8AC3E}">
        <p14:creationId xmlns:p14="http://schemas.microsoft.com/office/powerpoint/2010/main" val="2662498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D6E9EC1D-5CCB-90F8-16DE-2FA8E98AF094}"/>
              </a:ext>
            </a:extLst>
          </p:cNvPr>
          <p:cNvSpPr>
            <a:spLocks noGrp="1"/>
          </p:cNvSpPr>
          <p:nvPr>
            <p:ph type="title"/>
          </p:nvPr>
        </p:nvSpPr>
        <p:spPr>
          <a:xfrm>
            <a:off x="373180" y="241495"/>
            <a:ext cx="10014942" cy="843799"/>
          </a:xfrm>
        </p:spPr>
        <p:txBody>
          <a:bodyPr/>
          <a:lstStyle/>
          <a:p>
            <a:r>
              <a:rPr lang="en-US">
                <a:solidFill>
                  <a:schemeClr val="bg1"/>
                </a:solidFill>
              </a:rPr>
              <a:t>Business recommendations</a:t>
            </a:r>
          </a:p>
        </p:txBody>
      </p:sp>
      <p:sp>
        <p:nvSpPr>
          <p:cNvPr id="5" name="Date Placeholder 4">
            <a:extLst>
              <a:ext uri="{FF2B5EF4-FFF2-40B4-BE49-F238E27FC236}">
                <a16:creationId xmlns:a16="http://schemas.microsoft.com/office/drawing/2014/main" id="{EF5AFAB5-6E15-C2A0-5401-1FF8BE9F1537}"/>
              </a:ext>
            </a:extLst>
          </p:cNvPr>
          <p:cNvSpPr>
            <a:spLocks noGrp="1"/>
          </p:cNvSpPr>
          <p:nvPr>
            <p:ph type="dt" sz="half" idx="10"/>
          </p:nvPr>
        </p:nvSpPr>
        <p:spPr>
          <a:xfrm rot="5400000">
            <a:off x="10471087" y="4891318"/>
            <a:ext cx="2673295" cy="365125"/>
          </a:xfrm>
        </p:spPr>
        <p:txBody>
          <a:bodyPr anchor="ctr">
            <a:normAutofit/>
          </a:bodyPr>
          <a:lstStyle/>
          <a:p>
            <a:pPr>
              <a:spcAft>
                <a:spcPts val="600"/>
              </a:spcAft>
            </a:pPr>
            <a:fld id="{0011C6B0-ACB4-4AC5-9481-941F25ED4A07}" type="datetime1">
              <a:pPr>
                <a:spcAft>
                  <a:spcPts val="600"/>
                </a:spcAft>
              </a:pPr>
              <a:t>5/19/25</a:t>
            </a:fld>
            <a:endParaRPr lang="en-US"/>
          </a:p>
        </p:txBody>
      </p:sp>
      <p:sp>
        <p:nvSpPr>
          <p:cNvPr id="6" name="Footer Placeholder 5">
            <a:extLst>
              <a:ext uri="{FF2B5EF4-FFF2-40B4-BE49-F238E27FC236}">
                <a16:creationId xmlns:a16="http://schemas.microsoft.com/office/drawing/2014/main" id="{D2E84E11-4494-56B0-207B-0A22DE628FC5}"/>
              </a:ext>
            </a:extLst>
          </p:cNvPr>
          <p:cNvSpPr>
            <a:spLocks noGrp="1"/>
          </p:cNvSpPr>
          <p:nvPr>
            <p:ph type="ftr" sz="quarter" idx="11"/>
          </p:nvPr>
        </p:nvSpPr>
        <p:spPr>
          <a:xfrm rot="5400000">
            <a:off x="10473021" y="1609893"/>
            <a:ext cx="2669427" cy="365125"/>
          </a:xfrm>
        </p:spPr>
        <p:txBody>
          <a:bodyPr anchor="ctr">
            <a:normAutofit/>
          </a:bodyPr>
          <a:lstStyle/>
          <a:p>
            <a:pPr>
              <a:lnSpc>
                <a:spcPct val="90000"/>
              </a:lnSpc>
              <a:spcAft>
                <a:spcPts val="600"/>
              </a:spcAft>
            </a:pPr>
            <a:r>
              <a:rPr lang="en-US"/>
              <a:t>
              </a:t>
            </a:r>
          </a:p>
        </p:txBody>
      </p:sp>
      <p:sp>
        <p:nvSpPr>
          <p:cNvPr id="2" name="Rectangle 1">
            <a:extLst>
              <a:ext uri="{FF2B5EF4-FFF2-40B4-BE49-F238E27FC236}">
                <a16:creationId xmlns:a16="http://schemas.microsoft.com/office/drawing/2014/main" id="{786F7BB1-79EF-D692-989D-3658B10D4721}"/>
              </a:ext>
            </a:extLst>
          </p:cNvPr>
          <p:cNvSpPr/>
          <p:nvPr/>
        </p:nvSpPr>
        <p:spPr>
          <a:xfrm>
            <a:off x="7715" y="6511643"/>
            <a:ext cx="12184290" cy="34491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extBox 2">
            <a:extLst>
              <a:ext uri="{FF2B5EF4-FFF2-40B4-BE49-F238E27FC236}">
                <a16:creationId xmlns:a16="http://schemas.microsoft.com/office/drawing/2014/main" id="{603D72A4-A235-2406-58F8-B811B036ABB1}"/>
              </a:ext>
            </a:extLst>
          </p:cNvPr>
          <p:cNvSpPr txBox="1"/>
          <p:nvPr/>
        </p:nvSpPr>
        <p:spPr>
          <a:xfrm>
            <a:off x="205902" y="6527084"/>
            <a:ext cx="1814515"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a:latin typeface="Calibri"/>
                <a:cs typeface="Calibri"/>
              </a:rPr>
              <a:t>Group 9 </a:t>
            </a:r>
          </a:p>
        </p:txBody>
      </p:sp>
      <p:sp>
        <p:nvSpPr>
          <p:cNvPr id="4" name="TextBox 3">
            <a:extLst>
              <a:ext uri="{FF2B5EF4-FFF2-40B4-BE49-F238E27FC236}">
                <a16:creationId xmlns:a16="http://schemas.microsoft.com/office/drawing/2014/main" id="{DC90527B-9011-BC4F-CC0E-B571586FB1F3}"/>
              </a:ext>
            </a:extLst>
          </p:cNvPr>
          <p:cNvSpPr txBox="1"/>
          <p:nvPr/>
        </p:nvSpPr>
        <p:spPr>
          <a:xfrm>
            <a:off x="4787231" y="6539953"/>
            <a:ext cx="2522305"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a:r>
              <a:rPr lang="en-US" sz="1500">
                <a:latin typeface="Calibri"/>
                <a:cs typeface="Calibri"/>
              </a:rPr>
              <a:t>Mercer University</a:t>
            </a:r>
            <a:endParaRPr lang="en-US"/>
          </a:p>
        </p:txBody>
      </p:sp>
      <p:sp>
        <p:nvSpPr>
          <p:cNvPr id="7" name="TextBox 6">
            <a:extLst>
              <a:ext uri="{FF2B5EF4-FFF2-40B4-BE49-F238E27FC236}">
                <a16:creationId xmlns:a16="http://schemas.microsoft.com/office/drawing/2014/main" id="{702C445E-F177-6977-2EC5-4855F9374684}"/>
              </a:ext>
            </a:extLst>
          </p:cNvPr>
          <p:cNvSpPr txBox="1"/>
          <p:nvPr/>
        </p:nvSpPr>
        <p:spPr>
          <a:xfrm>
            <a:off x="9860151" y="6539952"/>
            <a:ext cx="2329271"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3"/>
            <a:r>
              <a:rPr lang="en-US" sz="1500">
                <a:latin typeface="Calibri"/>
                <a:cs typeface="Calibri"/>
              </a:rPr>
              <a:t>12/12</a:t>
            </a:r>
            <a:endParaRPr lang="en-US"/>
          </a:p>
          <a:p>
            <a:pPr lvl="3"/>
            <a:endParaRPr lang="en-US" sz="1500">
              <a:latin typeface="Calibri"/>
              <a:cs typeface="Calibri"/>
            </a:endParaRPr>
          </a:p>
        </p:txBody>
      </p:sp>
      <p:cxnSp>
        <p:nvCxnSpPr>
          <p:cNvPr id="19" name="Straight Arrow Connector 18">
            <a:extLst>
              <a:ext uri="{FF2B5EF4-FFF2-40B4-BE49-F238E27FC236}">
                <a16:creationId xmlns:a16="http://schemas.microsoft.com/office/drawing/2014/main" id="{AD841DFC-F7CC-8A88-C0EB-AB1148AB9A22}"/>
              </a:ext>
            </a:extLst>
          </p:cNvPr>
          <p:cNvCxnSpPr/>
          <p:nvPr/>
        </p:nvCxnSpPr>
        <p:spPr>
          <a:xfrm flipV="1">
            <a:off x="366932" y="1175934"/>
            <a:ext cx="6165361" cy="8015"/>
          </a:xfrm>
          <a:prstGeom prst="straightConnector1">
            <a:avLst/>
          </a:prstGeom>
          <a:ln w="57150"/>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D3EEA03-F269-153F-F0FA-7FD97B420481}"/>
              </a:ext>
            </a:extLst>
          </p:cNvPr>
          <p:cNvSpPr txBox="1"/>
          <p:nvPr/>
        </p:nvSpPr>
        <p:spPr>
          <a:xfrm>
            <a:off x="643445" y="1621481"/>
            <a:ext cx="9741760"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chemeClr val="bg2"/>
                </a:solidFill>
              </a:rPr>
              <a:t>Age: </a:t>
            </a:r>
            <a:r>
              <a:rPr lang="en-US">
                <a:solidFill>
                  <a:schemeClr val="bg2"/>
                </a:solidFill>
              </a:rPr>
              <a:t> As age increases the log odds of leaving increases, age is a continuous variable. As age increases the customer is 2.98 times more likely to exit. We can offer restaurant, groceries, and travel rewards to those customers</a:t>
            </a:r>
          </a:p>
          <a:p>
            <a:pPr algn="l"/>
            <a:endParaRPr lang="en-US">
              <a:solidFill>
                <a:schemeClr val="bg2"/>
              </a:solidFill>
            </a:endParaRPr>
          </a:p>
          <a:p>
            <a:r>
              <a:rPr lang="en-US" b="1">
                <a:solidFill>
                  <a:schemeClr val="bg2"/>
                </a:solidFill>
              </a:rPr>
              <a:t>Balance:</a:t>
            </a:r>
            <a:r>
              <a:rPr lang="en-US">
                <a:solidFill>
                  <a:schemeClr val="bg2"/>
                </a:solidFill>
              </a:rPr>
              <a:t> As balance increases the log odds of leaving the bank increases. A customer is 15.81 more times likely to exit. To prevent customers from leaving the bank, the bank will could offer extra rewards for every three months that are paid off earlier.</a:t>
            </a:r>
          </a:p>
          <a:p>
            <a:endParaRPr lang="en-US">
              <a:solidFill>
                <a:schemeClr val="bg2"/>
              </a:solidFill>
            </a:endParaRPr>
          </a:p>
          <a:p>
            <a:r>
              <a:rPr lang="en-US" b="1" err="1">
                <a:solidFill>
                  <a:schemeClr val="bg2"/>
                </a:solidFill>
              </a:rPr>
              <a:t>NumofProducts</a:t>
            </a:r>
            <a:r>
              <a:rPr lang="en-US">
                <a:solidFill>
                  <a:schemeClr val="bg2"/>
                </a:solidFill>
              </a:rPr>
              <a:t>: Customer with a higher number of products through the bank are approximately 6.78  times less likely to churn compared to those without such a plan.  We can offer customers to pick industry of their liking to earn double to points for each month. </a:t>
            </a:r>
          </a:p>
          <a:p>
            <a:endParaRPr lang="en-US">
              <a:solidFill>
                <a:schemeClr val="bg2"/>
              </a:solidFill>
            </a:endParaRPr>
          </a:p>
        </p:txBody>
      </p:sp>
    </p:spTree>
    <p:extLst>
      <p:ext uri="{BB962C8B-B14F-4D97-AF65-F5344CB8AC3E}">
        <p14:creationId xmlns:p14="http://schemas.microsoft.com/office/powerpoint/2010/main" val="7674668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D6E9EC1D-5CCB-90F8-16DE-2FA8E98AF094}"/>
              </a:ext>
            </a:extLst>
          </p:cNvPr>
          <p:cNvSpPr>
            <a:spLocks noGrp="1"/>
          </p:cNvSpPr>
          <p:nvPr>
            <p:ph type="title"/>
          </p:nvPr>
        </p:nvSpPr>
        <p:spPr>
          <a:xfrm>
            <a:off x="373180" y="241495"/>
            <a:ext cx="10014942" cy="843799"/>
          </a:xfrm>
        </p:spPr>
        <p:txBody>
          <a:bodyPr/>
          <a:lstStyle/>
          <a:p>
            <a:r>
              <a:rPr lang="en-US">
                <a:solidFill>
                  <a:schemeClr val="bg1"/>
                </a:solidFill>
              </a:rPr>
              <a:t>Conclusion</a:t>
            </a:r>
          </a:p>
        </p:txBody>
      </p:sp>
      <p:sp>
        <p:nvSpPr>
          <p:cNvPr id="5" name="Date Placeholder 4">
            <a:extLst>
              <a:ext uri="{FF2B5EF4-FFF2-40B4-BE49-F238E27FC236}">
                <a16:creationId xmlns:a16="http://schemas.microsoft.com/office/drawing/2014/main" id="{EF5AFAB5-6E15-C2A0-5401-1FF8BE9F1537}"/>
              </a:ext>
            </a:extLst>
          </p:cNvPr>
          <p:cNvSpPr>
            <a:spLocks noGrp="1"/>
          </p:cNvSpPr>
          <p:nvPr>
            <p:ph type="dt" sz="half" idx="10"/>
          </p:nvPr>
        </p:nvSpPr>
        <p:spPr>
          <a:xfrm rot="5400000">
            <a:off x="10471087" y="4891318"/>
            <a:ext cx="2673295" cy="365125"/>
          </a:xfrm>
        </p:spPr>
        <p:txBody>
          <a:bodyPr anchor="ctr">
            <a:normAutofit/>
          </a:bodyPr>
          <a:lstStyle/>
          <a:p>
            <a:pPr>
              <a:spcAft>
                <a:spcPts val="600"/>
              </a:spcAft>
            </a:pPr>
            <a:fld id="{0011C6B0-ACB4-4AC5-9481-941F25ED4A07}" type="datetime1">
              <a:pPr>
                <a:spcAft>
                  <a:spcPts val="600"/>
                </a:spcAft>
              </a:pPr>
              <a:t>5/19/25</a:t>
            </a:fld>
            <a:endParaRPr lang="en-US"/>
          </a:p>
        </p:txBody>
      </p:sp>
      <p:sp>
        <p:nvSpPr>
          <p:cNvPr id="6" name="Footer Placeholder 5">
            <a:extLst>
              <a:ext uri="{FF2B5EF4-FFF2-40B4-BE49-F238E27FC236}">
                <a16:creationId xmlns:a16="http://schemas.microsoft.com/office/drawing/2014/main" id="{D2E84E11-4494-56B0-207B-0A22DE628FC5}"/>
              </a:ext>
            </a:extLst>
          </p:cNvPr>
          <p:cNvSpPr>
            <a:spLocks noGrp="1"/>
          </p:cNvSpPr>
          <p:nvPr>
            <p:ph type="ftr" sz="quarter" idx="11"/>
          </p:nvPr>
        </p:nvSpPr>
        <p:spPr>
          <a:xfrm rot="5400000">
            <a:off x="10473021" y="1609893"/>
            <a:ext cx="2669427" cy="365125"/>
          </a:xfrm>
        </p:spPr>
        <p:txBody>
          <a:bodyPr anchor="ctr">
            <a:normAutofit/>
          </a:bodyPr>
          <a:lstStyle/>
          <a:p>
            <a:pPr>
              <a:lnSpc>
                <a:spcPct val="90000"/>
              </a:lnSpc>
              <a:spcAft>
                <a:spcPts val="600"/>
              </a:spcAft>
            </a:pPr>
            <a:r>
              <a:rPr lang="en-US"/>
              <a:t>
              </a:t>
            </a:r>
          </a:p>
        </p:txBody>
      </p:sp>
      <p:sp>
        <p:nvSpPr>
          <p:cNvPr id="2" name="Rectangle 1">
            <a:extLst>
              <a:ext uri="{FF2B5EF4-FFF2-40B4-BE49-F238E27FC236}">
                <a16:creationId xmlns:a16="http://schemas.microsoft.com/office/drawing/2014/main" id="{786F7BB1-79EF-D692-989D-3658B10D4721}"/>
              </a:ext>
            </a:extLst>
          </p:cNvPr>
          <p:cNvSpPr/>
          <p:nvPr/>
        </p:nvSpPr>
        <p:spPr>
          <a:xfrm>
            <a:off x="7715" y="6511643"/>
            <a:ext cx="12184290" cy="34491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extBox 2">
            <a:extLst>
              <a:ext uri="{FF2B5EF4-FFF2-40B4-BE49-F238E27FC236}">
                <a16:creationId xmlns:a16="http://schemas.microsoft.com/office/drawing/2014/main" id="{603D72A4-A235-2406-58F8-B811B036ABB1}"/>
              </a:ext>
            </a:extLst>
          </p:cNvPr>
          <p:cNvSpPr txBox="1"/>
          <p:nvPr/>
        </p:nvSpPr>
        <p:spPr>
          <a:xfrm>
            <a:off x="205902" y="6527084"/>
            <a:ext cx="1814515"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a:latin typeface="Calibri"/>
                <a:cs typeface="Calibri"/>
              </a:rPr>
              <a:t>Group 9 </a:t>
            </a:r>
          </a:p>
        </p:txBody>
      </p:sp>
      <p:sp>
        <p:nvSpPr>
          <p:cNvPr id="4" name="TextBox 3">
            <a:extLst>
              <a:ext uri="{FF2B5EF4-FFF2-40B4-BE49-F238E27FC236}">
                <a16:creationId xmlns:a16="http://schemas.microsoft.com/office/drawing/2014/main" id="{DC90527B-9011-BC4F-CC0E-B571586FB1F3}"/>
              </a:ext>
            </a:extLst>
          </p:cNvPr>
          <p:cNvSpPr txBox="1"/>
          <p:nvPr/>
        </p:nvSpPr>
        <p:spPr>
          <a:xfrm>
            <a:off x="4787231" y="6539953"/>
            <a:ext cx="2522305"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a:r>
              <a:rPr lang="en-US" sz="1500">
                <a:latin typeface="Calibri"/>
                <a:cs typeface="Calibri"/>
              </a:rPr>
              <a:t>Mercer University</a:t>
            </a:r>
            <a:endParaRPr lang="en-US"/>
          </a:p>
        </p:txBody>
      </p:sp>
      <p:sp>
        <p:nvSpPr>
          <p:cNvPr id="7" name="TextBox 6">
            <a:extLst>
              <a:ext uri="{FF2B5EF4-FFF2-40B4-BE49-F238E27FC236}">
                <a16:creationId xmlns:a16="http://schemas.microsoft.com/office/drawing/2014/main" id="{702C445E-F177-6977-2EC5-4855F9374684}"/>
              </a:ext>
            </a:extLst>
          </p:cNvPr>
          <p:cNvSpPr txBox="1"/>
          <p:nvPr/>
        </p:nvSpPr>
        <p:spPr>
          <a:xfrm>
            <a:off x="9860151" y="6539952"/>
            <a:ext cx="2329271"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3"/>
            <a:r>
              <a:rPr lang="en-US" sz="1500">
                <a:latin typeface="Calibri"/>
                <a:cs typeface="Calibri"/>
              </a:rPr>
              <a:t>12/12</a:t>
            </a:r>
            <a:endParaRPr lang="en-US"/>
          </a:p>
          <a:p>
            <a:pPr lvl="3"/>
            <a:endParaRPr lang="en-US" sz="1500">
              <a:latin typeface="Calibri"/>
              <a:cs typeface="Calibri"/>
            </a:endParaRPr>
          </a:p>
        </p:txBody>
      </p:sp>
      <p:cxnSp>
        <p:nvCxnSpPr>
          <p:cNvPr id="19" name="Straight Arrow Connector 18">
            <a:extLst>
              <a:ext uri="{FF2B5EF4-FFF2-40B4-BE49-F238E27FC236}">
                <a16:creationId xmlns:a16="http://schemas.microsoft.com/office/drawing/2014/main" id="{AD841DFC-F7CC-8A88-C0EB-AB1148AB9A22}"/>
              </a:ext>
            </a:extLst>
          </p:cNvPr>
          <p:cNvCxnSpPr/>
          <p:nvPr/>
        </p:nvCxnSpPr>
        <p:spPr>
          <a:xfrm>
            <a:off x="366932" y="1206442"/>
            <a:ext cx="2686041" cy="27000"/>
          </a:xfrm>
          <a:prstGeom prst="straightConnector1">
            <a:avLst/>
          </a:prstGeom>
          <a:ln w="57150"/>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62171E2-7946-D87D-0177-5F66A0B2F1CB}"/>
              </a:ext>
            </a:extLst>
          </p:cNvPr>
          <p:cNvSpPr txBox="1"/>
          <p:nvPr/>
        </p:nvSpPr>
        <p:spPr>
          <a:xfrm>
            <a:off x="643445" y="1621481"/>
            <a:ext cx="10852271"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a:solidFill>
                  <a:schemeClr val="bg2"/>
                </a:solidFill>
              </a:rPr>
              <a:t>After running various models, we conclude that the best model is the Random Forest model. </a:t>
            </a:r>
          </a:p>
          <a:p>
            <a:pPr marL="285750" indent="-285750">
              <a:buFont typeface="Arial"/>
              <a:buChar char="•"/>
            </a:pPr>
            <a:r>
              <a:rPr lang="en-US" sz="2400">
                <a:solidFill>
                  <a:schemeClr val="bg2"/>
                </a:solidFill>
              </a:rPr>
              <a:t>We reviewed the importance factor to determine the variables that are most important in affecting customer churn. </a:t>
            </a:r>
          </a:p>
          <a:p>
            <a:pPr marL="285750" indent="-285750">
              <a:buFont typeface="Arial"/>
              <a:buChar char="•"/>
            </a:pPr>
            <a:r>
              <a:rPr lang="en-US" sz="2400">
                <a:solidFill>
                  <a:schemeClr val="bg2"/>
                </a:solidFill>
              </a:rPr>
              <a:t>We have provided business recommendations accordingly. </a:t>
            </a:r>
          </a:p>
        </p:txBody>
      </p:sp>
    </p:spTree>
    <p:extLst>
      <p:ext uri="{BB962C8B-B14F-4D97-AF65-F5344CB8AC3E}">
        <p14:creationId xmlns:p14="http://schemas.microsoft.com/office/powerpoint/2010/main" val="22729436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D6E9EC1D-5CCB-90F8-16DE-2FA8E98AF094}"/>
              </a:ext>
            </a:extLst>
          </p:cNvPr>
          <p:cNvSpPr>
            <a:spLocks noGrp="1"/>
          </p:cNvSpPr>
          <p:nvPr>
            <p:ph type="title"/>
          </p:nvPr>
        </p:nvSpPr>
        <p:spPr>
          <a:xfrm>
            <a:off x="1325680" y="2393025"/>
            <a:ext cx="10014942" cy="1460122"/>
          </a:xfrm>
        </p:spPr>
        <p:txBody>
          <a:bodyPr/>
          <a:lstStyle/>
          <a:p>
            <a:r>
              <a:rPr lang="en-US">
                <a:solidFill>
                  <a:schemeClr val="bg1"/>
                </a:solidFill>
              </a:rPr>
              <a:t>Thank you! </a:t>
            </a:r>
            <a:br>
              <a:rPr lang="en-US"/>
            </a:br>
            <a:r>
              <a:rPr lang="en-US">
                <a:solidFill>
                  <a:schemeClr val="bg1"/>
                </a:solidFill>
              </a:rPr>
              <a:t>Questions?</a:t>
            </a:r>
          </a:p>
        </p:txBody>
      </p:sp>
      <p:sp>
        <p:nvSpPr>
          <p:cNvPr id="5" name="Date Placeholder 4">
            <a:extLst>
              <a:ext uri="{FF2B5EF4-FFF2-40B4-BE49-F238E27FC236}">
                <a16:creationId xmlns:a16="http://schemas.microsoft.com/office/drawing/2014/main" id="{EF5AFAB5-6E15-C2A0-5401-1FF8BE9F1537}"/>
              </a:ext>
            </a:extLst>
          </p:cNvPr>
          <p:cNvSpPr>
            <a:spLocks noGrp="1"/>
          </p:cNvSpPr>
          <p:nvPr>
            <p:ph type="dt" sz="half" idx="10"/>
          </p:nvPr>
        </p:nvSpPr>
        <p:spPr>
          <a:xfrm rot="5400000">
            <a:off x="10471087" y="4891318"/>
            <a:ext cx="2673295" cy="365125"/>
          </a:xfrm>
        </p:spPr>
        <p:txBody>
          <a:bodyPr anchor="ctr">
            <a:normAutofit/>
          </a:bodyPr>
          <a:lstStyle/>
          <a:p>
            <a:pPr>
              <a:spcAft>
                <a:spcPts val="600"/>
              </a:spcAft>
            </a:pPr>
            <a:fld id="{0011C6B0-ACB4-4AC5-9481-941F25ED4A07}" type="datetime1">
              <a:pPr>
                <a:spcAft>
                  <a:spcPts val="600"/>
                </a:spcAft>
              </a:pPr>
              <a:t>5/19/25</a:t>
            </a:fld>
            <a:endParaRPr lang="en-US"/>
          </a:p>
        </p:txBody>
      </p:sp>
      <p:sp>
        <p:nvSpPr>
          <p:cNvPr id="6" name="Footer Placeholder 5">
            <a:extLst>
              <a:ext uri="{FF2B5EF4-FFF2-40B4-BE49-F238E27FC236}">
                <a16:creationId xmlns:a16="http://schemas.microsoft.com/office/drawing/2014/main" id="{D2E84E11-4494-56B0-207B-0A22DE628FC5}"/>
              </a:ext>
            </a:extLst>
          </p:cNvPr>
          <p:cNvSpPr>
            <a:spLocks noGrp="1"/>
          </p:cNvSpPr>
          <p:nvPr>
            <p:ph type="ftr" sz="quarter" idx="11"/>
          </p:nvPr>
        </p:nvSpPr>
        <p:spPr>
          <a:xfrm rot="5400000">
            <a:off x="10473021" y="1609893"/>
            <a:ext cx="2669427" cy="365125"/>
          </a:xfrm>
        </p:spPr>
        <p:txBody>
          <a:bodyPr anchor="ctr">
            <a:normAutofit/>
          </a:bodyPr>
          <a:lstStyle/>
          <a:p>
            <a:pPr>
              <a:lnSpc>
                <a:spcPct val="90000"/>
              </a:lnSpc>
              <a:spcAft>
                <a:spcPts val="600"/>
              </a:spcAft>
            </a:pPr>
            <a:r>
              <a:rPr lang="en-US"/>
              <a:t>
              </a:t>
            </a:r>
          </a:p>
        </p:txBody>
      </p:sp>
      <p:sp>
        <p:nvSpPr>
          <p:cNvPr id="2" name="Rectangle 1">
            <a:extLst>
              <a:ext uri="{FF2B5EF4-FFF2-40B4-BE49-F238E27FC236}">
                <a16:creationId xmlns:a16="http://schemas.microsoft.com/office/drawing/2014/main" id="{786F7BB1-79EF-D692-989D-3658B10D4721}"/>
              </a:ext>
            </a:extLst>
          </p:cNvPr>
          <p:cNvSpPr/>
          <p:nvPr/>
        </p:nvSpPr>
        <p:spPr>
          <a:xfrm>
            <a:off x="7715" y="6511643"/>
            <a:ext cx="12184290" cy="34491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extBox 2">
            <a:extLst>
              <a:ext uri="{FF2B5EF4-FFF2-40B4-BE49-F238E27FC236}">
                <a16:creationId xmlns:a16="http://schemas.microsoft.com/office/drawing/2014/main" id="{603D72A4-A235-2406-58F8-B811B036ABB1}"/>
              </a:ext>
            </a:extLst>
          </p:cNvPr>
          <p:cNvSpPr txBox="1"/>
          <p:nvPr/>
        </p:nvSpPr>
        <p:spPr>
          <a:xfrm>
            <a:off x="205902" y="6527084"/>
            <a:ext cx="1814515"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a:latin typeface="Calibri"/>
                <a:cs typeface="Calibri"/>
              </a:rPr>
              <a:t>Group 9 </a:t>
            </a:r>
          </a:p>
        </p:txBody>
      </p:sp>
      <p:sp>
        <p:nvSpPr>
          <p:cNvPr id="4" name="TextBox 3">
            <a:extLst>
              <a:ext uri="{FF2B5EF4-FFF2-40B4-BE49-F238E27FC236}">
                <a16:creationId xmlns:a16="http://schemas.microsoft.com/office/drawing/2014/main" id="{DC90527B-9011-BC4F-CC0E-B571586FB1F3}"/>
              </a:ext>
            </a:extLst>
          </p:cNvPr>
          <p:cNvSpPr txBox="1"/>
          <p:nvPr/>
        </p:nvSpPr>
        <p:spPr>
          <a:xfrm>
            <a:off x="4787231" y="6539953"/>
            <a:ext cx="2522305"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a:r>
              <a:rPr lang="en-US" sz="1500">
                <a:latin typeface="Calibri"/>
                <a:cs typeface="Calibri"/>
              </a:rPr>
              <a:t>Mercer University</a:t>
            </a:r>
            <a:endParaRPr lang="en-US"/>
          </a:p>
        </p:txBody>
      </p:sp>
      <p:sp>
        <p:nvSpPr>
          <p:cNvPr id="7" name="TextBox 6">
            <a:extLst>
              <a:ext uri="{FF2B5EF4-FFF2-40B4-BE49-F238E27FC236}">
                <a16:creationId xmlns:a16="http://schemas.microsoft.com/office/drawing/2014/main" id="{702C445E-F177-6977-2EC5-4855F9374684}"/>
              </a:ext>
            </a:extLst>
          </p:cNvPr>
          <p:cNvSpPr txBox="1"/>
          <p:nvPr/>
        </p:nvSpPr>
        <p:spPr>
          <a:xfrm>
            <a:off x="9860151" y="6539952"/>
            <a:ext cx="2329271"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3"/>
            <a:r>
              <a:rPr lang="en-US" sz="1500">
                <a:latin typeface="Calibri"/>
                <a:cs typeface="Calibri"/>
              </a:rPr>
              <a:t>12/12</a:t>
            </a:r>
            <a:endParaRPr lang="en-US"/>
          </a:p>
          <a:p>
            <a:pPr lvl="3"/>
            <a:endParaRPr lang="en-US" sz="1500">
              <a:latin typeface="Calibri"/>
              <a:cs typeface="Calibri"/>
            </a:endParaRPr>
          </a:p>
        </p:txBody>
      </p:sp>
    </p:spTree>
    <p:extLst>
      <p:ext uri="{BB962C8B-B14F-4D97-AF65-F5344CB8AC3E}">
        <p14:creationId xmlns:p14="http://schemas.microsoft.com/office/powerpoint/2010/main" val="42497056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D6E9EC1D-5CCB-90F8-16DE-2FA8E98AF094}"/>
              </a:ext>
            </a:extLst>
          </p:cNvPr>
          <p:cNvSpPr>
            <a:spLocks noGrp="1"/>
          </p:cNvSpPr>
          <p:nvPr>
            <p:ph type="title"/>
          </p:nvPr>
        </p:nvSpPr>
        <p:spPr>
          <a:xfrm>
            <a:off x="373180" y="241495"/>
            <a:ext cx="10014942" cy="843799"/>
          </a:xfrm>
        </p:spPr>
        <p:txBody>
          <a:bodyPr/>
          <a:lstStyle/>
          <a:p>
            <a:r>
              <a:rPr lang="en-US">
                <a:solidFill>
                  <a:schemeClr val="bg1"/>
                </a:solidFill>
              </a:rPr>
              <a:t>Appendix 1: ROC AUC with different models</a:t>
            </a:r>
          </a:p>
        </p:txBody>
      </p:sp>
      <p:sp>
        <p:nvSpPr>
          <p:cNvPr id="5" name="Date Placeholder 4">
            <a:extLst>
              <a:ext uri="{FF2B5EF4-FFF2-40B4-BE49-F238E27FC236}">
                <a16:creationId xmlns:a16="http://schemas.microsoft.com/office/drawing/2014/main" id="{EF5AFAB5-6E15-C2A0-5401-1FF8BE9F1537}"/>
              </a:ext>
            </a:extLst>
          </p:cNvPr>
          <p:cNvSpPr>
            <a:spLocks noGrp="1"/>
          </p:cNvSpPr>
          <p:nvPr>
            <p:ph type="dt" sz="half" idx="10"/>
          </p:nvPr>
        </p:nvSpPr>
        <p:spPr>
          <a:xfrm rot="5400000">
            <a:off x="10471087" y="4891318"/>
            <a:ext cx="2673295" cy="365125"/>
          </a:xfrm>
        </p:spPr>
        <p:txBody>
          <a:bodyPr anchor="ctr">
            <a:normAutofit/>
          </a:bodyPr>
          <a:lstStyle/>
          <a:p>
            <a:pPr>
              <a:spcAft>
                <a:spcPts val="600"/>
              </a:spcAft>
            </a:pPr>
            <a:fld id="{0011C6B0-ACB4-4AC5-9481-941F25ED4A07}" type="datetime1">
              <a:pPr>
                <a:spcAft>
                  <a:spcPts val="600"/>
                </a:spcAft>
              </a:pPr>
              <a:t>5/19/25</a:t>
            </a:fld>
            <a:endParaRPr lang="en-US"/>
          </a:p>
        </p:txBody>
      </p:sp>
      <p:sp>
        <p:nvSpPr>
          <p:cNvPr id="6" name="Footer Placeholder 5">
            <a:extLst>
              <a:ext uri="{FF2B5EF4-FFF2-40B4-BE49-F238E27FC236}">
                <a16:creationId xmlns:a16="http://schemas.microsoft.com/office/drawing/2014/main" id="{D2E84E11-4494-56B0-207B-0A22DE628FC5}"/>
              </a:ext>
            </a:extLst>
          </p:cNvPr>
          <p:cNvSpPr>
            <a:spLocks noGrp="1"/>
          </p:cNvSpPr>
          <p:nvPr>
            <p:ph type="ftr" sz="quarter" idx="11"/>
          </p:nvPr>
        </p:nvSpPr>
        <p:spPr>
          <a:xfrm rot="5400000">
            <a:off x="10473021" y="1609893"/>
            <a:ext cx="2669427" cy="365125"/>
          </a:xfrm>
        </p:spPr>
        <p:txBody>
          <a:bodyPr anchor="ctr">
            <a:normAutofit/>
          </a:bodyPr>
          <a:lstStyle/>
          <a:p>
            <a:pPr>
              <a:lnSpc>
                <a:spcPct val="90000"/>
              </a:lnSpc>
              <a:spcAft>
                <a:spcPts val="600"/>
              </a:spcAft>
            </a:pPr>
            <a:r>
              <a:rPr lang="en-US"/>
              <a:t>
              </a:t>
            </a:r>
          </a:p>
        </p:txBody>
      </p:sp>
      <p:sp>
        <p:nvSpPr>
          <p:cNvPr id="2" name="Rectangle 1">
            <a:extLst>
              <a:ext uri="{FF2B5EF4-FFF2-40B4-BE49-F238E27FC236}">
                <a16:creationId xmlns:a16="http://schemas.microsoft.com/office/drawing/2014/main" id="{786F7BB1-79EF-D692-989D-3658B10D4721}"/>
              </a:ext>
            </a:extLst>
          </p:cNvPr>
          <p:cNvSpPr/>
          <p:nvPr/>
        </p:nvSpPr>
        <p:spPr>
          <a:xfrm>
            <a:off x="7715" y="6511643"/>
            <a:ext cx="12184290" cy="34491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extBox 2">
            <a:extLst>
              <a:ext uri="{FF2B5EF4-FFF2-40B4-BE49-F238E27FC236}">
                <a16:creationId xmlns:a16="http://schemas.microsoft.com/office/drawing/2014/main" id="{603D72A4-A235-2406-58F8-B811B036ABB1}"/>
              </a:ext>
            </a:extLst>
          </p:cNvPr>
          <p:cNvSpPr txBox="1"/>
          <p:nvPr/>
        </p:nvSpPr>
        <p:spPr>
          <a:xfrm>
            <a:off x="205902" y="6527084"/>
            <a:ext cx="1814515"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a:latin typeface="Calibri"/>
                <a:cs typeface="Calibri"/>
              </a:rPr>
              <a:t>Group 9 </a:t>
            </a:r>
          </a:p>
        </p:txBody>
      </p:sp>
      <p:sp>
        <p:nvSpPr>
          <p:cNvPr id="4" name="TextBox 3">
            <a:extLst>
              <a:ext uri="{FF2B5EF4-FFF2-40B4-BE49-F238E27FC236}">
                <a16:creationId xmlns:a16="http://schemas.microsoft.com/office/drawing/2014/main" id="{DC90527B-9011-BC4F-CC0E-B571586FB1F3}"/>
              </a:ext>
            </a:extLst>
          </p:cNvPr>
          <p:cNvSpPr txBox="1"/>
          <p:nvPr/>
        </p:nvSpPr>
        <p:spPr>
          <a:xfrm>
            <a:off x="4787231" y="6539953"/>
            <a:ext cx="2522305"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a:r>
              <a:rPr lang="en-US" sz="1500">
                <a:latin typeface="Calibri"/>
                <a:cs typeface="Calibri"/>
              </a:rPr>
              <a:t>Mercer University</a:t>
            </a:r>
            <a:endParaRPr lang="en-US"/>
          </a:p>
        </p:txBody>
      </p:sp>
      <p:sp>
        <p:nvSpPr>
          <p:cNvPr id="7" name="TextBox 6">
            <a:extLst>
              <a:ext uri="{FF2B5EF4-FFF2-40B4-BE49-F238E27FC236}">
                <a16:creationId xmlns:a16="http://schemas.microsoft.com/office/drawing/2014/main" id="{702C445E-F177-6977-2EC5-4855F9374684}"/>
              </a:ext>
            </a:extLst>
          </p:cNvPr>
          <p:cNvSpPr txBox="1"/>
          <p:nvPr/>
        </p:nvSpPr>
        <p:spPr>
          <a:xfrm>
            <a:off x="9860151" y="6539952"/>
            <a:ext cx="2329271"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3"/>
            <a:r>
              <a:rPr lang="en-US" sz="1500">
                <a:latin typeface="Calibri"/>
                <a:cs typeface="Calibri"/>
              </a:rPr>
              <a:t>12/12</a:t>
            </a:r>
            <a:endParaRPr lang="en-US"/>
          </a:p>
          <a:p>
            <a:pPr lvl="3"/>
            <a:endParaRPr lang="en-US" sz="1500">
              <a:latin typeface="Calibri"/>
              <a:cs typeface="Calibri"/>
            </a:endParaRPr>
          </a:p>
        </p:txBody>
      </p:sp>
      <p:cxnSp>
        <p:nvCxnSpPr>
          <p:cNvPr id="19" name="Straight Arrow Connector 18">
            <a:extLst>
              <a:ext uri="{FF2B5EF4-FFF2-40B4-BE49-F238E27FC236}">
                <a16:creationId xmlns:a16="http://schemas.microsoft.com/office/drawing/2014/main" id="{AD841DFC-F7CC-8A88-C0EB-AB1148AB9A22}"/>
              </a:ext>
            </a:extLst>
          </p:cNvPr>
          <p:cNvCxnSpPr/>
          <p:nvPr/>
        </p:nvCxnSpPr>
        <p:spPr>
          <a:xfrm>
            <a:off x="352555" y="1192065"/>
            <a:ext cx="9716568" cy="12623"/>
          </a:xfrm>
          <a:prstGeom prst="straightConnector1">
            <a:avLst/>
          </a:prstGeom>
          <a:ln w="57150"/>
        </p:spPr>
        <p:style>
          <a:lnRef idx="1">
            <a:schemeClr val="accent1"/>
          </a:lnRef>
          <a:fillRef idx="0">
            <a:schemeClr val="accent1"/>
          </a:fillRef>
          <a:effectRef idx="0">
            <a:schemeClr val="accent1"/>
          </a:effectRef>
          <a:fontRef idx="minor">
            <a:schemeClr val="tx1"/>
          </a:fontRef>
        </p:style>
      </p:cxnSp>
      <p:pic>
        <p:nvPicPr>
          <p:cNvPr id="9" name="Picture 8" descr="A graph with a curve&#10;&#10;Description automatically generated">
            <a:extLst>
              <a:ext uri="{FF2B5EF4-FFF2-40B4-BE49-F238E27FC236}">
                <a16:creationId xmlns:a16="http://schemas.microsoft.com/office/drawing/2014/main" id="{87C64F26-A497-E92D-34D8-ABC237B201B7}"/>
              </a:ext>
            </a:extLst>
          </p:cNvPr>
          <p:cNvPicPr>
            <a:picLocks noChangeAspect="1"/>
          </p:cNvPicPr>
          <p:nvPr/>
        </p:nvPicPr>
        <p:blipFill>
          <a:blip r:embed="rId3"/>
          <a:stretch>
            <a:fillRect/>
          </a:stretch>
        </p:blipFill>
        <p:spPr>
          <a:xfrm>
            <a:off x="741220" y="1380392"/>
            <a:ext cx="4653341" cy="2509846"/>
          </a:xfrm>
          <a:prstGeom prst="rect">
            <a:avLst/>
          </a:prstGeom>
        </p:spPr>
      </p:pic>
      <p:sp>
        <p:nvSpPr>
          <p:cNvPr id="11" name="TextBox 10">
            <a:extLst>
              <a:ext uri="{FF2B5EF4-FFF2-40B4-BE49-F238E27FC236}">
                <a16:creationId xmlns:a16="http://schemas.microsoft.com/office/drawing/2014/main" id="{29B6036C-C117-10E2-81E3-6AC33A5B301E}"/>
              </a:ext>
            </a:extLst>
          </p:cNvPr>
          <p:cNvSpPr txBox="1"/>
          <p:nvPr/>
        </p:nvSpPr>
        <p:spPr>
          <a:xfrm>
            <a:off x="3753178" y="2772870"/>
            <a:ext cx="107833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2"/>
                </a:solidFill>
              </a:rPr>
              <a:t>LOG</a:t>
            </a:r>
          </a:p>
        </p:txBody>
      </p:sp>
      <p:pic>
        <p:nvPicPr>
          <p:cNvPr id="17" name="Picture 16" descr="A line graph with a point&#10;&#10;Description automatically generated">
            <a:extLst>
              <a:ext uri="{FF2B5EF4-FFF2-40B4-BE49-F238E27FC236}">
                <a16:creationId xmlns:a16="http://schemas.microsoft.com/office/drawing/2014/main" id="{D2FC4612-BD44-6758-CF60-61E5A14D37E6}"/>
              </a:ext>
            </a:extLst>
          </p:cNvPr>
          <p:cNvPicPr>
            <a:picLocks noChangeAspect="1"/>
          </p:cNvPicPr>
          <p:nvPr/>
        </p:nvPicPr>
        <p:blipFill>
          <a:blip r:embed="rId4"/>
          <a:stretch>
            <a:fillRect/>
          </a:stretch>
        </p:blipFill>
        <p:spPr>
          <a:xfrm>
            <a:off x="6625151" y="4116834"/>
            <a:ext cx="4237027" cy="2204208"/>
          </a:xfrm>
          <a:prstGeom prst="rect">
            <a:avLst/>
          </a:prstGeom>
        </p:spPr>
      </p:pic>
      <p:sp>
        <p:nvSpPr>
          <p:cNvPr id="20" name="TextBox 19">
            <a:extLst>
              <a:ext uri="{FF2B5EF4-FFF2-40B4-BE49-F238E27FC236}">
                <a16:creationId xmlns:a16="http://schemas.microsoft.com/office/drawing/2014/main" id="{59E80231-D88A-3AE8-63AF-2DB8EDEF9D9E}"/>
              </a:ext>
            </a:extLst>
          </p:cNvPr>
          <p:cNvSpPr txBox="1"/>
          <p:nvPr/>
        </p:nvSpPr>
        <p:spPr>
          <a:xfrm>
            <a:off x="10028923" y="5531421"/>
            <a:ext cx="121838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2"/>
                </a:solidFill>
              </a:rPr>
              <a:t>KNN</a:t>
            </a:r>
          </a:p>
        </p:txBody>
      </p:sp>
      <p:pic>
        <p:nvPicPr>
          <p:cNvPr id="21" name="Picture 20" descr="A graph with a curve&#10;&#10;Description automatically generated">
            <a:extLst>
              <a:ext uri="{FF2B5EF4-FFF2-40B4-BE49-F238E27FC236}">
                <a16:creationId xmlns:a16="http://schemas.microsoft.com/office/drawing/2014/main" id="{9989E96F-7BD1-8B26-D0A4-EE90EC197426}"/>
              </a:ext>
            </a:extLst>
          </p:cNvPr>
          <p:cNvPicPr>
            <a:picLocks noChangeAspect="1"/>
          </p:cNvPicPr>
          <p:nvPr/>
        </p:nvPicPr>
        <p:blipFill>
          <a:blip r:embed="rId5"/>
          <a:stretch>
            <a:fillRect/>
          </a:stretch>
        </p:blipFill>
        <p:spPr>
          <a:xfrm>
            <a:off x="755598" y="4131172"/>
            <a:ext cx="4636993" cy="2192153"/>
          </a:xfrm>
          <a:prstGeom prst="rect">
            <a:avLst/>
          </a:prstGeom>
        </p:spPr>
      </p:pic>
      <p:sp>
        <p:nvSpPr>
          <p:cNvPr id="23" name="TextBox 22">
            <a:extLst>
              <a:ext uri="{FF2B5EF4-FFF2-40B4-BE49-F238E27FC236}">
                <a16:creationId xmlns:a16="http://schemas.microsoft.com/office/drawing/2014/main" id="{1873B6B5-7E63-B0A7-E3A5-B161715C2E35}"/>
              </a:ext>
            </a:extLst>
          </p:cNvPr>
          <p:cNvSpPr txBox="1"/>
          <p:nvPr/>
        </p:nvSpPr>
        <p:spPr>
          <a:xfrm>
            <a:off x="1619036" y="4933754"/>
            <a:ext cx="163851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2"/>
                </a:solidFill>
              </a:rPr>
              <a:t>RF</a:t>
            </a:r>
          </a:p>
        </p:txBody>
      </p:sp>
      <p:pic>
        <p:nvPicPr>
          <p:cNvPr id="25" name="Picture 24" descr="A graph with a line&#10;&#10;Description automatically generated">
            <a:extLst>
              <a:ext uri="{FF2B5EF4-FFF2-40B4-BE49-F238E27FC236}">
                <a16:creationId xmlns:a16="http://schemas.microsoft.com/office/drawing/2014/main" id="{D00CB6AB-E5D2-4B71-A962-7DCDC9BDDA2D}"/>
              </a:ext>
            </a:extLst>
          </p:cNvPr>
          <p:cNvPicPr>
            <a:picLocks noChangeAspect="1"/>
          </p:cNvPicPr>
          <p:nvPr/>
        </p:nvPicPr>
        <p:blipFill>
          <a:blip r:embed="rId6"/>
          <a:stretch>
            <a:fillRect/>
          </a:stretch>
        </p:blipFill>
        <p:spPr>
          <a:xfrm>
            <a:off x="6622894" y="1384919"/>
            <a:ext cx="4667224" cy="2505249"/>
          </a:xfrm>
          <a:prstGeom prst="rect">
            <a:avLst/>
          </a:prstGeom>
        </p:spPr>
      </p:pic>
      <p:sp>
        <p:nvSpPr>
          <p:cNvPr id="26" name="TextBox 25">
            <a:extLst>
              <a:ext uri="{FF2B5EF4-FFF2-40B4-BE49-F238E27FC236}">
                <a16:creationId xmlns:a16="http://schemas.microsoft.com/office/drawing/2014/main" id="{9665E897-0BE7-4A41-F6BB-62DE230D48F4}"/>
              </a:ext>
            </a:extLst>
          </p:cNvPr>
          <p:cNvSpPr txBox="1"/>
          <p:nvPr/>
        </p:nvSpPr>
        <p:spPr>
          <a:xfrm>
            <a:off x="9615356" y="1952796"/>
            <a:ext cx="826259" cy="3781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solidFill>
                  <a:schemeClr val="bg2"/>
                </a:solidFill>
              </a:rPr>
              <a:t>CART</a:t>
            </a:r>
          </a:p>
        </p:txBody>
      </p:sp>
    </p:spTree>
    <p:extLst>
      <p:ext uri="{BB962C8B-B14F-4D97-AF65-F5344CB8AC3E}">
        <p14:creationId xmlns:p14="http://schemas.microsoft.com/office/powerpoint/2010/main" val="21388214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D6E9EC1D-5CCB-90F8-16DE-2FA8E98AF094}"/>
              </a:ext>
            </a:extLst>
          </p:cNvPr>
          <p:cNvSpPr>
            <a:spLocks noGrp="1"/>
          </p:cNvSpPr>
          <p:nvPr>
            <p:ph type="title"/>
          </p:nvPr>
        </p:nvSpPr>
        <p:spPr>
          <a:xfrm>
            <a:off x="373180" y="241495"/>
            <a:ext cx="10014942" cy="843799"/>
          </a:xfrm>
        </p:spPr>
        <p:txBody>
          <a:bodyPr/>
          <a:lstStyle/>
          <a:p>
            <a:r>
              <a:rPr lang="en-US">
                <a:solidFill>
                  <a:schemeClr val="bg1"/>
                </a:solidFill>
              </a:rPr>
              <a:t>Appendix 2: Random Forest Importance</a:t>
            </a:r>
          </a:p>
        </p:txBody>
      </p:sp>
      <p:sp>
        <p:nvSpPr>
          <p:cNvPr id="5" name="Date Placeholder 4">
            <a:extLst>
              <a:ext uri="{FF2B5EF4-FFF2-40B4-BE49-F238E27FC236}">
                <a16:creationId xmlns:a16="http://schemas.microsoft.com/office/drawing/2014/main" id="{EF5AFAB5-6E15-C2A0-5401-1FF8BE9F1537}"/>
              </a:ext>
            </a:extLst>
          </p:cNvPr>
          <p:cNvSpPr>
            <a:spLocks noGrp="1"/>
          </p:cNvSpPr>
          <p:nvPr>
            <p:ph type="dt" sz="half" idx="10"/>
          </p:nvPr>
        </p:nvSpPr>
        <p:spPr>
          <a:xfrm rot="5400000">
            <a:off x="10471087" y="4891318"/>
            <a:ext cx="2673295" cy="365125"/>
          </a:xfrm>
        </p:spPr>
        <p:txBody>
          <a:bodyPr anchor="ctr">
            <a:normAutofit/>
          </a:bodyPr>
          <a:lstStyle/>
          <a:p>
            <a:pPr>
              <a:spcAft>
                <a:spcPts val="600"/>
              </a:spcAft>
            </a:pPr>
            <a:fld id="{0011C6B0-ACB4-4AC5-9481-941F25ED4A07}" type="datetime1">
              <a:pPr>
                <a:spcAft>
                  <a:spcPts val="600"/>
                </a:spcAft>
              </a:pPr>
              <a:t>5/19/25</a:t>
            </a:fld>
            <a:endParaRPr lang="en-US"/>
          </a:p>
        </p:txBody>
      </p:sp>
      <p:sp>
        <p:nvSpPr>
          <p:cNvPr id="6" name="Footer Placeholder 5">
            <a:extLst>
              <a:ext uri="{FF2B5EF4-FFF2-40B4-BE49-F238E27FC236}">
                <a16:creationId xmlns:a16="http://schemas.microsoft.com/office/drawing/2014/main" id="{D2E84E11-4494-56B0-207B-0A22DE628FC5}"/>
              </a:ext>
            </a:extLst>
          </p:cNvPr>
          <p:cNvSpPr>
            <a:spLocks noGrp="1"/>
          </p:cNvSpPr>
          <p:nvPr>
            <p:ph type="ftr" sz="quarter" idx="11"/>
          </p:nvPr>
        </p:nvSpPr>
        <p:spPr>
          <a:xfrm rot="5400000">
            <a:off x="10473021" y="1609893"/>
            <a:ext cx="2669427" cy="365125"/>
          </a:xfrm>
        </p:spPr>
        <p:txBody>
          <a:bodyPr anchor="ctr">
            <a:normAutofit/>
          </a:bodyPr>
          <a:lstStyle/>
          <a:p>
            <a:pPr>
              <a:lnSpc>
                <a:spcPct val="90000"/>
              </a:lnSpc>
              <a:spcAft>
                <a:spcPts val="600"/>
              </a:spcAft>
            </a:pPr>
            <a:r>
              <a:rPr lang="en-US"/>
              <a:t>
              </a:t>
            </a:r>
          </a:p>
        </p:txBody>
      </p:sp>
      <p:sp>
        <p:nvSpPr>
          <p:cNvPr id="2" name="Rectangle 1">
            <a:extLst>
              <a:ext uri="{FF2B5EF4-FFF2-40B4-BE49-F238E27FC236}">
                <a16:creationId xmlns:a16="http://schemas.microsoft.com/office/drawing/2014/main" id="{786F7BB1-79EF-D692-989D-3658B10D4721}"/>
              </a:ext>
            </a:extLst>
          </p:cNvPr>
          <p:cNvSpPr/>
          <p:nvPr/>
        </p:nvSpPr>
        <p:spPr>
          <a:xfrm>
            <a:off x="7715" y="6511643"/>
            <a:ext cx="12184290" cy="34491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extBox 2">
            <a:extLst>
              <a:ext uri="{FF2B5EF4-FFF2-40B4-BE49-F238E27FC236}">
                <a16:creationId xmlns:a16="http://schemas.microsoft.com/office/drawing/2014/main" id="{603D72A4-A235-2406-58F8-B811B036ABB1}"/>
              </a:ext>
            </a:extLst>
          </p:cNvPr>
          <p:cNvSpPr txBox="1"/>
          <p:nvPr/>
        </p:nvSpPr>
        <p:spPr>
          <a:xfrm>
            <a:off x="205902" y="6527084"/>
            <a:ext cx="1814515"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a:latin typeface="Calibri"/>
                <a:cs typeface="Calibri"/>
              </a:rPr>
              <a:t>Group 9 </a:t>
            </a:r>
          </a:p>
        </p:txBody>
      </p:sp>
      <p:sp>
        <p:nvSpPr>
          <p:cNvPr id="4" name="TextBox 3">
            <a:extLst>
              <a:ext uri="{FF2B5EF4-FFF2-40B4-BE49-F238E27FC236}">
                <a16:creationId xmlns:a16="http://schemas.microsoft.com/office/drawing/2014/main" id="{DC90527B-9011-BC4F-CC0E-B571586FB1F3}"/>
              </a:ext>
            </a:extLst>
          </p:cNvPr>
          <p:cNvSpPr txBox="1"/>
          <p:nvPr/>
        </p:nvSpPr>
        <p:spPr>
          <a:xfrm>
            <a:off x="4787231" y="6539953"/>
            <a:ext cx="2522305"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a:r>
              <a:rPr lang="en-US" sz="1500">
                <a:latin typeface="Calibri"/>
                <a:cs typeface="Calibri"/>
              </a:rPr>
              <a:t>Mercer University</a:t>
            </a:r>
            <a:endParaRPr lang="en-US"/>
          </a:p>
        </p:txBody>
      </p:sp>
      <p:sp>
        <p:nvSpPr>
          <p:cNvPr id="7" name="TextBox 6">
            <a:extLst>
              <a:ext uri="{FF2B5EF4-FFF2-40B4-BE49-F238E27FC236}">
                <a16:creationId xmlns:a16="http://schemas.microsoft.com/office/drawing/2014/main" id="{702C445E-F177-6977-2EC5-4855F9374684}"/>
              </a:ext>
            </a:extLst>
          </p:cNvPr>
          <p:cNvSpPr txBox="1"/>
          <p:nvPr/>
        </p:nvSpPr>
        <p:spPr>
          <a:xfrm>
            <a:off x="9860151" y="6539952"/>
            <a:ext cx="2329271"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3"/>
            <a:r>
              <a:rPr lang="en-US" sz="1500">
                <a:latin typeface="Calibri"/>
                <a:cs typeface="Calibri"/>
              </a:rPr>
              <a:t>12/12</a:t>
            </a:r>
            <a:endParaRPr lang="en-US"/>
          </a:p>
          <a:p>
            <a:pPr lvl="3"/>
            <a:endParaRPr lang="en-US" sz="1500">
              <a:latin typeface="Calibri"/>
              <a:cs typeface="Calibri"/>
            </a:endParaRPr>
          </a:p>
        </p:txBody>
      </p:sp>
      <p:cxnSp>
        <p:nvCxnSpPr>
          <p:cNvPr id="19" name="Straight Arrow Connector 18">
            <a:extLst>
              <a:ext uri="{FF2B5EF4-FFF2-40B4-BE49-F238E27FC236}">
                <a16:creationId xmlns:a16="http://schemas.microsoft.com/office/drawing/2014/main" id="{AD841DFC-F7CC-8A88-C0EB-AB1148AB9A22}"/>
              </a:ext>
            </a:extLst>
          </p:cNvPr>
          <p:cNvCxnSpPr/>
          <p:nvPr/>
        </p:nvCxnSpPr>
        <p:spPr>
          <a:xfrm>
            <a:off x="366932" y="1206442"/>
            <a:ext cx="8667022" cy="12623"/>
          </a:xfrm>
          <a:prstGeom prst="straightConnector1">
            <a:avLst/>
          </a:prstGeom>
          <a:ln w="57150"/>
        </p:spPr>
        <p:style>
          <a:lnRef idx="1">
            <a:schemeClr val="accent1"/>
          </a:lnRef>
          <a:fillRef idx="0">
            <a:schemeClr val="accent1"/>
          </a:fillRef>
          <a:effectRef idx="0">
            <a:schemeClr val="accent1"/>
          </a:effectRef>
          <a:fontRef idx="minor">
            <a:schemeClr val="tx1"/>
          </a:fontRef>
        </p:style>
      </p:cxnSp>
      <p:pic>
        <p:nvPicPr>
          <p:cNvPr id="8" name="Picture 7" descr="A graph of different types of numbers&#10;&#10;Description automatically generated">
            <a:extLst>
              <a:ext uri="{FF2B5EF4-FFF2-40B4-BE49-F238E27FC236}">
                <a16:creationId xmlns:a16="http://schemas.microsoft.com/office/drawing/2014/main" id="{DA03ED4A-8C32-4026-B1E6-D484A0A7A888}"/>
              </a:ext>
            </a:extLst>
          </p:cNvPr>
          <p:cNvPicPr>
            <a:picLocks noChangeAspect="1"/>
          </p:cNvPicPr>
          <p:nvPr/>
        </p:nvPicPr>
        <p:blipFill>
          <a:blip r:embed="rId3"/>
          <a:stretch>
            <a:fillRect/>
          </a:stretch>
        </p:blipFill>
        <p:spPr>
          <a:xfrm>
            <a:off x="786442" y="1802112"/>
            <a:ext cx="6248400" cy="3857625"/>
          </a:xfrm>
          <a:prstGeom prst="rect">
            <a:avLst/>
          </a:prstGeom>
        </p:spPr>
      </p:pic>
    </p:spTree>
    <p:extLst>
      <p:ext uri="{BB962C8B-B14F-4D97-AF65-F5344CB8AC3E}">
        <p14:creationId xmlns:p14="http://schemas.microsoft.com/office/powerpoint/2010/main" val="11943182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D6E9EC1D-5CCB-90F8-16DE-2FA8E98AF094}"/>
              </a:ext>
            </a:extLst>
          </p:cNvPr>
          <p:cNvSpPr>
            <a:spLocks noGrp="1"/>
          </p:cNvSpPr>
          <p:nvPr>
            <p:ph type="title"/>
          </p:nvPr>
        </p:nvSpPr>
        <p:spPr>
          <a:xfrm>
            <a:off x="373180" y="241495"/>
            <a:ext cx="10014942" cy="843799"/>
          </a:xfrm>
        </p:spPr>
        <p:txBody>
          <a:bodyPr/>
          <a:lstStyle/>
          <a:p>
            <a:r>
              <a:rPr lang="en-US">
                <a:solidFill>
                  <a:schemeClr val="bg1"/>
                </a:solidFill>
              </a:rPr>
              <a:t>Appendix 3: Age and Products</a:t>
            </a:r>
          </a:p>
        </p:txBody>
      </p:sp>
      <p:sp>
        <p:nvSpPr>
          <p:cNvPr id="5" name="Date Placeholder 4">
            <a:extLst>
              <a:ext uri="{FF2B5EF4-FFF2-40B4-BE49-F238E27FC236}">
                <a16:creationId xmlns:a16="http://schemas.microsoft.com/office/drawing/2014/main" id="{EF5AFAB5-6E15-C2A0-5401-1FF8BE9F1537}"/>
              </a:ext>
            </a:extLst>
          </p:cNvPr>
          <p:cNvSpPr>
            <a:spLocks noGrp="1"/>
          </p:cNvSpPr>
          <p:nvPr>
            <p:ph type="dt" sz="half" idx="10"/>
          </p:nvPr>
        </p:nvSpPr>
        <p:spPr>
          <a:xfrm rot="5400000">
            <a:off x="10471087" y="4891318"/>
            <a:ext cx="2673295" cy="365125"/>
          </a:xfrm>
        </p:spPr>
        <p:txBody>
          <a:bodyPr anchor="ctr">
            <a:normAutofit/>
          </a:bodyPr>
          <a:lstStyle/>
          <a:p>
            <a:pPr>
              <a:spcAft>
                <a:spcPts val="600"/>
              </a:spcAft>
            </a:pPr>
            <a:fld id="{0011C6B0-ACB4-4AC5-9481-941F25ED4A07}" type="datetime1">
              <a:pPr>
                <a:spcAft>
                  <a:spcPts val="600"/>
                </a:spcAft>
              </a:pPr>
              <a:t>5/19/25</a:t>
            </a:fld>
            <a:endParaRPr lang="en-US"/>
          </a:p>
        </p:txBody>
      </p:sp>
      <p:sp>
        <p:nvSpPr>
          <p:cNvPr id="6" name="Footer Placeholder 5">
            <a:extLst>
              <a:ext uri="{FF2B5EF4-FFF2-40B4-BE49-F238E27FC236}">
                <a16:creationId xmlns:a16="http://schemas.microsoft.com/office/drawing/2014/main" id="{D2E84E11-4494-56B0-207B-0A22DE628FC5}"/>
              </a:ext>
            </a:extLst>
          </p:cNvPr>
          <p:cNvSpPr>
            <a:spLocks noGrp="1"/>
          </p:cNvSpPr>
          <p:nvPr>
            <p:ph type="ftr" sz="quarter" idx="11"/>
          </p:nvPr>
        </p:nvSpPr>
        <p:spPr>
          <a:xfrm rot="5400000">
            <a:off x="10473021" y="1609893"/>
            <a:ext cx="2669427" cy="365125"/>
          </a:xfrm>
        </p:spPr>
        <p:txBody>
          <a:bodyPr anchor="ctr">
            <a:normAutofit/>
          </a:bodyPr>
          <a:lstStyle/>
          <a:p>
            <a:pPr>
              <a:lnSpc>
                <a:spcPct val="90000"/>
              </a:lnSpc>
              <a:spcAft>
                <a:spcPts val="600"/>
              </a:spcAft>
            </a:pPr>
            <a:r>
              <a:rPr lang="en-US"/>
              <a:t>
              </a:t>
            </a:r>
          </a:p>
        </p:txBody>
      </p:sp>
      <p:sp>
        <p:nvSpPr>
          <p:cNvPr id="2" name="Rectangle 1">
            <a:extLst>
              <a:ext uri="{FF2B5EF4-FFF2-40B4-BE49-F238E27FC236}">
                <a16:creationId xmlns:a16="http://schemas.microsoft.com/office/drawing/2014/main" id="{786F7BB1-79EF-D692-989D-3658B10D4721}"/>
              </a:ext>
            </a:extLst>
          </p:cNvPr>
          <p:cNvSpPr/>
          <p:nvPr/>
        </p:nvSpPr>
        <p:spPr>
          <a:xfrm>
            <a:off x="7715" y="6511643"/>
            <a:ext cx="12184290" cy="34491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extBox 2">
            <a:extLst>
              <a:ext uri="{FF2B5EF4-FFF2-40B4-BE49-F238E27FC236}">
                <a16:creationId xmlns:a16="http://schemas.microsoft.com/office/drawing/2014/main" id="{603D72A4-A235-2406-58F8-B811B036ABB1}"/>
              </a:ext>
            </a:extLst>
          </p:cNvPr>
          <p:cNvSpPr txBox="1"/>
          <p:nvPr/>
        </p:nvSpPr>
        <p:spPr>
          <a:xfrm>
            <a:off x="205902" y="6527084"/>
            <a:ext cx="1814515"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a:latin typeface="Calibri"/>
                <a:cs typeface="Calibri"/>
              </a:rPr>
              <a:t>Group 9 </a:t>
            </a:r>
          </a:p>
        </p:txBody>
      </p:sp>
      <p:sp>
        <p:nvSpPr>
          <p:cNvPr id="4" name="TextBox 3">
            <a:extLst>
              <a:ext uri="{FF2B5EF4-FFF2-40B4-BE49-F238E27FC236}">
                <a16:creationId xmlns:a16="http://schemas.microsoft.com/office/drawing/2014/main" id="{DC90527B-9011-BC4F-CC0E-B571586FB1F3}"/>
              </a:ext>
            </a:extLst>
          </p:cNvPr>
          <p:cNvSpPr txBox="1"/>
          <p:nvPr/>
        </p:nvSpPr>
        <p:spPr>
          <a:xfrm>
            <a:off x="4787231" y="6539953"/>
            <a:ext cx="2522305"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a:r>
              <a:rPr lang="en-US" sz="1500">
                <a:latin typeface="Calibri"/>
                <a:cs typeface="Calibri"/>
              </a:rPr>
              <a:t>Mercer University</a:t>
            </a:r>
            <a:endParaRPr lang="en-US"/>
          </a:p>
        </p:txBody>
      </p:sp>
      <p:sp>
        <p:nvSpPr>
          <p:cNvPr id="7" name="TextBox 6">
            <a:extLst>
              <a:ext uri="{FF2B5EF4-FFF2-40B4-BE49-F238E27FC236}">
                <a16:creationId xmlns:a16="http://schemas.microsoft.com/office/drawing/2014/main" id="{702C445E-F177-6977-2EC5-4855F9374684}"/>
              </a:ext>
            </a:extLst>
          </p:cNvPr>
          <p:cNvSpPr txBox="1"/>
          <p:nvPr/>
        </p:nvSpPr>
        <p:spPr>
          <a:xfrm>
            <a:off x="9860151" y="6539952"/>
            <a:ext cx="2329271"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3"/>
            <a:r>
              <a:rPr lang="en-US" sz="1500">
                <a:latin typeface="Calibri"/>
                <a:cs typeface="Calibri"/>
              </a:rPr>
              <a:t>12/12</a:t>
            </a:r>
            <a:endParaRPr lang="en-US"/>
          </a:p>
          <a:p>
            <a:pPr lvl="3"/>
            <a:endParaRPr lang="en-US" sz="1500">
              <a:latin typeface="Calibri"/>
              <a:cs typeface="Calibri"/>
            </a:endParaRPr>
          </a:p>
        </p:txBody>
      </p:sp>
      <p:cxnSp>
        <p:nvCxnSpPr>
          <p:cNvPr id="19" name="Straight Arrow Connector 18">
            <a:extLst>
              <a:ext uri="{FF2B5EF4-FFF2-40B4-BE49-F238E27FC236}">
                <a16:creationId xmlns:a16="http://schemas.microsoft.com/office/drawing/2014/main" id="{AD841DFC-F7CC-8A88-C0EB-AB1148AB9A22}"/>
              </a:ext>
            </a:extLst>
          </p:cNvPr>
          <p:cNvCxnSpPr/>
          <p:nvPr/>
        </p:nvCxnSpPr>
        <p:spPr>
          <a:xfrm>
            <a:off x="366932" y="1206442"/>
            <a:ext cx="8667022" cy="12623"/>
          </a:xfrm>
          <a:prstGeom prst="straightConnector1">
            <a:avLst/>
          </a:prstGeom>
          <a:ln w="57150"/>
        </p:spPr>
        <p:style>
          <a:lnRef idx="1">
            <a:schemeClr val="accent1"/>
          </a:lnRef>
          <a:fillRef idx="0">
            <a:schemeClr val="accent1"/>
          </a:fillRef>
          <a:effectRef idx="0">
            <a:schemeClr val="accent1"/>
          </a:effectRef>
          <a:fontRef idx="minor">
            <a:schemeClr val="tx1"/>
          </a:fontRef>
        </p:style>
      </p:cxnSp>
      <p:pic>
        <p:nvPicPr>
          <p:cNvPr id="9" name="Picture 8" descr="A graph of a number of customers&#10;&#10;Description automatically generated">
            <a:extLst>
              <a:ext uri="{FF2B5EF4-FFF2-40B4-BE49-F238E27FC236}">
                <a16:creationId xmlns:a16="http://schemas.microsoft.com/office/drawing/2014/main" id="{E0ABBAF4-4F09-DCE5-179F-345B8179D3DC}"/>
              </a:ext>
            </a:extLst>
          </p:cNvPr>
          <p:cNvPicPr>
            <a:picLocks noChangeAspect="1"/>
          </p:cNvPicPr>
          <p:nvPr/>
        </p:nvPicPr>
        <p:blipFill>
          <a:blip r:embed="rId3"/>
          <a:stretch>
            <a:fillRect/>
          </a:stretch>
        </p:blipFill>
        <p:spPr>
          <a:xfrm>
            <a:off x="369234" y="1742795"/>
            <a:ext cx="4651563" cy="2744882"/>
          </a:xfrm>
          <a:prstGeom prst="rect">
            <a:avLst/>
          </a:prstGeom>
        </p:spPr>
      </p:pic>
      <p:pic>
        <p:nvPicPr>
          <p:cNvPr id="10" name="Picture 9" descr="A graph showing the number of products&#10;&#10;Description automatically generated">
            <a:extLst>
              <a:ext uri="{FF2B5EF4-FFF2-40B4-BE49-F238E27FC236}">
                <a16:creationId xmlns:a16="http://schemas.microsoft.com/office/drawing/2014/main" id="{FEA19B9C-F6C5-9245-3788-54A8CD085107}"/>
              </a:ext>
            </a:extLst>
          </p:cNvPr>
          <p:cNvPicPr>
            <a:picLocks noChangeAspect="1"/>
          </p:cNvPicPr>
          <p:nvPr/>
        </p:nvPicPr>
        <p:blipFill>
          <a:blip r:embed="rId4"/>
          <a:stretch>
            <a:fillRect/>
          </a:stretch>
        </p:blipFill>
        <p:spPr>
          <a:xfrm>
            <a:off x="5796524" y="1843648"/>
            <a:ext cx="4274483" cy="2644028"/>
          </a:xfrm>
          <a:prstGeom prst="rect">
            <a:avLst/>
          </a:prstGeom>
        </p:spPr>
      </p:pic>
    </p:spTree>
    <p:extLst>
      <p:ext uri="{BB962C8B-B14F-4D97-AF65-F5344CB8AC3E}">
        <p14:creationId xmlns:p14="http://schemas.microsoft.com/office/powerpoint/2010/main" val="1788112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D6E9EC1D-5CCB-90F8-16DE-2FA8E98AF094}"/>
              </a:ext>
            </a:extLst>
          </p:cNvPr>
          <p:cNvSpPr>
            <a:spLocks noGrp="1"/>
          </p:cNvSpPr>
          <p:nvPr>
            <p:ph type="title"/>
          </p:nvPr>
        </p:nvSpPr>
        <p:spPr>
          <a:xfrm>
            <a:off x="395717" y="282856"/>
            <a:ext cx="4584056" cy="919342"/>
          </a:xfrm>
        </p:spPr>
        <p:txBody>
          <a:bodyPr/>
          <a:lstStyle/>
          <a:p>
            <a:r>
              <a:rPr lang="en-US">
                <a:solidFill>
                  <a:schemeClr val="bg1"/>
                </a:solidFill>
              </a:rPr>
              <a:t>Background</a:t>
            </a:r>
          </a:p>
        </p:txBody>
      </p:sp>
      <p:sp>
        <p:nvSpPr>
          <p:cNvPr id="14" name="Content Placeholder 2">
            <a:extLst>
              <a:ext uri="{FF2B5EF4-FFF2-40B4-BE49-F238E27FC236}">
                <a16:creationId xmlns:a16="http://schemas.microsoft.com/office/drawing/2014/main" id="{852417F4-4715-9544-D4AA-AA720820D08A}"/>
              </a:ext>
            </a:extLst>
          </p:cNvPr>
          <p:cNvSpPr>
            <a:spLocks noGrp="1"/>
          </p:cNvSpPr>
          <p:nvPr>
            <p:ph idx="1"/>
          </p:nvPr>
        </p:nvSpPr>
        <p:spPr>
          <a:xfrm>
            <a:off x="1116415" y="1789491"/>
            <a:ext cx="9238434" cy="4430231"/>
          </a:xfrm>
        </p:spPr>
        <p:txBody>
          <a:bodyPr vert="horz" lIns="91440" tIns="45720" rIns="91440" bIns="45720" rtlCol="0" anchor="t">
            <a:noAutofit/>
          </a:bodyPr>
          <a:lstStyle/>
          <a:p>
            <a:r>
              <a:rPr lang="en-US" sz="2400">
                <a:solidFill>
                  <a:schemeClr val="bg1"/>
                </a:solidFill>
              </a:rPr>
              <a:t>What is customer churn?</a:t>
            </a:r>
          </a:p>
          <a:p>
            <a:pPr marL="0" indent="0">
              <a:buNone/>
            </a:pPr>
            <a:endParaRPr lang="en-US" sz="2400">
              <a:solidFill>
                <a:schemeClr val="bg1"/>
              </a:solidFill>
            </a:endParaRPr>
          </a:p>
          <a:p>
            <a:r>
              <a:rPr lang="en-US" sz="2400">
                <a:solidFill>
                  <a:schemeClr val="bg1"/>
                </a:solidFill>
              </a:rPr>
              <a:t>Why does it matter in banking?</a:t>
            </a:r>
          </a:p>
          <a:p>
            <a:pPr marL="0" indent="0">
              <a:buNone/>
            </a:pPr>
            <a:endParaRPr lang="en-US" sz="2400">
              <a:solidFill>
                <a:schemeClr val="bg1"/>
              </a:solidFill>
            </a:endParaRPr>
          </a:p>
          <a:p>
            <a:r>
              <a:rPr lang="en-US" sz="2400">
                <a:solidFill>
                  <a:schemeClr val="bg1"/>
                </a:solidFill>
              </a:rPr>
              <a:t>Insight from 2019</a:t>
            </a:r>
          </a:p>
          <a:p>
            <a:pPr marL="0" indent="0">
              <a:buNone/>
            </a:pPr>
            <a:endParaRPr lang="en-US" sz="2400">
              <a:solidFill>
                <a:schemeClr val="bg1"/>
              </a:solidFill>
            </a:endParaRPr>
          </a:p>
          <a:p>
            <a:r>
              <a:rPr lang="en-US" sz="2400">
                <a:solidFill>
                  <a:schemeClr val="bg1"/>
                </a:solidFill>
              </a:rPr>
              <a:t>Solution Approach</a:t>
            </a:r>
          </a:p>
        </p:txBody>
      </p:sp>
      <p:sp>
        <p:nvSpPr>
          <p:cNvPr id="5" name="Date Placeholder 4">
            <a:extLst>
              <a:ext uri="{FF2B5EF4-FFF2-40B4-BE49-F238E27FC236}">
                <a16:creationId xmlns:a16="http://schemas.microsoft.com/office/drawing/2014/main" id="{EF5AFAB5-6E15-C2A0-5401-1FF8BE9F1537}"/>
              </a:ext>
            </a:extLst>
          </p:cNvPr>
          <p:cNvSpPr>
            <a:spLocks noGrp="1"/>
          </p:cNvSpPr>
          <p:nvPr>
            <p:ph type="dt" sz="half" idx="10"/>
          </p:nvPr>
        </p:nvSpPr>
        <p:spPr>
          <a:xfrm rot="5400000">
            <a:off x="10471087" y="4891318"/>
            <a:ext cx="2673295" cy="365125"/>
          </a:xfrm>
        </p:spPr>
        <p:txBody>
          <a:bodyPr anchor="ctr">
            <a:normAutofit/>
          </a:bodyPr>
          <a:lstStyle/>
          <a:p>
            <a:pPr>
              <a:spcAft>
                <a:spcPts val="600"/>
              </a:spcAft>
            </a:pPr>
            <a:fld id="{0011C6B0-ACB4-4AC5-9481-941F25ED4A07}" type="datetime1">
              <a:pPr>
                <a:spcAft>
                  <a:spcPts val="600"/>
                </a:spcAft>
              </a:pPr>
              <a:t>5/19/25</a:t>
            </a:fld>
            <a:endParaRPr lang="en-US"/>
          </a:p>
        </p:txBody>
      </p:sp>
      <p:sp>
        <p:nvSpPr>
          <p:cNvPr id="6" name="Footer Placeholder 5">
            <a:extLst>
              <a:ext uri="{FF2B5EF4-FFF2-40B4-BE49-F238E27FC236}">
                <a16:creationId xmlns:a16="http://schemas.microsoft.com/office/drawing/2014/main" id="{D2E84E11-4494-56B0-207B-0A22DE628FC5}"/>
              </a:ext>
            </a:extLst>
          </p:cNvPr>
          <p:cNvSpPr>
            <a:spLocks noGrp="1"/>
          </p:cNvSpPr>
          <p:nvPr>
            <p:ph type="ftr" sz="quarter" idx="11"/>
          </p:nvPr>
        </p:nvSpPr>
        <p:spPr>
          <a:xfrm rot="5400000">
            <a:off x="10473021" y="1609893"/>
            <a:ext cx="2669427" cy="365125"/>
          </a:xfrm>
        </p:spPr>
        <p:txBody>
          <a:bodyPr anchor="ctr">
            <a:normAutofit/>
          </a:bodyPr>
          <a:lstStyle/>
          <a:p>
            <a:pPr>
              <a:lnSpc>
                <a:spcPct val="90000"/>
              </a:lnSpc>
              <a:spcAft>
                <a:spcPts val="600"/>
              </a:spcAft>
            </a:pPr>
            <a:r>
              <a:rPr lang="en-US"/>
              <a:t>
              </a:t>
            </a:r>
          </a:p>
        </p:txBody>
      </p:sp>
      <p:sp>
        <p:nvSpPr>
          <p:cNvPr id="2" name="Rectangle 1">
            <a:extLst>
              <a:ext uri="{FF2B5EF4-FFF2-40B4-BE49-F238E27FC236}">
                <a16:creationId xmlns:a16="http://schemas.microsoft.com/office/drawing/2014/main" id="{786F7BB1-79EF-D692-989D-3658B10D4721}"/>
              </a:ext>
            </a:extLst>
          </p:cNvPr>
          <p:cNvSpPr/>
          <p:nvPr/>
        </p:nvSpPr>
        <p:spPr>
          <a:xfrm>
            <a:off x="7715" y="6511643"/>
            <a:ext cx="12184290" cy="344910"/>
          </a:xfrm>
          <a:prstGeom prst="rect">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extBox 2">
            <a:extLst>
              <a:ext uri="{FF2B5EF4-FFF2-40B4-BE49-F238E27FC236}">
                <a16:creationId xmlns:a16="http://schemas.microsoft.com/office/drawing/2014/main" id="{603D72A4-A235-2406-58F8-B811B036ABB1}"/>
              </a:ext>
            </a:extLst>
          </p:cNvPr>
          <p:cNvSpPr txBox="1"/>
          <p:nvPr/>
        </p:nvSpPr>
        <p:spPr>
          <a:xfrm>
            <a:off x="205902" y="6527084"/>
            <a:ext cx="1814515"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a:latin typeface="Calibri"/>
                <a:cs typeface="Calibri"/>
              </a:rPr>
              <a:t>Group 9 </a:t>
            </a:r>
            <a:endParaRPr lang="en-US" sz="1500">
              <a:latin typeface="Calibri"/>
              <a:ea typeface="Calibri"/>
              <a:cs typeface="Calibri"/>
            </a:endParaRPr>
          </a:p>
        </p:txBody>
      </p:sp>
      <p:sp>
        <p:nvSpPr>
          <p:cNvPr id="4" name="TextBox 3">
            <a:extLst>
              <a:ext uri="{FF2B5EF4-FFF2-40B4-BE49-F238E27FC236}">
                <a16:creationId xmlns:a16="http://schemas.microsoft.com/office/drawing/2014/main" id="{DC90527B-9011-BC4F-CC0E-B571586FB1F3}"/>
              </a:ext>
            </a:extLst>
          </p:cNvPr>
          <p:cNvSpPr txBox="1"/>
          <p:nvPr/>
        </p:nvSpPr>
        <p:spPr>
          <a:xfrm>
            <a:off x="4787231" y="6539953"/>
            <a:ext cx="2522305"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a:r>
              <a:rPr lang="en-US" sz="1500">
                <a:latin typeface="Calibri"/>
                <a:cs typeface="Calibri"/>
              </a:rPr>
              <a:t>Mercer University</a:t>
            </a:r>
            <a:endParaRPr lang="en-US"/>
          </a:p>
        </p:txBody>
      </p:sp>
      <p:sp>
        <p:nvSpPr>
          <p:cNvPr id="7" name="TextBox 6">
            <a:extLst>
              <a:ext uri="{FF2B5EF4-FFF2-40B4-BE49-F238E27FC236}">
                <a16:creationId xmlns:a16="http://schemas.microsoft.com/office/drawing/2014/main" id="{702C445E-F177-6977-2EC5-4855F9374684}"/>
              </a:ext>
            </a:extLst>
          </p:cNvPr>
          <p:cNvSpPr txBox="1"/>
          <p:nvPr/>
        </p:nvSpPr>
        <p:spPr>
          <a:xfrm>
            <a:off x="9860151" y="6539952"/>
            <a:ext cx="2329271"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3" algn="l"/>
            <a:r>
              <a:rPr lang="en-US" sz="1500">
                <a:latin typeface="Calibri"/>
                <a:cs typeface="Calibri"/>
              </a:rPr>
              <a:t>2/12</a:t>
            </a:r>
            <a:endParaRPr lang="en-US" sz="1500">
              <a:latin typeface="Calibri"/>
              <a:ea typeface="Calibri"/>
              <a:cs typeface="Calibri"/>
            </a:endParaRPr>
          </a:p>
        </p:txBody>
      </p:sp>
      <p:cxnSp>
        <p:nvCxnSpPr>
          <p:cNvPr id="10" name="Straight Arrow Connector 9">
            <a:extLst>
              <a:ext uri="{FF2B5EF4-FFF2-40B4-BE49-F238E27FC236}">
                <a16:creationId xmlns:a16="http://schemas.microsoft.com/office/drawing/2014/main" id="{7F3051DD-D9D0-0D8C-B4CC-7E674B96AF16}"/>
              </a:ext>
            </a:extLst>
          </p:cNvPr>
          <p:cNvCxnSpPr/>
          <p:nvPr/>
        </p:nvCxnSpPr>
        <p:spPr>
          <a:xfrm flipV="1">
            <a:off x="410061" y="1334085"/>
            <a:ext cx="2829821" cy="1754"/>
          </a:xfrm>
          <a:prstGeom prst="straightConnector1">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6654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D6E9EC1D-5CCB-90F8-16DE-2FA8E98AF094}"/>
              </a:ext>
            </a:extLst>
          </p:cNvPr>
          <p:cNvSpPr>
            <a:spLocks noGrp="1"/>
          </p:cNvSpPr>
          <p:nvPr>
            <p:ph type="title"/>
          </p:nvPr>
        </p:nvSpPr>
        <p:spPr>
          <a:xfrm>
            <a:off x="436906" y="325988"/>
            <a:ext cx="6861312" cy="833078"/>
          </a:xfrm>
        </p:spPr>
        <p:txBody>
          <a:bodyPr/>
          <a:lstStyle/>
          <a:p>
            <a:r>
              <a:rPr lang="en-US">
                <a:solidFill>
                  <a:schemeClr val="bg1"/>
                </a:solidFill>
              </a:rPr>
              <a:t>Business Problem</a:t>
            </a:r>
          </a:p>
        </p:txBody>
      </p:sp>
      <p:sp>
        <p:nvSpPr>
          <p:cNvPr id="14" name="Content Placeholder 2">
            <a:extLst>
              <a:ext uri="{FF2B5EF4-FFF2-40B4-BE49-F238E27FC236}">
                <a16:creationId xmlns:a16="http://schemas.microsoft.com/office/drawing/2014/main" id="{852417F4-4715-9544-D4AA-AA720820D08A}"/>
              </a:ext>
            </a:extLst>
          </p:cNvPr>
          <p:cNvSpPr>
            <a:spLocks noGrp="1"/>
          </p:cNvSpPr>
          <p:nvPr>
            <p:ph idx="1"/>
          </p:nvPr>
        </p:nvSpPr>
        <p:spPr>
          <a:xfrm>
            <a:off x="620593" y="1795397"/>
            <a:ext cx="10407529" cy="3810000"/>
          </a:xfrm>
        </p:spPr>
        <p:txBody>
          <a:bodyPr vert="horz" lIns="91440" tIns="45720" rIns="91440" bIns="45720" rtlCol="0" anchor="t">
            <a:noAutofit/>
          </a:bodyPr>
          <a:lstStyle/>
          <a:p>
            <a:r>
              <a:rPr lang="en-US" sz="2400">
                <a:solidFill>
                  <a:schemeClr val="bg1"/>
                </a:solidFill>
              </a:rPr>
              <a:t>Improve customer retention, financial performance, and bank reputation</a:t>
            </a:r>
            <a:endParaRPr lang="en-US">
              <a:solidFill>
                <a:schemeClr val="bg1"/>
              </a:solidFill>
            </a:endParaRPr>
          </a:p>
          <a:p>
            <a:endParaRPr lang="en-US" sz="2400">
              <a:solidFill>
                <a:schemeClr val="bg1"/>
              </a:solidFill>
            </a:endParaRPr>
          </a:p>
          <a:p>
            <a:r>
              <a:rPr lang="en-US" sz="2400">
                <a:solidFill>
                  <a:schemeClr val="bg1"/>
                </a:solidFill>
              </a:rPr>
              <a:t>Develop a predictive model to identify banking customers at risk of churning</a:t>
            </a:r>
          </a:p>
          <a:p>
            <a:endParaRPr lang="en-US" sz="2400">
              <a:solidFill>
                <a:schemeClr val="bg1"/>
              </a:solidFill>
            </a:endParaRPr>
          </a:p>
          <a:p>
            <a:r>
              <a:rPr lang="en-US" sz="2400">
                <a:solidFill>
                  <a:schemeClr val="bg1"/>
                </a:solidFill>
              </a:rPr>
              <a:t>Reduce customer churn rate by offering targeted incentives</a:t>
            </a:r>
          </a:p>
          <a:p>
            <a:pPr marL="0" indent="0">
              <a:buNone/>
            </a:pPr>
            <a:endParaRPr lang="en-US" sz="2400">
              <a:solidFill>
                <a:schemeClr val="bg1"/>
              </a:solidFill>
            </a:endParaRPr>
          </a:p>
        </p:txBody>
      </p:sp>
      <p:sp>
        <p:nvSpPr>
          <p:cNvPr id="5" name="Date Placeholder 4">
            <a:extLst>
              <a:ext uri="{FF2B5EF4-FFF2-40B4-BE49-F238E27FC236}">
                <a16:creationId xmlns:a16="http://schemas.microsoft.com/office/drawing/2014/main" id="{EF5AFAB5-6E15-C2A0-5401-1FF8BE9F1537}"/>
              </a:ext>
            </a:extLst>
          </p:cNvPr>
          <p:cNvSpPr>
            <a:spLocks noGrp="1"/>
          </p:cNvSpPr>
          <p:nvPr>
            <p:ph type="dt" sz="half" idx="10"/>
          </p:nvPr>
        </p:nvSpPr>
        <p:spPr>
          <a:xfrm rot="5400000">
            <a:off x="10471087" y="4891318"/>
            <a:ext cx="2673295" cy="365125"/>
          </a:xfrm>
        </p:spPr>
        <p:txBody>
          <a:bodyPr anchor="ctr">
            <a:normAutofit/>
          </a:bodyPr>
          <a:lstStyle/>
          <a:p>
            <a:pPr>
              <a:spcAft>
                <a:spcPts val="600"/>
              </a:spcAft>
            </a:pPr>
            <a:fld id="{0011C6B0-ACB4-4AC5-9481-941F25ED4A07}" type="datetime1">
              <a:pPr>
                <a:spcAft>
                  <a:spcPts val="600"/>
                </a:spcAft>
              </a:pPr>
              <a:t>5/19/25</a:t>
            </a:fld>
            <a:endParaRPr lang="en-US"/>
          </a:p>
        </p:txBody>
      </p:sp>
      <p:sp>
        <p:nvSpPr>
          <p:cNvPr id="6" name="Footer Placeholder 5">
            <a:extLst>
              <a:ext uri="{FF2B5EF4-FFF2-40B4-BE49-F238E27FC236}">
                <a16:creationId xmlns:a16="http://schemas.microsoft.com/office/drawing/2014/main" id="{D2E84E11-4494-56B0-207B-0A22DE628FC5}"/>
              </a:ext>
            </a:extLst>
          </p:cNvPr>
          <p:cNvSpPr>
            <a:spLocks noGrp="1"/>
          </p:cNvSpPr>
          <p:nvPr>
            <p:ph type="ftr" sz="quarter" idx="11"/>
          </p:nvPr>
        </p:nvSpPr>
        <p:spPr>
          <a:xfrm rot="5400000">
            <a:off x="10473021" y="1609893"/>
            <a:ext cx="2669427" cy="365125"/>
          </a:xfrm>
        </p:spPr>
        <p:txBody>
          <a:bodyPr anchor="ctr">
            <a:normAutofit/>
          </a:bodyPr>
          <a:lstStyle/>
          <a:p>
            <a:pPr>
              <a:lnSpc>
                <a:spcPct val="90000"/>
              </a:lnSpc>
              <a:spcAft>
                <a:spcPts val="600"/>
              </a:spcAft>
            </a:pPr>
            <a:r>
              <a:rPr lang="en-US"/>
              <a:t>
              </a:t>
            </a:r>
          </a:p>
        </p:txBody>
      </p:sp>
      <p:sp>
        <p:nvSpPr>
          <p:cNvPr id="2" name="Rectangle 1">
            <a:extLst>
              <a:ext uri="{FF2B5EF4-FFF2-40B4-BE49-F238E27FC236}">
                <a16:creationId xmlns:a16="http://schemas.microsoft.com/office/drawing/2014/main" id="{786F7BB1-79EF-D692-989D-3658B10D4721}"/>
              </a:ext>
            </a:extLst>
          </p:cNvPr>
          <p:cNvSpPr/>
          <p:nvPr/>
        </p:nvSpPr>
        <p:spPr>
          <a:xfrm>
            <a:off x="7715" y="6511643"/>
            <a:ext cx="12184290" cy="344910"/>
          </a:xfrm>
          <a:prstGeom prst="rect">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extBox 2">
            <a:extLst>
              <a:ext uri="{FF2B5EF4-FFF2-40B4-BE49-F238E27FC236}">
                <a16:creationId xmlns:a16="http://schemas.microsoft.com/office/drawing/2014/main" id="{603D72A4-A235-2406-58F8-B811B036ABB1}"/>
              </a:ext>
            </a:extLst>
          </p:cNvPr>
          <p:cNvSpPr txBox="1"/>
          <p:nvPr/>
        </p:nvSpPr>
        <p:spPr>
          <a:xfrm>
            <a:off x="205902" y="6527084"/>
            <a:ext cx="1814515"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a:latin typeface="Calibri"/>
                <a:cs typeface="Calibri"/>
              </a:rPr>
              <a:t>Group 9 </a:t>
            </a:r>
            <a:endParaRPr lang="en-US" sz="1500">
              <a:latin typeface="Calibri"/>
              <a:ea typeface="Calibri"/>
              <a:cs typeface="Calibri"/>
            </a:endParaRPr>
          </a:p>
        </p:txBody>
      </p:sp>
      <p:sp>
        <p:nvSpPr>
          <p:cNvPr id="4" name="TextBox 3">
            <a:extLst>
              <a:ext uri="{FF2B5EF4-FFF2-40B4-BE49-F238E27FC236}">
                <a16:creationId xmlns:a16="http://schemas.microsoft.com/office/drawing/2014/main" id="{DC90527B-9011-BC4F-CC0E-B571586FB1F3}"/>
              </a:ext>
            </a:extLst>
          </p:cNvPr>
          <p:cNvSpPr txBox="1"/>
          <p:nvPr/>
        </p:nvSpPr>
        <p:spPr>
          <a:xfrm>
            <a:off x="4787231" y="6539953"/>
            <a:ext cx="2522305"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a:r>
              <a:rPr lang="en-US" sz="1500">
                <a:latin typeface="Calibri"/>
                <a:cs typeface="Calibri"/>
              </a:rPr>
              <a:t>Mercer University</a:t>
            </a:r>
            <a:endParaRPr lang="en-US"/>
          </a:p>
        </p:txBody>
      </p:sp>
      <p:sp>
        <p:nvSpPr>
          <p:cNvPr id="7" name="TextBox 6">
            <a:extLst>
              <a:ext uri="{FF2B5EF4-FFF2-40B4-BE49-F238E27FC236}">
                <a16:creationId xmlns:a16="http://schemas.microsoft.com/office/drawing/2014/main" id="{702C445E-F177-6977-2EC5-4855F9374684}"/>
              </a:ext>
            </a:extLst>
          </p:cNvPr>
          <p:cNvSpPr txBox="1"/>
          <p:nvPr/>
        </p:nvSpPr>
        <p:spPr>
          <a:xfrm>
            <a:off x="9860151" y="6539952"/>
            <a:ext cx="2329271"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3" algn="l"/>
            <a:r>
              <a:rPr lang="en-US" sz="1500">
                <a:latin typeface="Calibri"/>
                <a:cs typeface="Calibri"/>
              </a:rPr>
              <a:t>1/12</a:t>
            </a:r>
            <a:endParaRPr lang="en-US" sz="1500">
              <a:latin typeface="Calibri"/>
              <a:ea typeface="Calibri"/>
              <a:cs typeface="Calibri"/>
            </a:endParaRPr>
          </a:p>
        </p:txBody>
      </p:sp>
      <p:cxnSp>
        <p:nvCxnSpPr>
          <p:cNvPr id="9" name="Straight Arrow Connector 8">
            <a:extLst>
              <a:ext uri="{FF2B5EF4-FFF2-40B4-BE49-F238E27FC236}">
                <a16:creationId xmlns:a16="http://schemas.microsoft.com/office/drawing/2014/main" id="{AE738479-93C4-BF3C-8676-AEE2AD830D12}"/>
              </a:ext>
            </a:extLst>
          </p:cNvPr>
          <p:cNvCxnSpPr/>
          <p:nvPr/>
        </p:nvCxnSpPr>
        <p:spPr>
          <a:xfrm>
            <a:off x="467570" y="1278330"/>
            <a:ext cx="4109406" cy="12623"/>
          </a:xfrm>
          <a:prstGeom prst="straightConnector1">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6205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D6E9EC1D-5CCB-90F8-16DE-2FA8E98AF094}"/>
              </a:ext>
            </a:extLst>
          </p:cNvPr>
          <p:cNvSpPr>
            <a:spLocks noGrp="1"/>
          </p:cNvSpPr>
          <p:nvPr>
            <p:ph type="title"/>
          </p:nvPr>
        </p:nvSpPr>
        <p:spPr>
          <a:xfrm>
            <a:off x="395717" y="282856"/>
            <a:ext cx="4584056" cy="919342"/>
          </a:xfrm>
        </p:spPr>
        <p:txBody>
          <a:bodyPr/>
          <a:lstStyle/>
          <a:p>
            <a:r>
              <a:rPr lang="en-US">
                <a:solidFill>
                  <a:schemeClr val="bg1"/>
                </a:solidFill>
              </a:rPr>
              <a:t>Data Dictionary </a:t>
            </a:r>
          </a:p>
        </p:txBody>
      </p:sp>
      <p:sp>
        <p:nvSpPr>
          <p:cNvPr id="5" name="Date Placeholder 4">
            <a:extLst>
              <a:ext uri="{FF2B5EF4-FFF2-40B4-BE49-F238E27FC236}">
                <a16:creationId xmlns:a16="http://schemas.microsoft.com/office/drawing/2014/main" id="{EF5AFAB5-6E15-C2A0-5401-1FF8BE9F1537}"/>
              </a:ext>
            </a:extLst>
          </p:cNvPr>
          <p:cNvSpPr>
            <a:spLocks noGrp="1"/>
          </p:cNvSpPr>
          <p:nvPr>
            <p:ph type="dt" sz="half" idx="10"/>
          </p:nvPr>
        </p:nvSpPr>
        <p:spPr>
          <a:xfrm rot="5400000">
            <a:off x="10471087" y="4891318"/>
            <a:ext cx="2673295" cy="365125"/>
          </a:xfrm>
        </p:spPr>
        <p:txBody>
          <a:bodyPr anchor="ctr">
            <a:normAutofit/>
          </a:bodyPr>
          <a:lstStyle/>
          <a:p>
            <a:pPr>
              <a:spcAft>
                <a:spcPts val="600"/>
              </a:spcAft>
            </a:pPr>
            <a:fld id="{0011C6B0-ACB4-4AC5-9481-941F25ED4A07}" type="datetime1">
              <a:pPr>
                <a:spcAft>
                  <a:spcPts val="600"/>
                </a:spcAft>
              </a:pPr>
              <a:t>5/19/25</a:t>
            </a:fld>
            <a:endParaRPr lang="en-US"/>
          </a:p>
        </p:txBody>
      </p:sp>
      <p:sp>
        <p:nvSpPr>
          <p:cNvPr id="6" name="Footer Placeholder 5">
            <a:extLst>
              <a:ext uri="{FF2B5EF4-FFF2-40B4-BE49-F238E27FC236}">
                <a16:creationId xmlns:a16="http://schemas.microsoft.com/office/drawing/2014/main" id="{D2E84E11-4494-56B0-207B-0A22DE628FC5}"/>
              </a:ext>
            </a:extLst>
          </p:cNvPr>
          <p:cNvSpPr>
            <a:spLocks noGrp="1"/>
          </p:cNvSpPr>
          <p:nvPr>
            <p:ph type="ftr" sz="quarter" idx="11"/>
          </p:nvPr>
        </p:nvSpPr>
        <p:spPr>
          <a:xfrm rot="5400000">
            <a:off x="10473021" y="1609893"/>
            <a:ext cx="2669427" cy="365125"/>
          </a:xfrm>
        </p:spPr>
        <p:txBody>
          <a:bodyPr anchor="ctr">
            <a:normAutofit/>
          </a:bodyPr>
          <a:lstStyle/>
          <a:p>
            <a:pPr>
              <a:lnSpc>
                <a:spcPct val="90000"/>
              </a:lnSpc>
              <a:spcAft>
                <a:spcPts val="600"/>
              </a:spcAft>
            </a:pPr>
            <a:r>
              <a:rPr lang="en-US"/>
              <a:t>
              </a:t>
            </a:r>
          </a:p>
        </p:txBody>
      </p:sp>
      <p:sp>
        <p:nvSpPr>
          <p:cNvPr id="2" name="Rectangle 1">
            <a:extLst>
              <a:ext uri="{FF2B5EF4-FFF2-40B4-BE49-F238E27FC236}">
                <a16:creationId xmlns:a16="http://schemas.microsoft.com/office/drawing/2014/main" id="{786F7BB1-79EF-D692-989D-3658B10D4721}"/>
              </a:ext>
            </a:extLst>
          </p:cNvPr>
          <p:cNvSpPr/>
          <p:nvPr/>
        </p:nvSpPr>
        <p:spPr>
          <a:xfrm>
            <a:off x="7715" y="6511643"/>
            <a:ext cx="12184290" cy="34491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extBox 2">
            <a:extLst>
              <a:ext uri="{FF2B5EF4-FFF2-40B4-BE49-F238E27FC236}">
                <a16:creationId xmlns:a16="http://schemas.microsoft.com/office/drawing/2014/main" id="{603D72A4-A235-2406-58F8-B811B036ABB1}"/>
              </a:ext>
            </a:extLst>
          </p:cNvPr>
          <p:cNvSpPr txBox="1"/>
          <p:nvPr/>
        </p:nvSpPr>
        <p:spPr>
          <a:xfrm>
            <a:off x="205902" y="6527084"/>
            <a:ext cx="1814515"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a:latin typeface="Calibri"/>
                <a:cs typeface="Calibri"/>
              </a:rPr>
              <a:t>Group 9 </a:t>
            </a:r>
          </a:p>
        </p:txBody>
      </p:sp>
      <p:sp>
        <p:nvSpPr>
          <p:cNvPr id="4" name="TextBox 3">
            <a:extLst>
              <a:ext uri="{FF2B5EF4-FFF2-40B4-BE49-F238E27FC236}">
                <a16:creationId xmlns:a16="http://schemas.microsoft.com/office/drawing/2014/main" id="{DC90527B-9011-BC4F-CC0E-B571586FB1F3}"/>
              </a:ext>
            </a:extLst>
          </p:cNvPr>
          <p:cNvSpPr txBox="1"/>
          <p:nvPr/>
        </p:nvSpPr>
        <p:spPr>
          <a:xfrm>
            <a:off x="4787231" y="6539953"/>
            <a:ext cx="2522305"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a:r>
              <a:rPr lang="en-US" sz="1500">
                <a:latin typeface="Calibri"/>
                <a:cs typeface="Calibri"/>
              </a:rPr>
              <a:t>Mercer University</a:t>
            </a:r>
            <a:endParaRPr lang="en-US"/>
          </a:p>
        </p:txBody>
      </p:sp>
      <p:sp>
        <p:nvSpPr>
          <p:cNvPr id="7" name="TextBox 6">
            <a:extLst>
              <a:ext uri="{FF2B5EF4-FFF2-40B4-BE49-F238E27FC236}">
                <a16:creationId xmlns:a16="http://schemas.microsoft.com/office/drawing/2014/main" id="{702C445E-F177-6977-2EC5-4855F9374684}"/>
              </a:ext>
            </a:extLst>
          </p:cNvPr>
          <p:cNvSpPr txBox="1"/>
          <p:nvPr/>
        </p:nvSpPr>
        <p:spPr>
          <a:xfrm>
            <a:off x="9860151" y="6539952"/>
            <a:ext cx="2329271"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3" algn="l"/>
            <a:r>
              <a:rPr lang="en-US" sz="1500">
                <a:latin typeface="Calibri"/>
                <a:cs typeface="Calibri"/>
              </a:rPr>
              <a:t>3/12</a:t>
            </a:r>
          </a:p>
        </p:txBody>
      </p:sp>
      <p:cxnSp>
        <p:nvCxnSpPr>
          <p:cNvPr id="13" name="Straight Arrow Connector 12">
            <a:extLst>
              <a:ext uri="{FF2B5EF4-FFF2-40B4-BE49-F238E27FC236}">
                <a16:creationId xmlns:a16="http://schemas.microsoft.com/office/drawing/2014/main" id="{28F354EC-E3EF-C6A0-EFFB-87222FF6F7D7}"/>
              </a:ext>
            </a:extLst>
          </p:cNvPr>
          <p:cNvCxnSpPr/>
          <p:nvPr/>
        </p:nvCxnSpPr>
        <p:spPr>
          <a:xfrm flipV="1">
            <a:off x="395683" y="1204690"/>
            <a:ext cx="3678086" cy="1753"/>
          </a:xfrm>
          <a:prstGeom prst="straightConnector1">
            <a:avLst/>
          </a:prstGeom>
          <a:ln w="57150"/>
        </p:spPr>
        <p:style>
          <a:lnRef idx="1">
            <a:schemeClr val="accent1"/>
          </a:lnRef>
          <a:fillRef idx="0">
            <a:schemeClr val="accent1"/>
          </a:fillRef>
          <a:effectRef idx="0">
            <a:schemeClr val="accent1"/>
          </a:effectRef>
          <a:fontRef idx="minor">
            <a:schemeClr val="tx1"/>
          </a:fontRef>
        </p:style>
      </p:cxnSp>
      <p:graphicFrame>
        <p:nvGraphicFramePr>
          <p:cNvPr id="36" name="Diagram 35">
            <a:extLst>
              <a:ext uri="{FF2B5EF4-FFF2-40B4-BE49-F238E27FC236}">
                <a16:creationId xmlns:a16="http://schemas.microsoft.com/office/drawing/2014/main" id="{9CD04B53-BCA3-91F4-7BFD-9BFE61400ECD}"/>
              </a:ext>
            </a:extLst>
          </p:cNvPr>
          <p:cNvGraphicFramePr/>
          <p:nvPr>
            <p:extLst>
              <p:ext uri="{D42A27DB-BD31-4B8C-83A1-F6EECF244321}">
                <p14:modId xmlns:p14="http://schemas.microsoft.com/office/powerpoint/2010/main" val="4257665512"/>
              </p:ext>
            </p:extLst>
          </p:nvPr>
        </p:nvGraphicFramePr>
        <p:xfrm>
          <a:off x="412110" y="1600200"/>
          <a:ext cx="11212123" cy="45241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163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D6E9EC1D-5CCB-90F8-16DE-2FA8E98AF094}"/>
              </a:ext>
            </a:extLst>
          </p:cNvPr>
          <p:cNvSpPr>
            <a:spLocks noGrp="1"/>
          </p:cNvSpPr>
          <p:nvPr>
            <p:ph type="title"/>
          </p:nvPr>
        </p:nvSpPr>
        <p:spPr>
          <a:xfrm>
            <a:off x="286916" y="250216"/>
            <a:ext cx="6357910" cy="808210"/>
          </a:xfrm>
        </p:spPr>
        <p:txBody>
          <a:bodyPr/>
          <a:lstStyle/>
          <a:p>
            <a:r>
              <a:rPr lang="en-US">
                <a:solidFill>
                  <a:schemeClr val="bg1"/>
                </a:solidFill>
              </a:rPr>
              <a:t>EDA : Descriptive Stats</a:t>
            </a:r>
          </a:p>
        </p:txBody>
      </p:sp>
      <p:sp>
        <p:nvSpPr>
          <p:cNvPr id="5" name="Date Placeholder 4">
            <a:extLst>
              <a:ext uri="{FF2B5EF4-FFF2-40B4-BE49-F238E27FC236}">
                <a16:creationId xmlns:a16="http://schemas.microsoft.com/office/drawing/2014/main" id="{EF5AFAB5-6E15-C2A0-5401-1FF8BE9F1537}"/>
              </a:ext>
            </a:extLst>
          </p:cNvPr>
          <p:cNvSpPr>
            <a:spLocks noGrp="1"/>
          </p:cNvSpPr>
          <p:nvPr>
            <p:ph type="dt" sz="half" idx="10"/>
          </p:nvPr>
        </p:nvSpPr>
        <p:spPr>
          <a:xfrm rot="5400000">
            <a:off x="10471087" y="4891318"/>
            <a:ext cx="2673295" cy="365125"/>
          </a:xfrm>
        </p:spPr>
        <p:txBody>
          <a:bodyPr anchor="ctr">
            <a:normAutofit/>
          </a:bodyPr>
          <a:lstStyle/>
          <a:p>
            <a:pPr>
              <a:spcAft>
                <a:spcPts val="600"/>
              </a:spcAft>
            </a:pPr>
            <a:fld id="{0011C6B0-ACB4-4AC5-9481-941F25ED4A07}" type="datetime1">
              <a:pPr>
                <a:spcAft>
                  <a:spcPts val="600"/>
                </a:spcAft>
              </a:pPr>
              <a:t>5/19/25</a:t>
            </a:fld>
            <a:endParaRPr lang="en-US"/>
          </a:p>
        </p:txBody>
      </p:sp>
      <p:sp>
        <p:nvSpPr>
          <p:cNvPr id="6" name="Footer Placeholder 5">
            <a:extLst>
              <a:ext uri="{FF2B5EF4-FFF2-40B4-BE49-F238E27FC236}">
                <a16:creationId xmlns:a16="http://schemas.microsoft.com/office/drawing/2014/main" id="{D2E84E11-4494-56B0-207B-0A22DE628FC5}"/>
              </a:ext>
            </a:extLst>
          </p:cNvPr>
          <p:cNvSpPr>
            <a:spLocks noGrp="1"/>
          </p:cNvSpPr>
          <p:nvPr>
            <p:ph type="ftr" sz="quarter" idx="11"/>
          </p:nvPr>
        </p:nvSpPr>
        <p:spPr>
          <a:xfrm rot="5400000">
            <a:off x="10473021" y="1609893"/>
            <a:ext cx="2669427" cy="365125"/>
          </a:xfrm>
        </p:spPr>
        <p:txBody>
          <a:bodyPr anchor="ctr">
            <a:normAutofit/>
          </a:bodyPr>
          <a:lstStyle/>
          <a:p>
            <a:pPr>
              <a:lnSpc>
                <a:spcPct val="90000"/>
              </a:lnSpc>
              <a:spcAft>
                <a:spcPts val="600"/>
              </a:spcAft>
            </a:pPr>
            <a:r>
              <a:rPr lang="en-US"/>
              <a:t>
              </a:t>
            </a:r>
          </a:p>
        </p:txBody>
      </p:sp>
      <p:sp>
        <p:nvSpPr>
          <p:cNvPr id="2" name="Rectangle 1">
            <a:extLst>
              <a:ext uri="{FF2B5EF4-FFF2-40B4-BE49-F238E27FC236}">
                <a16:creationId xmlns:a16="http://schemas.microsoft.com/office/drawing/2014/main" id="{786F7BB1-79EF-D692-989D-3658B10D4721}"/>
              </a:ext>
            </a:extLst>
          </p:cNvPr>
          <p:cNvSpPr/>
          <p:nvPr/>
        </p:nvSpPr>
        <p:spPr>
          <a:xfrm>
            <a:off x="7715" y="6511643"/>
            <a:ext cx="12184290" cy="34491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extBox 2">
            <a:extLst>
              <a:ext uri="{FF2B5EF4-FFF2-40B4-BE49-F238E27FC236}">
                <a16:creationId xmlns:a16="http://schemas.microsoft.com/office/drawing/2014/main" id="{603D72A4-A235-2406-58F8-B811B036ABB1}"/>
              </a:ext>
            </a:extLst>
          </p:cNvPr>
          <p:cNvSpPr txBox="1"/>
          <p:nvPr/>
        </p:nvSpPr>
        <p:spPr>
          <a:xfrm>
            <a:off x="205902" y="6527084"/>
            <a:ext cx="1814515"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a:latin typeface="Calibri"/>
                <a:cs typeface="Calibri"/>
              </a:rPr>
              <a:t>Group 9 </a:t>
            </a:r>
          </a:p>
        </p:txBody>
      </p:sp>
      <p:sp>
        <p:nvSpPr>
          <p:cNvPr id="4" name="TextBox 3">
            <a:extLst>
              <a:ext uri="{FF2B5EF4-FFF2-40B4-BE49-F238E27FC236}">
                <a16:creationId xmlns:a16="http://schemas.microsoft.com/office/drawing/2014/main" id="{DC90527B-9011-BC4F-CC0E-B571586FB1F3}"/>
              </a:ext>
            </a:extLst>
          </p:cNvPr>
          <p:cNvSpPr txBox="1"/>
          <p:nvPr/>
        </p:nvSpPr>
        <p:spPr>
          <a:xfrm>
            <a:off x="4787231" y="6539953"/>
            <a:ext cx="2522305"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a:r>
              <a:rPr lang="en-US" sz="1500">
                <a:latin typeface="Calibri"/>
                <a:cs typeface="Calibri"/>
              </a:rPr>
              <a:t>Mercer University</a:t>
            </a:r>
            <a:endParaRPr lang="en-US"/>
          </a:p>
        </p:txBody>
      </p:sp>
      <p:sp>
        <p:nvSpPr>
          <p:cNvPr id="7" name="TextBox 6">
            <a:extLst>
              <a:ext uri="{FF2B5EF4-FFF2-40B4-BE49-F238E27FC236}">
                <a16:creationId xmlns:a16="http://schemas.microsoft.com/office/drawing/2014/main" id="{702C445E-F177-6977-2EC5-4855F9374684}"/>
              </a:ext>
            </a:extLst>
          </p:cNvPr>
          <p:cNvSpPr txBox="1"/>
          <p:nvPr/>
        </p:nvSpPr>
        <p:spPr>
          <a:xfrm>
            <a:off x="9860151" y="6539952"/>
            <a:ext cx="2329271"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3"/>
            <a:r>
              <a:rPr lang="en-US" sz="1500">
                <a:latin typeface="Calibri"/>
                <a:cs typeface="Calibri"/>
              </a:rPr>
              <a:t>8/12</a:t>
            </a:r>
            <a:endParaRPr lang="en-US"/>
          </a:p>
          <a:p>
            <a:pPr lvl="3"/>
            <a:endParaRPr lang="en-US" sz="1500">
              <a:latin typeface="Calibri"/>
              <a:cs typeface="Calibri"/>
            </a:endParaRPr>
          </a:p>
        </p:txBody>
      </p:sp>
      <p:graphicFrame>
        <p:nvGraphicFramePr>
          <p:cNvPr id="8" name="Table 7">
            <a:extLst>
              <a:ext uri="{FF2B5EF4-FFF2-40B4-BE49-F238E27FC236}">
                <a16:creationId xmlns:a16="http://schemas.microsoft.com/office/drawing/2014/main" id="{E7D622D4-299F-9894-3F90-2A64CC84E76E}"/>
              </a:ext>
            </a:extLst>
          </p:cNvPr>
          <p:cNvGraphicFramePr>
            <a:graphicFrameLocks noGrp="1"/>
          </p:cNvGraphicFramePr>
          <p:nvPr>
            <p:extLst>
              <p:ext uri="{D42A27DB-BD31-4B8C-83A1-F6EECF244321}">
                <p14:modId xmlns:p14="http://schemas.microsoft.com/office/powerpoint/2010/main" val="2669908895"/>
              </p:ext>
            </p:extLst>
          </p:nvPr>
        </p:nvGraphicFramePr>
        <p:xfrm>
          <a:off x="627528" y="1434353"/>
          <a:ext cx="10891248" cy="4545624"/>
        </p:xfrm>
        <a:graphic>
          <a:graphicData uri="http://schemas.openxmlformats.org/drawingml/2006/table">
            <a:tbl>
              <a:tblPr firstRow="1" bandRow="1">
                <a:tableStyleId>{5C22544A-7EE6-4342-B048-85BDC9FD1C3A}</a:tableStyleId>
              </a:tblPr>
              <a:tblGrid>
                <a:gridCol w="3630416">
                  <a:extLst>
                    <a:ext uri="{9D8B030D-6E8A-4147-A177-3AD203B41FA5}">
                      <a16:colId xmlns:a16="http://schemas.microsoft.com/office/drawing/2014/main" val="3806528596"/>
                    </a:ext>
                  </a:extLst>
                </a:gridCol>
                <a:gridCol w="3630416">
                  <a:extLst>
                    <a:ext uri="{9D8B030D-6E8A-4147-A177-3AD203B41FA5}">
                      <a16:colId xmlns:a16="http://schemas.microsoft.com/office/drawing/2014/main" val="3880149411"/>
                    </a:ext>
                  </a:extLst>
                </a:gridCol>
                <a:gridCol w="3630416">
                  <a:extLst>
                    <a:ext uri="{9D8B030D-6E8A-4147-A177-3AD203B41FA5}">
                      <a16:colId xmlns:a16="http://schemas.microsoft.com/office/drawing/2014/main" val="1593526338"/>
                    </a:ext>
                  </a:extLst>
                </a:gridCol>
              </a:tblGrid>
              <a:tr h="757604">
                <a:tc>
                  <a:txBody>
                    <a:bodyPr/>
                    <a:lstStyle/>
                    <a:p>
                      <a:endParaRPr lang="en-US" sz="1600">
                        <a:latin typeface="Trade Gothic Next Light"/>
                      </a:endParaRPr>
                    </a:p>
                  </a:txBody>
                  <a:tcPr/>
                </a:tc>
                <a:tc>
                  <a:txBody>
                    <a:bodyPr/>
                    <a:lstStyle/>
                    <a:p>
                      <a:pPr algn="ctr"/>
                      <a:r>
                        <a:rPr lang="en-US" sz="1600" b="0">
                          <a:latin typeface="Trade Gothic Next Light"/>
                        </a:rPr>
                        <a:t>Mean</a:t>
                      </a:r>
                    </a:p>
                  </a:txBody>
                  <a:tcPr anchor="ctr"/>
                </a:tc>
                <a:tc>
                  <a:txBody>
                    <a:bodyPr/>
                    <a:lstStyle/>
                    <a:p>
                      <a:pPr lvl="0" algn="ctr">
                        <a:buNone/>
                      </a:pPr>
                      <a:r>
                        <a:rPr lang="en-US" sz="1600" b="1">
                          <a:latin typeface="Trade Gothic Next Light"/>
                        </a:rPr>
                        <a:t>Standard Deviation </a:t>
                      </a:r>
                    </a:p>
                  </a:txBody>
                  <a:tcPr anchor="ctr"/>
                </a:tc>
                <a:extLst>
                  <a:ext uri="{0D108BD9-81ED-4DB2-BD59-A6C34878D82A}">
                    <a16:rowId xmlns:a16="http://schemas.microsoft.com/office/drawing/2014/main" val="3107269439"/>
                  </a:ext>
                </a:extLst>
              </a:tr>
              <a:tr h="757604">
                <a:tc>
                  <a:txBody>
                    <a:bodyPr/>
                    <a:lstStyle/>
                    <a:p>
                      <a:pPr lvl="0" algn="ctr">
                        <a:buNone/>
                      </a:pPr>
                      <a:r>
                        <a:rPr lang="en-US" sz="1600" b="1" i="0" u="none" strike="noStrike" noProof="0">
                          <a:solidFill>
                            <a:srgbClr val="000000"/>
                          </a:solidFill>
                          <a:latin typeface="Trade Gothic Next Light"/>
                        </a:rPr>
                        <a:t>Age</a:t>
                      </a:r>
                      <a:endParaRPr lang="en-US" sz="1600">
                        <a:latin typeface="Trade Gothic Next Light"/>
                      </a:endParaRPr>
                    </a:p>
                  </a:txBody>
                  <a:tcPr anchor="ctr"/>
                </a:tc>
                <a:tc>
                  <a:txBody>
                    <a:bodyPr/>
                    <a:lstStyle/>
                    <a:p>
                      <a:pPr lvl="0" algn="ctr">
                        <a:buNone/>
                      </a:pPr>
                      <a:r>
                        <a:rPr lang="en-US" sz="1600" b="0" i="0" u="none" strike="noStrike" noProof="0">
                          <a:solidFill>
                            <a:srgbClr val="000000"/>
                          </a:solidFill>
                          <a:latin typeface="Trade Gothic Next Light"/>
                        </a:rPr>
                        <a:t>37.74</a:t>
                      </a:r>
                      <a:endParaRPr lang="en-US" sz="1600">
                        <a:latin typeface="Trade Gothic Next Light"/>
                      </a:endParaRPr>
                    </a:p>
                  </a:txBody>
                  <a:tcPr anchor="ctr"/>
                </a:tc>
                <a:tc>
                  <a:txBody>
                    <a:bodyPr/>
                    <a:lstStyle/>
                    <a:p>
                      <a:pPr algn="ctr"/>
                      <a:r>
                        <a:rPr lang="en-US" sz="1600">
                          <a:latin typeface="Trade Gothic Next Light"/>
                        </a:rPr>
                        <a:t>8.78</a:t>
                      </a:r>
                    </a:p>
                  </a:txBody>
                  <a:tcPr anchor="ctr"/>
                </a:tc>
                <a:extLst>
                  <a:ext uri="{0D108BD9-81ED-4DB2-BD59-A6C34878D82A}">
                    <a16:rowId xmlns:a16="http://schemas.microsoft.com/office/drawing/2014/main" val="3996963424"/>
                  </a:ext>
                </a:extLst>
              </a:tr>
              <a:tr h="757604">
                <a:tc>
                  <a:txBody>
                    <a:bodyPr/>
                    <a:lstStyle/>
                    <a:p>
                      <a:pPr lvl="0" algn="ctr">
                        <a:buNone/>
                      </a:pPr>
                      <a:r>
                        <a:rPr lang="en-US" sz="1600" b="1" i="0" u="none" strike="noStrike" noProof="0">
                          <a:solidFill>
                            <a:srgbClr val="000000"/>
                          </a:solidFill>
                          <a:latin typeface="Trade Gothic Next Light"/>
                        </a:rPr>
                        <a:t>Points Earned</a:t>
                      </a:r>
                      <a:endParaRPr lang="en-US" sz="1600">
                        <a:latin typeface="Trade Gothic Next Light"/>
                      </a:endParaRPr>
                    </a:p>
                  </a:txBody>
                  <a:tcPr anchor="ctr"/>
                </a:tc>
                <a:tc>
                  <a:txBody>
                    <a:bodyPr/>
                    <a:lstStyle/>
                    <a:p>
                      <a:pPr lvl="0" algn="ctr">
                        <a:buNone/>
                      </a:pPr>
                      <a:r>
                        <a:rPr lang="en-US" sz="1600" b="0" i="0" u="none" strike="noStrike" noProof="0">
                          <a:solidFill>
                            <a:srgbClr val="000000"/>
                          </a:solidFill>
                          <a:latin typeface="Trade Gothic Next Light"/>
                        </a:rPr>
                        <a:t>605.92  </a:t>
                      </a:r>
                      <a:endParaRPr lang="en-US" sz="1600">
                        <a:latin typeface="Trade Gothic Next Light"/>
                      </a:endParaRPr>
                    </a:p>
                  </a:txBody>
                  <a:tcPr anchor="ctr"/>
                </a:tc>
                <a:tc>
                  <a:txBody>
                    <a:bodyPr/>
                    <a:lstStyle/>
                    <a:p>
                      <a:pPr algn="ctr"/>
                      <a:r>
                        <a:rPr lang="en-US" sz="1600">
                          <a:latin typeface="Trade Gothic Next Light"/>
                        </a:rPr>
                        <a:t>225.87</a:t>
                      </a:r>
                    </a:p>
                  </a:txBody>
                  <a:tcPr anchor="ctr"/>
                </a:tc>
                <a:extLst>
                  <a:ext uri="{0D108BD9-81ED-4DB2-BD59-A6C34878D82A}">
                    <a16:rowId xmlns:a16="http://schemas.microsoft.com/office/drawing/2014/main" val="4047800919"/>
                  </a:ext>
                </a:extLst>
              </a:tr>
              <a:tr h="757604">
                <a:tc>
                  <a:txBody>
                    <a:bodyPr/>
                    <a:lstStyle/>
                    <a:p>
                      <a:pPr lvl="0" algn="ctr">
                        <a:buNone/>
                      </a:pPr>
                      <a:r>
                        <a:rPr lang="en-US" sz="1600" b="1" i="0" u="none" strike="noStrike" noProof="0">
                          <a:solidFill>
                            <a:srgbClr val="000000"/>
                          </a:solidFill>
                          <a:latin typeface="Trade Gothic Next Light"/>
                        </a:rPr>
                        <a:t>Balance</a:t>
                      </a:r>
                      <a:endParaRPr lang="en-US" sz="1600">
                        <a:latin typeface="Trade Gothic Next Light"/>
                      </a:endParaRPr>
                    </a:p>
                  </a:txBody>
                  <a:tcPr anchor="ctr"/>
                </a:tc>
                <a:tc>
                  <a:txBody>
                    <a:bodyPr/>
                    <a:lstStyle/>
                    <a:p>
                      <a:pPr lvl="0" algn="ctr">
                        <a:buNone/>
                      </a:pPr>
                      <a:r>
                        <a:rPr lang="en-US" sz="1600" b="0" i="0" u="none" strike="noStrike" noProof="0">
                          <a:solidFill>
                            <a:srgbClr val="000000"/>
                          </a:solidFill>
                          <a:latin typeface="Trade Gothic Next Light"/>
                        </a:rPr>
                        <a:t>76426.07</a:t>
                      </a:r>
                      <a:endParaRPr lang="en-US" sz="1600">
                        <a:latin typeface="Trade Gothic Next Light"/>
                      </a:endParaRPr>
                    </a:p>
                  </a:txBody>
                  <a:tcPr anchor="ctr"/>
                </a:tc>
                <a:tc>
                  <a:txBody>
                    <a:bodyPr/>
                    <a:lstStyle/>
                    <a:p>
                      <a:pPr algn="ctr"/>
                      <a:r>
                        <a:rPr lang="en-US" sz="1600">
                          <a:latin typeface="Trade Gothic Next Light"/>
                        </a:rPr>
                        <a:t>62417.82</a:t>
                      </a:r>
                    </a:p>
                  </a:txBody>
                  <a:tcPr anchor="ctr"/>
                </a:tc>
                <a:extLst>
                  <a:ext uri="{0D108BD9-81ED-4DB2-BD59-A6C34878D82A}">
                    <a16:rowId xmlns:a16="http://schemas.microsoft.com/office/drawing/2014/main" val="3161970831"/>
                  </a:ext>
                </a:extLst>
              </a:tr>
              <a:tr h="757604">
                <a:tc>
                  <a:txBody>
                    <a:bodyPr/>
                    <a:lstStyle/>
                    <a:p>
                      <a:pPr lvl="0" algn="ctr">
                        <a:buNone/>
                      </a:pPr>
                      <a:r>
                        <a:rPr lang="en-US" sz="1600" b="1" i="0" u="none" strike="noStrike" noProof="0">
                          <a:solidFill>
                            <a:srgbClr val="000000"/>
                          </a:solidFill>
                          <a:latin typeface="Trade Gothic Next Light"/>
                        </a:rPr>
                        <a:t>Credit Score</a:t>
                      </a:r>
                      <a:endParaRPr lang="en-US" sz="1600">
                        <a:latin typeface="Trade Gothic Next Light"/>
                      </a:endParaRPr>
                    </a:p>
                  </a:txBody>
                  <a:tcPr anchor="ctr"/>
                </a:tc>
                <a:tc>
                  <a:txBody>
                    <a:bodyPr/>
                    <a:lstStyle/>
                    <a:p>
                      <a:pPr lvl="0" algn="ctr">
                        <a:buNone/>
                      </a:pPr>
                      <a:r>
                        <a:rPr lang="en-US" sz="1600" b="0" i="0" u="none" strike="noStrike" noProof="0">
                          <a:solidFill>
                            <a:srgbClr val="000000"/>
                          </a:solidFill>
                          <a:latin typeface="Trade Gothic Next Light"/>
                        </a:rPr>
                        <a:t>650.66</a:t>
                      </a:r>
                      <a:endParaRPr lang="en-US" sz="1600">
                        <a:latin typeface="Trade Gothic Next Light"/>
                      </a:endParaRPr>
                    </a:p>
                  </a:txBody>
                  <a:tcPr anchor="ctr"/>
                </a:tc>
                <a:tc>
                  <a:txBody>
                    <a:bodyPr/>
                    <a:lstStyle/>
                    <a:p>
                      <a:pPr algn="ctr"/>
                      <a:r>
                        <a:rPr lang="en-US" sz="1600">
                          <a:latin typeface="Trade Gothic Next Light"/>
                        </a:rPr>
                        <a:t>96.13</a:t>
                      </a:r>
                    </a:p>
                  </a:txBody>
                  <a:tcPr anchor="ctr"/>
                </a:tc>
                <a:extLst>
                  <a:ext uri="{0D108BD9-81ED-4DB2-BD59-A6C34878D82A}">
                    <a16:rowId xmlns:a16="http://schemas.microsoft.com/office/drawing/2014/main" val="1525935117"/>
                  </a:ext>
                </a:extLst>
              </a:tr>
              <a:tr h="757604">
                <a:tc>
                  <a:txBody>
                    <a:bodyPr/>
                    <a:lstStyle/>
                    <a:p>
                      <a:pPr lvl="0" algn="ctr">
                        <a:buNone/>
                      </a:pPr>
                      <a:r>
                        <a:rPr lang="en-US" sz="1600" b="1" i="0" u="none" strike="noStrike" noProof="0">
                          <a:solidFill>
                            <a:srgbClr val="000000"/>
                          </a:solidFill>
                          <a:latin typeface="Trade Gothic Next Light"/>
                        </a:rPr>
                        <a:t>NumOfProduct</a:t>
                      </a:r>
                    </a:p>
                  </a:txBody>
                  <a:tcPr anchor="ctr"/>
                </a:tc>
                <a:tc>
                  <a:txBody>
                    <a:bodyPr/>
                    <a:lstStyle/>
                    <a:p>
                      <a:pPr lvl="0" algn="ctr">
                        <a:buNone/>
                      </a:pPr>
                      <a:r>
                        <a:rPr lang="en-US" sz="1600" b="0" i="0" u="none" strike="noStrike" noProof="0">
                          <a:solidFill>
                            <a:srgbClr val="000000"/>
                          </a:solidFill>
                          <a:latin typeface="Trade Gothic Next Light"/>
                        </a:rPr>
                        <a:t>1.52</a:t>
                      </a:r>
                    </a:p>
                  </a:txBody>
                  <a:tcPr anchor="ctr"/>
                </a:tc>
                <a:tc>
                  <a:txBody>
                    <a:bodyPr/>
                    <a:lstStyle/>
                    <a:p>
                      <a:pPr algn="ctr"/>
                      <a:r>
                        <a:rPr lang="en-US" sz="1600">
                          <a:latin typeface="Trade Gothic Next Light"/>
                        </a:rPr>
                        <a:t>0.54</a:t>
                      </a:r>
                    </a:p>
                  </a:txBody>
                  <a:tcPr anchor="ctr"/>
                </a:tc>
                <a:extLst>
                  <a:ext uri="{0D108BD9-81ED-4DB2-BD59-A6C34878D82A}">
                    <a16:rowId xmlns:a16="http://schemas.microsoft.com/office/drawing/2014/main" val="639541612"/>
                  </a:ext>
                </a:extLst>
              </a:tr>
            </a:tbl>
          </a:graphicData>
        </a:graphic>
      </p:graphicFrame>
      <p:cxnSp>
        <p:nvCxnSpPr>
          <p:cNvPr id="11" name="Straight Arrow Connector 10">
            <a:extLst>
              <a:ext uri="{FF2B5EF4-FFF2-40B4-BE49-F238E27FC236}">
                <a16:creationId xmlns:a16="http://schemas.microsoft.com/office/drawing/2014/main" id="{317E0E81-A05C-836B-E388-08C83467E94F}"/>
              </a:ext>
            </a:extLst>
          </p:cNvPr>
          <p:cNvCxnSpPr/>
          <p:nvPr/>
        </p:nvCxnSpPr>
        <p:spPr>
          <a:xfrm>
            <a:off x="208781" y="1062668"/>
            <a:ext cx="5288344" cy="12622"/>
          </a:xfrm>
          <a:prstGeom prst="straightConnector1">
            <a:avLst/>
          </a:prstGeom>
          <a:ln w="57150"/>
        </p:spPr>
        <p:style>
          <a:lnRef idx="1">
            <a:schemeClr val="accent1"/>
          </a:lnRef>
          <a:fillRef idx="0">
            <a:schemeClr val="accent1"/>
          </a:fillRef>
          <a:effectRef idx="0">
            <a:schemeClr val="accent1"/>
          </a:effectRef>
          <a:fontRef idx="minor">
            <a:schemeClr val="tx1"/>
          </a:fontRef>
        </p:style>
      </p:cxnSp>
      <p:sp>
        <p:nvSpPr>
          <p:cNvPr id="22" name="Star: 5 Points 21">
            <a:extLst>
              <a:ext uri="{FF2B5EF4-FFF2-40B4-BE49-F238E27FC236}">
                <a16:creationId xmlns:a16="http://schemas.microsoft.com/office/drawing/2014/main" id="{90300531-2259-FA4E-6B18-33D8E67BF53C}"/>
              </a:ext>
            </a:extLst>
          </p:cNvPr>
          <p:cNvSpPr/>
          <p:nvPr/>
        </p:nvSpPr>
        <p:spPr>
          <a:xfrm>
            <a:off x="903941" y="2345763"/>
            <a:ext cx="418352" cy="343647"/>
          </a:xfrm>
          <a:prstGeom prst="star5">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tar: 5 Points 22">
            <a:extLst>
              <a:ext uri="{FF2B5EF4-FFF2-40B4-BE49-F238E27FC236}">
                <a16:creationId xmlns:a16="http://schemas.microsoft.com/office/drawing/2014/main" id="{0FA04890-65A8-642B-7DA0-C934DC8B862E}"/>
              </a:ext>
            </a:extLst>
          </p:cNvPr>
          <p:cNvSpPr/>
          <p:nvPr/>
        </p:nvSpPr>
        <p:spPr>
          <a:xfrm>
            <a:off x="903941" y="3907116"/>
            <a:ext cx="418352" cy="343647"/>
          </a:xfrm>
          <a:prstGeom prst="star5">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tar: 5 Points 8">
            <a:extLst>
              <a:ext uri="{FF2B5EF4-FFF2-40B4-BE49-F238E27FC236}">
                <a16:creationId xmlns:a16="http://schemas.microsoft.com/office/drawing/2014/main" id="{249E765F-FD3E-ABA9-0AF8-3A349D1A776E}"/>
              </a:ext>
            </a:extLst>
          </p:cNvPr>
          <p:cNvSpPr/>
          <p:nvPr/>
        </p:nvSpPr>
        <p:spPr>
          <a:xfrm>
            <a:off x="903941" y="5400224"/>
            <a:ext cx="418352" cy="343647"/>
          </a:xfrm>
          <a:prstGeom prst="star5">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685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D6E9EC1D-5CCB-90F8-16DE-2FA8E98AF094}"/>
              </a:ext>
            </a:extLst>
          </p:cNvPr>
          <p:cNvSpPr>
            <a:spLocks noGrp="1"/>
          </p:cNvSpPr>
          <p:nvPr>
            <p:ph type="title"/>
          </p:nvPr>
        </p:nvSpPr>
        <p:spPr>
          <a:xfrm>
            <a:off x="286916" y="278970"/>
            <a:ext cx="6185381" cy="793833"/>
          </a:xfrm>
        </p:spPr>
        <p:txBody>
          <a:bodyPr/>
          <a:lstStyle/>
          <a:p>
            <a:r>
              <a:rPr lang="en-US">
                <a:solidFill>
                  <a:schemeClr val="bg1"/>
                </a:solidFill>
              </a:rPr>
              <a:t>EDA: Descriptive Stats</a:t>
            </a:r>
          </a:p>
        </p:txBody>
      </p:sp>
      <p:sp>
        <p:nvSpPr>
          <p:cNvPr id="5" name="Date Placeholder 4">
            <a:extLst>
              <a:ext uri="{FF2B5EF4-FFF2-40B4-BE49-F238E27FC236}">
                <a16:creationId xmlns:a16="http://schemas.microsoft.com/office/drawing/2014/main" id="{EF5AFAB5-6E15-C2A0-5401-1FF8BE9F1537}"/>
              </a:ext>
            </a:extLst>
          </p:cNvPr>
          <p:cNvSpPr>
            <a:spLocks noGrp="1"/>
          </p:cNvSpPr>
          <p:nvPr>
            <p:ph type="dt" sz="half" idx="10"/>
          </p:nvPr>
        </p:nvSpPr>
        <p:spPr>
          <a:xfrm rot="5400000">
            <a:off x="10471087" y="4891318"/>
            <a:ext cx="2673295" cy="365125"/>
          </a:xfrm>
        </p:spPr>
        <p:txBody>
          <a:bodyPr anchor="ctr">
            <a:normAutofit/>
          </a:bodyPr>
          <a:lstStyle/>
          <a:p>
            <a:pPr>
              <a:spcAft>
                <a:spcPts val="600"/>
              </a:spcAft>
            </a:pPr>
            <a:fld id="{0011C6B0-ACB4-4AC5-9481-941F25ED4A07}" type="datetime1">
              <a:pPr>
                <a:spcAft>
                  <a:spcPts val="600"/>
                </a:spcAft>
              </a:pPr>
              <a:t>5/19/25</a:t>
            </a:fld>
            <a:endParaRPr lang="en-US"/>
          </a:p>
        </p:txBody>
      </p:sp>
      <p:sp>
        <p:nvSpPr>
          <p:cNvPr id="6" name="Footer Placeholder 5">
            <a:extLst>
              <a:ext uri="{FF2B5EF4-FFF2-40B4-BE49-F238E27FC236}">
                <a16:creationId xmlns:a16="http://schemas.microsoft.com/office/drawing/2014/main" id="{D2E84E11-4494-56B0-207B-0A22DE628FC5}"/>
              </a:ext>
            </a:extLst>
          </p:cNvPr>
          <p:cNvSpPr>
            <a:spLocks noGrp="1"/>
          </p:cNvSpPr>
          <p:nvPr>
            <p:ph type="ftr" sz="quarter" idx="11"/>
          </p:nvPr>
        </p:nvSpPr>
        <p:spPr>
          <a:xfrm rot="5400000">
            <a:off x="10473021" y="1609893"/>
            <a:ext cx="2669427" cy="365125"/>
          </a:xfrm>
        </p:spPr>
        <p:txBody>
          <a:bodyPr anchor="ctr">
            <a:normAutofit/>
          </a:bodyPr>
          <a:lstStyle/>
          <a:p>
            <a:pPr>
              <a:lnSpc>
                <a:spcPct val="90000"/>
              </a:lnSpc>
              <a:spcAft>
                <a:spcPts val="600"/>
              </a:spcAft>
            </a:pPr>
            <a:r>
              <a:rPr lang="en-US"/>
              <a:t>
              </a:t>
            </a:r>
          </a:p>
        </p:txBody>
      </p:sp>
      <p:sp>
        <p:nvSpPr>
          <p:cNvPr id="2" name="Rectangle 1">
            <a:extLst>
              <a:ext uri="{FF2B5EF4-FFF2-40B4-BE49-F238E27FC236}">
                <a16:creationId xmlns:a16="http://schemas.microsoft.com/office/drawing/2014/main" id="{786F7BB1-79EF-D692-989D-3658B10D4721}"/>
              </a:ext>
            </a:extLst>
          </p:cNvPr>
          <p:cNvSpPr/>
          <p:nvPr/>
        </p:nvSpPr>
        <p:spPr>
          <a:xfrm>
            <a:off x="7715" y="6511643"/>
            <a:ext cx="12184290" cy="34491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extBox 2">
            <a:extLst>
              <a:ext uri="{FF2B5EF4-FFF2-40B4-BE49-F238E27FC236}">
                <a16:creationId xmlns:a16="http://schemas.microsoft.com/office/drawing/2014/main" id="{603D72A4-A235-2406-58F8-B811B036ABB1}"/>
              </a:ext>
            </a:extLst>
          </p:cNvPr>
          <p:cNvSpPr txBox="1"/>
          <p:nvPr/>
        </p:nvSpPr>
        <p:spPr>
          <a:xfrm>
            <a:off x="205902" y="6527084"/>
            <a:ext cx="1814515"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a:latin typeface="Calibri"/>
                <a:cs typeface="Calibri"/>
              </a:rPr>
              <a:t>Group 9 </a:t>
            </a:r>
          </a:p>
        </p:txBody>
      </p:sp>
      <p:sp>
        <p:nvSpPr>
          <p:cNvPr id="4" name="TextBox 3">
            <a:extLst>
              <a:ext uri="{FF2B5EF4-FFF2-40B4-BE49-F238E27FC236}">
                <a16:creationId xmlns:a16="http://schemas.microsoft.com/office/drawing/2014/main" id="{DC90527B-9011-BC4F-CC0E-B571586FB1F3}"/>
              </a:ext>
            </a:extLst>
          </p:cNvPr>
          <p:cNvSpPr txBox="1"/>
          <p:nvPr/>
        </p:nvSpPr>
        <p:spPr>
          <a:xfrm>
            <a:off x="4787231" y="6539953"/>
            <a:ext cx="2522305"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a:r>
              <a:rPr lang="en-US" sz="1500">
                <a:latin typeface="Calibri"/>
                <a:cs typeface="Calibri"/>
              </a:rPr>
              <a:t>Mercer University</a:t>
            </a:r>
            <a:endParaRPr lang="en-US"/>
          </a:p>
        </p:txBody>
      </p:sp>
      <p:sp>
        <p:nvSpPr>
          <p:cNvPr id="7" name="TextBox 6">
            <a:extLst>
              <a:ext uri="{FF2B5EF4-FFF2-40B4-BE49-F238E27FC236}">
                <a16:creationId xmlns:a16="http://schemas.microsoft.com/office/drawing/2014/main" id="{702C445E-F177-6977-2EC5-4855F9374684}"/>
              </a:ext>
            </a:extLst>
          </p:cNvPr>
          <p:cNvSpPr txBox="1"/>
          <p:nvPr/>
        </p:nvSpPr>
        <p:spPr>
          <a:xfrm>
            <a:off x="9860151" y="6539952"/>
            <a:ext cx="2329271"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3"/>
            <a:r>
              <a:rPr lang="en-US" sz="1500">
                <a:latin typeface="Calibri"/>
                <a:cs typeface="Calibri"/>
              </a:rPr>
              <a:t>7/12</a:t>
            </a:r>
            <a:endParaRPr lang="en-US"/>
          </a:p>
          <a:p>
            <a:pPr lvl="3"/>
            <a:endParaRPr lang="en-US" sz="1500">
              <a:latin typeface="Calibri"/>
              <a:cs typeface="Calibri"/>
            </a:endParaRPr>
          </a:p>
        </p:txBody>
      </p:sp>
      <p:cxnSp>
        <p:nvCxnSpPr>
          <p:cNvPr id="10" name="Straight Arrow Connector 9">
            <a:extLst>
              <a:ext uri="{FF2B5EF4-FFF2-40B4-BE49-F238E27FC236}">
                <a16:creationId xmlns:a16="http://schemas.microsoft.com/office/drawing/2014/main" id="{B5271D0D-C6CE-3864-5DDE-3ABD32EBB639}"/>
              </a:ext>
            </a:extLst>
          </p:cNvPr>
          <p:cNvCxnSpPr/>
          <p:nvPr/>
        </p:nvCxnSpPr>
        <p:spPr>
          <a:xfrm>
            <a:off x="208778" y="1062669"/>
            <a:ext cx="5518386" cy="12625"/>
          </a:xfrm>
          <a:prstGeom prst="straightConnector1">
            <a:avLst/>
          </a:prstGeom>
          <a:ln w="57150"/>
        </p:spPr>
        <p:style>
          <a:lnRef idx="1">
            <a:schemeClr val="accent1"/>
          </a:lnRef>
          <a:fillRef idx="0">
            <a:schemeClr val="accent1"/>
          </a:fillRef>
          <a:effectRef idx="0">
            <a:schemeClr val="accent1"/>
          </a:effectRef>
          <a:fontRef idx="minor">
            <a:schemeClr val="tx1"/>
          </a:fontRef>
        </p:style>
      </p:cxnSp>
      <p:graphicFrame>
        <p:nvGraphicFramePr>
          <p:cNvPr id="8" name="Diagram 7">
            <a:extLst>
              <a:ext uri="{FF2B5EF4-FFF2-40B4-BE49-F238E27FC236}">
                <a16:creationId xmlns:a16="http://schemas.microsoft.com/office/drawing/2014/main" id="{7FB09BA1-E44F-92B0-8A8C-1B7BB536CFB5}"/>
              </a:ext>
            </a:extLst>
          </p:cNvPr>
          <p:cNvGraphicFramePr/>
          <p:nvPr>
            <p:extLst>
              <p:ext uri="{D42A27DB-BD31-4B8C-83A1-F6EECF244321}">
                <p14:modId xmlns:p14="http://schemas.microsoft.com/office/powerpoint/2010/main" val="1650989620"/>
              </p:ext>
            </p:extLst>
          </p:nvPr>
        </p:nvGraphicFramePr>
        <p:xfrm>
          <a:off x="1128059" y="1368612"/>
          <a:ext cx="9943352" cy="41207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25615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D6E9EC1D-5CCB-90F8-16DE-2FA8E98AF094}"/>
              </a:ext>
            </a:extLst>
          </p:cNvPr>
          <p:cNvSpPr>
            <a:spLocks noGrp="1"/>
          </p:cNvSpPr>
          <p:nvPr>
            <p:ph type="title"/>
          </p:nvPr>
        </p:nvSpPr>
        <p:spPr>
          <a:xfrm>
            <a:off x="373180" y="241495"/>
            <a:ext cx="6941960" cy="843799"/>
          </a:xfrm>
        </p:spPr>
        <p:txBody>
          <a:bodyPr/>
          <a:lstStyle/>
          <a:p>
            <a:r>
              <a:rPr lang="en-US">
                <a:solidFill>
                  <a:schemeClr val="bg1"/>
                </a:solidFill>
              </a:rPr>
              <a:t>EDA: Exploratory Stats</a:t>
            </a:r>
          </a:p>
        </p:txBody>
      </p:sp>
      <p:sp>
        <p:nvSpPr>
          <p:cNvPr id="5" name="Date Placeholder 4">
            <a:extLst>
              <a:ext uri="{FF2B5EF4-FFF2-40B4-BE49-F238E27FC236}">
                <a16:creationId xmlns:a16="http://schemas.microsoft.com/office/drawing/2014/main" id="{EF5AFAB5-6E15-C2A0-5401-1FF8BE9F1537}"/>
              </a:ext>
            </a:extLst>
          </p:cNvPr>
          <p:cNvSpPr>
            <a:spLocks noGrp="1"/>
          </p:cNvSpPr>
          <p:nvPr>
            <p:ph type="dt" sz="half" idx="10"/>
          </p:nvPr>
        </p:nvSpPr>
        <p:spPr>
          <a:xfrm rot="5400000">
            <a:off x="10471087" y="4891318"/>
            <a:ext cx="2673295" cy="365125"/>
          </a:xfrm>
        </p:spPr>
        <p:txBody>
          <a:bodyPr anchor="ctr">
            <a:normAutofit/>
          </a:bodyPr>
          <a:lstStyle/>
          <a:p>
            <a:pPr>
              <a:spcAft>
                <a:spcPts val="600"/>
              </a:spcAft>
            </a:pPr>
            <a:fld id="{0011C6B0-ACB4-4AC5-9481-941F25ED4A07}" type="datetime1">
              <a:pPr>
                <a:spcAft>
                  <a:spcPts val="600"/>
                </a:spcAft>
              </a:pPr>
              <a:t>5/19/25</a:t>
            </a:fld>
            <a:endParaRPr lang="en-US"/>
          </a:p>
        </p:txBody>
      </p:sp>
      <p:sp>
        <p:nvSpPr>
          <p:cNvPr id="6" name="Footer Placeholder 5">
            <a:extLst>
              <a:ext uri="{FF2B5EF4-FFF2-40B4-BE49-F238E27FC236}">
                <a16:creationId xmlns:a16="http://schemas.microsoft.com/office/drawing/2014/main" id="{D2E84E11-4494-56B0-207B-0A22DE628FC5}"/>
              </a:ext>
            </a:extLst>
          </p:cNvPr>
          <p:cNvSpPr>
            <a:spLocks noGrp="1"/>
          </p:cNvSpPr>
          <p:nvPr>
            <p:ph type="ftr" sz="quarter" idx="11"/>
          </p:nvPr>
        </p:nvSpPr>
        <p:spPr>
          <a:xfrm rot="5400000">
            <a:off x="10473021" y="1609893"/>
            <a:ext cx="2669427" cy="365125"/>
          </a:xfrm>
        </p:spPr>
        <p:txBody>
          <a:bodyPr anchor="ctr">
            <a:normAutofit/>
          </a:bodyPr>
          <a:lstStyle/>
          <a:p>
            <a:pPr>
              <a:lnSpc>
                <a:spcPct val="90000"/>
              </a:lnSpc>
              <a:spcAft>
                <a:spcPts val="600"/>
              </a:spcAft>
            </a:pPr>
            <a:r>
              <a:rPr lang="en-US"/>
              <a:t>
              </a:t>
            </a:r>
          </a:p>
        </p:txBody>
      </p:sp>
      <p:sp>
        <p:nvSpPr>
          <p:cNvPr id="2" name="Rectangle 1">
            <a:extLst>
              <a:ext uri="{FF2B5EF4-FFF2-40B4-BE49-F238E27FC236}">
                <a16:creationId xmlns:a16="http://schemas.microsoft.com/office/drawing/2014/main" id="{786F7BB1-79EF-D692-989D-3658B10D4721}"/>
              </a:ext>
            </a:extLst>
          </p:cNvPr>
          <p:cNvSpPr/>
          <p:nvPr/>
        </p:nvSpPr>
        <p:spPr>
          <a:xfrm>
            <a:off x="7715" y="6511643"/>
            <a:ext cx="12184290" cy="34491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extBox 2">
            <a:extLst>
              <a:ext uri="{FF2B5EF4-FFF2-40B4-BE49-F238E27FC236}">
                <a16:creationId xmlns:a16="http://schemas.microsoft.com/office/drawing/2014/main" id="{603D72A4-A235-2406-58F8-B811B036ABB1}"/>
              </a:ext>
            </a:extLst>
          </p:cNvPr>
          <p:cNvSpPr txBox="1"/>
          <p:nvPr/>
        </p:nvSpPr>
        <p:spPr>
          <a:xfrm>
            <a:off x="205902" y="6527084"/>
            <a:ext cx="1814515"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a:latin typeface="Calibri"/>
                <a:cs typeface="Calibri"/>
              </a:rPr>
              <a:t>Group 9 </a:t>
            </a:r>
          </a:p>
        </p:txBody>
      </p:sp>
      <p:sp>
        <p:nvSpPr>
          <p:cNvPr id="4" name="TextBox 3">
            <a:extLst>
              <a:ext uri="{FF2B5EF4-FFF2-40B4-BE49-F238E27FC236}">
                <a16:creationId xmlns:a16="http://schemas.microsoft.com/office/drawing/2014/main" id="{DC90527B-9011-BC4F-CC0E-B571586FB1F3}"/>
              </a:ext>
            </a:extLst>
          </p:cNvPr>
          <p:cNvSpPr txBox="1"/>
          <p:nvPr/>
        </p:nvSpPr>
        <p:spPr>
          <a:xfrm>
            <a:off x="4787231" y="6539953"/>
            <a:ext cx="2522305"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a:r>
              <a:rPr lang="en-US" sz="1500">
                <a:latin typeface="Calibri"/>
                <a:cs typeface="Calibri"/>
              </a:rPr>
              <a:t>Mercer University</a:t>
            </a:r>
            <a:endParaRPr lang="en-US"/>
          </a:p>
        </p:txBody>
      </p:sp>
      <p:sp>
        <p:nvSpPr>
          <p:cNvPr id="7" name="TextBox 6">
            <a:extLst>
              <a:ext uri="{FF2B5EF4-FFF2-40B4-BE49-F238E27FC236}">
                <a16:creationId xmlns:a16="http://schemas.microsoft.com/office/drawing/2014/main" id="{702C445E-F177-6977-2EC5-4855F9374684}"/>
              </a:ext>
            </a:extLst>
          </p:cNvPr>
          <p:cNvSpPr txBox="1"/>
          <p:nvPr/>
        </p:nvSpPr>
        <p:spPr>
          <a:xfrm>
            <a:off x="9860151" y="6539952"/>
            <a:ext cx="2329271"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3"/>
            <a:r>
              <a:rPr lang="en-US" sz="1500">
                <a:latin typeface="Calibri"/>
                <a:cs typeface="Calibri"/>
              </a:rPr>
              <a:t>10/12</a:t>
            </a:r>
            <a:endParaRPr lang="en-US"/>
          </a:p>
          <a:p>
            <a:pPr lvl="3"/>
            <a:endParaRPr lang="en-US" sz="1500">
              <a:latin typeface="Calibri"/>
              <a:cs typeface="Calibri"/>
            </a:endParaRPr>
          </a:p>
        </p:txBody>
      </p:sp>
      <p:cxnSp>
        <p:nvCxnSpPr>
          <p:cNvPr id="14" name="Straight Arrow Connector 13">
            <a:extLst>
              <a:ext uri="{FF2B5EF4-FFF2-40B4-BE49-F238E27FC236}">
                <a16:creationId xmlns:a16="http://schemas.microsoft.com/office/drawing/2014/main" id="{FFCA4459-0A7A-40E6-F988-BEFE72E4E538}"/>
              </a:ext>
            </a:extLst>
          </p:cNvPr>
          <p:cNvCxnSpPr/>
          <p:nvPr/>
        </p:nvCxnSpPr>
        <p:spPr>
          <a:xfrm flipV="1">
            <a:off x="438819" y="1060916"/>
            <a:ext cx="5216457" cy="30508"/>
          </a:xfrm>
          <a:prstGeom prst="straightConnector1">
            <a:avLst/>
          </a:prstGeom>
          <a:ln w="57150"/>
        </p:spPr>
        <p:style>
          <a:lnRef idx="1">
            <a:schemeClr val="accent1"/>
          </a:lnRef>
          <a:fillRef idx="0">
            <a:schemeClr val="accent1"/>
          </a:fillRef>
          <a:effectRef idx="0">
            <a:schemeClr val="accent1"/>
          </a:effectRef>
          <a:fontRef idx="minor">
            <a:schemeClr val="tx1"/>
          </a:fontRef>
        </p:style>
      </p:cxnSp>
      <p:pic>
        <p:nvPicPr>
          <p:cNvPr id="9" name="Picture 8" descr="A graph of a number of customers&#10;&#10;Description automatically generated">
            <a:extLst>
              <a:ext uri="{FF2B5EF4-FFF2-40B4-BE49-F238E27FC236}">
                <a16:creationId xmlns:a16="http://schemas.microsoft.com/office/drawing/2014/main" id="{0ED697ED-60D8-4715-DF46-B9FB5F4828A5}"/>
              </a:ext>
            </a:extLst>
          </p:cNvPr>
          <p:cNvPicPr>
            <a:picLocks noChangeAspect="1"/>
          </p:cNvPicPr>
          <p:nvPr/>
        </p:nvPicPr>
        <p:blipFill>
          <a:blip r:embed="rId3"/>
          <a:stretch>
            <a:fillRect/>
          </a:stretch>
        </p:blipFill>
        <p:spPr>
          <a:xfrm>
            <a:off x="932935" y="1191268"/>
            <a:ext cx="3880021" cy="2374814"/>
          </a:xfrm>
          <a:prstGeom prst="rect">
            <a:avLst/>
          </a:prstGeom>
        </p:spPr>
      </p:pic>
      <p:pic>
        <p:nvPicPr>
          <p:cNvPr id="15" name="Picture 14" descr="A graph with a bar graph&#10;&#10;Description automatically generated">
            <a:extLst>
              <a:ext uri="{FF2B5EF4-FFF2-40B4-BE49-F238E27FC236}">
                <a16:creationId xmlns:a16="http://schemas.microsoft.com/office/drawing/2014/main" id="{A8D0BAF3-421E-28AE-8658-649399836463}"/>
              </a:ext>
            </a:extLst>
          </p:cNvPr>
          <p:cNvPicPr>
            <a:picLocks noChangeAspect="1"/>
          </p:cNvPicPr>
          <p:nvPr/>
        </p:nvPicPr>
        <p:blipFill>
          <a:blip r:embed="rId4"/>
          <a:stretch>
            <a:fillRect/>
          </a:stretch>
        </p:blipFill>
        <p:spPr>
          <a:xfrm>
            <a:off x="5958016" y="1191267"/>
            <a:ext cx="4580238" cy="2374815"/>
          </a:xfrm>
          <a:prstGeom prst="rect">
            <a:avLst/>
          </a:prstGeom>
        </p:spPr>
      </p:pic>
      <p:pic>
        <p:nvPicPr>
          <p:cNvPr id="16" name="Picture 15" descr="A green rectangular object with white text&#10;&#10;Description automatically generated">
            <a:extLst>
              <a:ext uri="{FF2B5EF4-FFF2-40B4-BE49-F238E27FC236}">
                <a16:creationId xmlns:a16="http://schemas.microsoft.com/office/drawing/2014/main" id="{85581F0F-7F0E-0E8E-1BFA-6C6F5567F5AE}"/>
              </a:ext>
            </a:extLst>
          </p:cNvPr>
          <p:cNvPicPr>
            <a:picLocks noChangeAspect="1"/>
          </p:cNvPicPr>
          <p:nvPr/>
        </p:nvPicPr>
        <p:blipFill>
          <a:blip r:embed="rId5"/>
          <a:stretch>
            <a:fillRect/>
          </a:stretch>
        </p:blipFill>
        <p:spPr>
          <a:xfrm>
            <a:off x="5958016" y="3868565"/>
            <a:ext cx="4734699" cy="2374815"/>
          </a:xfrm>
          <a:prstGeom prst="rect">
            <a:avLst/>
          </a:prstGeom>
        </p:spPr>
      </p:pic>
      <p:pic>
        <p:nvPicPr>
          <p:cNvPr id="19" name="Picture 18" descr="A green and white graph&#10;&#10;Description automatically generated">
            <a:extLst>
              <a:ext uri="{FF2B5EF4-FFF2-40B4-BE49-F238E27FC236}">
                <a16:creationId xmlns:a16="http://schemas.microsoft.com/office/drawing/2014/main" id="{B09428E3-9795-09A7-0C32-4E0B5C74B752}"/>
              </a:ext>
            </a:extLst>
          </p:cNvPr>
          <p:cNvPicPr>
            <a:picLocks noChangeAspect="1"/>
          </p:cNvPicPr>
          <p:nvPr/>
        </p:nvPicPr>
        <p:blipFill>
          <a:blip r:embed="rId6"/>
          <a:stretch>
            <a:fillRect/>
          </a:stretch>
        </p:blipFill>
        <p:spPr>
          <a:xfrm>
            <a:off x="840260" y="3868565"/>
            <a:ext cx="4085968" cy="2374816"/>
          </a:xfrm>
          <a:prstGeom prst="rect">
            <a:avLst/>
          </a:prstGeom>
        </p:spPr>
      </p:pic>
    </p:spTree>
    <p:extLst>
      <p:ext uri="{BB962C8B-B14F-4D97-AF65-F5344CB8AC3E}">
        <p14:creationId xmlns:p14="http://schemas.microsoft.com/office/powerpoint/2010/main" val="46851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D6E9EC1D-5CCB-90F8-16DE-2FA8E98AF094}"/>
              </a:ext>
            </a:extLst>
          </p:cNvPr>
          <p:cNvSpPr>
            <a:spLocks noGrp="1"/>
          </p:cNvSpPr>
          <p:nvPr>
            <p:ph type="title"/>
          </p:nvPr>
        </p:nvSpPr>
        <p:spPr>
          <a:xfrm>
            <a:off x="315671" y="379611"/>
            <a:ext cx="4980793" cy="822588"/>
          </a:xfrm>
        </p:spPr>
        <p:txBody>
          <a:bodyPr/>
          <a:lstStyle/>
          <a:p>
            <a:r>
              <a:rPr lang="en-US" sz="3600">
                <a:solidFill>
                  <a:schemeClr val="bg1"/>
                </a:solidFill>
              </a:rPr>
              <a:t>Data Preparation</a:t>
            </a:r>
          </a:p>
        </p:txBody>
      </p:sp>
      <p:sp>
        <p:nvSpPr>
          <p:cNvPr id="5" name="Date Placeholder 4">
            <a:extLst>
              <a:ext uri="{FF2B5EF4-FFF2-40B4-BE49-F238E27FC236}">
                <a16:creationId xmlns:a16="http://schemas.microsoft.com/office/drawing/2014/main" id="{EF5AFAB5-6E15-C2A0-5401-1FF8BE9F1537}"/>
              </a:ext>
            </a:extLst>
          </p:cNvPr>
          <p:cNvSpPr>
            <a:spLocks noGrp="1"/>
          </p:cNvSpPr>
          <p:nvPr>
            <p:ph type="dt" sz="half" idx="10"/>
          </p:nvPr>
        </p:nvSpPr>
        <p:spPr>
          <a:xfrm rot="5400000">
            <a:off x="10471087" y="4891318"/>
            <a:ext cx="2673295" cy="365125"/>
          </a:xfrm>
        </p:spPr>
        <p:txBody>
          <a:bodyPr anchor="ctr">
            <a:normAutofit/>
          </a:bodyPr>
          <a:lstStyle/>
          <a:p>
            <a:pPr>
              <a:spcAft>
                <a:spcPts val="600"/>
              </a:spcAft>
            </a:pPr>
            <a:fld id="{0011C6B0-ACB4-4AC5-9481-941F25ED4A07}" type="datetime1">
              <a:pPr>
                <a:spcAft>
                  <a:spcPts val="600"/>
                </a:spcAft>
              </a:pPr>
              <a:t>5/19/25</a:t>
            </a:fld>
            <a:endParaRPr lang="en-US"/>
          </a:p>
        </p:txBody>
      </p:sp>
      <p:sp>
        <p:nvSpPr>
          <p:cNvPr id="6" name="Footer Placeholder 5">
            <a:extLst>
              <a:ext uri="{FF2B5EF4-FFF2-40B4-BE49-F238E27FC236}">
                <a16:creationId xmlns:a16="http://schemas.microsoft.com/office/drawing/2014/main" id="{D2E84E11-4494-56B0-207B-0A22DE628FC5}"/>
              </a:ext>
            </a:extLst>
          </p:cNvPr>
          <p:cNvSpPr>
            <a:spLocks noGrp="1"/>
          </p:cNvSpPr>
          <p:nvPr>
            <p:ph type="ftr" sz="quarter" idx="11"/>
          </p:nvPr>
        </p:nvSpPr>
        <p:spPr>
          <a:xfrm rot="5400000">
            <a:off x="10473021" y="1609893"/>
            <a:ext cx="2669427" cy="365125"/>
          </a:xfrm>
        </p:spPr>
        <p:txBody>
          <a:bodyPr anchor="ctr">
            <a:normAutofit/>
          </a:bodyPr>
          <a:lstStyle/>
          <a:p>
            <a:pPr>
              <a:lnSpc>
                <a:spcPct val="90000"/>
              </a:lnSpc>
              <a:spcAft>
                <a:spcPts val="600"/>
              </a:spcAft>
            </a:pPr>
            <a:r>
              <a:rPr lang="en-US"/>
              <a:t>
              </a:t>
            </a:r>
          </a:p>
        </p:txBody>
      </p:sp>
      <p:sp>
        <p:nvSpPr>
          <p:cNvPr id="2" name="Rectangle 1">
            <a:extLst>
              <a:ext uri="{FF2B5EF4-FFF2-40B4-BE49-F238E27FC236}">
                <a16:creationId xmlns:a16="http://schemas.microsoft.com/office/drawing/2014/main" id="{786F7BB1-79EF-D692-989D-3658B10D4721}"/>
              </a:ext>
            </a:extLst>
          </p:cNvPr>
          <p:cNvSpPr/>
          <p:nvPr/>
        </p:nvSpPr>
        <p:spPr>
          <a:xfrm>
            <a:off x="7715" y="6511643"/>
            <a:ext cx="12184290" cy="34491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extBox 2">
            <a:extLst>
              <a:ext uri="{FF2B5EF4-FFF2-40B4-BE49-F238E27FC236}">
                <a16:creationId xmlns:a16="http://schemas.microsoft.com/office/drawing/2014/main" id="{603D72A4-A235-2406-58F8-B811B036ABB1}"/>
              </a:ext>
            </a:extLst>
          </p:cNvPr>
          <p:cNvSpPr txBox="1"/>
          <p:nvPr/>
        </p:nvSpPr>
        <p:spPr>
          <a:xfrm>
            <a:off x="205902" y="6527084"/>
            <a:ext cx="1814515"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a:latin typeface="Calibri"/>
                <a:cs typeface="Calibri"/>
              </a:rPr>
              <a:t>Group 9 </a:t>
            </a:r>
            <a:endParaRPr lang="en-US" sz="1500">
              <a:latin typeface="Calibri"/>
              <a:ea typeface="Calibri"/>
              <a:cs typeface="Calibri"/>
            </a:endParaRPr>
          </a:p>
        </p:txBody>
      </p:sp>
      <p:sp>
        <p:nvSpPr>
          <p:cNvPr id="4" name="TextBox 3">
            <a:extLst>
              <a:ext uri="{FF2B5EF4-FFF2-40B4-BE49-F238E27FC236}">
                <a16:creationId xmlns:a16="http://schemas.microsoft.com/office/drawing/2014/main" id="{DC90527B-9011-BC4F-CC0E-B571586FB1F3}"/>
              </a:ext>
            </a:extLst>
          </p:cNvPr>
          <p:cNvSpPr txBox="1"/>
          <p:nvPr/>
        </p:nvSpPr>
        <p:spPr>
          <a:xfrm>
            <a:off x="4787231" y="6539953"/>
            <a:ext cx="2522305"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a:r>
              <a:rPr lang="en-US" sz="1500">
                <a:latin typeface="Calibri"/>
                <a:cs typeface="Calibri"/>
              </a:rPr>
              <a:t>Mercer University</a:t>
            </a:r>
            <a:endParaRPr lang="en-US"/>
          </a:p>
        </p:txBody>
      </p:sp>
      <p:sp>
        <p:nvSpPr>
          <p:cNvPr id="7" name="TextBox 6">
            <a:extLst>
              <a:ext uri="{FF2B5EF4-FFF2-40B4-BE49-F238E27FC236}">
                <a16:creationId xmlns:a16="http://schemas.microsoft.com/office/drawing/2014/main" id="{702C445E-F177-6977-2EC5-4855F9374684}"/>
              </a:ext>
            </a:extLst>
          </p:cNvPr>
          <p:cNvSpPr txBox="1"/>
          <p:nvPr/>
        </p:nvSpPr>
        <p:spPr>
          <a:xfrm>
            <a:off x="9860151" y="6539952"/>
            <a:ext cx="2329271"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3" algn="l"/>
            <a:r>
              <a:rPr lang="en-US" sz="1500">
                <a:latin typeface="Calibri"/>
                <a:cs typeface="Calibri"/>
              </a:rPr>
              <a:t>6/12</a:t>
            </a:r>
            <a:endParaRPr lang="en-US" sz="1500">
              <a:latin typeface="Calibri"/>
              <a:ea typeface="Calibri"/>
              <a:cs typeface="Calibri"/>
            </a:endParaRPr>
          </a:p>
        </p:txBody>
      </p:sp>
      <p:cxnSp>
        <p:nvCxnSpPr>
          <p:cNvPr id="11" name="Straight Arrow Connector 10">
            <a:extLst>
              <a:ext uri="{FF2B5EF4-FFF2-40B4-BE49-F238E27FC236}">
                <a16:creationId xmlns:a16="http://schemas.microsoft.com/office/drawing/2014/main" id="{F6C6AEDC-7C48-408B-71FC-FF272636368D}"/>
              </a:ext>
            </a:extLst>
          </p:cNvPr>
          <p:cNvCxnSpPr/>
          <p:nvPr/>
        </p:nvCxnSpPr>
        <p:spPr>
          <a:xfrm flipV="1">
            <a:off x="223158" y="1089667"/>
            <a:ext cx="4957665" cy="16133"/>
          </a:xfrm>
          <a:prstGeom prst="straightConnector1">
            <a:avLst/>
          </a:prstGeom>
          <a:ln w="57150"/>
        </p:spPr>
        <p:style>
          <a:lnRef idx="1">
            <a:schemeClr val="accent1"/>
          </a:lnRef>
          <a:fillRef idx="0">
            <a:schemeClr val="accent1"/>
          </a:fillRef>
          <a:effectRef idx="0">
            <a:schemeClr val="accent1"/>
          </a:effectRef>
          <a:fontRef idx="minor">
            <a:schemeClr val="tx1"/>
          </a:fontRef>
        </p:style>
      </p:cxnSp>
      <p:graphicFrame>
        <p:nvGraphicFramePr>
          <p:cNvPr id="21" name="Diagram 20">
            <a:extLst>
              <a:ext uri="{FF2B5EF4-FFF2-40B4-BE49-F238E27FC236}">
                <a16:creationId xmlns:a16="http://schemas.microsoft.com/office/drawing/2014/main" id="{97AF19FA-4F00-3352-B72D-D69861BFED9B}"/>
              </a:ext>
            </a:extLst>
          </p:cNvPr>
          <p:cNvGraphicFramePr/>
          <p:nvPr>
            <p:extLst>
              <p:ext uri="{D42A27DB-BD31-4B8C-83A1-F6EECF244321}">
                <p14:modId xmlns:p14="http://schemas.microsoft.com/office/powerpoint/2010/main" val="731770996"/>
              </p:ext>
            </p:extLst>
          </p:nvPr>
        </p:nvGraphicFramePr>
        <p:xfrm>
          <a:off x="1113964" y="1442895"/>
          <a:ext cx="9228712" cy="43612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962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D6E9EC1D-5CCB-90F8-16DE-2FA8E98AF094}"/>
              </a:ext>
            </a:extLst>
          </p:cNvPr>
          <p:cNvSpPr>
            <a:spLocks noGrp="1"/>
          </p:cNvSpPr>
          <p:nvPr>
            <p:ph type="title"/>
          </p:nvPr>
        </p:nvSpPr>
        <p:spPr>
          <a:xfrm>
            <a:off x="373180" y="241495"/>
            <a:ext cx="6941960" cy="843799"/>
          </a:xfrm>
        </p:spPr>
        <p:txBody>
          <a:bodyPr/>
          <a:lstStyle/>
          <a:p>
            <a:r>
              <a:rPr lang="en-US">
                <a:solidFill>
                  <a:schemeClr val="bg1"/>
                </a:solidFill>
              </a:rPr>
              <a:t>Complain </a:t>
            </a:r>
          </a:p>
        </p:txBody>
      </p:sp>
      <p:sp>
        <p:nvSpPr>
          <p:cNvPr id="5" name="Date Placeholder 4">
            <a:extLst>
              <a:ext uri="{FF2B5EF4-FFF2-40B4-BE49-F238E27FC236}">
                <a16:creationId xmlns:a16="http://schemas.microsoft.com/office/drawing/2014/main" id="{EF5AFAB5-6E15-C2A0-5401-1FF8BE9F1537}"/>
              </a:ext>
            </a:extLst>
          </p:cNvPr>
          <p:cNvSpPr>
            <a:spLocks noGrp="1"/>
          </p:cNvSpPr>
          <p:nvPr>
            <p:ph type="dt" sz="half" idx="10"/>
          </p:nvPr>
        </p:nvSpPr>
        <p:spPr>
          <a:xfrm rot="5400000">
            <a:off x="10471087" y="4891318"/>
            <a:ext cx="2673295" cy="365125"/>
          </a:xfrm>
        </p:spPr>
        <p:txBody>
          <a:bodyPr anchor="ctr">
            <a:normAutofit/>
          </a:bodyPr>
          <a:lstStyle/>
          <a:p>
            <a:pPr>
              <a:spcAft>
                <a:spcPts val="600"/>
              </a:spcAft>
            </a:pPr>
            <a:fld id="{0011C6B0-ACB4-4AC5-9481-941F25ED4A07}" type="datetime1">
              <a:pPr>
                <a:spcAft>
                  <a:spcPts val="600"/>
                </a:spcAft>
              </a:pPr>
              <a:t>5/19/25</a:t>
            </a:fld>
            <a:endParaRPr lang="en-US"/>
          </a:p>
        </p:txBody>
      </p:sp>
      <p:sp>
        <p:nvSpPr>
          <p:cNvPr id="6" name="Footer Placeholder 5">
            <a:extLst>
              <a:ext uri="{FF2B5EF4-FFF2-40B4-BE49-F238E27FC236}">
                <a16:creationId xmlns:a16="http://schemas.microsoft.com/office/drawing/2014/main" id="{D2E84E11-4494-56B0-207B-0A22DE628FC5}"/>
              </a:ext>
            </a:extLst>
          </p:cNvPr>
          <p:cNvSpPr>
            <a:spLocks noGrp="1"/>
          </p:cNvSpPr>
          <p:nvPr>
            <p:ph type="ftr" sz="quarter" idx="11"/>
          </p:nvPr>
        </p:nvSpPr>
        <p:spPr>
          <a:xfrm rot="5400000">
            <a:off x="10473021" y="1609893"/>
            <a:ext cx="2669427" cy="365125"/>
          </a:xfrm>
        </p:spPr>
        <p:txBody>
          <a:bodyPr anchor="ctr">
            <a:normAutofit/>
          </a:bodyPr>
          <a:lstStyle/>
          <a:p>
            <a:pPr>
              <a:lnSpc>
                <a:spcPct val="90000"/>
              </a:lnSpc>
              <a:spcAft>
                <a:spcPts val="600"/>
              </a:spcAft>
            </a:pPr>
            <a:r>
              <a:rPr lang="en-US"/>
              <a:t>
              </a:t>
            </a:r>
          </a:p>
        </p:txBody>
      </p:sp>
      <p:sp>
        <p:nvSpPr>
          <p:cNvPr id="2" name="Rectangle 1">
            <a:extLst>
              <a:ext uri="{FF2B5EF4-FFF2-40B4-BE49-F238E27FC236}">
                <a16:creationId xmlns:a16="http://schemas.microsoft.com/office/drawing/2014/main" id="{786F7BB1-79EF-D692-989D-3658B10D4721}"/>
              </a:ext>
            </a:extLst>
          </p:cNvPr>
          <p:cNvSpPr/>
          <p:nvPr/>
        </p:nvSpPr>
        <p:spPr>
          <a:xfrm>
            <a:off x="7715" y="6511643"/>
            <a:ext cx="12184290" cy="34491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extBox 2">
            <a:extLst>
              <a:ext uri="{FF2B5EF4-FFF2-40B4-BE49-F238E27FC236}">
                <a16:creationId xmlns:a16="http://schemas.microsoft.com/office/drawing/2014/main" id="{603D72A4-A235-2406-58F8-B811B036ABB1}"/>
              </a:ext>
            </a:extLst>
          </p:cNvPr>
          <p:cNvSpPr txBox="1"/>
          <p:nvPr/>
        </p:nvSpPr>
        <p:spPr>
          <a:xfrm>
            <a:off x="205902" y="6527084"/>
            <a:ext cx="1814515"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a:latin typeface="Calibri"/>
                <a:cs typeface="Calibri"/>
              </a:rPr>
              <a:t>Group 9 </a:t>
            </a:r>
          </a:p>
        </p:txBody>
      </p:sp>
      <p:sp>
        <p:nvSpPr>
          <p:cNvPr id="4" name="TextBox 3">
            <a:extLst>
              <a:ext uri="{FF2B5EF4-FFF2-40B4-BE49-F238E27FC236}">
                <a16:creationId xmlns:a16="http://schemas.microsoft.com/office/drawing/2014/main" id="{DC90527B-9011-BC4F-CC0E-B571586FB1F3}"/>
              </a:ext>
            </a:extLst>
          </p:cNvPr>
          <p:cNvSpPr txBox="1"/>
          <p:nvPr/>
        </p:nvSpPr>
        <p:spPr>
          <a:xfrm>
            <a:off x="4787231" y="6539953"/>
            <a:ext cx="2522305"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a:r>
              <a:rPr lang="en-US" sz="1500">
                <a:latin typeface="Calibri"/>
                <a:cs typeface="Calibri"/>
              </a:rPr>
              <a:t>Mercer University</a:t>
            </a:r>
            <a:endParaRPr lang="en-US"/>
          </a:p>
        </p:txBody>
      </p:sp>
      <p:sp>
        <p:nvSpPr>
          <p:cNvPr id="7" name="TextBox 6">
            <a:extLst>
              <a:ext uri="{FF2B5EF4-FFF2-40B4-BE49-F238E27FC236}">
                <a16:creationId xmlns:a16="http://schemas.microsoft.com/office/drawing/2014/main" id="{702C445E-F177-6977-2EC5-4855F9374684}"/>
              </a:ext>
            </a:extLst>
          </p:cNvPr>
          <p:cNvSpPr txBox="1"/>
          <p:nvPr/>
        </p:nvSpPr>
        <p:spPr>
          <a:xfrm>
            <a:off x="9860151" y="6539952"/>
            <a:ext cx="2329271"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3"/>
            <a:r>
              <a:rPr lang="en-US" sz="1500">
                <a:latin typeface="Calibri"/>
                <a:cs typeface="Calibri"/>
              </a:rPr>
              <a:t>11/12</a:t>
            </a:r>
            <a:endParaRPr lang="en-US"/>
          </a:p>
          <a:p>
            <a:pPr lvl="3"/>
            <a:endParaRPr lang="en-US" sz="1500">
              <a:latin typeface="Calibri"/>
              <a:cs typeface="Calibri"/>
            </a:endParaRPr>
          </a:p>
        </p:txBody>
      </p:sp>
      <p:pic>
        <p:nvPicPr>
          <p:cNvPr id="8" name="Picture 7" descr="With variable complain - overfitting 99.8% accuracy">
            <a:extLst>
              <a:ext uri="{FF2B5EF4-FFF2-40B4-BE49-F238E27FC236}">
                <a16:creationId xmlns:a16="http://schemas.microsoft.com/office/drawing/2014/main" id="{9B40294C-C0B1-F708-A72A-1C5B9C9BAFD1}"/>
              </a:ext>
            </a:extLst>
          </p:cNvPr>
          <p:cNvPicPr>
            <a:picLocks noChangeAspect="1"/>
          </p:cNvPicPr>
          <p:nvPr/>
        </p:nvPicPr>
        <p:blipFill>
          <a:blip r:embed="rId3"/>
          <a:stretch>
            <a:fillRect/>
          </a:stretch>
        </p:blipFill>
        <p:spPr>
          <a:xfrm>
            <a:off x="4295105" y="2299753"/>
            <a:ext cx="3017015" cy="3590628"/>
          </a:xfrm>
          <a:prstGeom prst="rect">
            <a:avLst/>
          </a:prstGeom>
        </p:spPr>
      </p:pic>
      <p:pic>
        <p:nvPicPr>
          <p:cNvPr id="14" name="Picture 13">
            <a:extLst>
              <a:ext uri="{FF2B5EF4-FFF2-40B4-BE49-F238E27FC236}">
                <a16:creationId xmlns:a16="http://schemas.microsoft.com/office/drawing/2014/main" id="{8C9717B2-1785-E7BA-8EE1-7103335FCD0F}"/>
              </a:ext>
            </a:extLst>
          </p:cNvPr>
          <p:cNvPicPr>
            <a:picLocks noChangeAspect="1"/>
          </p:cNvPicPr>
          <p:nvPr/>
        </p:nvPicPr>
        <p:blipFill>
          <a:blip r:embed="rId4"/>
          <a:stretch>
            <a:fillRect/>
          </a:stretch>
        </p:blipFill>
        <p:spPr>
          <a:xfrm>
            <a:off x="8281445" y="2301400"/>
            <a:ext cx="3339640" cy="3585331"/>
          </a:xfrm>
          <a:prstGeom prst="rect">
            <a:avLst/>
          </a:prstGeom>
        </p:spPr>
      </p:pic>
      <p:cxnSp>
        <p:nvCxnSpPr>
          <p:cNvPr id="11" name="Straight Arrow Connector 10">
            <a:extLst>
              <a:ext uri="{FF2B5EF4-FFF2-40B4-BE49-F238E27FC236}">
                <a16:creationId xmlns:a16="http://schemas.microsoft.com/office/drawing/2014/main" id="{A2389D1E-ADDF-0318-679F-A2212C422ECC}"/>
              </a:ext>
            </a:extLst>
          </p:cNvPr>
          <p:cNvCxnSpPr/>
          <p:nvPr/>
        </p:nvCxnSpPr>
        <p:spPr>
          <a:xfrm flipV="1">
            <a:off x="381309" y="1075292"/>
            <a:ext cx="2125324" cy="16132"/>
          </a:xfrm>
          <a:prstGeom prst="straightConnector1">
            <a:avLst/>
          </a:prstGeom>
          <a:ln w="57150"/>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0C2DFB5-0C6A-4572-0B82-D4AB650A5673}"/>
              </a:ext>
            </a:extLst>
          </p:cNvPr>
          <p:cNvSpPr txBox="1"/>
          <p:nvPr/>
        </p:nvSpPr>
        <p:spPr>
          <a:xfrm>
            <a:off x="767644" y="1228946"/>
            <a:ext cx="10430933" cy="646331"/>
          </a:xfrm>
          <a:prstGeom prst="rect">
            <a:avLst/>
          </a:prstGeom>
          <a:no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We removed the variable </a:t>
            </a:r>
            <a:r>
              <a:rPr lang="en-US" b="1">
                <a:ea typeface="+mn-lt"/>
                <a:cs typeface="+mn-lt"/>
              </a:rPr>
              <a:t>'complain'</a:t>
            </a:r>
            <a:r>
              <a:rPr lang="en-US">
                <a:ea typeface="+mn-lt"/>
                <a:cs typeface="+mn-lt"/>
              </a:rPr>
              <a:t> from our analysis as it showed a high correlation with the target variable </a:t>
            </a:r>
            <a:r>
              <a:rPr lang="en-US" b="1">
                <a:ea typeface="+mn-lt"/>
                <a:cs typeface="+mn-lt"/>
              </a:rPr>
              <a:t>'exited'</a:t>
            </a:r>
            <a:r>
              <a:rPr lang="en-US">
                <a:ea typeface="+mn-lt"/>
                <a:cs typeface="+mn-lt"/>
              </a:rPr>
              <a:t>, which led to overfitting issues.</a:t>
            </a:r>
            <a:endParaRPr lang="en-US"/>
          </a:p>
        </p:txBody>
      </p:sp>
      <p:pic>
        <p:nvPicPr>
          <p:cNvPr id="9" name="Picture 8" descr="A graph with numbers and symbols&#10;&#10;Description automatically generated">
            <a:extLst>
              <a:ext uri="{FF2B5EF4-FFF2-40B4-BE49-F238E27FC236}">
                <a16:creationId xmlns:a16="http://schemas.microsoft.com/office/drawing/2014/main" id="{DE19141F-8932-CEA8-D64C-E0F0ECC447FE}"/>
              </a:ext>
            </a:extLst>
          </p:cNvPr>
          <p:cNvPicPr>
            <a:picLocks noChangeAspect="1"/>
          </p:cNvPicPr>
          <p:nvPr/>
        </p:nvPicPr>
        <p:blipFill>
          <a:blip r:embed="rId5"/>
          <a:srcRect l="12683" t="210" r="11781" b="-146"/>
          <a:stretch/>
        </p:blipFill>
        <p:spPr>
          <a:xfrm>
            <a:off x="371537" y="2296083"/>
            <a:ext cx="3008650" cy="3597288"/>
          </a:xfrm>
          <a:prstGeom prst="rect">
            <a:avLst/>
          </a:prstGeom>
        </p:spPr>
      </p:pic>
    </p:spTree>
    <p:extLst>
      <p:ext uri="{BB962C8B-B14F-4D97-AF65-F5344CB8AC3E}">
        <p14:creationId xmlns:p14="http://schemas.microsoft.com/office/powerpoint/2010/main" val="2647462123"/>
      </p:ext>
    </p:extLst>
  </p:cSld>
  <p:clrMapOvr>
    <a:masterClrMapping/>
  </p:clrMapOvr>
</p:sld>
</file>

<file path=ppt/theme/theme1.xml><?xml version="1.0" encoding="utf-8"?>
<a:theme xmlns:a="http://schemas.openxmlformats.org/drawingml/2006/main" name="PortalVTI">
  <a:themeElements>
    <a:clrScheme name="PortalVTI">
      <a:dk1>
        <a:sysClr val="windowText" lastClr="000000"/>
      </a:dk1>
      <a:lt1>
        <a:sysClr val="window" lastClr="FFFFFF"/>
      </a:lt1>
      <a:dk2>
        <a:srgbClr val="051618"/>
      </a:dk2>
      <a:lt2>
        <a:srgbClr val="E8E8DF"/>
      </a:lt2>
      <a:accent1>
        <a:srgbClr val="2D714C"/>
      </a:accent1>
      <a:accent2>
        <a:srgbClr val="1F7985"/>
      </a:accent2>
      <a:accent3>
        <a:srgbClr val="0D6756"/>
      </a:accent3>
      <a:accent4>
        <a:srgbClr val="40945E"/>
      </a:accent4>
      <a:accent5>
        <a:srgbClr val="389896"/>
      </a:accent5>
      <a:accent6>
        <a:srgbClr val="64924A"/>
      </a:accent6>
      <a:hlink>
        <a:srgbClr val="1F855C"/>
      </a:hlink>
      <a:folHlink>
        <a:srgbClr val="227390"/>
      </a:folHlink>
    </a:clrScheme>
    <a:fontScheme name="PortalVTI">
      <a:majorFont>
        <a:latin typeface="Trade Gothic Next Cond"/>
        <a:ea typeface=""/>
        <a:cs typeface=""/>
      </a:majorFont>
      <a:minorFont>
        <a:latin typeface="Trade Gothic Next Light"/>
        <a:ea typeface=""/>
        <a:cs typeface=""/>
      </a:minorFont>
    </a:fontScheme>
    <a:fmtScheme name="PortalVTI">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rtalVTI" id="{E3A4BB4D-5227-4A6D-99D3-DBAB0FE4C68F}" vid="{BE515EFD-5A7A-4BFE-BE06-A21DB8499C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1375</Words>
  <Application>Microsoft Macintosh PowerPoint</Application>
  <PresentationFormat>Widescreen</PresentationFormat>
  <Paragraphs>301</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Trade Gothic Next Cond</vt:lpstr>
      <vt:lpstr>Trade Gothic Next Light</vt:lpstr>
      <vt:lpstr>PortalVTI</vt:lpstr>
      <vt:lpstr>Quantifying Churn Risk in Banking: A Comparative Study of Predictive Models</vt:lpstr>
      <vt:lpstr>Background</vt:lpstr>
      <vt:lpstr>Business Problem</vt:lpstr>
      <vt:lpstr>Data Dictionary </vt:lpstr>
      <vt:lpstr>EDA : Descriptive Stats</vt:lpstr>
      <vt:lpstr>EDA: Descriptive Stats</vt:lpstr>
      <vt:lpstr>EDA: Exploratory Stats</vt:lpstr>
      <vt:lpstr>Data Preparation</vt:lpstr>
      <vt:lpstr>Complain </vt:lpstr>
      <vt:lpstr>Model Stats</vt:lpstr>
      <vt:lpstr>Results</vt:lpstr>
      <vt:lpstr>Business recommendations</vt:lpstr>
      <vt:lpstr>Conclusion</vt:lpstr>
      <vt:lpstr>Thank you!  Questions?</vt:lpstr>
      <vt:lpstr>Appendix 1: ROC AUC with different models</vt:lpstr>
      <vt:lpstr>Appendix 2: Random Forest Importance</vt:lpstr>
      <vt:lpstr>Appendix 3: Age and Products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Raheela Charania</cp:lastModifiedBy>
  <cp:revision>5</cp:revision>
  <dcterms:created xsi:type="dcterms:W3CDTF">2024-11-06T22:30:44Z</dcterms:created>
  <dcterms:modified xsi:type="dcterms:W3CDTF">2025-05-19T23:53:22Z</dcterms:modified>
</cp:coreProperties>
</file>