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62" r:id="rId4"/>
    <p:sldId id="309" r:id="rId5"/>
    <p:sldId id="300" r:id="rId6"/>
    <p:sldId id="258" r:id="rId7"/>
    <p:sldId id="259" r:id="rId8"/>
    <p:sldId id="260" r:id="rId9"/>
    <p:sldId id="302" r:id="rId10"/>
    <p:sldId id="303" r:id="rId11"/>
    <p:sldId id="261" r:id="rId12"/>
    <p:sldId id="263" r:id="rId13"/>
    <p:sldId id="266" r:id="rId14"/>
    <p:sldId id="267" r:id="rId15"/>
    <p:sldId id="305" r:id="rId16"/>
    <p:sldId id="264" r:id="rId17"/>
    <p:sldId id="272" r:id="rId18"/>
    <p:sldId id="273" r:id="rId19"/>
    <p:sldId id="290" r:id="rId20"/>
    <p:sldId id="268" r:id="rId21"/>
    <p:sldId id="274" r:id="rId22"/>
    <p:sldId id="291" r:id="rId23"/>
    <p:sldId id="275" r:id="rId24"/>
    <p:sldId id="296" r:id="rId25"/>
    <p:sldId id="297" r:id="rId26"/>
    <p:sldId id="298" r:id="rId27"/>
    <p:sldId id="299" r:id="rId28"/>
    <p:sldId id="276" r:id="rId29"/>
    <p:sldId id="292" r:id="rId30"/>
    <p:sldId id="278" r:id="rId31"/>
    <p:sldId id="277" r:id="rId32"/>
    <p:sldId id="265" r:id="rId33"/>
    <p:sldId id="269" r:id="rId34"/>
    <p:sldId id="271" r:id="rId35"/>
    <p:sldId id="284" r:id="rId36"/>
    <p:sldId id="279" r:id="rId37"/>
    <p:sldId id="304" r:id="rId38"/>
    <p:sldId id="283" r:id="rId39"/>
    <p:sldId id="280" r:id="rId40"/>
    <p:sldId id="281" r:id="rId41"/>
    <p:sldId id="282" r:id="rId42"/>
    <p:sldId id="308" r:id="rId43"/>
    <p:sldId id="306" r:id="rId44"/>
    <p:sldId id="307" r:id="rId45"/>
    <p:sldId id="287" r:id="rId46"/>
    <p:sldId id="294" r:id="rId47"/>
    <p:sldId id="295" r:id="rId48"/>
    <p:sldId id="288" r:id="rId49"/>
    <p:sldId id="293" r:id="rId50"/>
    <p:sldId id="28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2" autoAdjust="0"/>
    <p:restoredTop sz="94713" autoAdjust="0"/>
  </p:normalViewPr>
  <p:slideViewPr>
    <p:cSldViewPr>
      <p:cViewPr>
        <p:scale>
          <a:sx n="75" d="100"/>
          <a:sy n="75" d="100"/>
        </p:scale>
        <p:origin x="-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ant%20Mercer\Dropbox\ComputerScience\stellar_internship_2014\data\Scaling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ant%20Mercer\Dropbox\ComputerScience\stellar_internship_2014\data\Scaling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ant%20Mercer\Dropbox\ComputerScience\stellar_internship_2014\data\Scaling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ant%20Mercer\Dropbox\ComputerScience\stellar_internship_2014\data\Scaling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ant%20Mercer\Dropbox\ComputerScience\stellar_internship_2014\data\Scaling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ant%20Mercer\Dropbox\ComputerScience\stellar_internship_2014\data\Scaling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Sequential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Sheet1!$B$22:$B$26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</c:numCache>
            </c:numRef>
          </c:xVal>
          <c:yVal>
            <c:numLit>
              <c:formatCode>General</c:formatCode>
              <c:ptCount val="5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</c:numLit>
          </c:yVal>
          <c:smooth val="0"/>
        </c:ser>
        <c:ser>
          <c:idx val="1"/>
          <c:order val="1"/>
          <c:tx>
            <c:v>Parallel</c:v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Sheet1!$B$22:$B$26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</c:numCache>
            </c:numRef>
          </c:xVal>
          <c:yVal>
            <c:numRef>
              <c:f>Sheet1!$X$22:$X$26</c:f>
              <c:numCache>
                <c:formatCode>General</c:formatCode>
                <c:ptCount val="5"/>
                <c:pt idx="0">
                  <c:v>0.2950000000000001</c:v>
                </c:pt>
                <c:pt idx="1">
                  <c:v>1.9666666666666668</c:v>
                </c:pt>
                <c:pt idx="2">
                  <c:v>9.8333333333333357</c:v>
                </c:pt>
                <c:pt idx="3">
                  <c:v>7.3749999999999973</c:v>
                </c:pt>
                <c:pt idx="4">
                  <c:v>0.98333333333333328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17184"/>
        <c:axId val="33917760"/>
      </c:scatterChart>
      <c:valAx>
        <c:axId val="33917184"/>
        <c:scaling>
          <c:logBase val="10"/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Grain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17760"/>
        <c:crosses val="autoZero"/>
        <c:crossBetween val="midCat"/>
      </c:valAx>
      <c:valAx>
        <c:axId val="33917760"/>
        <c:scaling>
          <c:orientation val="minMax"/>
          <c:max val="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Magnitude</a:t>
                </a:r>
                <a:r>
                  <a:rPr lang="en-US" baseline="0"/>
                  <a:t> of scaling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17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0"/>
              <a:t>Time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Sheet1!$B$22:$B$26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</c:numCache>
            </c:numRef>
          </c:xVal>
          <c:yVal>
            <c:numRef>
              <c:f>Sheet1!$C$22:$C$26</c:f>
              <c:numCache>
                <c:formatCode>General</c:formatCode>
                <c:ptCount val="5"/>
                <c:pt idx="0">
                  <c:v>5.9000000000000025E-3</c:v>
                </c:pt>
                <c:pt idx="1">
                  <c:v>5.9000000000000025E-3</c:v>
                </c:pt>
                <c:pt idx="2">
                  <c:v>5.9000000000000025E-3</c:v>
                </c:pt>
                <c:pt idx="3">
                  <c:v>5.9000000000000025E-3</c:v>
                </c:pt>
                <c:pt idx="4">
                  <c:v>5.9000000000000025E-3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Sheet1!$B$22:$B$26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</c:numCache>
            </c:numRef>
          </c:xVal>
          <c:yVal>
            <c:numRef>
              <c:f>Sheet1!$D$22:$D$26</c:f>
              <c:numCache>
                <c:formatCode>General</c:formatCode>
                <c:ptCount val="5"/>
                <c:pt idx="0">
                  <c:v>2.0000000000000007E-2</c:v>
                </c:pt>
                <c:pt idx="1">
                  <c:v>3.0000000000000009E-3</c:v>
                </c:pt>
                <c:pt idx="2">
                  <c:v>6.0000000000000027E-4</c:v>
                </c:pt>
                <c:pt idx="3">
                  <c:v>8.0000000000000036E-4</c:v>
                </c:pt>
                <c:pt idx="4">
                  <c:v>6.0000000000000019E-3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19488"/>
        <c:axId val="33920064"/>
      </c:scatterChart>
      <c:valAx>
        <c:axId val="33919488"/>
        <c:scaling>
          <c:logBase val="10"/>
          <c:orientation val="minMax"/>
          <c:max val="1000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Grain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20064"/>
        <c:crosses val="autoZero"/>
        <c:crossBetween val="midCat"/>
        <c:majorUnit val="10"/>
        <c:minorUnit val="1"/>
      </c:valAx>
      <c:valAx>
        <c:axId val="33920064"/>
        <c:scaling>
          <c:orientation val="minMax"/>
          <c:max val="3.000000000000001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</a:t>
                </a:r>
                <a:r>
                  <a:rPr lang="en-US" baseline="0"/>
                  <a:t> time(s)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19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Sequential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Sheet1!$V$40:$V$45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Sheet1!$W$40:$W$45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v>Parallel</c:v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Sheet1!$V$40:$V$45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Sheet1!$X$40:$X$45</c:f>
              <c:numCache>
                <c:formatCode>General</c:formatCode>
                <c:ptCount val="6"/>
                <c:pt idx="0">
                  <c:v>0.32203389830508489</c:v>
                </c:pt>
                <c:pt idx="1">
                  <c:v>2.8499999999999992</c:v>
                </c:pt>
                <c:pt idx="2">
                  <c:v>14.25</c:v>
                </c:pt>
                <c:pt idx="3">
                  <c:v>11.4</c:v>
                </c:pt>
                <c:pt idx="4">
                  <c:v>8.1428571428571388</c:v>
                </c:pt>
                <c:pt idx="5">
                  <c:v>0.96610169491525433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22368"/>
        <c:axId val="75292672"/>
      </c:scatterChart>
      <c:valAx>
        <c:axId val="3392236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Grain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92672"/>
        <c:crosses val="autoZero"/>
        <c:crossBetween val="midCat"/>
      </c:valAx>
      <c:valAx>
        <c:axId val="7529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Magnitude of scaling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22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0"/>
              <a:t>Time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Sequential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Sheet1!$B$40:$B$45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Sheet1!$C$40:$C$45</c:f>
              <c:numCache>
                <c:formatCode>General</c:formatCode>
                <c:ptCount val="6"/>
                <c:pt idx="0">
                  <c:v>5.7000000000000016E-2</c:v>
                </c:pt>
                <c:pt idx="1">
                  <c:v>5.7000000000000016E-2</c:v>
                </c:pt>
                <c:pt idx="2">
                  <c:v>5.7000000000000016E-2</c:v>
                </c:pt>
                <c:pt idx="3">
                  <c:v>5.7000000000000016E-2</c:v>
                </c:pt>
                <c:pt idx="4">
                  <c:v>5.7000000000000016E-2</c:v>
                </c:pt>
                <c:pt idx="5">
                  <c:v>5.7000000000000016E-2</c:v>
                </c:pt>
              </c:numCache>
            </c:numRef>
          </c:yVal>
          <c:smooth val="0"/>
        </c:ser>
        <c:ser>
          <c:idx val="1"/>
          <c:order val="1"/>
          <c:tx>
            <c:v>Parallel</c:v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Sheet1!$B$40:$B$45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Sheet1!$D$40:$D$45</c:f>
              <c:numCache>
                <c:formatCode>General</c:formatCode>
                <c:ptCount val="6"/>
                <c:pt idx="0">
                  <c:v>0.17700000000000005</c:v>
                </c:pt>
                <c:pt idx="1">
                  <c:v>2.0000000000000007E-2</c:v>
                </c:pt>
                <c:pt idx="2">
                  <c:v>4.0000000000000018E-3</c:v>
                </c:pt>
                <c:pt idx="3">
                  <c:v>5.0000000000000018E-3</c:v>
                </c:pt>
                <c:pt idx="4">
                  <c:v>7.0000000000000019E-3</c:v>
                </c:pt>
                <c:pt idx="5">
                  <c:v>5.9000000000000011E-2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294400"/>
        <c:axId val="75294976"/>
      </c:scatterChart>
      <c:valAx>
        <c:axId val="7529440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Grain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94976"/>
        <c:crosses val="autoZero"/>
        <c:crossBetween val="midCat"/>
      </c:valAx>
      <c:valAx>
        <c:axId val="7529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</a:t>
                </a:r>
                <a:r>
                  <a:rPr lang="en-US" baseline="0"/>
                  <a:t> time(s)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94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0"/>
              <a:t>Time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Sheet1!$B$97:$B$103</c:f>
              <c:strCache>
                <c:ptCount val="1"/>
                <c:pt idx="0">
                  <c:v>1 10 100 1000 10000 100000 1000000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Sheet1!$B$97:$B$103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</c:numCache>
            </c:numRef>
          </c:xVal>
          <c:yVal>
            <c:numRef>
              <c:f>Sheet1!$C$97:$C$103</c:f>
              <c:numCache>
                <c:formatCode>General</c:formatCode>
                <c:ptCount val="7"/>
                <c:pt idx="0">
                  <c:v>1.07</c:v>
                </c:pt>
                <c:pt idx="1">
                  <c:v>1.07</c:v>
                </c:pt>
                <c:pt idx="2">
                  <c:v>1.07</c:v>
                </c:pt>
                <c:pt idx="3">
                  <c:v>1.07</c:v>
                </c:pt>
                <c:pt idx="4">
                  <c:v>1.07</c:v>
                </c:pt>
                <c:pt idx="5">
                  <c:v>1.07</c:v>
                </c:pt>
                <c:pt idx="6">
                  <c:v>1.07</c:v>
                </c:pt>
              </c:numCache>
            </c:numRef>
          </c:yVal>
          <c:smooth val="0"/>
        </c:ser>
        <c:ser>
          <c:idx val="1"/>
          <c:order val="1"/>
          <c:tx>
            <c:v>par</c:v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Sheet1!$B$97:$B$103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</c:numCache>
            </c:numRef>
          </c:xVal>
          <c:yVal>
            <c:numRef>
              <c:f>Sheet1!$D$97:$D$103</c:f>
              <c:numCache>
                <c:formatCode>General</c:formatCode>
                <c:ptCount val="7"/>
                <c:pt idx="0">
                  <c:v>1.7509999999999994</c:v>
                </c:pt>
                <c:pt idx="1">
                  <c:v>0.16289999999999999</c:v>
                </c:pt>
                <c:pt idx="2">
                  <c:v>7.6799999999999993E-2</c:v>
                </c:pt>
                <c:pt idx="3">
                  <c:v>7.2100000000000011E-2</c:v>
                </c:pt>
                <c:pt idx="4">
                  <c:v>7.8600000000000003E-2</c:v>
                </c:pt>
                <c:pt idx="5">
                  <c:v>0.11770000000000003</c:v>
                </c:pt>
                <c:pt idx="6">
                  <c:v>1.07</c:v>
                </c:pt>
              </c:numCache>
            </c:numRef>
          </c:yVal>
          <c:smooth val="0"/>
        </c:ser>
        <c:ser>
          <c:idx val="2"/>
          <c:order val="2"/>
          <c:tx>
            <c:v>task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Sheet1!$B$97:$B$103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</c:numCache>
            </c:numRef>
          </c:xVal>
          <c:yVal>
            <c:numRef>
              <c:f>Sheet1!$E$97:$E$103</c:f>
              <c:numCache>
                <c:formatCode>General</c:formatCode>
                <c:ptCount val="7"/>
                <c:pt idx="0">
                  <c:v>1.5640000000000001</c:v>
                </c:pt>
                <c:pt idx="1">
                  <c:v>0.14050000000000001</c:v>
                </c:pt>
                <c:pt idx="2">
                  <c:v>6.8500000000000019E-2</c:v>
                </c:pt>
                <c:pt idx="3">
                  <c:v>6.8099999999999994E-2</c:v>
                </c:pt>
                <c:pt idx="4">
                  <c:v>6.6900000000000001E-2</c:v>
                </c:pt>
                <c:pt idx="5">
                  <c:v>7.2100000000000011E-2</c:v>
                </c:pt>
                <c:pt idx="6">
                  <c:v>0.53190000000000004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296704"/>
        <c:axId val="75297280"/>
      </c:scatterChart>
      <c:valAx>
        <c:axId val="7529670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Grain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97280"/>
        <c:crosses val="autoZero"/>
        <c:crossBetween val="midCat"/>
      </c:valAx>
      <c:valAx>
        <c:axId val="7529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96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0" dirty="0"/>
              <a:t>Scale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seq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Sheet1!$W$97:$W$103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</c:numCache>
            </c:numRef>
          </c:xVal>
          <c:yVal>
            <c:numRef>
              <c:f>Sheet1!$X$97:$X$103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v>par</c:v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Sheet1!$W$97:$W$103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</c:numCache>
            </c:numRef>
          </c:xVal>
          <c:yVal>
            <c:numRef>
              <c:f>Sheet1!$Y$97:$Y$103</c:f>
              <c:numCache>
                <c:formatCode>General</c:formatCode>
                <c:ptCount val="7"/>
                <c:pt idx="0">
                  <c:v>0.61107938320959498</c:v>
                </c:pt>
                <c:pt idx="1">
                  <c:v>6.5684468999386114</c:v>
                </c:pt>
                <c:pt idx="2">
                  <c:v>13.93229166666667</c:v>
                </c:pt>
                <c:pt idx="3">
                  <c:v>14.840499306518726</c:v>
                </c:pt>
                <c:pt idx="4">
                  <c:v>13.61323155216285</c:v>
                </c:pt>
                <c:pt idx="5">
                  <c:v>9.0909090909090953</c:v>
                </c:pt>
                <c:pt idx="6">
                  <c:v>1</c:v>
                </c:pt>
              </c:numCache>
            </c:numRef>
          </c:yVal>
          <c:smooth val="0"/>
        </c:ser>
        <c:ser>
          <c:idx val="2"/>
          <c:order val="2"/>
          <c:tx>
            <c:v>task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Sheet1!$W$97:$W$103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</c:numCache>
            </c:numRef>
          </c:xVal>
          <c:yVal>
            <c:numRef>
              <c:f>Sheet1!$Z$97:$Z$103</c:f>
              <c:numCache>
                <c:formatCode>General</c:formatCode>
                <c:ptCount val="7"/>
                <c:pt idx="0">
                  <c:v>0.68414322250639414</c:v>
                </c:pt>
                <c:pt idx="1">
                  <c:v>7.6156583629893237</c:v>
                </c:pt>
                <c:pt idx="2">
                  <c:v>15.620437956204382</c:v>
                </c:pt>
                <c:pt idx="3">
                  <c:v>15.712187958884002</c:v>
                </c:pt>
                <c:pt idx="4">
                  <c:v>15.994020926756351</c:v>
                </c:pt>
                <c:pt idx="5">
                  <c:v>14.840499306518726</c:v>
                </c:pt>
                <c:pt idx="6">
                  <c:v>2.0116563263771376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299008"/>
        <c:axId val="75299584"/>
      </c:scatterChart>
      <c:valAx>
        <c:axId val="7529900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Grain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99584"/>
        <c:crosses val="autoZero"/>
        <c:crossBetween val="midCat"/>
      </c:valAx>
      <c:valAx>
        <c:axId val="7529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magnitude</a:t>
                </a:r>
                <a:r>
                  <a:rPr lang="en-US" baseline="0"/>
                  <a:t> of scaling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99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3ABB8-F421-4785-848D-ABFF8ECD35AB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1E931-41F4-48E3-8275-7B3DAD39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1E931-41F4-48E3-8275-7B3DAD395B5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1E931-41F4-48E3-8275-7B3DAD395B5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5D2DBB-E25D-486A-9200-CA92133B2757}" type="datetime1">
              <a:rPr lang="en-US" smtClean="0"/>
              <a:t>5/14/2015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345DF0-B3EC-4CEA-9097-4A892C1E2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0A7EBA-FD31-49F9-8857-6672197A6956}" type="datetime1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45DF0-B3EC-4CEA-9097-4A892C1E2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F5B570-A6D3-4735-BBB8-6D97782E8612}" type="datetime1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45DF0-B3EC-4CEA-9097-4A892C1E2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49B12-7CE8-481E-940A-F66EB7B861E6}" type="datetime1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45DF0-B3EC-4CEA-9097-4A892C1E29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613BFA-4B12-4D06-A593-B88377184DE4}" type="datetime1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45DF0-B3EC-4CEA-9097-4A892C1E29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52EFB-DAA6-45E3-8487-01901D15DE17}" type="datetime1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45DF0-B3EC-4CEA-9097-4A892C1E29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EBBA78-E671-4F58-8A58-E7027DE178D3}" type="datetime1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45DF0-B3EC-4CEA-9097-4A892C1E2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3CD7F-9F66-4182-9C0B-8FB3569A693F}" type="datetime1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45DF0-B3EC-4CEA-9097-4A892C1E29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0CC277-BC2D-40CC-B177-E301F82E0728}" type="datetime1">
              <a:rPr lang="en-US" smtClean="0"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45DF0-B3EC-4CEA-9097-4A892C1E2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9A31AF-8295-45A3-BF57-426A9FE20F7C}" type="datetime1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45DF0-B3EC-4CEA-9097-4A892C1E2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439840-0330-4829-A721-C7DDB541ACC4}" type="datetime1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345DF0-B3EC-4CEA-9097-4A892C1E29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682A31-10EA-48D0-B4D6-AB8A42066130}" type="datetime1">
              <a:rPr lang="en-US" smtClean="0"/>
              <a:t>5/14/2015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6345DF0-B3EC-4CEA-9097-4A892C1E2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llAR-GROUP/hpx" TargetMode="External"/><Relationship Id="rId2" Type="http://schemas.openxmlformats.org/officeDocument/2006/relationships/hyperlink" Target="https://github.com/Synta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blog/2015/01/n4352-53" TargetMode="External"/><Relationship Id="rId4" Type="http://schemas.openxmlformats.org/officeDocument/2006/relationships/hyperlink" Target="http://stellar.cct.lsu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Parallelizing the C++ Standard Template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Grant Mercer (Gmercer015@gmail.com)</a:t>
            </a:r>
          </a:p>
          <a:p>
            <a:r>
              <a:rPr lang="en-US" sz="1600" dirty="0" smtClean="0"/>
              <a:t>C++Now 2015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38072"/>
          </a:xfrm>
        </p:spPr>
        <p:txBody>
          <a:bodyPr/>
          <a:lstStyle/>
          <a:p>
            <a:r>
              <a:rPr lang="en-US" dirty="0" smtClean="0"/>
              <a:t>All algorithms will conform to their predecessors, no new requirements will be placed on the functions.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" y="3429000"/>
            <a:ext cx="830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" y="3594616"/>
            <a:ext cx="83058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DD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dirty="0">
                <a:solidFill>
                  <a:srgbClr val="0000DD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ForwardIt1, </a:t>
            </a:r>
            <a:r>
              <a:rPr lang="en-US" sz="1200" dirty="0">
                <a:solidFill>
                  <a:srgbClr val="0000DD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ForwardIt2 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ForwardIt1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ForwardIt1 first, ForwardIt1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last, ForwardIt2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s_first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ForwardIt2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s_last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2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200" dirty="0">
              <a:solidFill>
                <a:srgbClr val="008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rgbClr val="0000DD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dirty="0">
                <a:solidFill>
                  <a:srgbClr val="0000DD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ForwardIt1, </a:t>
            </a:r>
            <a:r>
              <a:rPr lang="en-US" sz="1200" dirty="0">
                <a:solidFill>
                  <a:srgbClr val="0000DD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ForwardIt2, </a:t>
            </a:r>
            <a:r>
              <a:rPr lang="en-US" sz="1200" dirty="0">
                <a:solidFill>
                  <a:srgbClr val="0000DD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BinaryPredicate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ForwardIt1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ForwardIt1 first, ForwardIt1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last, ForwardIt2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s_first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ForwardIt2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s_last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BinaryPredicate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 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2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of an execution policy type indicates the kinds of parallelism allowed in the execution of the algorithm and express the consequent requirements on the element access functions</a:t>
            </a:r>
          </a:p>
          <a:p>
            <a:endParaRPr lang="en-US" dirty="0" smtClean="0"/>
          </a:p>
          <a:p>
            <a:r>
              <a:rPr lang="en-US" dirty="0" smtClean="0"/>
              <a:t>Officially supports </a:t>
            </a:r>
            <a:r>
              <a:rPr lang="en-US" i="1" dirty="0" err="1" smtClean="0"/>
              <a:t>seq</a:t>
            </a:r>
            <a:r>
              <a:rPr lang="en-US" i="1" dirty="0" smtClean="0"/>
              <a:t>, par, </a:t>
            </a:r>
            <a:r>
              <a:rPr lang="en-US" i="1" dirty="0" err="1" smtClean="0"/>
              <a:t>par_vec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Inside N4352: Execution Policies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5069"/>
            <a:ext cx="8839200" cy="6247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std::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v = ...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standard sequential sort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std::sort(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v.begin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hpx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::parallel;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explicitly sequential sort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seq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v.begin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permitting parallel execution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sort(par,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v.begin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permitting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vectorization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as well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par_vec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v.begin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sort with dynamically-selected execution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threshold = ...</a:t>
            </a: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execution_policy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exec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seq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v.size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&gt; threshold)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exec = par;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sort(exec,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v.begin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Par: It is the caller’s responsibility to ensure correctness </a:t>
            </a:r>
          </a:p>
          <a:p>
            <a:r>
              <a:rPr lang="en-US" dirty="0" smtClean="0"/>
              <a:t>Data races and deadlocks are the </a:t>
            </a:r>
            <a:r>
              <a:rPr lang="en-US" b="1" dirty="0" smtClean="0"/>
              <a:t>caller’s</a:t>
            </a:r>
            <a:r>
              <a:rPr lang="en-US" dirty="0" smtClean="0"/>
              <a:t> job to prevent, the algorithm will not do this for you.</a:t>
            </a:r>
          </a:p>
          <a:p>
            <a:r>
              <a:rPr lang="en-US" dirty="0" smtClean="0"/>
              <a:t>Example of what </a:t>
            </a:r>
            <a:r>
              <a:rPr lang="en-US" b="1" dirty="0" smtClean="0"/>
              <a:t>not </a:t>
            </a:r>
            <a:r>
              <a:rPr lang="en-US" dirty="0" smtClean="0"/>
              <a:t>to do ( data race 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" y="3429000"/>
            <a:ext cx="83058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hpx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::parallel;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a[] = {0,1};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v;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for_each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(par, std::begin(a), std::end(a), [&amp;](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v.push_back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*2+1);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/>
          <a:lstStyle/>
          <a:p>
            <a:r>
              <a:rPr lang="en-US" dirty="0" smtClean="0"/>
              <a:t>Just because you type par, doesn’t mean you’re guaranteed parallel execution due to iterator requirements.</a:t>
            </a:r>
          </a:p>
          <a:p>
            <a:endParaRPr lang="en-US" dirty="0" smtClean="0"/>
          </a:p>
          <a:p>
            <a:r>
              <a:rPr lang="en-US" dirty="0" smtClean="0"/>
              <a:t>You are permitting the algorithm to execute in parallel, not </a:t>
            </a:r>
            <a:r>
              <a:rPr lang="en-US" b="1" dirty="0" smtClean="0"/>
              <a:t>forcing it</a:t>
            </a:r>
          </a:p>
          <a:p>
            <a:endParaRPr lang="en-US" dirty="0" smtClean="0"/>
          </a:p>
          <a:p>
            <a:r>
              <a:rPr lang="en-US" dirty="0" smtClean="0"/>
              <a:t>For example, calling copy with input </a:t>
            </a:r>
            <a:r>
              <a:rPr lang="en-US" dirty="0" err="1" smtClean="0"/>
              <a:t>iterators</a:t>
            </a:r>
            <a:r>
              <a:rPr lang="en-US" dirty="0" smtClean="0"/>
              <a:t> and a </a:t>
            </a:r>
            <a:r>
              <a:rPr lang="en-US" i="1" dirty="0" smtClean="0"/>
              <a:t>par</a:t>
            </a:r>
            <a:r>
              <a:rPr lang="en-US" dirty="0" smtClean="0"/>
              <a:t> tag will execute </a:t>
            </a:r>
            <a:r>
              <a:rPr lang="en-US" b="1" dirty="0" smtClean="0"/>
              <a:t>sequentially</a:t>
            </a:r>
            <a:r>
              <a:rPr lang="en-US" dirty="0" smtClean="0"/>
              <a:t>. Input </a:t>
            </a:r>
            <a:r>
              <a:rPr lang="en-US" dirty="0" err="1" smtClean="0"/>
              <a:t>iterators</a:t>
            </a:r>
            <a:r>
              <a:rPr lang="en-US" dirty="0" smtClean="0"/>
              <a:t> cannot be parallelized 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temporary resources are required and none are available, throws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std::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bad_alloc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/>
              <a:t>If the invocation of the element access function terminates with an uncaught exception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</a:t>
            </a:r>
            <a:r>
              <a:rPr lang="en-US" i="1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dirty="0" smtClean="0"/>
              <a:t> : all uncaught exceptions will be contained in an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exception_list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reporting behavior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The task policy was added by us at HPX to give users a choice of when to join threads back into the main program. Returns an </a:t>
            </a:r>
            <a:r>
              <a:rPr lang="en-US" dirty="0" err="1" smtClean="0"/>
              <a:t>hpx</a:t>
            </a:r>
            <a:r>
              <a:rPr lang="en-US" dirty="0" smtClean="0"/>
              <a:t>::future of the result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execution policy for HPX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" y="3505200"/>
            <a:ext cx="83058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permitting parallel execution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 =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sort(par(task),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v.begin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f.wait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algorithms given by the proposal are passed a range, which must be partitioned and executed in parallel. </a:t>
            </a:r>
          </a:p>
          <a:p>
            <a:endParaRPr lang="en-US" dirty="0" smtClean="0"/>
          </a:p>
          <a:p>
            <a:r>
              <a:rPr lang="en-US" dirty="0" smtClean="0"/>
              <a:t>There are a couple different types of </a:t>
            </a:r>
            <a:r>
              <a:rPr lang="en-US" dirty="0" err="1" smtClean="0"/>
              <a:t>partitioners</a:t>
            </a:r>
            <a:r>
              <a:rPr lang="en-US" dirty="0" smtClean="0"/>
              <a:t> we used at HPX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Parallel Design: Partitioning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of </a:t>
            </a:r>
            <a:r>
              <a:rPr lang="en-US" dirty="0" err="1" smtClean="0"/>
              <a:t>partitioners</a:t>
            </a:r>
            <a:r>
              <a:rPr lang="en-US" dirty="0" smtClean="0"/>
              <a:t>, splits a set of data into equal partitions and invokes a passed function on each subset of the data.</a:t>
            </a:r>
          </a:p>
          <a:p>
            <a:endParaRPr lang="en-US" dirty="0" smtClean="0"/>
          </a:p>
          <a:p>
            <a:r>
              <a:rPr lang="en-US" dirty="0" smtClean="0"/>
              <a:t>Mainly used in algorithms such as </a:t>
            </a:r>
            <a:r>
              <a:rPr lang="en-US" i="1" dirty="0" err="1" smtClean="0"/>
              <a:t>foreach</a:t>
            </a:r>
            <a:r>
              <a:rPr lang="en-US" dirty="0" smtClean="0"/>
              <a:t>, </a:t>
            </a:r>
            <a:r>
              <a:rPr lang="en-US" i="1" dirty="0" smtClean="0"/>
              <a:t>fill</a:t>
            </a:r>
            <a:r>
              <a:rPr lang="en-US" dirty="0" smtClean="0"/>
              <a:t> where each element is independent and not part of any bigger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foreach_partitioner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536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{1, 2, 3, 4, 5, 6, 7, 8, 9, 10, 11, 12}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524000" y="1834634"/>
            <a:ext cx="12192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67200" y="1834634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43600" y="1834634"/>
            <a:ext cx="11430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304688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{1, 2, 3, 4}    |     {5, 6, 7, 8}     |    {9, 10, 11, 12}</a:t>
            </a:r>
          </a:p>
          <a:p>
            <a:pPr algn="ctr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47800" y="3511034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67200" y="3511034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86600" y="3511034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800" y="50350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f([1,2,3,4])    |    f([5,6,7,8])      |   f([9,10,11,12])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year student at UNLV, computer science major</a:t>
            </a:r>
          </a:p>
          <a:p>
            <a:r>
              <a:rPr lang="en-US" dirty="0" smtClean="0"/>
              <a:t>Recent work with STE||AR research group</a:t>
            </a:r>
          </a:p>
          <a:p>
            <a:r>
              <a:rPr lang="en-US" dirty="0" smtClean="0"/>
              <a:t>Primarily worked on C++ Standards proposal N4352  inside of HPX</a:t>
            </a:r>
          </a:p>
          <a:p>
            <a:r>
              <a:rPr lang="en-US" dirty="0" smtClean="0"/>
              <a:t>N4352 is a technical specification for extensions for parallelism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for_each_n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100" y="1905000"/>
            <a:ext cx="83058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template 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F&gt;</a:t>
            </a:r>
          </a:p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detail::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algorithm_result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&gt;::type</a:t>
            </a:r>
            <a:endParaRPr lang="en-US" sz="1400" dirty="0" smtClean="0">
              <a:solidFill>
                <a:srgbClr val="795DA3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795DA3"/>
                </a:solidFill>
                <a:latin typeface="Consolas"/>
              </a:rPr>
              <a:t>parallel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&amp; policy,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first, 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count, F &amp;&amp; f)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(count !=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foreach_n_partitioner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&gt;::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call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 policy, first, count,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[f](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part_size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   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loop_n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part_size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[&amp;f](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&amp;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curr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    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       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f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(*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curr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});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});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} </a:t>
            </a:r>
          </a:p>
          <a:p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detail::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algorithm_result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&gt;::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get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std::move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(first));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foreach</a:t>
            </a:r>
            <a:r>
              <a:rPr lang="en-US" dirty="0" smtClean="0"/>
              <a:t>, but the result of the invocation of the function on each subset is stored in a vector and an additional function is invoked and passed that vector</a:t>
            </a:r>
          </a:p>
          <a:p>
            <a:endParaRPr lang="en-US" dirty="0" smtClean="0"/>
          </a:p>
          <a:p>
            <a:r>
              <a:rPr lang="en-US" dirty="0" smtClean="0"/>
              <a:t>Useful in a majority of algorithms </a:t>
            </a:r>
            <a:r>
              <a:rPr lang="en-US" i="1" dirty="0" smtClean="0"/>
              <a:t>copy, find, search, etc..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partitioner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392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{1, 2, 3, 4, 5, 6, 7, 8, 9, 10, 11, 12}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24000" y="920234"/>
            <a:ext cx="12192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67200" y="920234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943600" y="920234"/>
            <a:ext cx="11430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13248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{1, 2, 3, 4}    |     {5, 6, 7, 8}     |    {9, 10, 11, 12}</a:t>
            </a:r>
          </a:p>
          <a:p>
            <a:pPr algn="ctr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47800" y="2596634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67200" y="2596634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86600" y="2596634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4114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v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{f([1,2,3,4])    ,    f([5,6,7,8])      ,   f([9,10,11,12])}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47800" y="4958834"/>
            <a:ext cx="26670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4800600"/>
            <a:ext cx="0" cy="1072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19600" y="4958834"/>
            <a:ext cx="26670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62400" y="5949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g(v)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" y="1600200"/>
            <a:ext cx="8305800" cy="4893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template 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FwdIter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T_,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Reduce&gt; </a:t>
            </a:r>
          </a:p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detail::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algorithm_result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T&gt;::type </a:t>
            </a:r>
          </a:p>
          <a:p>
            <a:r>
              <a:rPr lang="en-US" sz="1400" dirty="0" smtClean="0">
                <a:solidFill>
                  <a:srgbClr val="795DA3"/>
                </a:solidFill>
                <a:latin typeface="Consolas"/>
              </a:rPr>
              <a:t>parallel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&amp; policy,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FwdIter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first,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FwdIter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last, T_ &amp;&amp; init, Reduce &amp;&amp; r)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{ </a:t>
            </a:r>
          </a:p>
          <a:p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969896"/>
                </a:solidFill>
                <a:latin typeface="Consolas"/>
              </a:rPr>
              <a:t>// check if first == last , return initial value if true</a:t>
            </a: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    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partitioner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T&gt;::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call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 policy,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first,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std::distance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(first, last),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[r](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FwdIter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part_size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 -&gt; T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T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= *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accumulate_n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(++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--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part_size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</a:p>
          <a:p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                std::move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), r);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},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hpx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::unwrapped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([init, r](std::vector&lt;T&gt; &amp;&amp; results)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{ </a:t>
            </a:r>
          </a:p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            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accumulate_n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(results),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   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boost::size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(results), init, r);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}));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dirty="0" smtClean="0"/>
              <a:t>No intermediate function , forces us to use a </a:t>
            </a:r>
            <a:r>
              <a:rPr lang="en-US" dirty="0" err="1" smtClean="0"/>
              <a:t>tuple</a:t>
            </a:r>
            <a:r>
              <a:rPr lang="en-US" dirty="0" smtClean="0"/>
              <a:t> instead of a simple double</a:t>
            </a:r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r>
              <a:rPr lang="en-US" dirty="0" smtClean="0"/>
              <a:t>Reduce requirements can not be worked around, a new function is needed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vector dot product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" y="3810000"/>
            <a:ext cx="8305800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result = </a:t>
            </a:r>
          </a:p>
          <a:p>
            <a:r>
              <a:rPr lang="en-US" sz="1400" dirty="0" smtClean="0">
                <a:solidFill>
                  <a:srgbClr val="795DA3"/>
                </a:solidFill>
                <a:latin typeface="Consolas" pitchFamily="49" charset="0"/>
                <a:cs typeface="Consolas" pitchFamily="49" charset="0"/>
              </a:rPr>
              <a:t>    std::experimental::parallel::reduce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std::experimental::parallel::par, </a:t>
            </a:r>
          </a:p>
          <a:p>
            <a:r>
              <a:rPr lang="en-US" sz="1400" dirty="0" smtClean="0">
                <a:solidFill>
                  <a:srgbClr val="795DA3"/>
                </a:solidFill>
                <a:latin typeface="Consolas" pitchFamily="49" charset="0"/>
                <a:cs typeface="Consolas" pitchFamily="49" charset="0"/>
              </a:rPr>
              <a:t>        std::begin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(values), </a:t>
            </a:r>
          </a:p>
          <a:p>
            <a:r>
              <a:rPr lang="en-US" sz="1400" dirty="0" smtClean="0">
                <a:solidFill>
                  <a:srgbClr val="795DA3"/>
                </a:solidFill>
                <a:latin typeface="Consolas" pitchFamily="49" charset="0"/>
                <a:cs typeface="Consolas" pitchFamily="49" charset="0"/>
              </a:rPr>
              <a:t>        std::end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(values),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Point{</a:t>
            </a:r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},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[](</a:t>
            </a:r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res, </a:t>
            </a:r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{ </a:t>
            </a:r>
          </a:p>
          <a:p>
            <a:r>
              <a:rPr lang="en-US" sz="1400" dirty="0" smtClean="0">
                <a:solidFill>
                  <a:srgbClr val="A71D5D"/>
                </a:solidFill>
                <a:latin typeface="Consolas" pitchFamily="49" charset="0"/>
                <a:cs typeface="Consolas" pitchFamily="49" charset="0"/>
              </a:rPr>
              <a:t>            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res.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res.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curr.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curr.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1.0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}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);</a:t>
            </a:r>
          </a:p>
          <a:p>
            <a:endParaRPr lang="en-US" sz="1400" dirty="0" smtClean="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4038600"/>
            <a:ext cx="8305800" cy="1828800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dirty="0" smtClean="0"/>
              <a:t>N4352 is the newest revision to include </a:t>
            </a:r>
            <a:r>
              <a:rPr lang="en-US" i="1" dirty="0" err="1" smtClean="0"/>
              <a:t>transform_reduce</a:t>
            </a:r>
            <a:r>
              <a:rPr lang="en-US" dirty="0" smtClean="0"/>
              <a:t> , as proposed by N4167</a:t>
            </a:r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r>
              <a:rPr lang="en-US" dirty="0" smtClean="0"/>
              <a:t>Without </a:t>
            </a:r>
            <a:r>
              <a:rPr lang="en-US" i="1" dirty="0" err="1" smtClean="0"/>
              <a:t>transform_reduce</a:t>
            </a:r>
            <a:r>
              <a:rPr lang="en-US" i="1" dirty="0" smtClean="0"/>
              <a:t> </a:t>
            </a:r>
            <a:r>
              <a:rPr lang="en-US" dirty="0" smtClean="0"/>
              <a:t>, the solution was horribly hacky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vector dot product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8305800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A71D5D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err="1" smtClean="0">
                <a:solidFill>
                  <a:srgbClr val="A71D5D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result = </a:t>
            </a:r>
          </a:p>
          <a:p>
            <a:r>
              <a:rPr lang="en-US" sz="1400" dirty="0" smtClean="0">
                <a:solidFill>
                  <a:srgbClr val="795DA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795DA3"/>
                </a:solidFill>
                <a:latin typeface="Consolas" pitchFamily="49" charset="0"/>
                <a:cs typeface="Consolas" pitchFamily="49" charset="0"/>
              </a:rPr>
              <a:t>hpx</a:t>
            </a:r>
            <a:r>
              <a:rPr lang="en-US" sz="1400" dirty="0" smtClean="0">
                <a:solidFill>
                  <a:srgbClr val="795DA3"/>
                </a:solidFill>
                <a:latin typeface="Consolas" pitchFamily="49" charset="0"/>
                <a:cs typeface="Consolas" pitchFamily="49" charset="0"/>
              </a:rPr>
              <a:t>::parallel::reduce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::parallel::par, </a:t>
            </a:r>
          </a:p>
          <a:p>
            <a:r>
              <a:rPr lang="en-US" sz="1400" dirty="0" smtClean="0">
                <a:solidFill>
                  <a:srgbClr val="795DA3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795DA3"/>
                </a:solidFill>
                <a:latin typeface="Consolas" pitchFamily="49" charset="0"/>
                <a:cs typeface="Consolas" pitchFamily="49" charset="0"/>
              </a:rPr>
              <a:t>make_zip_iterator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(boost::begin(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xvalues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),boost::begin(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yvalues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)),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make_zip_iterator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(boost::end(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xvalues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), boost::end(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yvalues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)),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util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make_tuple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),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[](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A71D5D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solidFill>
                  <a:srgbClr val="A71D5D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res, reference it) { </a:t>
            </a:r>
          </a:p>
          <a:p>
            <a:r>
              <a:rPr lang="en-US" sz="1400" dirty="0" smtClean="0">
                <a:solidFill>
                  <a:srgbClr val="A71D5D"/>
                </a:solidFill>
                <a:latin typeface="Consolas" pitchFamily="49" charset="0"/>
                <a:cs typeface="Consolas" pitchFamily="49" charset="0"/>
              </a:rPr>
              <a:t>            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hpx</a:t>
            </a:r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util</a:t>
            </a:r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make_tuple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get&lt;</a:t>
            </a:r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&gt;(res) + get&lt;</a:t>
            </a:r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&gt;(it) * get&lt;</a:t>
            </a:r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&gt;(it), </a:t>
            </a:r>
          </a:p>
          <a:p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                1.0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});</a:t>
            </a:r>
          </a:p>
          <a:p>
            <a:endParaRPr lang="en-US" sz="1400" dirty="0" smtClean="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transform_reduce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100" y="990600"/>
            <a:ext cx="83058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template 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FwdIter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T_,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Reduce, </a:t>
            </a:r>
            <a:r>
              <a:rPr lang="en-US" sz="1400" dirty="0" smtClean="0">
                <a:solidFill>
                  <a:srgbClr val="969896"/>
                </a:solidFill>
                <a:latin typeface="Consolas"/>
              </a:rPr>
              <a:t>//…</a:t>
            </a: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detail::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algorithm_result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T&gt;::type </a:t>
            </a:r>
          </a:p>
          <a:p>
            <a:r>
              <a:rPr lang="en-US" sz="1400" dirty="0" smtClean="0">
                <a:solidFill>
                  <a:srgbClr val="795DA3"/>
                </a:solidFill>
                <a:latin typeface="Consolas"/>
              </a:rPr>
              <a:t>parallel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&amp; policy,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FwdIter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first,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FwdIter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last, T_ &amp;&amp; init, Reduce &amp;&amp; r, Convert &amp;&amp;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conv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{ </a:t>
            </a:r>
          </a:p>
          <a:p>
            <a:endParaRPr lang="en-US" sz="1400" dirty="0" smtClean="0">
              <a:solidFill>
                <a:srgbClr val="A71D5D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969896"/>
                </a:solidFill>
                <a:latin typeface="Consolas"/>
              </a:rPr>
              <a:t>    // check if first == last , return initial value if true</a:t>
            </a:r>
          </a:p>
          <a:p>
            <a:endParaRPr lang="en-US" sz="1400" dirty="0" smtClean="0">
              <a:solidFill>
                <a:srgbClr val="A71D5D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typedef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std::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iterator_traits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FwdIter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&gt;::reference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reference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partitioner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T&gt;::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call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 policy, first,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std::distance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(first, last),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[r,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conv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](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FwdIter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part_size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 -&gt; T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T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conv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(*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accumulate_n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(++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--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part_size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std::move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    [&amp;r, &amp;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conv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](T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&amp; res, reference next)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    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       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(res,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conv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(next));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    });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},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hpx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::unwrapped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([init, r](std::vector&lt;T&gt; &amp;&amp; results)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accumulate_n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(results),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   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boost::size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(results), init, r);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}));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dot product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" y="1426464"/>
            <a:ext cx="8305800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795DA3"/>
                </a:solidFill>
                <a:latin typeface="Consolas"/>
              </a:rPr>
              <a:t>hpx_main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std::vector&lt;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xvalues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10007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std::vector&lt;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yvalues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10007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std::fill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xvalues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),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boost::end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xvalues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),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1.0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std::fill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yvalues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),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boost::end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yvalues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),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1.0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using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...; </a:t>
            </a:r>
          </a:p>
          <a:p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result =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hpx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::parallel::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transform_reduce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hpx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::parallel::par,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make_zip_iterator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xvalues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),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yvalues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)),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make_zip_iterator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boost::end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xvalues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),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boost::end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yvalues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)),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[](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tuple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 r)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{ </a:t>
            </a:r>
            <a:br>
              <a:rPr lang="en-US" sz="1400" dirty="0" smtClean="0">
                <a:solidFill>
                  <a:srgbClr val="333333"/>
                </a:solidFill>
                <a:latin typeface="Consolas"/>
              </a:rPr>
            </a:b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   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get&lt;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&gt;(r) * get&lt;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&gt;(r);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},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0.0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std::plus&lt;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&gt;()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); </a:t>
            </a:r>
          </a:p>
          <a:p>
            <a:endParaRPr lang="en-US" sz="1400" dirty="0" smtClean="0">
              <a:solidFill>
                <a:srgbClr val="969896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969896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hpx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cout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&lt;&lt; result &lt;&lt;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hpx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endl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    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hpx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::finalize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}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scan </a:t>
            </a:r>
            <a:r>
              <a:rPr lang="en-US" dirty="0" err="1" smtClean="0"/>
              <a:t>partitioner</a:t>
            </a:r>
            <a:r>
              <a:rPr lang="en-US" dirty="0" smtClean="0"/>
              <a:t> has 3 steps, the first step partitions the data and invokes the first function. Step two invokes a second function as soon as the current and left partition are ready and lastly a third function is invoked in the resultant vector of step 2.</a:t>
            </a:r>
          </a:p>
          <a:p>
            <a:endParaRPr lang="en-US" dirty="0" smtClean="0"/>
          </a:p>
          <a:p>
            <a:r>
              <a:rPr lang="en-US" dirty="0" smtClean="0"/>
              <a:t>Specific cases such as </a:t>
            </a:r>
            <a:r>
              <a:rPr lang="en-US" i="1" dirty="0" err="1" smtClean="0"/>
              <a:t>copy_if</a:t>
            </a:r>
            <a:r>
              <a:rPr lang="en-US" i="1" dirty="0" smtClean="0"/>
              <a:t>, inclusive/</a:t>
            </a:r>
            <a:r>
              <a:rPr lang="en-US" i="1" dirty="0" err="1" smtClean="0"/>
              <a:t>exclusive_scan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scan_partitioner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705100" y="27432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v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{                  ,                    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8100" y="5392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{1, 2, 3, 4, 5, 6, 7, 8, 9, 10, 11, 12}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8100" y="1676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{1, 2, 3, 4}    |     {5, 6, 7, 8}     |    {9, 10, 11, 12}</a:t>
            </a:r>
          </a:p>
          <a:p>
            <a:pPr algn="ctr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09700" y="2063234"/>
            <a:ext cx="0" cy="7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866900" y="920234"/>
            <a:ext cx="838200" cy="830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05500" y="920234"/>
            <a:ext cx="685800" cy="79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38100" y="27432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v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{f([1,2,3,4])    ,                }    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180" y="3017520"/>
            <a:ext cx="170431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f([5,6,7,8])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29100" y="2057400"/>
            <a:ext cx="0" cy="7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48500" y="2057400"/>
            <a:ext cx="0" cy="7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29100" y="914400"/>
            <a:ext cx="0" cy="7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33700" y="3429000"/>
            <a:ext cx="12954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409700" y="3429000"/>
            <a:ext cx="14478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38100" y="4114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r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{               g(v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       ,                                }  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05300" y="3429000"/>
            <a:ext cx="14478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905500" y="3429000"/>
            <a:ext cx="12954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24300" y="5949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h(r)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933700" y="4800600"/>
            <a:ext cx="121920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381500" y="4800600"/>
            <a:ext cx="137160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36792" y="301752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f([9,10,11,12])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2392" y="438912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g(v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" grpId="0"/>
      <p:bldP spid="12" grpId="0"/>
      <p:bldP spid="12" grpId="1"/>
      <p:bldP spid="13" grpId="0"/>
      <p:bldP spid="34" grpId="0"/>
      <p:bldP spid="45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HPX : A general purpose C++ runtime system for parallel and distributed applications of any scale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Enables programmers to write fully asynchronous code using hundreds of millions of threads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/>
          <a:lstStyle/>
          <a:p>
            <a:r>
              <a:rPr lang="en-US" dirty="0" smtClean="0"/>
              <a:t>Not just as simple as copying what returns true, the result array is not ‘squashed’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copy_if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725" y="1752600"/>
            <a:ext cx="8305800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res[8];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86B3"/>
                </a:solidFill>
                <a:latin typeface="Consolas"/>
              </a:rPr>
              <a:t>hpx</a:t>
            </a:r>
            <a:r>
              <a:rPr lang="en-US" sz="1400" dirty="0">
                <a:solidFill>
                  <a:srgbClr val="0086B3"/>
                </a:solidFill>
                <a:latin typeface="Consolas"/>
              </a:rPr>
              <a:t>::parallel::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copy_if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par, </a:t>
            </a:r>
            <a:r>
              <a:rPr lang="en-US" sz="1400" dirty="0">
                <a:solidFill>
                  <a:srgbClr val="0086B3"/>
                </a:solidFill>
                <a:latin typeface="Consolas"/>
              </a:rPr>
              <a:t>boost::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0086B3"/>
                </a:solidFill>
                <a:latin typeface="Consolas"/>
              </a:rPr>
              <a:t>boost::end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0086B3"/>
                </a:solidFill>
                <a:latin typeface="Consolas"/>
              </a:rPr>
              <a:t>boost::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(res),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 return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1; });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copy_if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81200"/>
            <a:ext cx="8305800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typedef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scan_partitioner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scan_partitioner_type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scan_partitioner_type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::call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policy,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hpx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make_zip_iterator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(first,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flags.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get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()),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count, init,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[f](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zip_iterator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part_size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 -&gt; 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969896"/>
                </a:solidFill>
                <a:latin typeface="Consolas"/>
              </a:rPr>
              <a:t>// flag any elements to be copied</a:t>
            </a: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},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hpx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::unwrapped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 [](std::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&amp;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prev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&amp;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curr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{ </a:t>
            </a:r>
          </a:p>
          <a:p>
            <a:r>
              <a:rPr lang="en-US" sz="1400" dirty="0" smtClean="0">
                <a:solidFill>
                  <a:srgbClr val="969896"/>
                </a:solidFill>
                <a:latin typeface="Consolas"/>
              </a:rPr>
              <a:t>        // Determine distance to advance </a:t>
            </a:r>
            <a:r>
              <a:rPr lang="en-US" sz="1400" dirty="0" err="1" smtClean="0">
                <a:solidFill>
                  <a:srgbClr val="969896"/>
                </a:solidFill>
                <a:latin typeface="Consolas"/>
              </a:rPr>
              <a:t>dest</a:t>
            </a:r>
            <a:r>
              <a:rPr lang="en-US" sz="1400" dirty="0" smtClean="0">
                <a:solidFill>
                  <a:srgbClr val="969896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969896"/>
                </a:solidFill>
                <a:latin typeface="Consolas"/>
              </a:rPr>
              <a:t>iter</a:t>
            </a:r>
            <a:r>
              <a:rPr lang="en-US" sz="1400" dirty="0" smtClean="0">
                <a:solidFill>
                  <a:srgbClr val="969896"/>
                </a:solidFill>
                <a:latin typeface="Consolas"/>
              </a:rPr>
              <a:t> for each partition</a:t>
            </a: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prev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+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curr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}),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[=](std::vector&lt;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hpx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shared_future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 &gt;&amp;&amp; r,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std::vector&lt;std::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&amp;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chunk_sizes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mutable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-&gt;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result_type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969896"/>
                </a:solidFill>
                <a:latin typeface="Consolas"/>
              </a:rPr>
              <a:t>// Copy the elements into </a:t>
            </a:r>
            <a:r>
              <a:rPr lang="en-US" sz="1400" dirty="0" err="1" smtClean="0">
                <a:solidFill>
                  <a:srgbClr val="969896"/>
                </a:solidFill>
                <a:latin typeface="Consolas"/>
              </a:rPr>
              <a:t>dest</a:t>
            </a:r>
            <a:r>
              <a:rPr lang="en-US" sz="1400" dirty="0" smtClean="0">
                <a:solidFill>
                  <a:srgbClr val="969896"/>
                </a:solidFill>
                <a:latin typeface="Consolas"/>
              </a:rPr>
              <a:t> in parallel</a:t>
            </a: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}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algorithms are easy to implement, others …. not so much</a:t>
            </a:r>
          </a:p>
          <a:p>
            <a:r>
              <a:rPr lang="en-US" dirty="0" smtClean="0"/>
              <a:t>Start simple, work up the grape vine towards more difficult algorithms</a:t>
            </a:r>
          </a:p>
          <a:p>
            <a:r>
              <a:rPr lang="en-US" dirty="0" smtClean="0"/>
              <a:t>Concepts from simple algorithms can be brought into more difficult and complex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Parallel Algorithms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parallel </a:t>
            </a:r>
            <a:r>
              <a:rPr lang="en-US" dirty="0" err="1" smtClean="0"/>
              <a:t>fill_n</a:t>
            </a:r>
            <a:r>
              <a:rPr lang="en-US" dirty="0" smtClean="0"/>
              <a:t> is now implemented in just two lines total taking advantage of </a:t>
            </a:r>
            <a:r>
              <a:rPr lang="en-US" dirty="0" err="1" smtClean="0"/>
              <a:t>for_each_n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fill_n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" y="2667000"/>
            <a:ext cx="8305800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template 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T&gt; </a:t>
            </a:r>
          </a:p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detail::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algorithm_result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OutIter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&gt;::type </a:t>
            </a:r>
          </a:p>
          <a:p>
            <a:r>
              <a:rPr lang="en-US" sz="1400" dirty="0" smtClean="0">
                <a:solidFill>
                  <a:srgbClr val="795DA3"/>
                </a:solidFill>
                <a:latin typeface="Consolas"/>
              </a:rPr>
              <a:t>parallel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ExPolicy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&amp; policy,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OutIter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first, 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count, T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&amp;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typedef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A71D5D"/>
                </a:solidFill>
                <a:latin typeface="Consolas"/>
              </a:rPr>
              <a:t>typename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std::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iterator_traits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OutIter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&gt;::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value_type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type; </a:t>
            </a:r>
          </a:p>
          <a:p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for_each_n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OutIter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&gt;().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call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policy,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mpl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::false_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(), first, count,   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[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](type&amp; v) 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    v =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});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Completed algorithms as of today</a:t>
            </a:r>
            <a:endParaRPr lang="en-US" dirty="0"/>
          </a:p>
        </p:txBody>
      </p:sp>
      <p:pic>
        <p:nvPicPr>
          <p:cNvPr id="5" name="Picture 4" descr="listofCompletedAlgorith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776" y="1545336"/>
            <a:ext cx="8165592" cy="440198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74345"/>
            <a:ext cx="8305800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795DA3"/>
                </a:solidFill>
                <a:latin typeface="Consolas"/>
              </a:rPr>
              <a:t>measure_parallel_foreach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size)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std::vector&lt;std::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&gt;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data_representation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(size);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std::iota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data_representation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),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boost::end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data_representation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 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std::rand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()); </a:t>
            </a:r>
          </a:p>
          <a:p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969896"/>
                </a:solidFill>
                <a:latin typeface="Consolas"/>
              </a:rPr>
              <a:t>// invoke parallel </a:t>
            </a:r>
            <a:r>
              <a:rPr lang="en-US" sz="1400" dirty="0" err="1" smtClean="0">
                <a:solidFill>
                  <a:srgbClr val="969896"/>
                </a:solidFill>
                <a:latin typeface="Consolas"/>
              </a:rPr>
              <a:t>for_each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hpx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::parallel::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for_each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hpx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::parallel::par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chunk_size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boost::begin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data_representation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),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boost::end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data_representation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),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[](std::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worker_timed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(delay);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    }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en-US" sz="1400" dirty="0" smtClean="0">
              <a:solidFill>
                <a:srgbClr val="333333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boost::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uint64_t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795DA3"/>
                </a:solidFill>
                <a:latin typeface="Consolas"/>
              </a:rPr>
              <a:t>average_out_parallel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(std::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size_t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vector_size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{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   boost::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uint64_t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start =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hpx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high_resolution_clock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::now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(); </a:t>
            </a:r>
          </a:p>
          <a:p>
            <a:endParaRPr lang="en-US" sz="1400" dirty="0" smtClean="0">
              <a:solidFill>
                <a:srgbClr val="969896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969896"/>
                </a:solidFill>
                <a:latin typeface="Consolas"/>
              </a:rPr>
              <a:t>    // run </a:t>
            </a:r>
            <a:r>
              <a:rPr lang="en-US" sz="1400" dirty="0" err="1" smtClean="0">
                <a:solidFill>
                  <a:srgbClr val="969896"/>
                </a:solidFill>
                <a:latin typeface="Consolas"/>
              </a:rPr>
              <a:t>test_count</a:t>
            </a:r>
            <a:r>
              <a:rPr lang="en-US" sz="1400" dirty="0" smtClean="0">
                <a:solidFill>
                  <a:srgbClr val="969896"/>
                </a:solidFill>
                <a:latin typeface="Consolas"/>
              </a:rPr>
              <a:t> times to get an average execution time</a:t>
            </a:r>
          </a:p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    for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auto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&lt;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test_count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++) </a:t>
            </a:r>
          </a:p>
          <a:p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measure_parallel_foreach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vector_size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    return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hpx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util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</a:t>
            </a:r>
            <a:r>
              <a:rPr lang="en-US" sz="1400" dirty="0" err="1" smtClean="0">
                <a:solidFill>
                  <a:srgbClr val="0086B3"/>
                </a:solidFill>
                <a:latin typeface="Consolas"/>
              </a:rPr>
              <a:t>high_resolution_clock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::now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() - start) /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</a:rPr>
              <a:t>test_count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i="1" dirty="0" err="1" smtClean="0"/>
              <a:t>seq</a:t>
            </a:r>
            <a:r>
              <a:rPr lang="en-US" i="1" dirty="0" smtClean="0"/>
              <a:t>, par, task</a:t>
            </a:r>
            <a:r>
              <a:rPr lang="en-US" dirty="0" smtClean="0"/>
              <a:t> execution policies</a:t>
            </a:r>
          </a:p>
          <a:p>
            <a:endParaRPr lang="en-US" dirty="0" smtClean="0"/>
          </a:p>
          <a:p>
            <a:r>
              <a:rPr lang="en-US" dirty="0" smtClean="0"/>
              <a:t>Task is special in that executions can be written to </a:t>
            </a:r>
            <a:r>
              <a:rPr lang="en-US" b="1" dirty="0" smtClean="0"/>
              <a:t>overlap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can wait to join execution after multiple have been sent off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00200"/>
            <a:ext cx="3408704" cy="4525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the most out of performance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28800"/>
            <a:ext cx="496062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big question is whether these functions actually offer a gain in performance when used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Grain size: amount of work executed per thread.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order to test this we look to simulate the typical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strong scaling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graph: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Used</a:t>
            </a:r>
            <a:endParaRPr lang="en-US" dirty="0"/>
          </a:p>
        </p:txBody>
      </p:sp>
      <p:pic>
        <p:nvPicPr>
          <p:cNvPr id="4" name="Picture 3" descr="hermi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828800"/>
            <a:ext cx="8305800" cy="445583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500 nanosecond delay per iteration</a:t>
            </a:r>
          </a:p>
          <a:p>
            <a:r>
              <a:rPr lang="en-US" dirty="0" smtClean="0"/>
              <a:t>Vector size of 10,000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vs. Parallel</a:t>
            </a:r>
            <a:endParaRPr lang="en-US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4724400" y="2438400"/>
          <a:ext cx="42062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228600" y="2438400"/>
          <a:ext cx="42062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>
          <a:xfrm>
            <a:off x="6477000" y="1752600"/>
            <a:ext cx="152400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3952" y="1981200"/>
            <a:ext cx="1524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29400" y="1676400"/>
            <a:ext cx="84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Sequential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29400" y="1905000"/>
            <a:ext cx="84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Parallel</a:t>
            </a:r>
            <a:endParaRPr lang="en-US" sz="12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HPX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First open source implementation of the </a:t>
            </a:r>
            <a:r>
              <a:rPr lang="en-US" dirty="0" err="1" smtClean="0"/>
              <a:t>ParallelX</a:t>
            </a:r>
            <a:r>
              <a:rPr lang="en-US" dirty="0" smtClean="0"/>
              <a:t> execution model</a:t>
            </a:r>
          </a:p>
          <a:p>
            <a:endParaRPr lang="en-US" dirty="0"/>
          </a:p>
          <a:p>
            <a:pPr lvl="2"/>
            <a:r>
              <a:rPr lang="en-US" dirty="0" smtClean="0"/>
              <a:t>Starvation </a:t>
            </a:r>
          </a:p>
          <a:p>
            <a:pPr lvl="2"/>
            <a:r>
              <a:rPr lang="en-US" dirty="0" smtClean="0"/>
              <a:t>Latencies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Waiting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Enables programmers to write fully asynchronous code using hundreds of millions of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90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vs. Parallel</a:t>
            </a:r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57200" y="1447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 nanosecond delay per iteration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Vector size of 100,000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4724400" y="2441448"/>
          <a:ext cx="42062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8600" y="2438400"/>
          <a:ext cx="42062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6477000" y="1752600"/>
            <a:ext cx="152400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952" y="1981200"/>
            <a:ext cx="1524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29400" y="1676400"/>
            <a:ext cx="84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Sequential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0" y="1905000"/>
            <a:ext cx="84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Parallel</a:t>
            </a:r>
            <a:endParaRPr lang="en-US" sz="12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vs. Task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228600" y="2441448"/>
          <a:ext cx="42062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727448" y="2441448"/>
          <a:ext cx="42062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47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 nanosecond delay per iteration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Vector size of 1,000,000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1524000"/>
            <a:ext cx="152400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1752600"/>
            <a:ext cx="152400" cy="1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7000" y="1981200"/>
            <a:ext cx="1524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29400" y="1447800"/>
            <a:ext cx="84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Sequential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629400" y="1676400"/>
            <a:ext cx="84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0" y="1905000"/>
            <a:ext cx="84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Parallel</a:t>
            </a:r>
            <a:endParaRPr lang="en-US" sz="120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OpenCL</a:t>
            </a:r>
            <a:r>
              <a:rPr lang="en-US" dirty="0" smtClean="0"/>
              <a:t> is a framework for writing programs that execute across heterogeneous platforms consisting of CPUs GPUs DSPs FPGAs</a:t>
            </a:r>
          </a:p>
          <a:p>
            <a:endParaRPr lang="en-US" dirty="0"/>
          </a:p>
          <a:p>
            <a:r>
              <a:rPr lang="en-US" dirty="0" smtClean="0"/>
              <a:t>Highly portable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HPXCL: </a:t>
            </a:r>
            <a:r>
              <a:rPr lang="en-US" dirty="0" err="1" smtClean="0"/>
              <a:t>OpenCL</a:t>
            </a:r>
            <a:r>
              <a:rPr lang="en-US" dirty="0" smtClean="0"/>
              <a:t>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i="1" dirty="0" err="1" smtClean="0"/>
              <a:t>hpx</a:t>
            </a:r>
            <a:r>
              <a:rPr lang="en-US" i="1" dirty="0" smtClean="0"/>
              <a:t>::parallel::</a:t>
            </a:r>
            <a:r>
              <a:rPr lang="en-US" i="1" dirty="0" err="1" smtClean="0"/>
              <a:t>for_each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Grouping work-items into work packets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HPXCL : </a:t>
            </a:r>
            <a:r>
              <a:rPr lang="en-US" dirty="0" err="1" smtClean="0"/>
              <a:t>OpenCL</a:t>
            </a:r>
            <a:r>
              <a:rPr lang="en-US" dirty="0" smtClean="0"/>
              <a:t> backend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05200"/>
            <a:ext cx="83058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hpx</a:t>
            </a:r>
            <a:r>
              <a:rPr lang="en-US" sz="1400" dirty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::parallel::</a:t>
            </a:r>
            <a:r>
              <a:rPr lang="en-US" sz="1400" dirty="0" err="1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for_each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hpx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::parallel::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par,</a:t>
            </a:r>
            <a:endParaRPr lang="en-US" sz="1400" dirty="0" smtClean="0">
              <a:solidFill>
                <a:srgbClr val="0086B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86B3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nd_range_iterator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::begin(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dim_x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dim_y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dim_z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),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nd_range_iterator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::end(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dim_x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dim_y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dim_z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[&amp;ta](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nd_pos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workgroup_thread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(&amp;ta,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});</a:t>
            </a:r>
          </a:p>
          <a:p>
            <a:r>
              <a:rPr lang="en-US" sz="1400" dirty="0">
                <a:solidFill>
                  <a:srgbClr val="0086B3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86B3"/>
                </a:solidFill>
                <a:latin typeface="Consolas"/>
              </a:rPr>
              <a:t>	     </a:t>
            </a:r>
          </a:p>
          <a:p>
            <a:r>
              <a:rPr lang="en-US" sz="14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86B3"/>
                </a:solidFill>
                <a:highlight>
                  <a:srgbClr val="FFFFFF"/>
                </a:highlight>
                <a:latin typeface="Consolas"/>
              </a:rPr>
              <a:t>   </a:t>
            </a:r>
          </a:p>
          <a:p>
            <a:r>
              <a:rPr lang="en-US" sz="1400" dirty="0" smtClean="0">
                <a:solidFill>
                  <a:srgbClr val="0086B3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19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947738"/>
            <a:ext cx="822007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6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executions will give a performance boost proportional to the number of cores available.</a:t>
            </a:r>
          </a:p>
          <a:p>
            <a:endParaRPr lang="en-US" dirty="0" smtClean="0"/>
          </a:p>
          <a:p>
            <a:r>
              <a:rPr lang="en-US" dirty="0" smtClean="0"/>
              <a:t>Significant overhead to overcome initially, scales very well however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rticles_unsort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1600" y="3581400"/>
            <a:ext cx="3474888" cy="288465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Case: Particles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4696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When displaying particles with varying alpha values, </a:t>
            </a:r>
            <a:r>
              <a:rPr lang="en-US" b="1" dirty="0" smtClean="0"/>
              <a:t>order matters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One easy way correctly draw a stream of particles is to first </a:t>
            </a:r>
            <a:r>
              <a:rPr lang="en-US" i="1" dirty="0" smtClean="0"/>
              <a:t>sort</a:t>
            </a:r>
            <a:r>
              <a:rPr lang="en-US" dirty="0" smtClean="0"/>
              <a:t> them by alpha, and draw in order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Picture 5" descr="transparencyor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2209800"/>
            <a:ext cx="2133600" cy="1088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505200"/>
            <a:ext cx="41910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A71D5D"/>
                </a:solidFill>
                <a:latin typeface="Consolas"/>
              </a:rPr>
              <a:t>while</a:t>
            </a:r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( running ) 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969896"/>
                </a:solidFill>
                <a:latin typeface="Consolas" pitchFamily="49" charset="0"/>
                <a:cs typeface="Consolas" pitchFamily="49" charset="0"/>
              </a:rPr>
              <a:t>    // handle events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969896"/>
                </a:solidFill>
                <a:latin typeface="Consolas" pitchFamily="49" charset="0"/>
                <a:cs typeface="Consolas" pitchFamily="49" charset="0"/>
              </a:rPr>
              <a:t>    // for ALL particles in container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969896"/>
                </a:solidFill>
                <a:latin typeface="Consolas" pitchFamily="49" charset="0"/>
                <a:cs typeface="Consolas" pitchFamily="49" charset="0"/>
              </a:rPr>
              <a:t>    // determine next particle location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 </a:t>
            </a:r>
          </a:p>
          <a:p>
            <a:r>
              <a:rPr lang="en-US" sz="1400" dirty="0" smtClean="0">
                <a:solidFill>
                  <a:srgbClr val="969896"/>
                </a:solidFill>
                <a:latin typeface="Consolas" pitchFamily="49" charset="0"/>
                <a:cs typeface="Consolas" pitchFamily="49" charset="0"/>
              </a:rPr>
              <a:t>    // SORT particle container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969896"/>
                </a:solidFill>
                <a:latin typeface="Consolas" pitchFamily="49" charset="0"/>
                <a:cs typeface="Consolas" pitchFamily="49" charset="0"/>
              </a:rPr>
              <a:t>    // fill OpenGL buffers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969896"/>
                </a:solidFill>
                <a:latin typeface="Consolas" pitchFamily="49" charset="0"/>
                <a:cs typeface="Consolas" pitchFamily="49" charset="0"/>
              </a:rPr>
              <a:t>    // draw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rticles_fin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resource sharing: each call to an algorithm will create, then destroy resources , no chaining possible.</a:t>
            </a:r>
          </a:p>
          <a:p>
            <a:endParaRPr lang="en-US" dirty="0" smtClean="0"/>
          </a:p>
          <a:p>
            <a:r>
              <a:rPr lang="en-US" dirty="0" smtClean="0"/>
              <a:t>Getting maximum performance means tweaking your grain size and knowing your execution times. Not always possible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N4352 has shown very promising results for us at HPX</a:t>
            </a:r>
          </a:p>
          <a:p>
            <a:endParaRPr lang="en-US" dirty="0" smtClean="0"/>
          </a:p>
          <a:p>
            <a:r>
              <a:rPr lang="en-US" dirty="0" smtClean="0"/>
              <a:t>Additional user flexibility in C++ would be a huge benefit, especially with highly scalable code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for a parallel STL</a:t>
            </a:r>
          </a:p>
          <a:p>
            <a:endParaRPr lang="en-US" dirty="0" smtClean="0"/>
          </a:p>
          <a:p>
            <a:r>
              <a:rPr lang="en-US" dirty="0" smtClean="0"/>
              <a:t>Our experience at HPX</a:t>
            </a:r>
          </a:p>
          <a:p>
            <a:endParaRPr lang="en-US" dirty="0" smtClean="0"/>
          </a:p>
          <a:p>
            <a:r>
              <a:rPr lang="en-US" dirty="0" smtClean="0"/>
              <a:t>Benchmarking</a:t>
            </a:r>
          </a:p>
          <a:p>
            <a:endParaRPr lang="en-US" dirty="0" smtClean="0"/>
          </a:p>
          <a:p>
            <a:r>
              <a:rPr lang="en-US" dirty="0" smtClean="0"/>
              <a:t>Pros </a:t>
            </a:r>
            <a:r>
              <a:rPr lang="en-US" dirty="0" err="1" smtClean="0"/>
              <a:t>vs</a:t>
            </a:r>
            <a:r>
              <a:rPr lang="en-US" dirty="0" smtClean="0"/>
              <a:t> Cons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Points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https://github.com/Syntaf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https://github.com/STEllAR-GROUP/hpx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http://stellar.cct.lsu.edu/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https://isocpp.org/blog/2015/01/n4352-53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cores are here to stay, parallel programming is becoming more and more important.</a:t>
            </a:r>
          </a:p>
          <a:p>
            <a:endParaRPr lang="en-US" dirty="0" smtClean="0"/>
          </a:p>
          <a:p>
            <a:r>
              <a:rPr lang="en-US" dirty="0" smtClean="0"/>
              <a:t>Scalable performance gains, user flexibility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Build widespread existing practice for parallelism in the C++ standard algorithms library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Parallelize the STL?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technical specification for C++ extensions for parallelism, or implementation details for a parallel STL.</a:t>
            </a:r>
          </a:p>
          <a:p>
            <a:endParaRPr lang="en-US" dirty="0" smtClean="0"/>
          </a:p>
          <a:p>
            <a:r>
              <a:rPr lang="en-US" dirty="0" smtClean="0"/>
              <a:t>Not all algorithms can be parallelized ( e.g. std::accumulate) , so N4352 defines a list of algorithms to be </a:t>
            </a:r>
            <a:r>
              <a:rPr lang="en-US" dirty="0" err="1" smtClean="0"/>
              <a:t>reimplemented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Proposal N4352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stofAlgorith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9967" y="1543536"/>
            <a:ext cx="8164065" cy="44011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at HPX takes advantage of C++11</a:t>
            </a:r>
          </a:p>
          <a:p>
            <a:endParaRPr lang="en-US" dirty="0" smtClean="0"/>
          </a:p>
          <a:p>
            <a:r>
              <a:rPr lang="en-US" dirty="0" smtClean="0"/>
              <a:t>Components of TS will lie in </a:t>
            </a:r>
            <a:r>
              <a:rPr lang="en-US" i="1" dirty="0" err="1" smtClean="0"/>
              <a:t>std</a:t>
            </a:r>
            <a:r>
              <a:rPr lang="en-US" i="1" dirty="0" smtClean="0"/>
              <a:t>::parallel::experimental::v1</a:t>
            </a:r>
            <a:r>
              <a:rPr lang="en-US" dirty="0" smtClean="0"/>
              <a:t> . Once standardized they are expected to be placed in </a:t>
            </a:r>
            <a:r>
              <a:rPr lang="en-US" i="1" dirty="0" err="1" smtClean="0"/>
              <a:t>std</a:t>
            </a:r>
            <a:endParaRPr lang="en-US" dirty="0"/>
          </a:p>
          <a:p>
            <a:endParaRPr lang="en-US" b="1" dirty="0" smtClean="0"/>
          </a:p>
          <a:p>
            <a:r>
              <a:rPr lang="en-US" dirty="0" smtClean="0"/>
              <a:t>HPX implementation lies in </a:t>
            </a:r>
            <a:r>
              <a:rPr lang="en-US" i="1" dirty="0" err="1" smtClean="0"/>
              <a:t>hpx</a:t>
            </a:r>
            <a:r>
              <a:rPr lang="en-US" i="1" dirty="0" smtClean="0"/>
              <a:t>::parallel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Aimed for acceptance into C++17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N4352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5963</TotalTime>
  <Words>2811</Words>
  <Application>Microsoft Office PowerPoint</Application>
  <PresentationFormat>On-screen Show (4:3)</PresentationFormat>
  <Paragraphs>501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Concourse</vt:lpstr>
      <vt:lpstr>Parallelizing the C++ Standard Template Library</vt:lpstr>
      <vt:lpstr>About me</vt:lpstr>
      <vt:lpstr>Background Information</vt:lpstr>
      <vt:lpstr>Additional Info HPX</vt:lpstr>
      <vt:lpstr>Focus Points</vt:lpstr>
      <vt:lpstr>Why Parallelize the STL?</vt:lpstr>
      <vt:lpstr>Standards Proposal N4352</vt:lpstr>
      <vt:lpstr>Proposed algorithms</vt:lpstr>
      <vt:lpstr>Aimed for acceptance into C++17</vt:lpstr>
      <vt:lpstr>PowerPoint Presentation</vt:lpstr>
      <vt:lpstr>Inside N4352: Execution Policies</vt:lpstr>
      <vt:lpstr>PowerPoint Presentation</vt:lpstr>
      <vt:lpstr>PowerPoint Presentation</vt:lpstr>
      <vt:lpstr>PowerPoint Presentation</vt:lpstr>
      <vt:lpstr>Exception reporting behavior</vt:lpstr>
      <vt:lpstr>Task execution policy for HPX</vt:lpstr>
      <vt:lpstr>Initial Parallel Design: Partitioning</vt:lpstr>
      <vt:lpstr>foreach_partitioner</vt:lpstr>
      <vt:lpstr>PowerPoint Presentation</vt:lpstr>
      <vt:lpstr>for_each_n</vt:lpstr>
      <vt:lpstr>partitioner</vt:lpstr>
      <vt:lpstr>PowerPoint Presentation</vt:lpstr>
      <vt:lpstr>reduce</vt:lpstr>
      <vt:lpstr>parallel vector dot product</vt:lpstr>
      <vt:lpstr>parallel vector dot product</vt:lpstr>
      <vt:lpstr>transform_reduce</vt:lpstr>
      <vt:lpstr>simplified dot product</vt:lpstr>
      <vt:lpstr>scan_partitioner</vt:lpstr>
      <vt:lpstr>PowerPoint Presentation</vt:lpstr>
      <vt:lpstr>copy_if</vt:lpstr>
      <vt:lpstr>copy_if</vt:lpstr>
      <vt:lpstr>Designing Parallel Algorithms</vt:lpstr>
      <vt:lpstr>fill_n</vt:lpstr>
      <vt:lpstr>Completed algorithms as of today</vt:lpstr>
      <vt:lpstr>PowerPoint Presentation</vt:lpstr>
      <vt:lpstr>Benchmarking</vt:lpstr>
      <vt:lpstr>Getting the most out of performance</vt:lpstr>
      <vt:lpstr>Hardware Used</vt:lpstr>
      <vt:lpstr>Sequential vs. Parallel</vt:lpstr>
      <vt:lpstr>Sequential vs. Parallel</vt:lpstr>
      <vt:lpstr>Parallel vs. Task</vt:lpstr>
      <vt:lpstr>HPXCL: OpenCL backend</vt:lpstr>
      <vt:lpstr>HPXCL : OpenCL backend</vt:lpstr>
      <vt:lpstr>PowerPoint Presentation</vt:lpstr>
      <vt:lpstr>Results</vt:lpstr>
      <vt:lpstr>Example Use Case: Particles</vt:lpstr>
      <vt:lpstr>PowerPoint Presentation</vt:lpstr>
      <vt:lpstr>Drawbacks</vt:lpstr>
      <vt:lpstr>Conclusion</vt:lpstr>
      <vt:lpstr>Additional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Grant Mercer</dc:creator>
  <cp:lastModifiedBy>John Mercer</cp:lastModifiedBy>
  <cp:revision>300</cp:revision>
  <dcterms:created xsi:type="dcterms:W3CDTF">2015-04-06T03:02:02Z</dcterms:created>
  <dcterms:modified xsi:type="dcterms:W3CDTF">2015-05-15T04:13:19Z</dcterms:modified>
</cp:coreProperties>
</file>