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53" r:id="rId3"/>
    <p:sldId id="304" r:id="rId4"/>
    <p:sldId id="358" r:id="rId5"/>
    <p:sldId id="311" r:id="rId6"/>
    <p:sldId id="305" r:id="rId7"/>
    <p:sldId id="306" r:id="rId8"/>
    <p:sldId id="318" r:id="rId9"/>
    <p:sldId id="307" r:id="rId10"/>
    <p:sldId id="308" r:id="rId11"/>
    <p:sldId id="309" r:id="rId12"/>
    <p:sldId id="310" r:id="rId13"/>
    <p:sldId id="312" r:id="rId14"/>
    <p:sldId id="313" r:id="rId15"/>
    <p:sldId id="314" r:id="rId16"/>
    <p:sldId id="315" r:id="rId17"/>
    <p:sldId id="359" r:id="rId18"/>
    <p:sldId id="324" r:id="rId19"/>
    <p:sldId id="316" r:id="rId20"/>
    <p:sldId id="317" r:id="rId21"/>
    <p:sldId id="319" r:id="rId22"/>
    <p:sldId id="320" r:id="rId23"/>
    <p:sldId id="321" r:id="rId24"/>
    <p:sldId id="322" r:id="rId25"/>
    <p:sldId id="360" r:id="rId26"/>
    <p:sldId id="323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56" r:id="rId36"/>
    <p:sldId id="355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348" r:id="rId53"/>
    <p:sldId id="350" r:id="rId54"/>
    <p:sldId id="352" r:id="rId55"/>
    <p:sldId id="349" r:id="rId56"/>
    <p:sldId id="364" r:id="rId57"/>
    <p:sldId id="361" r:id="rId58"/>
    <p:sldId id="365" r:id="rId59"/>
    <p:sldId id="36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4" autoAdjust="0"/>
  </p:normalViewPr>
  <p:slideViewPr>
    <p:cSldViewPr>
      <p:cViewPr varScale="1">
        <p:scale>
          <a:sx n="89" d="100"/>
          <a:sy n="89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803F-C142-4B32-B909-712E8CF34DA8}" type="datetimeFigureOut">
              <a:rPr lang="en-US" smtClean="0"/>
              <a:t>5/13/2015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3645-07FC-4A04-8453-D1CEBB30B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Range-based programs are declarative and functional.</a:t>
            </a:r>
          </a:p>
          <a:p>
            <a:r>
              <a:rPr lang="en-US" dirty="0" smtClean="0"/>
              <a:t>Not </a:t>
            </a:r>
            <a:r>
              <a:rPr lang="en-US" dirty="0" err="1" smtClean="0"/>
              <a:t>stateful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Declarative, mostly functional.</a:t>
            </a:r>
          </a:p>
          <a:p>
            <a:r>
              <a:rPr lang="en-US" dirty="0" smtClean="0"/>
              <a:t>One</a:t>
            </a:r>
            <a:r>
              <a:rPr lang="en-US" baseline="0" dirty="0" smtClean="0"/>
              <a:t> if statement, no loops, little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3645-07FC-4A04-8453-D1CEBB30BAB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F790-821F-49EB-8D24-8F39CC3674D7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7E3D-DC35-4C7B-B8AE-9929BD913DCC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30E6-7D57-400C-9A4B-D08948325AA5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D58D-96CB-45D9-BF17-1020554AF84D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EBA-4C16-4FB0-AD7C-C11D47F5CCA6}" type="datetime1">
              <a:rPr lang="en-US" smtClean="0"/>
              <a:t>5/13/2015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6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9E88-44DA-4B41-9EA8-26BA386931E9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8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A35A-042D-4579-9599-E80F25B1481A}" type="datetime1">
              <a:rPr lang="en-US" smtClean="0"/>
              <a:t>5/13/2015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7BB5-8C37-47F4-9361-27FDD2F6FAF9}" type="datetime1">
              <a:rPr lang="en-US" smtClean="0"/>
              <a:t>5/13/2015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4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1EF4-68BD-4BF1-9E46-BB10ED570972}" type="datetime1">
              <a:rPr lang="en-US" smtClean="0"/>
              <a:t>5/13/2015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47BB-DA4A-4C72-9F49-F289832256C3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C447-68CE-4DC6-8BEE-71E2BE84BE8C}" type="datetime1">
              <a:rPr lang="en-US" smtClean="0"/>
              <a:t>5/13/2015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5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3D10-8F22-47F0-A8AE-17484D70B993}" type="datetime1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Eric Niebler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ACF4-1957-470F-869F-9DFD55E9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niebler@boos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dlang.org/Component_programming_with_rang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5/n4382.pdf" TargetMode="External"/><Relationship Id="rId2" Type="http://schemas.openxmlformats.org/officeDocument/2006/relationships/hyperlink" Target="http://www.open-std.org/jtc1/sc22/wg21/docs/papers/2014/n412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ericniebler/range-v3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niebler/range-v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Ranges for the Standard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C++Now 2015</a:t>
            </a:r>
          </a:p>
          <a:p>
            <a:r>
              <a:rPr lang="en-US" dirty="0" smtClean="0"/>
              <a:t>Eric </a:t>
            </a:r>
            <a:r>
              <a:rPr lang="en-US" dirty="0" smtClean="0"/>
              <a:t>Niebler</a:t>
            </a:r>
          </a:p>
          <a:p>
            <a:r>
              <a:rPr lang="en-US" dirty="0" smtClean="0">
                <a:hlinkClick r:id="rId2"/>
              </a:rPr>
              <a:t>eniebler@boost.org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590675"/>
            <a:ext cx="3952875" cy="1838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60303"/>
            <a:ext cx="7977187" cy="41960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276600"/>
            <a:ext cx="7848600" cy="990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HACKHACK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47800"/>
            <a:ext cx="6915150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1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HACKHACK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47800"/>
            <a:ext cx="6915150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3248025"/>
            <a:ext cx="6562725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615938">
            <a:off x="708935" y="1865397"/>
            <a:ext cx="24935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Don’t do this.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Group the range of dates into months.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5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Dates into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590675"/>
            <a:ext cx="6524625" cy="3971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590675"/>
            <a:ext cx="6524625" cy="3971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Dates into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386" y="3581400"/>
            <a:ext cx="2619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for Readability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5248275" cy="3238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5791200" y="2438400"/>
            <a:ext cx="3124200" cy="1447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Move the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400" dirty="0" smtClean="0"/>
              <a:t> expression into its own named adaptor.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800600" y="2667000"/>
            <a:ext cx="914400" cy="1524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57800" y="3841442"/>
            <a:ext cx="457200" cy="3508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Range Views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612081"/>
              </p:ext>
            </p:extLst>
          </p:nvPr>
        </p:nvGraphicFramePr>
        <p:xfrm>
          <a:off x="609600" y="1600200"/>
          <a:ext cx="7696200" cy="4079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33600"/>
                <a:gridCol w="1714500"/>
                <a:gridCol w="1924050"/>
                <a:gridCol w="1924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adjacent_remove_if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drop_while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split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empty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move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stride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any_range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filter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partial_sum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tail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bounded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for_each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remove_if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take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c_str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generate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repeat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take_exactly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chunk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generate_n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repeat_n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take_while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concat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group_by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replace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tokenize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const</a:t>
                      </a:r>
                      <a:r>
                        <a:rPr lang="en-US" b="0" dirty="0" smtClean="0"/>
                        <a:t>_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indirect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replace_if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transform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counted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intersperse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reverse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unbounded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delimit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iota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single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unique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drop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join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slice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zip[_with]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0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Group months into weeks.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2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Months into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95400"/>
            <a:ext cx="8439150" cy="496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91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This Talk!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What are ranges good for?</a:t>
            </a:r>
          </a:p>
          <a:p>
            <a:r>
              <a:rPr lang="en-US" dirty="0" smtClean="0"/>
              <a:t>What parts make up the whole of ranges?</a:t>
            </a:r>
          </a:p>
          <a:p>
            <a:r>
              <a:rPr lang="en-US" dirty="0" smtClean="0"/>
              <a:t>How do the parts play together?</a:t>
            </a:r>
          </a:p>
          <a:p>
            <a:r>
              <a:rPr lang="en-US" dirty="0" smtClean="0"/>
              <a:t>Why should you care?</a:t>
            </a:r>
          </a:p>
          <a:p>
            <a:r>
              <a:rPr lang="en-US" dirty="0" smtClean="0"/>
              <a:t>What has been proposed for standardization? What </a:t>
            </a:r>
            <a:r>
              <a:rPr lang="en-US" i="1" dirty="0" smtClean="0"/>
              <a:t>will </a:t>
            </a:r>
            <a:r>
              <a:rPr lang="en-US" dirty="0" smtClean="0"/>
              <a:t>be proposed? When will it land?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The idea for this talk was taken from the article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“Component programming with ranges”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on the D language Wiki.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1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95400"/>
            <a:ext cx="8439150" cy="496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Months into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324099"/>
            <a:ext cx="27241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Format the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5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171575"/>
            <a:ext cx="7200900" cy="5229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the Weeks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172200" y="3581400"/>
            <a:ext cx="19050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Eager </a:t>
            </a:r>
            <a:r>
              <a:rPr lang="en-US" dirty="0"/>
              <a:t>sequence algorithms</a:t>
            </a:r>
          </a:p>
          <a:p>
            <a:r>
              <a:rPr lang="en-US" dirty="0" smtClean="0"/>
              <a:t>Can operate on and return containers</a:t>
            </a:r>
            <a:endParaRPr lang="en-US" dirty="0"/>
          </a:p>
          <a:p>
            <a:r>
              <a:rPr lang="en-US" dirty="0" err="1"/>
              <a:t>Composable</a:t>
            </a:r>
            <a:endParaRPr lang="en-US" dirty="0"/>
          </a:p>
          <a:p>
            <a:r>
              <a:rPr lang="en-US" dirty="0" smtClean="0"/>
              <a:t>Potentially mutating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4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vs. Actions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249913"/>
              </p:ext>
            </p:extLst>
          </p:nvPr>
        </p:nvGraphicFramePr>
        <p:xfrm>
          <a:off x="457200" y="170688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 Views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 Actions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Lazy sequence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Eager sequence algorithms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Lightweight, non-owning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Can operate on and return containers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Composable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Composable</a:t>
                      </a:r>
                      <a:endParaRPr 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Non-mutating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Potentially mutating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23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Range Action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232738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drop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push_front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stride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drop_while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remove_if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take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erase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slice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take_while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insert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sort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transform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join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split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unique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push_back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stable_sort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0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Far, So Good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2562225" cy="426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804987"/>
            <a:ext cx="4829175" cy="3248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4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Add month title and padded weeks.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04937"/>
            <a:ext cx="7096125" cy="404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791200" y="2057400"/>
            <a:ext cx="31242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lazily concatenates ranges.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5257800"/>
            <a:ext cx="31242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view::single </a:t>
            </a:r>
            <a:r>
              <a:rPr lang="en-US" sz="2400" dirty="0" smtClean="0"/>
              <a:t>creates a 1-element range.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16020" y="2690019"/>
            <a:ext cx="1622780" cy="11049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8400" y="4876800"/>
            <a:ext cx="76200" cy="3048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04937"/>
            <a:ext cx="7096125" cy="404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438400"/>
            <a:ext cx="26479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Goal</a:t>
            </a:r>
            <a:endParaRPr lang="en-US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95400"/>
            <a:ext cx="5329237" cy="50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Short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A formatted month takes as few as four and as many as six lines.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For side-by-side display of months, they must all occupy the same vertical space.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Pad the short months with empty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Short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8800"/>
            <a:ext cx="7134225" cy="2800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1143000" y="5029200"/>
            <a:ext cx="342900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view::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repeat_n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/>
              <a:t>creates an </a:t>
            </a:r>
            <a:r>
              <a:rPr lang="en-US" sz="2400" i="1" dirty="0"/>
              <a:t>N</a:t>
            </a:r>
            <a:r>
              <a:rPr lang="en-US" sz="2400" dirty="0" smtClean="0"/>
              <a:t>-element range.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14600" y="4191000"/>
            <a:ext cx="228600" cy="7620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Short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28800"/>
            <a:ext cx="7134225" cy="2800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152525"/>
            <a:ext cx="25908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Far, So Good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829175" cy="3276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29200" y="1972270"/>
            <a:ext cx="37338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“year” is a range of “months”.</a:t>
            </a:r>
          </a:p>
          <a:p>
            <a:r>
              <a:rPr lang="en-US" sz="2000" dirty="0" smtClean="0"/>
              <a:t>A “month” is a range of strings.</a:t>
            </a:r>
          </a:p>
          <a:p>
            <a:r>
              <a:rPr lang="en-US" sz="2000" dirty="0" smtClean="0"/>
              <a:t>Each “month” has exactly 7 lines.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4318337"/>
            <a:ext cx="426720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by_month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layout_months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are reusable, and work even if the input range of dates is infinite!</a:t>
            </a:r>
          </a:p>
        </p:txBody>
      </p:sp>
    </p:spTree>
    <p:extLst>
      <p:ext uri="{BB962C8B-B14F-4D97-AF65-F5344CB8AC3E}">
        <p14:creationId xmlns:p14="http://schemas.microsoft.com/office/powerpoint/2010/main" val="370444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14141"/>
            <a:ext cx="1955157" cy="4305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58" y="1714136"/>
            <a:ext cx="4533900" cy="430566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667000" y="32766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91115" y="41148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???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6629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15041"/>
              </p:ext>
            </p:extLst>
          </p:nvPr>
        </p:nvGraphicFramePr>
        <p:xfrm>
          <a:off x="1219200" y="1600200"/>
          <a:ext cx="2667000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61194"/>
              </p:ext>
            </p:extLst>
          </p:nvPr>
        </p:nvGraphicFramePr>
        <p:xfrm>
          <a:off x="6019800" y="1600200"/>
          <a:ext cx="121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74439"/>
              </p:ext>
            </p:extLst>
          </p:nvPr>
        </p:nvGraphicFramePr>
        <p:xfrm>
          <a:off x="6019800" y="3733800"/>
          <a:ext cx="1219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576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762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4267200" y="32766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086600" cy="452596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Chunk months into groups of 3’s.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group of 3 months, </a:t>
            </a:r>
            <a:r>
              <a:rPr lang="en-US" i="1" dirty="0" smtClean="0"/>
              <a:t>transpose</a:t>
            </a:r>
            <a:r>
              <a:rPr lang="en-US" dirty="0" smtClean="0"/>
              <a:t> the “rows” and “columns”.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chunks created in step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strings of the inner ranges.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the rest of the day off.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8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57325"/>
            <a:ext cx="6886575" cy="44862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886200" y="2362200"/>
            <a:ext cx="15240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331116"/>
            <a:ext cx="1905000" cy="381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57325"/>
            <a:ext cx="6886575" cy="44862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704975"/>
            <a:ext cx="5934075" cy="41624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3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5833 -0.1729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2" y="1371600"/>
            <a:ext cx="3443768" cy="2243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704975"/>
            <a:ext cx="5934075" cy="41624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9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8333 0.1349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637"/>
            <a:ext cx="23622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cstddef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&lt;utility&gt;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stdexcept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&lt;boost/format.hpp&gt;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&lt;boost/lexical_cast.hpp&gt;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&lt;boost/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date_time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/gregorian.hpp&gt;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range/v3/all.hpp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date_duration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ranges;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gregorian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&amp;operator++(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operator++(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 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ranges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difference_type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date::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duration_rep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int_type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Incrementable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dates_in_year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view::iota(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,greg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,1},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+1,greg::</a:t>
            </a:r>
            <a:r>
              <a:rPr lang="en-US" sz="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Jan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group_by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group_by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++a because 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week_numer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Mon-Sun and we want Sun-Sat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week_number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(++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week_number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"%|3|"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%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Range&lt;Range&lt;date&gt;&gt;: month grouped by weeks.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::string&gt;: month with formatted weeks.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format_weeks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/*Range&lt;date&gt;*/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"%1%%2%%|22t|"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%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)front(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day_of_week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* 3, 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% 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view::transform(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format_day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| action::join));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a formatted string with the title of the month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corresponding to a date.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month_title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boost::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(boost::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"%|=22|"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% </a:t>
            </a:r>
            <a:r>
              <a:rPr lang="en-US" sz="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as_long_string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Range&lt;Range&lt;date&gt;&gt;: year of months of days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::string&gt;&gt;: year of months of formatted </a:t>
            </a:r>
            <a:r>
              <a:rPr lang="en-US" sz="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wks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layout_months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/*Range&lt;date&gt;*/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week_count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distance(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concat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view::single(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month_title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(front(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by_week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| 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format_weeks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repeat_n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(22,</a:t>
            </a:r>
            <a:r>
              <a:rPr lang="en-US" sz="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),6-week_count));</a:t>
            </a:r>
          </a:p>
          <a:p>
            <a:pPr marL="0" indent="0">
              <a:buNone/>
            </a:pPr>
            <a:r>
              <a:rPr lang="en-US" sz="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00400" y="274637"/>
            <a:ext cx="2362200" cy="589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Range&lt;T&gt;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where each inner range has $n$ elements.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The last range may have fewer.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range_access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begin_adaptor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{n_, ranges::end(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-&gt;base())};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range_adaptor_t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n_(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adaptor_base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range_sentinel_t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end_;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adaptor_base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adaptor()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adaptor(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range_sentinel_t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n_(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end_(end)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current(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view::take(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make_range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end_), n_);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ranges::advance(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n_, end_);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Range&lt;T&gt;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where each inner range has $n$ elements.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       The last range may have fewer.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chunk(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([=](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chunk_view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&lt;view::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view::all(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n};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Flattens a range of ranges by iterating the inner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ranges in round-robin fashion.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range_facade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range_access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begin_cursor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{0, &amp;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view::transform(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ranges::begin)};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: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*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range_iterator_t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its_;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current()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*its_[n_];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next()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 == ((++n_) %=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its_.size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for_each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(its_, 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 ++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done()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 == 0 &amp;&amp;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its_.end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mismatch(its_,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view::transform(*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_, ranges::end),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not_equal_to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&lt;&gt;()).first;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0" y="274637"/>
            <a:ext cx="2362200" cy="589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CONCEPT_REQUIRES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range_value_t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equal(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cursor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n_ ==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&amp;&amp; its_ ==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Range&lt;Range&lt;T&gt;&gt;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Range&lt;T&gt;, flattened by walking the ranges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    round-robin fashion.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interleave()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interleave_view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&lt;view::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all_t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view::all(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Range&lt;Range&lt;T&gt;&gt;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Range&lt;Range&lt;T&gt;&gt;, transposing the rows and columns.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transpose()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make_pipeable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CONCEPT_ASSERT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ForwardIterable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interleave()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| chunk(distance(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Range&lt;Range&lt;Range&lt;string&gt;&gt;&gt;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Range&lt;Range&lt;Range&lt;string&gt;&gt;&gt;, transposing months.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/*Range&lt;Range&lt;string&gt;&gt;*/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transpose();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In:  Range&lt;Range&lt;string&gt;&gt;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Out: Range&lt;string&gt;, joining the strings of the inner ranges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view::transform([](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/*Range&lt;string&gt;*/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action::join(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rng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2)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"Please enter the year to format.\n"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boost::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Usage: %1% &lt;year&gt;\n"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% 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boost::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lexical_cast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months_per_line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calendar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Make a range of all the dates in a year: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dates_in_year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(year)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Group the dates by month: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by_month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Format the month into a range of strings: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Group the months that belong side-by-side: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chunk(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months_per_line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Transpose the rows and columns of the size-by-side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Ungroup the side-by-side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view::join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Join the strings of the transposed months: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|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join_months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Write the result to </a:t>
            </a:r>
            <a:r>
              <a:rPr lang="en-US" sz="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stdout</a:t>
            </a:r>
            <a:r>
              <a:rPr lang="en-US" sz="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US" sz="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copy(calendar, </a:t>
            </a:r>
            <a:r>
              <a:rPr lang="en-US" sz="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Unhandled exception\n"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cerr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what(): "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e.what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31250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2" y="1371600"/>
            <a:ext cx="3443768" cy="2243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2" y="3703320"/>
            <a:ext cx="2967038" cy="20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176462"/>
            <a:ext cx="7019925" cy="25050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1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-0.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Chunking: Custom Range Adaptor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2" y="1371600"/>
            <a:ext cx="3443768" cy="2243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2" y="3703320"/>
            <a:ext cx="2967038" cy="20812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237" y="1417638"/>
            <a:ext cx="3509963" cy="12525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0" y="2859088"/>
            <a:ext cx="4895850" cy="132397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371975"/>
            <a:ext cx="2571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Range of Ranges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93" y="1600200"/>
            <a:ext cx="2669414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31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Range of Ranges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26964"/>
              </p:ext>
            </p:extLst>
          </p:nvPr>
        </p:nvGraphicFramePr>
        <p:xfrm>
          <a:off x="457200" y="1524000"/>
          <a:ext cx="8229599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January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2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3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4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5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Jan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6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February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2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3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4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5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Feb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6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March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1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2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3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4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5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Mar </a:t>
                      </a:r>
                      <a:r>
                        <a:rPr lang="en-US" b="0" dirty="0" err="1" smtClean="0"/>
                        <a:t>Wk</a:t>
                      </a:r>
                      <a:r>
                        <a:rPr lang="en-US" b="0" dirty="0" smtClean="0"/>
                        <a:t> 6</a:t>
                      </a:r>
                      <a:endParaRPr lang="en-US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6" name="Circular Arrow 5"/>
          <p:cNvSpPr/>
          <p:nvPr/>
        </p:nvSpPr>
        <p:spPr>
          <a:xfrm rot="5400000" flipV="1">
            <a:off x="152400" y="16459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5400000" flipV="1">
            <a:off x="152400" y="21031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5400000" flipV="1">
            <a:off x="1447800" y="16459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5400000" flipV="1">
            <a:off x="1447800" y="21031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5400000" flipV="1">
            <a:off x="2590800" y="1645921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5400000" flipV="1">
            <a:off x="2590800" y="2103120"/>
            <a:ext cx="457200" cy="457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10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1219200" y="1768159"/>
            <a:ext cx="457200" cy="715961"/>
          </a:xfrm>
          <a:prstGeom prst="curvedConnector3">
            <a:avLst>
              <a:gd name="adj1" fmla="val 4058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flipV="1">
            <a:off x="2362200" y="1722120"/>
            <a:ext cx="457200" cy="715961"/>
          </a:xfrm>
          <a:prstGeom prst="curvedConnector3">
            <a:avLst>
              <a:gd name="adj1" fmla="val 4058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447800" y="2743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82315"/>
              </p:ext>
            </p:extLst>
          </p:nvPr>
        </p:nvGraphicFramePr>
        <p:xfrm>
          <a:off x="914400" y="3394710"/>
          <a:ext cx="1447799" cy="296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4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February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March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11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Right Bracket 26"/>
          <p:cNvSpPr/>
          <p:nvPr/>
        </p:nvSpPr>
        <p:spPr>
          <a:xfrm>
            <a:off x="2590800" y="3429000"/>
            <a:ext cx="152400" cy="9906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2590800" y="4572000"/>
            <a:ext cx="152400" cy="990600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5724525"/>
            <a:ext cx="295275" cy="447675"/>
          </a:xfrm>
          <a:prstGeom prst="rect">
            <a:avLst/>
          </a:prstGeom>
        </p:spPr>
      </p:pic>
      <p:sp>
        <p:nvSpPr>
          <p:cNvPr id="32" name="Right Arrow 31"/>
          <p:cNvSpPr/>
          <p:nvPr/>
        </p:nvSpPr>
        <p:spPr>
          <a:xfrm>
            <a:off x="3276600" y="45720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45599"/>
              </p:ext>
            </p:extLst>
          </p:nvPr>
        </p:nvGraphicFramePr>
        <p:xfrm>
          <a:off x="4343400" y="3429000"/>
          <a:ext cx="4267200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400"/>
                <a:gridCol w="1422400"/>
                <a:gridCol w="142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 </a:t>
                      </a:r>
                      <a:r>
                        <a:rPr lang="en-US" dirty="0" err="1" smtClean="0"/>
                        <a:t>Wk</a:t>
                      </a:r>
                      <a:r>
                        <a:rPr lang="en-US" dirty="0" smtClean="0"/>
                        <a:t> 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905000" y="2819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Interleave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19400" y="4050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5" grpId="0" animBg="1"/>
      <p:bldP spid="27" grpId="0" animBg="1"/>
      <p:bldP spid="28" grpId="0" animBg="1"/>
      <p:bldP spid="32" grpId="0" animBg="1"/>
      <p:bldP spid="37" grpId="0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657350"/>
            <a:ext cx="7305675" cy="40576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191000" y="2388198"/>
            <a:ext cx="1447800" cy="35500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124200"/>
            <a:ext cx="1600200" cy="3048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657350"/>
            <a:ext cx="7305675" cy="40576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57300"/>
            <a:ext cx="8401050" cy="51435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833 -0.1597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652838" cy="2028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212850"/>
            <a:ext cx="8401050" cy="514350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147887"/>
            <a:ext cx="5724525" cy="25622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2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225 0.1814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652838" cy="2028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733800"/>
            <a:ext cx="4200525" cy="2571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147887"/>
            <a:ext cx="5724525" cy="25622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2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4531 -0.1666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652838" cy="2028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Interleave: Custom Range Facade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Eric Niebler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6400"/>
            <a:ext cx="2862263" cy="128111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3733800"/>
            <a:ext cx="4200525" cy="2571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778375"/>
            <a:ext cx="2733675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850" y="3048000"/>
            <a:ext cx="5467350" cy="16192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7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79950"/>
            <a:ext cx="5600700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Range of Ranges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52575"/>
            <a:ext cx="6200775" cy="2790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5286375"/>
            <a:ext cx="2733675" cy="733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9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Create a range of dates.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5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Side-by-Side Month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Chunk months into groups of 3’s.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each group of 3 months,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transpose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the “rows” and “columns”.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chunks created in step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the strings of the inner ranges.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the rest of the day off.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0601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43050"/>
            <a:ext cx="7800975" cy="4095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1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543050"/>
            <a:ext cx="7800975" cy="4095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457575"/>
            <a:ext cx="7086600" cy="2790825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5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23333 -0.1458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Ta-da!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5189524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543050"/>
            <a:ext cx="7800975" cy="4095750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019800" y="2563812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Works with infinite ranges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019800" y="1371600"/>
            <a:ext cx="2895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Composable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1981200"/>
            <a:ext cx="28956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Reusable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019800" y="3554412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 show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months side-by-side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019800" y="4468812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 loops!!!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019800" y="5334000"/>
            <a:ext cx="2895600" cy="7127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Correct 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by construction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43804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Ranges and Standardization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045316"/>
              </p:ext>
            </p:extLst>
          </p:nvPr>
        </p:nvGraphicFramePr>
        <p:xfrm>
          <a:off x="457200" y="1676400"/>
          <a:ext cx="822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Feature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Already Proposed?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Will be Proposed?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</a:t>
                      </a:r>
                      <a:r>
                        <a:rPr lang="en-US" sz="2800" baseline="0" dirty="0" smtClean="0"/>
                        <a:t> concepts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</a:t>
                      </a:r>
                      <a:r>
                        <a:rPr lang="en-US" sz="2800" baseline="0" dirty="0" smtClean="0"/>
                        <a:t> algorithms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View adaptors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Range actions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Façade/Adaptor</a:t>
                      </a:r>
                      <a:r>
                        <a:rPr lang="en-US" sz="2800" baseline="0" dirty="0" smtClean="0"/>
                        <a:t> helpers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38400"/>
            <a:ext cx="763073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71800"/>
            <a:ext cx="763073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38400"/>
            <a:ext cx="763073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27" y="2971800"/>
            <a:ext cx="763073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05200"/>
            <a:ext cx="763073" cy="685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038600"/>
            <a:ext cx="763073" cy="685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763073" cy="685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80" y="3619334"/>
            <a:ext cx="595871" cy="5958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204729"/>
            <a:ext cx="595871" cy="59587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814329"/>
            <a:ext cx="595871" cy="5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sp>
        <p:nvSpPr>
          <p:cNvPr id="5" name="Parallelogram 4"/>
          <p:cNvSpPr/>
          <p:nvPr/>
        </p:nvSpPr>
        <p:spPr>
          <a:xfrm rot="3422095">
            <a:off x="85614" y="3607542"/>
            <a:ext cx="5526964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155530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proposal of the design.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00200" y="1772237"/>
            <a:ext cx="1295400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543637"/>
            <a:ext cx="10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 Oct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1452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Cursory review of concepts and algorithms.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81200" y="2362200"/>
            <a:ext cx="1295400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2133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2015 May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 rot="3422095">
            <a:off x="1098260" y="1235955"/>
            <a:ext cx="402698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rot="3422095">
            <a:off x="960043" y="1025933"/>
            <a:ext cx="402698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 rot="3422095">
            <a:off x="4199859" y="5978933"/>
            <a:ext cx="402698" cy="327608"/>
          </a:xfrm>
          <a:prstGeom prst="parallelogram">
            <a:avLst>
              <a:gd name="adj" fmla="val 629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33400" y="2362200"/>
            <a:ext cx="8305800" cy="1066800"/>
            <a:chOff x="533400" y="2362200"/>
            <a:chExt cx="8305800" cy="1066800"/>
          </a:xfrm>
        </p:grpSpPr>
        <p:sp>
          <p:nvSpPr>
            <p:cNvPr id="18" name="Right Bracket 17"/>
            <p:cNvSpPr/>
            <p:nvPr/>
          </p:nvSpPr>
          <p:spPr>
            <a:xfrm>
              <a:off x="2438400" y="2362200"/>
              <a:ext cx="304800" cy="1066800"/>
            </a:xfrm>
            <a:prstGeom prst="rightBracket">
              <a:avLst/>
            </a:prstGeom>
            <a:scene3d>
              <a:camera prst="orthographicFront">
                <a:rot lat="1800000" lon="3000000" rev="198000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endCxn id="18" idx="2"/>
            </p:cNvCxnSpPr>
            <p:nvPr/>
          </p:nvCxnSpPr>
          <p:spPr>
            <a:xfrm flipH="1">
              <a:off x="2743200" y="2895600"/>
              <a:ext cx="914400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57600" y="2554069"/>
              <a:ext cx="518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Detailed wording review of concepts and algorithms.</a:t>
              </a:r>
            </a:p>
            <a:p>
              <a:r>
                <a:rPr lang="en-US" dirty="0" smtClean="0"/>
                <a:t>Draft other range-related proposals[</a:t>
              </a:r>
              <a:r>
                <a:rPr lang="en-US" baseline="30000" dirty="0" smtClean="0"/>
                <a:t>1</a:t>
              </a:r>
              <a:r>
                <a:rPr lang="en-US" dirty="0" smtClean="0"/>
                <a:t>].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400" y="2667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 6 months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14400" y="3228201"/>
            <a:ext cx="7538216" cy="657999"/>
            <a:chOff x="914400" y="3228201"/>
            <a:chExt cx="7538216" cy="657999"/>
          </a:xfrm>
        </p:grpSpPr>
        <p:sp>
          <p:nvSpPr>
            <p:cNvPr id="26" name="TextBox 25"/>
            <p:cNvSpPr txBox="1"/>
            <p:nvPr/>
          </p:nvSpPr>
          <p:spPr>
            <a:xfrm>
              <a:off x="4033016" y="3239869"/>
              <a:ext cx="441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Vote initial wording into a draft TS.</a:t>
              </a:r>
            </a:p>
            <a:p>
              <a:r>
                <a:rPr lang="en-US" dirty="0" smtClean="0"/>
                <a:t>Review wording of other proposals.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737616" y="3456801"/>
              <a:ext cx="1295400" cy="0"/>
            </a:xfrm>
            <a:prstGeom prst="straightConnector1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14400" y="3228201"/>
              <a:ext cx="1430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2015 Oct (??)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7200" y="475493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aseline="30000" dirty="0" smtClean="0"/>
              <a:t>1</a:t>
            </a:r>
            <a:r>
              <a:rPr lang="en-US" dirty="0" smtClean="0"/>
              <a:t>] Infinite ranges, proxy iterators, range views.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95600" y="4812268"/>
            <a:ext cx="4038600" cy="433864"/>
            <a:chOff x="2895600" y="4812268"/>
            <a:chExt cx="4038600" cy="433864"/>
          </a:xfrm>
        </p:grpSpPr>
        <p:sp>
          <p:nvSpPr>
            <p:cNvPr id="30" name="TextBox 29"/>
            <p:cNvSpPr txBox="1"/>
            <p:nvPr/>
          </p:nvSpPr>
          <p:spPr>
            <a:xfrm>
              <a:off x="5029200" y="4812268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TS is approved.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3733800" y="5029200"/>
              <a:ext cx="1295400" cy="0"/>
            </a:xfrm>
            <a:prstGeom prst="straightConnector1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95600" y="4876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???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64025" y="5421868"/>
            <a:ext cx="5779975" cy="445532"/>
            <a:chOff x="3364025" y="5421868"/>
            <a:chExt cx="5322775" cy="445532"/>
          </a:xfrm>
        </p:grpSpPr>
        <p:sp>
          <p:nvSpPr>
            <p:cNvPr id="33" name="TextBox 32"/>
            <p:cNvSpPr txBox="1"/>
            <p:nvPr/>
          </p:nvSpPr>
          <p:spPr>
            <a:xfrm>
              <a:off x="5410200" y="54218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TS is merged into C++XY as </a:t>
              </a:r>
              <a:r>
                <a:rPr lang="en-US" dirty="0" smtClean="0"/>
                <a:t>“STL2”.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114800" y="5638800"/>
              <a:ext cx="1295400" cy="0"/>
            </a:xfrm>
            <a:prstGeom prst="straightConnector1">
              <a:avLst/>
            </a:prstGeom>
            <a:ln>
              <a:tailEnd type="oval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64025" y="5498068"/>
              <a:ext cx="5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???</a:t>
              </a:r>
              <a:endParaRPr lang="en-US" dirty="0"/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Standardization Timeline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657600"/>
            <a:ext cx="6934200" cy="1066800"/>
            <a:chOff x="1600200" y="3657600"/>
            <a:chExt cx="6934200" cy="1066800"/>
          </a:xfrm>
        </p:grpSpPr>
        <p:sp>
          <p:nvSpPr>
            <p:cNvPr id="37" name="Right Bracket 36"/>
            <p:cNvSpPr/>
            <p:nvPr/>
          </p:nvSpPr>
          <p:spPr>
            <a:xfrm>
              <a:off x="3298992" y="3657600"/>
              <a:ext cx="243407" cy="1066800"/>
            </a:xfrm>
            <a:prstGeom prst="rightBracket">
              <a:avLst/>
            </a:prstGeom>
            <a:scene3d>
              <a:camera prst="orthographicFront">
                <a:rot lat="1800000" lon="3000000" rev="198000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endCxn id="37" idx="2"/>
            </p:cNvCxnSpPr>
            <p:nvPr/>
          </p:nvCxnSpPr>
          <p:spPr>
            <a:xfrm flipH="1">
              <a:off x="3542399" y="4191000"/>
              <a:ext cx="975793" cy="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18192" y="4050268"/>
              <a:ext cx="401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Even more range-related proposals[</a:t>
              </a:r>
              <a:r>
                <a:rPr lang="en-US" baseline="30000" dirty="0" smtClean="0"/>
                <a:t>2</a:t>
              </a:r>
              <a:r>
                <a:rPr lang="en-US" dirty="0" smtClean="0"/>
                <a:t>].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40502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Next year</a:t>
              </a:r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57200" y="56782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baseline="30000" dirty="0" smtClean="0"/>
              <a:t>2</a:t>
            </a:r>
            <a:r>
              <a:rPr lang="en-US" dirty="0" smtClean="0"/>
              <a:t>] Range actions, façade, adaptor.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N4128</a:t>
            </a:r>
          </a:p>
          <a:p>
            <a:pPr marL="742950" lvl="2" indent="-342900"/>
            <a:r>
              <a:rPr lang="en-US" dirty="0" smtClean="0"/>
              <a:t>High-level design, rationale, comparative analysis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://www.open-std.org/jtc1/sc22/wg21/docs/papers/2014/n4128.html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N4382</a:t>
            </a:r>
          </a:p>
          <a:p>
            <a:pPr marL="742950" lvl="2" indent="-342900"/>
            <a:r>
              <a:rPr lang="en-US" dirty="0" smtClean="0"/>
              <a:t>Standard wording for concepts, iterators, algorithms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http://www.open-std.org/JTC1/SC22/WG21/docs/papers/2015/n4382.pdf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Range v3 </a:t>
            </a:r>
            <a:r>
              <a:rPr lang="en-US" dirty="0" smtClean="0"/>
              <a:t>library</a:t>
            </a:r>
          </a:p>
          <a:p>
            <a:pPr marL="742950" lvl="2" indent="-342900"/>
            <a:r>
              <a:rPr lang="en-US" dirty="0" smtClean="0"/>
              <a:t>C++11 implementation</a:t>
            </a:r>
          </a:p>
          <a:p>
            <a:pPr marL="742950" lvl="2" indent="-342900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://www.github.com/ericniebler/range-v3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Sutton</a:t>
            </a:r>
          </a:p>
          <a:p>
            <a:r>
              <a:rPr lang="en-US" dirty="0" smtClean="0"/>
              <a:t>Sean Parent</a:t>
            </a:r>
          </a:p>
          <a:p>
            <a:r>
              <a:rPr lang="en-US" dirty="0" smtClean="0"/>
              <a:t>Herb Sutter and The Standard C++ Foundation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81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56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</a:t>
            </a:r>
            <a:r>
              <a:rPr lang="en-US" dirty="0" err="1" smtClean="0"/>
              <a:t>Date_time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524000"/>
            <a:ext cx="5457825" cy="304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800600"/>
            <a:ext cx="6477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0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Range!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600575"/>
            <a:ext cx="6553200" cy="885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2175" y="5943600"/>
            <a:ext cx="51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Range-v3: </a:t>
            </a:r>
            <a:r>
              <a:rPr lang="en-US" dirty="0" smtClean="0">
                <a:hlinkClick r:id="rId3"/>
              </a:rPr>
              <a:t>https://github.com/ericniebler/range-v3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752600"/>
            <a:ext cx="46101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8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Begin/end members return iterator/sentinel</a:t>
            </a:r>
          </a:p>
          <a:p>
            <a:r>
              <a:rPr lang="en-US" dirty="0" smtClean="0"/>
              <a:t>Lazy sequence algorithms</a:t>
            </a:r>
          </a:p>
          <a:p>
            <a:r>
              <a:rPr lang="en-US" dirty="0" smtClean="0"/>
              <a:t>Lightweight, non-owning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smtClean="0"/>
              <a:t>Non-mutating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9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dates =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Eric Niebler 2015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600200"/>
            <a:ext cx="3952875" cy="1838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32798</TotalTime>
  <Words>2643</Words>
  <Application>Microsoft Office PowerPoint</Application>
  <PresentationFormat>On-screen Show (4:3)</PresentationFormat>
  <Paragraphs>602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Consolas</vt:lpstr>
      <vt:lpstr>Wingdings</vt:lpstr>
      <vt:lpstr>Office Theme</vt:lpstr>
      <vt:lpstr>Ranges for the Standard Library</vt:lpstr>
      <vt:lpstr>Welcome to This Talk!</vt:lpstr>
      <vt:lpstr>Goal</vt:lpstr>
      <vt:lpstr>PowerPoint Presentation</vt:lpstr>
      <vt:lpstr>Step 1</vt:lpstr>
      <vt:lpstr>Hello, Date_time!</vt:lpstr>
      <vt:lpstr>Hello, Range!</vt:lpstr>
      <vt:lpstr>Range Views</vt:lpstr>
      <vt:lpstr>Range of dates = </vt:lpstr>
      <vt:lpstr>Range of dates = </vt:lpstr>
      <vt:lpstr>Range of dates = HACKHACK</vt:lpstr>
      <vt:lpstr>Range of dates = HACKHACK</vt:lpstr>
      <vt:lpstr>Step 2</vt:lpstr>
      <vt:lpstr>Group Dates into Months</vt:lpstr>
      <vt:lpstr>Group Dates into Months</vt:lpstr>
      <vt:lpstr>Refactor for Readability</vt:lpstr>
      <vt:lpstr>Built-in Range Views</vt:lpstr>
      <vt:lpstr>Step 3</vt:lpstr>
      <vt:lpstr>Group Months into Weeks</vt:lpstr>
      <vt:lpstr>Group Months into Weeks</vt:lpstr>
      <vt:lpstr>Step 4</vt:lpstr>
      <vt:lpstr>Format the Weeks</vt:lpstr>
      <vt:lpstr>Range Actions</vt:lpstr>
      <vt:lpstr>Views vs. Actions</vt:lpstr>
      <vt:lpstr>Built-in Range Action</vt:lpstr>
      <vt:lpstr>So Far, So Good</vt:lpstr>
      <vt:lpstr>Step 5</vt:lpstr>
      <vt:lpstr>Month Title</vt:lpstr>
      <vt:lpstr>Month Title</vt:lpstr>
      <vt:lpstr>Padding Short Months</vt:lpstr>
      <vt:lpstr>Padding Short Months</vt:lpstr>
      <vt:lpstr>Padding Short Months</vt:lpstr>
      <vt:lpstr>So Far, So Good</vt:lpstr>
      <vt:lpstr>Side-by-Side Month Layout</vt:lpstr>
      <vt:lpstr>Side-by-Side Month Layout</vt:lpstr>
      <vt:lpstr>Side-by-Side Month Layout</vt:lpstr>
      <vt:lpstr>Chunking: Custom Range Adaptor</vt:lpstr>
      <vt:lpstr>Chunking: Custom Range Adaptor</vt:lpstr>
      <vt:lpstr>Chunking: Custom Range Adaptor</vt:lpstr>
      <vt:lpstr>Chunking: Custom Range Adaptor</vt:lpstr>
      <vt:lpstr>Chunking: Custom Range Adaptor</vt:lpstr>
      <vt:lpstr>Transpose Range of Ranges</vt:lpstr>
      <vt:lpstr>Transpose Range of Ranges</vt:lpstr>
      <vt:lpstr>Interleave: Custom Range Facade</vt:lpstr>
      <vt:lpstr>Interleave: Custom Range Facade</vt:lpstr>
      <vt:lpstr>Interleave: Custom Range Facade</vt:lpstr>
      <vt:lpstr>Interleave: Custom Range Facade</vt:lpstr>
      <vt:lpstr>Interleave: Custom Range Facade</vt:lpstr>
      <vt:lpstr>Transpose Range of Ranges</vt:lpstr>
      <vt:lpstr>Side-by-Side Month Layout</vt:lpstr>
      <vt:lpstr>Solution</vt:lpstr>
      <vt:lpstr>Solution</vt:lpstr>
      <vt:lpstr>Ta-da!</vt:lpstr>
      <vt:lpstr>Calendar Solution</vt:lpstr>
      <vt:lpstr>Ranges and Standardization</vt:lpstr>
      <vt:lpstr>Standardization Timeline</vt:lpstr>
      <vt:lpstr>Find Out More</vt:lpstr>
      <vt:lpstr>Acknowledgements</vt:lpstr>
      <vt:lpstr>Questions?</vt:lpstr>
    </vt:vector>
  </TitlesOfParts>
  <Company>Aerix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Ranges for the Standard Library</dc:title>
  <dc:creator>Eric</dc:creator>
  <cp:lastModifiedBy>Eric Niebler</cp:lastModifiedBy>
  <cp:revision>294</cp:revision>
  <dcterms:created xsi:type="dcterms:W3CDTF">2014-10-18T21:53:44Z</dcterms:created>
  <dcterms:modified xsi:type="dcterms:W3CDTF">2015-05-14T17:41:45Z</dcterms:modified>
</cp:coreProperties>
</file>