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92" r:id="rId3"/>
    <p:sldId id="257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4" r:id="rId15"/>
    <p:sldId id="318" r:id="rId16"/>
    <p:sldId id="258" r:id="rId17"/>
    <p:sldId id="305" r:id="rId18"/>
    <p:sldId id="306" r:id="rId19"/>
    <p:sldId id="307" r:id="rId20"/>
    <p:sldId id="310" r:id="rId21"/>
    <p:sldId id="311" r:id="rId22"/>
    <p:sldId id="312" r:id="rId23"/>
    <p:sldId id="313" r:id="rId24"/>
    <p:sldId id="308" r:id="rId25"/>
    <p:sldId id="309" r:id="rId26"/>
    <p:sldId id="317" r:id="rId27"/>
    <p:sldId id="315" r:id="rId28"/>
    <p:sldId id="259" r:id="rId29"/>
  </p:sldIdLst>
  <p:sldSz cx="9144000" cy="5143500" type="screen16x9"/>
  <p:notesSz cx="6858000" cy="9144000"/>
  <p:embeddedFontLst>
    <p:embeddedFont>
      <p:font typeface="Inter" panose="020B0604020202020204" charset="0"/>
      <p:regular r:id="rId31"/>
      <p:bold r:id="rId32"/>
      <p:italic r:id="rId33"/>
      <p:boldItalic r:id="rId34"/>
    </p:embeddedFont>
    <p:embeddedFont>
      <p:font typeface="Manrope Medium" panose="020B0604020202020204" charset="0"/>
      <p:regular r:id="rId35"/>
      <p:bold r:id="rId36"/>
    </p:embeddedFont>
    <p:embeddedFont>
      <p:font typeface="Manrope SemiBold" panose="020B0604020202020204" charset="0"/>
      <p:regular r:id="rId37"/>
      <p:bold r:id="rId38"/>
    </p:embeddedFont>
    <p:embeddedFont>
      <p:font typeface="Roboto Condensed Light" panose="02000000000000000000" pitchFamily="2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34D9C-5EB0-474F-87A1-855549AB7CFE}">
  <a:tblStyle styleId="{DC734D9C-5EB0-474F-87A1-855549AB7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9a7acb6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9a7acb6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2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85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599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555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709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627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104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69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09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578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575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566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999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660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7acb632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7acb632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661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9a7acb6325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9a7acb6325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519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17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61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94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36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18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28350" y="1248563"/>
            <a:ext cx="430230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28425" y="3517850"/>
            <a:ext cx="43023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4375" y="-1943050"/>
            <a:ext cx="10033359" cy="8963675"/>
            <a:chOff x="-54375" y="-1943050"/>
            <a:chExt cx="10033359" cy="8963675"/>
          </a:xfrm>
        </p:grpSpPr>
        <p:sp>
          <p:nvSpPr>
            <p:cNvPr id="12" name="Google Shape;12;p2"/>
            <p:cNvSpPr/>
            <p:nvPr/>
          </p:nvSpPr>
          <p:spPr>
            <a:xfrm>
              <a:off x="54292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8227284" y="-108571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4375" y="-19430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152393" y="-1972581"/>
            <a:ext cx="10285389" cy="9121169"/>
            <a:chOff x="-152393" y="-1972581"/>
            <a:chExt cx="10285389" cy="9121169"/>
          </a:xfrm>
        </p:grpSpPr>
        <p:grpSp>
          <p:nvGrpSpPr>
            <p:cNvPr id="16" name="Google Shape;16;p2"/>
            <p:cNvGrpSpPr/>
            <p:nvPr/>
          </p:nvGrpSpPr>
          <p:grpSpPr>
            <a:xfrm rot="5400000" flipH="1">
              <a:off x="53004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 rot="-5400000" flipH="1">
              <a:off x="7556508" y="-1973253"/>
              <a:ext cx="2575817" cy="2577160"/>
              <a:chOff x="1550275" y="1493275"/>
              <a:chExt cx="1582100" cy="15829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 rot="-5400000" flipH="1">
              <a:off x="-151721" y="-1777622"/>
              <a:ext cx="2575817" cy="2577160"/>
              <a:chOff x="1550275" y="1493275"/>
              <a:chExt cx="1582100" cy="158292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1"/>
          <p:cNvSpPr txBox="1">
            <a:spLocks noGrp="1"/>
          </p:cNvSpPr>
          <p:nvPr>
            <p:ph type="title" hasCustomPrompt="1"/>
          </p:nvPr>
        </p:nvSpPr>
        <p:spPr>
          <a:xfrm>
            <a:off x="1078800" y="1282933"/>
            <a:ext cx="69864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439" name="Google Shape;439;p11"/>
          <p:cNvSpPr txBox="1">
            <a:spLocks noGrp="1"/>
          </p:cNvSpPr>
          <p:nvPr>
            <p:ph type="subTitle" idx="1"/>
          </p:nvPr>
        </p:nvSpPr>
        <p:spPr>
          <a:xfrm>
            <a:off x="1078800" y="3130400"/>
            <a:ext cx="6986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440" name="Google Shape;440;p11"/>
          <p:cNvGrpSpPr/>
          <p:nvPr/>
        </p:nvGrpSpPr>
        <p:grpSpPr>
          <a:xfrm>
            <a:off x="-1362641" y="-2008234"/>
            <a:ext cx="12119966" cy="8360856"/>
            <a:chOff x="-1362641" y="-2008234"/>
            <a:chExt cx="12119966" cy="8360856"/>
          </a:xfrm>
        </p:grpSpPr>
        <p:sp>
          <p:nvSpPr>
            <p:cNvPr id="441" name="Google Shape;441;p11"/>
            <p:cNvSpPr/>
            <p:nvPr/>
          </p:nvSpPr>
          <p:spPr>
            <a:xfrm flipH="1">
              <a:off x="3871509" y="460092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8104726" y="-2008234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43" name="Google Shape;443;p11"/>
            <p:cNvSpPr/>
            <p:nvPr/>
          </p:nvSpPr>
          <p:spPr>
            <a:xfrm rot="5400000">
              <a:off x="-1370291" y="-1759317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44" name="Google Shape;444;p11"/>
          <p:cNvGrpSpPr/>
          <p:nvPr/>
        </p:nvGrpSpPr>
        <p:grpSpPr>
          <a:xfrm>
            <a:off x="-1467257" y="-1864985"/>
            <a:ext cx="12051125" cy="9104475"/>
            <a:chOff x="-1467257" y="-1864985"/>
            <a:chExt cx="12051125" cy="9104475"/>
          </a:xfrm>
        </p:grpSpPr>
        <p:grpSp>
          <p:nvGrpSpPr>
            <p:cNvPr id="445" name="Google Shape;445;p11"/>
            <p:cNvGrpSpPr/>
            <p:nvPr/>
          </p:nvGrpSpPr>
          <p:grpSpPr>
            <a:xfrm rot="-5400000">
              <a:off x="3200733" y="4663002"/>
              <a:ext cx="2575817" cy="2577160"/>
              <a:chOff x="1550275" y="1493275"/>
              <a:chExt cx="1582100" cy="1582925"/>
            </a:xfrm>
          </p:grpSpPr>
          <p:sp>
            <p:nvSpPr>
              <p:cNvPr id="446" name="Google Shape;446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60" name="Google Shape;460;p11"/>
            <p:cNvGrpSpPr/>
            <p:nvPr/>
          </p:nvGrpSpPr>
          <p:grpSpPr>
            <a:xfrm rot="-5400000" flipH="1">
              <a:off x="8007379" y="-1842806"/>
              <a:ext cx="2575817" cy="2577160"/>
              <a:chOff x="1550275" y="1493275"/>
              <a:chExt cx="1582100" cy="1582925"/>
            </a:xfrm>
          </p:grpSpPr>
          <p:sp>
            <p:nvSpPr>
              <p:cNvPr id="461" name="Google Shape;461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 flipH="1">
              <a:off x="-1467257" y="-1864985"/>
              <a:ext cx="2575817" cy="2577160"/>
              <a:chOff x="1550275" y="1493275"/>
              <a:chExt cx="1582100" cy="1582925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64" name="Google Shape;64;p3"/>
          <p:cNvGrpSpPr/>
          <p:nvPr/>
        </p:nvGrpSpPr>
        <p:grpSpPr>
          <a:xfrm>
            <a:off x="-961762" y="-2134584"/>
            <a:ext cx="11544238" cy="9061866"/>
            <a:chOff x="-961762" y="-2134584"/>
            <a:chExt cx="11544238" cy="9061866"/>
          </a:xfrm>
        </p:grpSpPr>
        <p:sp>
          <p:nvSpPr>
            <p:cNvPr id="65" name="Google Shape;65;p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 flipH="1">
              <a:off x="7740943" y="4327483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929876" y="-2134584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8" name="Google Shape;68;p3"/>
          <p:cNvGrpSpPr/>
          <p:nvPr/>
        </p:nvGrpSpPr>
        <p:grpSpPr>
          <a:xfrm>
            <a:off x="-1115775" y="-1968485"/>
            <a:ext cx="11645043" cy="9074797"/>
            <a:chOff x="-1115775" y="-1968485"/>
            <a:chExt cx="11645043" cy="9074797"/>
          </a:xfrm>
        </p:grpSpPr>
        <p:grpSp>
          <p:nvGrpSpPr>
            <p:cNvPr id="69" name="Google Shape;69;p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70" name="Google Shape;70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719252" y="1684329"/>
                <a:ext cx="1139072" cy="11362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783238" y="1767251"/>
                <a:ext cx="1158914" cy="116296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911210" y="1863204"/>
                <a:ext cx="1100907" cy="10943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 rot="-5400000">
              <a:off x="7952779" y="4478757"/>
              <a:ext cx="2575817" cy="2577160"/>
              <a:chOff x="1550275" y="1493275"/>
              <a:chExt cx="1582100" cy="158292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788430" y="1684323"/>
                <a:ext cx="1070060" cy="107669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852417" y="1767253"/>
                <a:ext cx="1089683" cy="109432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998677" y="1863197"/>
                <a:ext cx="1013358" cy="10075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 rot="-5400000" flipH="1">
              <a:off x="7876579" y="-1969156"/>
              <a:ext cx="2575817" cy="2577160"/>
              <a:chOff x="1550275" y="1493275"/>
              <a:chExt cx="1582100" cy="1582925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717240" y="1684321"/>
                <a:ext cx="1141347" cy="115101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790377" y="1767255"/>
                <a:ext cx="1151707" cy="11777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890925" y="1863197"/>
                <a:ext cx="1121111" cy="113663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326850" y="520925"/>
            <a:ext cx="64902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-1152089" y="-1962909"/>
            <a:ext cx="11423640" cy="9229864"/>
            <a:chOff x="-1152089" y="-1962909"/>
            <a:chExt cx="11423640" cy="9229864"/>
          </a:xfrm>
        </p:grpSpPr>
        <p:sp>
          <p:nvSpPr>
            <p:cNvPr id="117" name="Google Shape;117;p4"/>
            <p:cNvSpPr/>
            <p:nvPr/>
          </p:nvSpPr>
          <p:spPr>
            <a:xfrm rot="10800000">
              <a:off x="8519851" y="-1114809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 rot="10800000" flipH="1">
              <a:off x="-1152089" y="-1962909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2973434" y="4629655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-1281563" y="-2090871"/>
            <a:ext cx="11707127" cy="9191728"/>
            <a:chOff x="-1281563" y="-2090871"/>
            <a:chExt cx="11707127" cy="9191728"/>
          </a:xfrm>
        </p:grpSpPr>
        <p:grpSp>
          <p:nvGrpSpPr>
            <p:cNvPr id="121" name="Google Shape;121;p4"/>
            <p:cNvGrpSpPr/>
            <p:nvPr/>
          </p:nvGrpSpPr>
          <p:grpSpPr>
            <a:xfrm rot="-5400000" flipH="1">
              <a:off x="7849075" y="-2002349"/>
              <a:ext cx="2575817" cy="2577160"/>
              <a:chOff x="1550275" y="1493275"/>
              <a:chExt cx="1582100" cy="1582925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710202" y="1684324"/>
                <a:ext cx="1148172" cy="113129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755915" y="1767243"/>
                <a:ext cx="1186227" cy="115803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1883883" y="1863199"/>
                <a:ext cx="1128219" cy="1116995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36" name="Google Shape;136;p4"/>
            <p:cNvGrpSpPr/>
            <p:nvPr/>
          </p:nvGrpSpPr>
          <p:grpSpPr>
            <a:xfrm rot="5400000">
              <a:off x="-1280892" y="-2091543"/>
              <a:ext cx="2575817" cy="2577160"/>
              <a:chOff x="1550275" y="1493275"/>
              <a:chExt cx="1582100" cy="1582925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1710155" y="1684324"/>
                <a:ext cx="1148172" cy="114400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1819833" y="1767246"/>
                <a:ext cx="1122307" cy="1143432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1929532" y="1863199"/>
                <a:ext cx="1082574" cy="109323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1" name="Google Shape;151;p4"/>
            <p:cNvGrpSpPr/>
            <p:nvPr/>
          </p:nvGrpSpPr>
          <p:grpSpPr>
            <a:xfrm rot="5400000" flipH="1">
              <a:off x="3147563" y="4524368"/>
              <a:ext cx="2575817" cy="2577160"/>
              <a:chOff x="1550275" y="1493275"/>
              <a:chExt cx="1582100" cy="1582925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941825" y="1796925"/>
            <a:ext cx="4346400" cy="25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 sz="1200"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●"/>
              <a:defRPr sz="1200"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■"/>
              <a:defRPr sz="1200"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●"/>
              <a:defRPr sz="1200"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ubTitle" idx="1"/>
          </p:nvPr>
        </p:nvSpPr>
        <p:spPr>
          <a:xfrm>
            <a:off x="1348875" y="3244753"/>
            <a:ext cx="26067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subTitle" idx="2"/>
          </p:nvPr>
        </p:nvSpPr>
        <p:spPr>
          <a:xfrm>
            <a:off x="1348875" y="2812600"/>
            <a:ext cx="26067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ubTitle" idx="3"/>
          </p:nvPr>
        </p:nvSpPr>
        <p:spPr>
          <a:xfrm>
            <a:off x="5188425" y="3244753"/>
            <a:ext cx="26067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4"/>
          </p:nvPr>
        </p:nvSpPr>
        <p:spPr>
          <a:xfrm>
            <a:off x="5188425" y="2812600"/>
            <a:ext cx="26067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73" name="Google Shape;173;p5"/>
          <p:cNvGrpSpPr/>
          <p:nvPr/>
        </p:nvGrpSpPr>
        <p:grpSpPr>
          <a:xfrm>
            <a:off x="-1631326" y="-2143285"/>
            <a:ext cx="11579600" cy="9116088"/>
            <a:chOff x="-1631326" y="-2143285"/>
            <a:chExt cx="11579600" cy="9116088"/>
          </a:xfrm>
        </p:grpSpPr>
        <p:sp>
          <p:nvSpPr>
            <p:cNvPr id="174" name="Google Shape;174;p5"/>
            <p:cNvSpPr/>
            <p:nvPr/>
          </p:nvSpPr>
          <p:spPr>
            <a:xfrm>
              <a:off x="-1452534" y="4335503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 rot="-5400000">
              <a:off x="-1638976" y="-2135635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 flipH="1">
              <a:off x="8196573" y="4466980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-1550552" y="-1969827"/>
            <a:ext cx="11652838" cy="9075376"/>
            <a:chOff x="-1550552" y="-1969827"/>
            <a:chExt cx="11652838" cy="9075376"/>
          </a:xfrm>
        </p:grpSpPr>
        <p:grpSp>
          <p:nvGrpSpPr>
            <p:cNvPr id="178" name="Google Shape;178;p5"/>
            <p:cNvGrpSpPr/>
            <p:nvPr/>
          </p:nvGrpSpPr>
          <p:grpSpPr>
            <a:xfrm rot="-5400000" flipH="1">
              <a:off x="-1549881" y="4500931"/>
              <a:ext cx="2575817" cy="2577160"/>
              <a:chOff x="1550275" y="1493275"/>
              <a:chExt cx="1582100" cy="1582925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93" name="Google Shape;193;p5"/>
            <p:cNvGrpSpPr/>
            <p:nvPr/>
          </p:nvGrpSpPr>
          <p:grpSpPr>
            <a:xfrm rot="10800000" flipH="1">
              <a:off x="-1465227" y="-1969827"/>
              <a:ext cx="2575817" cy="2577160"/>
              <a:chOff x="1550275" y="1493275"/>
              <a:chExt cx="1582100" cy="1582925"/>
            </a:xfrm>
          </p:grpSpPr>
          <p:sp>
            <p:nvSpPr>
              <p:cNvPr id="194" name="Google Shape;194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08" name="Google Shape;208;p5"/>
            <p:cNvGrpSpPr/>
            <p:nvPr/>
          </p:nvGrpSpPr>
          <p:grpSpPr>
            <a:xfrm rot="-5400000">
              <a:off x="7525797" y="4529060"/>
              <a:ext cx="2575817" cy="2577160"/>
              <a:chOff x="1550275" y="1493275"/>
              <a:chExt cx="1582100" cy="1582925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6"/>
          <p:cNvGrpSpPr/>
          <p:nvPr/>
        </p:nvGrpSpPr>
        <p:grpSpPr>
          <a:xfrm>
            <a:off x="-1469391" y="-1053438"/>
            <a:ext cx="11819340" cy="8031813"/>
            <a:chOff x="-1469391" y="-1053438"/>
            <a:chExt cx="11819340" cy="8031813"/>
          </a:xfrm>
        </p:grpSpPr>
        <p:sp>
          <p:nvSpPr>
            <p:cNvPr id="226" name="Google Shape;226;p6"/>
            <p:cNvSpPr/>
            <p:nvPr/>
          </p:nvSpPr>
          <p:spPr>
            <a:xfrm rot="10800000">
              <a:off x="8598250" y="-1053438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-1469391" y="4341075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28" name="Google Shape;228;p6"/>
          <p:cNvGrpSpPr/>
          <p:nvPr/>
        </p:nvGrpSpPr>
        <p:grpSpPr>
          <a:xfrm>
            <a:off x="-1567409" y="-1940307"/>
            <a:ext cx="12071371" cy="9023298"/>
            <a:chOff x="-1567409" y="-1940307"/>
            <a:chExt cx="12071371" cy="9023298"/>
          </a:xfrm>
        </p:grpSpPr>
        <p:grpSp>
          <p:nvGrpSpPr>
            <p:cNvPr id="229" name="Google Shape;229;p6"/>
            <p:cNvGrpSpPr/>
            <p:nvPr/>
          </p:nvGrpSpPr>
          <p:grpSpPr>
            <a:xfrm rot="-5400000" flipH="1">
              <a:off x="7927473" y="-1940978"/>
              <a:ext cx="2575817" cy="2577160"/>
              <a:chOff x="1550275" y="1493275"/>
              <a:chExt cx="1582100" cy="158292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44" name="Google Shape;244;p6"/>
            <p:cNvGrpSpPr/>
            <p:nvPr/>
          </p:nvGrpSpPr>
          <p:grpSpPr>
            <a:xfrm rot="-5400000" flipH="1">
              <a:off x="-1566737" y="4506503"/>
              <a:ext cx="2575817" cy="2577160"/>
              <a:chOff x="1550275" y="1493275"/>
              <a:chExt cx="1582100" cy="1582925"/>
            </a:xfrm>
          </p:grpSpPr>
          <p:sp>
            <p:nvSpPr>
              <p:cNvPr id="245" name="Google Shape;24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70463" y="1150300"/>
            <a:ext cx="3186600" cy="15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7"/>
          <p:cNvSpPr txBox="1">
            <a:spLocks noGrp="1"/>
          </p:cNvSpPr>
          <p:nvPr>
            <p:ph type="subTitle" idx="1"/>
          </p:nvPr>
        </p:nvSpPr>
        <p:spPr>
          <a:xfrm>
            <a:off x="770463" y="2936600"/>
            <a:ext cx="3186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7"/>
          <p:cNvSpPr>
            <a:spLocks noGrp="1"/>
          </p:cNvSpPr>
          <p:nvPr>
            <p:ph type="pic" idx="2"/>
          </p:nvPr>
        </p:nvSpPr>
        <p:spPr>
          <a:xfrm>
            <a:off x="4691300" y="681676"/>
            <a:ext cx="3780300" cy="37803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63" name="Google Shape;263;p7"/>
          <p:cNvGrpSpPr/>
          <p:nvPr/>
        </p:nvGrpSpPr>
        <p:grpSpPr>
          <a:xfrm>
            <a:off x="-1104162" y="-1854619"/>
            <a:ext cx="11376861" cy="9205100"/>
            <a:chOff x="-1104162" y="-1854619"/>
            <a:chExt cx="11376861" cy="9205100"/>
          </a:xfrm>
        </p:grpSpPr>
        <p:sp>
          <p:nvSpPr>
            <p:cNvPr id="264" name="Google Shape;264;p7"/>
            <p:cNvSpPr/>
            <p:nvPr/>
          </p:nvSpPr>
          <p:spPr>
            <a:xfrm rot="10800000" flipH="1">
              <a:off x="2425838" y="4713181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 rot="10800000" flipH="1">
              <a:off x="-1104162" y="-1053438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 rot="10800000">
              <a:off x="7657899" y="-1854619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67" name="Google Shape;267;p7"/>
          <p:cNvGrpSpPr/>
          <p:nvPr/>
        </p:nvGrpSpPr>
        <p:grpSpPr>
          <a:xfrm>
            <a:off x="-1258174" y="-1982582"/>
            <a:ext cx="11660348" cy="9166963"/>
            <a:chOff x="-1258174" y="-1982582"/>
            <a:chExt cx="11660348" cy="9166963"/>
          </a:xfrm>
        </p:grpSpPr>
        <p:grpSp>
          <p:nvGrpSpPr>
            <p:cNvPr id="268" name="Google Shape;268;p7"/>
            <p:cNvGrpSpPr/>
            <p:nvPr/>
          </p:nvGrpSpPr>
          <p:grpSpPr>
            <a:xfrm rot="-5400000">
              <a:off x="2328492" y="4607893"/>
              <a:ext cx="2575817" cy="2577160"/>
              <a:chOff x="1550275" y="1493275"/>
              <a:chExt cx="1582100" cy="1582925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1748916" y="1684327"/>
                <a:ext cx="1109495" cy="1112339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1831191" y="1767249"/>
                <a:ext cx="1110926" cy="111177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1922602" y="1863202"/>
                <a:ext cx="1089496" cy="108893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83" name="Google Shape;283;p7"/>
            <p:cNvGrpSpPr/>
            <p:nvPr/>
          </p:nvGrpSpPr>
          <p:grpSpPr>
            <a:xfrm rot="5400000">
              <a:off x="-1257503" y="-1940978"/>
              <a:ext cx="2575817" cy="2577160"/>
              <a:chOff x="1550275" y="1493275"/>
              <a:chExt cx="1582100" cy="1582925"/>
            </a:xfrm>
          </p:grpSpPr>
          <p:sp>
            <p:nvSpPr>
              <p:cNvPr id="284" name="Google Shape;284;p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1718221" y="1684321"/>
                <a:ext cx="1140209" cy="111271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1763934" y="1767251"/>
                <a:ext cx="1178261" cy="114855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1928468" y="1863204"/>
                <a:ext cx="1083509" cy="1098288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98" name="Google Shape;298;p7"/>
            <p:cNvGrpSpPr/>
            <p:nvPr/>
          </p:nvGrpSpPr>
          <p:grpSpPr>
            <a:xfrm rot="-5400000" flipH="1">
              <a:off x="7825686" y="-1983253"/>
              <a:ext cx="2575817" cy="2577160"/>
              <a:chOff x="1550275" y="1493275"/>
              <a:chExt cx="1582100" cy="1582925"/>
            </a:xfrm>
          </p:grpSpPr>
          <p:sp>
            <p:nvSpPr>
              <p:cNvPr id="299" name="Google Shape;299;p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1716762" y="1684320"/>
                <a:ext cx="1141726" cy="1127317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1789900" y="1767251"/>
                <a:ext cx="1152276" cy="112674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1881311" y="1863204"/>
                <a:ext cx="1130651" cy="1122046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8"/>
          <p:cNvGrpSpPr/>
          <p:nvPr/>
        </p:nvGrpSpPr>
        <p:grpSpPr>
          <a:xfrm>
            <a:off x="-1492759" y="-2032508"/>
            <a:ext cx="12250075" cy="8325602"/>
            <a:chOff x="-1492759" y="-2032508"/>
            <a:chExt cx="12250075" cy="8325602"/>
          </a:xfrm>
        </p:grpSpPr>
        <p:sp>
          <p:nvSpPr>
            <p:cNvPr id="315" name="Google Shape;315;p8"/>
            <p:cNvSpPr/>
            <p:nvPr/>
          </p:nvSpPr>
          <p:spPr>
            <a:xfrm rot="10800000" flipH="1">
              <a:off x="-1492759" y="-1738446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104716" y="-2032508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 flipH="1">
              <a:off x="8122159" y="454139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-779552" y="454139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19" name="Google Shape;319;p8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20" name="Google Shape;320;p8"/>
          <p:cNvGrpSpPr/>
          <p:nvPr/>
        </p:nvGrpSpPr>
        <p:grpSpPr>
          <a:xfrm>
            <a:off x="-1622233" y="-1866409"/>
            <a:ext cx="12206092" cy="9046372"/>
            <a:chOff x="-1622233" y="-1866409"/>
            <a:chExt cx="12206092" cy="9046372"/>
          </a:xfrm>
        </p:grpSpPr>
        <p:grpSp>
          <p:nvGrpSpPr>
            <p:cNvPr id="321" name="Google Shape;321;p8"/>
            <p:cNvGrpSpPr/>
            <p:nvPr/>
          </p:nvGrpSpPr>
          <p:grpSpPr>
            <a:xfrm rot="5400000">
              <a:off x="-1621562" y="-1867081"/>
              <a:ext cx="2575817" cy="2577160"/>
              <a:chOff x="1550275" y="1493275"/>
              <a:chExt cx="1582100" cy="1582925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1700256" y="1684326"/>
                <a:ext cx="1158221" cy="111764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791667" y="1767247"/>
                <a:ext cx="1150569" cy="113528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937927" y="1863201"/>
                <a:ext cx="1074156" cy="1085006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36" name="Google Shape;336;p8"/>
            <p:cNvGrpSpPr/>
            <p:nvPr/>
          </p:nvGrpSpPr>
          <p:grpSpPr>
            <a:xfrm rot="-5400000" flipH="1">
              <a:off x="8007370" y="-1867081"/>
              <a:ext cx="2575817" cy="2577160"/>
              <a:chOff x="1550275" y="1493275"/>
              <a:chExt cx="1582100" cy="1582925"/>
            </a:xfrm>
          </p:grpSpPr>
          <p:sp>
            <p:nvSpPr>
              <p:cNvPr id="337" name="Google Shape;337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718544" y="1684326"/>
                <a:ext cx="1139830" cy="112542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800803" y="1767246"/>
                <a:ext cx="1141274" cy="1143053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883078" y="1863201"/>
                <a:ext cx="1128967" cy="1138508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51" name="Google Shape;351;p8"/>
            <p:cNvGrpSpPr/>
            <p:nvPr/>
          </p:nvGrpSpPr>
          <p:grpSpPr>
            <a:xfrm rot="-5400000">
              <a:off x="7451383" y="4603474"/>
              <a:ext cx="2575817" cy="2577160"/>
              <a:chOff x="1550275" y="1493275"/>
              <a:chExt cx="1582100" cy="1582925"/>
            </a:xfrm>
          </p:grpSpPr>
          <p:sp>
            <p:nvSpPr>
              <p:cNvPr id="352" name="Google Shape;352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66" name="Google Shape;366;p8"/>
            <p:cNvGrpSpPr/>
            <p:nvPr/>
          </p:nvGrpSpPr>
          <p:grpSpPr>
            <a:xfrm rot="5400000" flipH="1">
              <a:off x="-932892" y="4603474"/>
              <a:ext cx="2575817" cy="2577160"/>
              <a:chOff x="1550275" y="1493275"/>
              <a:chExt cx="1582100" cy="1582925"/>
            </a:xfrm>
          </p:grpSpPr>
          <p:sp>
            <p:nvSpPr>
              <p:cNvPr id="367" name="Google Shape;367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9"/>
          <p:cNvGrpSpPr/>
          <p:nvPr/>
        </p:nvGrpSpPr>
        <p:grpSpPr>
          <a:xfrm>
            <a:off x="-1140563" y="-1892252"/>
            <a:ext cx="11385547" cy="9159207"/>
            <a:chOff x="-1140563" y="-1892252"/>
            <a:chExt cx="11385547" cy="9159207"/>
          </a:xfrm>
        </p:grpSpPr>
        <p:sp>
          <p:nvSpPr>
            <p:cNvPr id="383" name="Google Shape;383;p9"/>
            <p:cNvSpPr/>
            <p:nvPr/>
          </p:nvSpPr>
          <p:spPr>
            <a:xfrm rot="5400000" flipH="1">
              <a:off x="8493284" y="-1067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 rot="10800000">
              <a:off x="2973434" y="4629655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 rot="5400000">
              <a:off x="-1148213" y="-1884602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6" name="Google Shape;386;p9"/>
          <p:cNvGrpSpPr/>
          <p:nvPr/>
        </p:nvGrpSpPr>
        <p:grpSpPr>
          <a:xfrm>
            <a:off x="-1245180" y="-1990269"/>
            <a:ext cx="11680419" cy="9091126"/>
            <a:chOff x="-1245180" y="-1990269"/>
            <a:chExt cx="11680419" cy="9091126"/>
          </a:xfrm>
        </p:grpSpPr>
        <p:grpSp>
          <p:nvGrpSpPr>
            <p:cNvPr id="387" name="Google Shape;387;p9"/>
            <p:cNvGrpSpPr/>
            <p:nvPr/>
          </p:nvGrpSpPr>
          <p:grpSpPr>
            <a:xfrm>
              <a:off x="7859423" y="-1977325"/>
              <a:ext cx="2575817" cy="2577160"/>
              <a:chOff x="1550275" y="1493275"/>
              <a:chExt cx="1582100" cy="1582925"/>
            </a:xfrm>
          </p:grpSpPr>
          <p:sp>
            <p:nvSpPr>
              <p:cNvPr id="388" name="Google Shape;388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02" name="Google Shape;402;p9"/>
            <p:cNvGrpSpPr/>
            <p:nvPr/>
          </p:nvGrpSpPr>
          <p:grpSpPr>
            <a:xfrm flipH="1">
              <a:off x="-1245180" y="-1990269"/>
              <a:ext cx="2575817" cy="2577160"/>
              <a:chOff x="1550275" y="1493275"/>
              <a:chExt cx="1582100" cy="1582925"/>
            </a:xfrm>
          </p:grpSpPr>
          <p:sp>
            <p:nvSpPr>
              <p:cNvPr id="403" name="Google Shape;403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17" name="Google Shape;417;p9"/>
            <p:cNvGrpSpPr/>
            <p:nvPr/>
          </p:nvGrpSpPr>
          <p:grpSpPr>
            <a:xfrm rot="5400000" flipH="1">
              <a:off x="3147563" y="4524368"/>
              <a:ext cx="2575817" cy="2577160"/>
              <a:chOff x="1550275" y="1493275"/>
              <a:chExt cx="1582100" cy="1582925"/>
            </a:xfrm>
          </p:grpSpPr>
          <p:sp>
            <p:nvSpPr>
              <p:cNvPr id="418" name="Google Shape;418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432" name="Google Shape;432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3" name="Google Shape;433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0"/>
          <p:cNvSpPr>
            <a:spLocks noGrp="1"/>
          </p:cNvSpPr>
          <p:nvPr>
            <p:ph type="pic" idx="2"/>
          </p:nvPr>
        </p:nvSpPr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10"/>
          <p:cNvSpPr txBox="1">
            <a:spLocks noGrp="1"/>
          </p:cNvSpPr>
          <p:nvPr>
            <p:ph type="title"/>
          </p:nvPr>
        </p:nvSpPr>
        <p:spPr>
          <a:xfrm>
            <a:off x="3762775" y="3377075"/>
            <a:ext cx="4668000" cy="1231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5"/>
          <p:cNvSpPr txBox="1">
            <a:spLocks noGrp="1"/>
          </p:cNvSpPr>
          <p:nvPr>
            <p:ph type="ctrTitle"/>
          </p:nvPr>
        </p:nvSpPr>
        <p:spPr>
          <a:xfrm>
            <a:off x="4128350" y="1248563"/>
            <a:ext cx="430230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</a:t>
            </a:r>
            <a:r>
              <a:rPr lang="en" dirty="0"/>
              <a:t> </a:t>
            </a:r>
            <a:r>
              <a:rPr lang="en-US" dirty="0"/>
              <a:t>dataset</a:t>
            </a:r>
            <a:r>
              <a:rPr lang="en" dirty="0"/>
              <a:t> ANALYSIS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501" name="Google Shape;501;p15"/>
          <p:cNvCxnSpPr/>
          <p:nvPr/>
        </p:nvCxnSpPr>
        <p:spPr>
          <a:xfrm>
            <a:off x="4566650" y="3427975"/>
            <a:ext cx="386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2" name="Google Shape;502;p15"/>
          <p:cNvGrpSpPr/>
          <p:nvPr/>
        </p:nvGrpSpPr>
        <p:grpSpPr>
          <a:xfrm>
            <a:off x="571367" y="1933574"/>
            <a:ext cx="3363014" cy="1880220"/>
            <a:chOff x="5322392" y="1681199"/>
            <a:chExt cx="3363014" cy="1880220"/>
          </a:xfrm>
        </p:grpSpPr>
        <p:sp>
          <p:nvSpPr>
            <p:cNvPr id="503" name="Google Shape;503;p15"/>
            <p:cNvSpPr/>
            <p:nvPr/>
          </p:nvSpPr>
          <p:spPr>
            <a:xfrm>
              <a:off x="5322392" y="1681199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5515082" y="2621929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7772886" y="1884445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5"/>
          <p:cNvGrpSpPr/>
          <p:nvPr/>
        </p:nvGrpSpPr>
        <p:grpSpPr>
          <a:xfrm>
            <a:off x="1079313" y="1242733"/>
            <a:ext cx="2303815" cy="2658033"/>
            <a:chOff x="1598538" y="1762441"/>
            <a:chExt cx="2303815" cy="2658033"/>
          </a:xfrm>
        </p:grpSpPr>
        <p:sp>
          <p:nvSpPr>
            <p:cNvPr id="507" name="Google Shape;507;p15"/>
            <p:cNvSpPr/>
            <p:nvPr/>
          </p:nvSpPr>
          <p:spPr>
            <a:xfrm>
              <a:off x="1598538" y="4247675"/>
              <a:ext cx="230381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1828720" y="2898471"/>
              <a:ext cx="1843462" cy="1413043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1828720" y="2898471"/>
              <a:ext cx="1843462" cy="1413043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2081682" y="1762441"/>
              <a:ext cx="1364348" cy="1364281"/>
            </a:xfrm>
            <a:custGeom>
              <a:avLst/>
              <a:gdLst/>
              <a:ahLst/>
              <a:cxnLst/>
              <a:rect l="l" t="t" r="r" b="b"/>
              <a:pathLst>
                <a:path w="8953" h="8953" extrusionOk="0">
                  <a:moveTo>
                    <a:pt x="4477" y="1"/>
                  </a:moveTo>
                  <a:cubicBezTo>
                    <a:pt x="2002" y="1"/>
                    <a:pt x="1" y="2002"/>
                    <a:pt x="1" y="4477"/>
                  </a:cubicBezTo>
                  <a:cubicBezTo>
                    <a:pt x="1" y="6951"/>
                    <a:pt x="2002" y="8952"/>
                    <a:pt x="4477" y="8952"/>
                  </a:cubicBezTo>
                  <a:cubicBezTo>
                    <a:pt x="6951" y="8952"/>
                    <a:pt x="8952" y="6951"/>
                    <a:pt x="8952" y="4477"/>
                  </a:cubicBezTo>
                  <a:cubicBezTo>
                    <a:pt x="8952" y="2002"/>
                    <a:pt x="6951" y="1"/>
                    <a:pt x="4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157113" y="1837871"/>
              <a:ext cx="1213482" cy="1213422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82" y="1"/>
                  </a:moveTo>
                  <a:cubicBezTo>
                    <a:pt x="1782" y="1"/>
                    <a:pt x="1" y="1782"/>
                    <a:pt x="1" y="3982"/>
                  </a:cubicBezTo>
                  <a:cubicBezTo>
                    <a:pt x="1" y="6181"/>
                    <a:pt x="1782" y="7963"/>
                    <a:pt x="3982" y="7963"/>
                  </a:cubicBezTo>
                  <a:cubicBezTo>
                    <a:pt x="6181" y="7963"/>
                    <a:pt x="7963" y="6181"/>
                    <a:pt x="7963" y="3982"/>
                  </a:cubicBezTo>
                  <a:cubicBezTo>
                    <a:pt x="7963" y="1782"/>
                    <a:pt x="6181" y="1"/>
                    <a:pt x="3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328091" y="1837871"/>
              <a:ext cx="871518" cy="227507"/>
            </a:xfrm>
            <a:custGeom>
              <a:avLst/>
              <a:gdLst/>
              <a:ahLst/>
              <a:cxnLst/>
              <a:rect l="l" t="t" r="r" b="b"/>
              <a:pathLst>
                <a:path w="5719" h="1493" extrusionOk="0">
                  <a:moveTo>
                    <a:pt x="2860" y="1"/>
                  </a:moveTo>
                  <a:cubicBezTo>
                    <a:pt x="1782" y="1"/>
                    <a:pt x="792" y="441"/>
                    <a:pt x="77" y="1133"/>
                  </a:cubicBezTo>
                  <a:cubicBezTo>
                    <a:pt x="0" y="1221"/>
                    <a:pt x="0" y="1342"/>
                    <a:pt x="66" y="1430"/>
                  </a:cubicBezTo>
                  <a:cubicBezTo>
                    <a:pt x="112" y="1470"/>
                    <a:pt x="169" y="1492"/>
                    <a:pt x="224" y="1492"/>
                  </a:cubicBezTo>
                  <a:cubicBezTo>
                    <a:pt x="276" y="1492"/>
                    <a:pt x="326" y="1473"/>
                    <a:pt x="363" y="1430"/>
                  </a:cubicBezTo>
                  <a:cubicBezTo>
                    <a:pt x="1012" y="803"/>
                    <a:pt x="1892" y="408"/>
                    <a:pt x="2860" y="408"/>
                  </a:cubicBezTo>
                  <a:cubicBezTo>
                    <a:pt x="3827" y="408"/>
                    <a:pt x="4707" y="803"/>
                    <a:pt x="5356" y="1430"/>
                  </a:cubicBezTo>
                  <a:cubicBezTo>
                    <a:pt x="5393" y="1473"/>
                    <a:pt x="5446" y="1492"/>
                    <a:pt x="5499" y="1492"/>
                  </a:cubicBezTo>
                  <a:cubicBezTo>
                    <a:pt x="5556" y="1492"/>
                    <a:pt x="5613" y="1470"/>
                    <a:pt x="5653" y="1430"/>
                  </a:cubicBezTo>
                  <a:cubicBezTo>
                    <a:pt x="5719" y="1342"/>
                    <a:pt x="5719" y="1221"/>
                    <a:pt x="5642" y="1133"/>
                  </a:cubicBezTo>
                  <a:cubicBezTo>
                    <a:pt x="4927" y="441"/>
                    <a:pt x="3948" y="1"/>
                    <a:pt x="2860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257689" y="2697628"/>
              <a:ext cx="1012327" cy="326860"/>
            </a:xfrm>
            <a:custGeom>
              <a:avLst/>
              <a:gdLst/>
              <a:ahLst/>
              <a:cxnLst/>
              <a:rect l="l" t="t" r="r" b="b"/>
              <a:pathLst>
                <a:path w="6643" h="2145" extrusionOk="0">
                  <a:moveTo>
                    <a:pt x="231" y="0"/>
                  </a:moveTo>
                  <a:lnTo>
                    <a:pt x="231" y="11"/>
                  </a:lnTo>
                  <a:cubicBezTo>
                    <a:pt x="187" y="11"/>
                    <a:pt x="154" y="11"/>
                    <a:pt x="121" y="33"/>
                  </a:cubicBezTo>
                  <a:cubicBezTo>
                    <a:pt x="33" y="88"/>
                    <a:pt x="0" y="209"/>
                    <a:pt x="55" y="297"/>
                  </a:cubicBezTo>
                  <a:cubicBezTo>
                    <a:pt x="759" y="1452"/>
                    <a:pt x="1969" y="2145"/>
                    <a:pt x="3322" y="2145"/>
                  </a:cubicBezTo>
                  <a:cubicBezTo>
                    <a:pt x="4674" y="2145"/>
                    <a:pt x="5884" y="1452"/>
                    <a:pt x="6588" y="297"/>
                  </a:cubicBezTo>
                  <a:cubicBezTo>
                    <a:pt x="6643" y="209"/>
                    <a:pt x="6610" y="88"/>
                    <a:pt x="6522" y="33"/>
                  </a:cubicBezTo>
                  <a:cubicBezTo>
                    <a:pt x="6489" y="15"/>
                    <a:pt x="6453" y="6"/>
                    <a:pt x="6419" y="6"/>
                  </a:cubicBezTo>
                  <a:cubicBezTo>
                    <a:pt x="6349" y="6"/>
                    <a:pt x="6283" y="41"/>
                    <a:pt x="6247" y="99"/>
                  </a:cubicBezTo>
                  <a:cubicBezTo>
                    <a:pt x="5631" y="1133"/>
                    <a:pt x="4531" y="1760"/>
                    <a:pt x="3322" y="1760"/>
                  </a:cubicBezTo>
                  <a:cubicBezTo>
                    <a:pt x="2112" y="1760"/>
                    <a:pt x="1012" y="1133"/>
                    <a:pt x="396" y="99"/>
                  </a:cubicBezTo>
                  <a:cubicBezTo>
                    <a:pt x="352" y="33"/>
                    <a:pt x="297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514003" y="2050753"/>
              <a:ext cx="503039" cy="826218"/>
            </a:xfrm>
            <a:custGeom>
              <a:avLst/>
              <a:gdLst/>
              <a:ahLst/>
              <a:cxnLst/>
              <a:rect l="l" t="t" r="r" b="b"/>
              <a:pathLst>
                <a:path w="3301" h="5422" extrusionOk="0">
                  <a:moveTo>
                    <a:pt x="1563" y="0"/>
                  </a:moveTo>
                  <a:cubicBezTo>
                    <a:pt x="1398" y="0"/>
                    <a:pt x="1266" y="121"/>
                    <a:pt x="1266" y="286"/>
                  </a:cubicBezTo>
                  <a:lnTo>
                    <a:pt x="1266" y="297"/>
                  </a:lnTo>
                  <a:cubicBezTo>
                    <a:pt x="1266" y="418"/>
                    <a:pt x="1189" y="539"/>
                    <a:pt x="1057" y="572"/>
                  </a:cubicBezTo>
                  <a:cubicBezTo>
                    <a:pt x="980" y="594"/>
                    <a:pt x="914" y="616"/>
                    <a:pt x="848" y="649"/>
                  </a:cubicBezTo>
                  <a:cubicBezTo>
                    <a:pt x="617" y="748"/>
                    <a:pt x="452" y="902"/>
                    <a:pt x="320" y="1089"/>
                  </a:cubicBezTo>
                  <a:cubicBezTo>
                    <a:pt x="199" y="1276"/>
                    <a:pt x="133" y="1507"/>
                    <a:pt x="133" y="1771"/>
                  </a:cubicBezTo>
                  <a:cubicBezTo>
                    <a:pt x="133" y="2321"/>
                    <a:pt x="441" y="2684"/>
                    <a:pt x="1046" y="2882"/>
                  </a:cubicBezTo>
                  <a:lnTo>
                    <a:pt x="2101" y="3200"/>
                  </a:lnTo>
                  <a:cubicBezTo>
                    <a:pt x="2244" y="3244"/>
                    <a:pt x="2343" y="3299"/>
                    <a:pt x="2409" y="3365"/>
                  </a:cubicBezTo>
                  <a:cubicBezTo>
                    <a:pt x="2475" y="3431"/>
                    <a:pt x="2497" y="3519"/>
                    <a:pt x="2497" y="3629"/>
                  </a:cubicBezTo>
                  <a:cubicBezTo>
                    <a:pt x="2497" y="3783"/>
                    <a:pt x="2431" y="3904"/>
                    <a:pt x="2277" y="4014"/>
                  </a:cubicBezTo>
                  <a:cubicBezTo>
                    <a:pt x="2134" y="4113"/>
                    <a:pt x="1947" y="4168"/>
                    <a:pt x="1728" y="4168"/>
                  </a:cubicBezTo>
                  <a:cubicBezTo>
                    <a:pt x="1486" y="4168"/>
                    <a:pt x="1288" y="4102"/>
                    <a:pt x="1112" y="3959"/>
                  </a:cubicBezTo>
                  <a:cubicBezTo>
                    <a:pt x="1002" y="3871"/>
                    <a:pt x="914" y="3750"/>
                    <a:pt x="848" y="3618"/>
                  </a:cubicBezTo>
                  <a:cubicBezTo>
                    <a:pt x="799" y="3511"/>
                    <a:pt x="690" y="3439"/>
                    <a:pt x="582" y="3439"/>
                  </a:cubicBezTo>
                  <a:cubicBezTo>
                    <a:pt x="568" y="3439"/>
                    <a:pt x="554" y="3440"/>
                    <a:pt x="540" y="3442"/>
                  </a:cubicBezTo>
                  <a:lnTo>
                    <a:pt x="287" y="3486"/>
                  </a:lnTo>
                  <a:cubicBezTo>
                    <a:pt x="111" y="3508"/>
                    <a:pt x="1" y="3695"/>
                    <a:pt x="56" y="3871"/>
                  </a:cubicBezTo>
                  <a:cubicBezTo>
                    <a:pt x="111" y="4014"/>
                    <a:pt x="177" y="4146"/>
                    <a:pt x="265" y="4267"/>
                  </a:cubicBezTo>
                  <a:cubicBezTo>
                    <a:pt x="419" y="4476"/>
                    <a:pt x="617" y="4641"/>
                    <a:pt x="859" y="4751"/>
                  </a:cubicBezTo>
                  <a:cubicBezTo>
                    <a:pt x="925" y="4784"/>
                    <a:pt x="991" y="4806"/>
                    <a:pt x="1057" y="4828"/>
                  </a:cubicBezTo>
                  <a:cubicBezTo>
                    <a:pt x="1178" y="4861"/>
                    <a:pt x="1266" y="4982"/>
                    <a:pt x="1266" y="5103"/>
                  </a:cubicBezTo>
                  <a:lnTo>
                    <a:pt x="1266" y="5125"/>
                  </a:lnTo>
                  <a:cubicBezTo>
                    <a:pt x="1266" y="5290"/>
                    <a:pt x="1398" y="5422"/>
                    <a:pt x="1563" y="5422"/>
                  </a:cubicBezTo>
                  <a:lnTo>
                    <a:pt x="1782" y="5422"/>
                  </a:lnTo>
                  <a:cubicBezTo>
                    <a:pt x="1947" y="5422"/>
                    <a:pt x="2079" y="5290"/>
                    <a:pt x="2079" y="5125"/>
                  </a:cubicBezTo>
                  <a:lnTo>
                    <a:pt x="2079" y="5114"/>
                  </a:lnTo>
                  <a:cubicBezTo>
                    <a:pt x="2079" y="4982"/>
                    <a:pt x="2156" y="4872"/>
                    <a:pt x="2288" y="4839"/>
                  </a:cubicBezTo>
                  <a:cubicBezTo>
                    <a:pt x="2365" y="4806"/>
                    <a:pt x="2453" y="4784"/>
                    <a:pt x="2530" y="4751"/>
                  </a:cubicBezTo>
                  <a:cubicBezTo>
                    <a:pt x="2772" y="4630"/>
                    <a:pt x="2959" y="4476"/>
                    <a:pt x="3102" y="4267"/>
                  </a:cubicBezTo>
                  <a:cubicBezTo>
                    <a:pt x="3234" y="4069"/>
                    <a:pt x="3300" y="3827"/>
                    <a:pt x="3300" y="3563"/>
                  </a:cubicBezTo>
                  <a:cubicBezTo>
                    <a:pt x="3300" y="3255"/>
                    <a:pt x="3223" y="3014"/>
                    <a:pt x="3058" y="2827"/>
                  </a:cubicBezTo>
                  <a:lnTo>
                    <a:pt x="3047" y="2838"/>
                  </a:lnTo>
                  <a:cubicBezTo>
                    <a:pt x="2882" y="2651"/>
                    <a:pt x="2607" y="2497"/>
                    <a:pt x="2233" y="2398"/>
                  </a:cubicBezTo>
                  <a:lnTo>
                    <a:pt x="1486" y="2178"/>
                  </a:lnTo>
                  <a:cubicBezTo>
                    <a:pt x="1288" y="2123"/>
                    <a:pt x="1156" y="2068"/>
                    <a:pt x="1068" y="1991"/>
                  </a:cubicBezTo>
                  <a:cubicBezTo>
                    <a:pt x="980" y="1914"/>
                    <a:pt x="936" y="1826"/>
                    <a:pt x="936" y="1727"/>
                  </a:cubicBezTo>
                  <a:cubicBezTo>
                    <a:pt x="936" y="1628"/>
                    <a:pt x="969" y="1551"/>
                    <a:pt x="1024" y="1474"/>
                  </a:cubicBezTo>
                  <a:cubicBezTo>
                    <a:pt x="1090" y="1397"/>
                    <a:pt x="1178" y="1342"/>
                    <a:pt x="1277" y="1298"/>
                  </a:cubicBezTo>
                  <a:cubicBezTo>
                    <a:pt x="1387" y="1265"/>
                    <a:pt x="1508" y="1243"/>
                    <a:pt x="1640" y="1243"/>
                  </a:cubicBezTo>
                  <a:cubicBezTo>
                    <a:pt x="1771" y="1254"/>
                    <a:pt x="1892" y="1276"/>
                    <a:pt x="2002" y="1331"/>
                  </a:cubicBezTo>
                  <a:cubicBezTo>
                    <a:pt x="2123" y="1386"/>
                    <a:pt x="2211" y="1463"/>
                    <a:pt x="2288" y="1562"/>
                  </a:cubicBezTo>
                  <a:cubicBezTo>
                    <a:pt x="2321" y="1595"/>
                    <a:pt x="2343" y="1639"/>
                    <a:pt x="2365" y="1683"/>
                  </a:cubicBezTo>
                  <a:cubicBezTo>
                    <a:pt x="2423" y="1788"/>
                    <a:pt x="2522" y="1852"/>
                    <a:pt x="2634" y="1852"/>
                  </a:cubicBezTo>
                  <a:cubicBezTo>
                    <a:pt x="2651" y="1852"/>
                    <a:pt x="2667" y="1851"/>
                    <a:pt x="2684" y="1848"/>
                  </a:cubicBezTo>
                  <a:lnTo>
                    <a:pt x="2937" y="1804"/>
                  </a:lnTo>
                  <a:cubicBezTo>
                    <a:pt x="3124" y="1771"/>
                    <a:pt x="3234" y="1562"/>
                    <a:pt x="3146" y="1386"/>
                  </a:cubicBezTo>
                  <a:cubicBezTo>
                    <a:pt x="3091" y="1265"/>
                    <a:pt x="3025" y="1166"/>
                    <a:pt x="2948" y="1067"/>
                  </a:cubicBezTo>
                  <a:cubicBezTo>
                    <a:pt x="2805" y="891"/>
                    <a:pt x="2618" y="748"/>
                    <a:pt x="2398" y="649"/>
                  </a:cubicBezTo>
                  <a:cubicBezTo>
                    <a:pt x="2365" y="627"/>
                    <a:pt x="2321" y="616"/>
                    <a:pt x="2277" y="594"/>
                  </a:cubicBezTo>
                  <a:cubicBezTo>
                    <a:pt x="2156" y="561"/>
                    <a:pt x="2079" y="451"/>
                    <a:pt x="2079" y="319"/>
                  </a:cubicBezTo>
                  <a:lnTo>
                    <a:pt x="2079" y="286"/>
                  </a:lnTo>
                  <a:cubicBezTo>
                    <a:pt x="2079" y="121"/>
                    <a:pt x="1947" y="0"/>
                    <a:pt x="1782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514003" y="2030638"/>
              <a:ext cx="503039" cy="827894"/>
            </a:xfrm>
            <a:custGeom>
              <a:avLst/>
              <a:gdLst/>
              <a:ahLst/>
              <a:cxnLst/>
              <a:rect l="l" t="t" r="r" b="b"/>
              <a:pathLst>
                <a:path w="3301" h="5433" extrusionOk="0">
                  <a:moveTo>
                    <a:pt x="3047" y="2838"/>
                  </a:moveTo>
                  <a:cubicBezTo>
                    <a:pt x="2882" y="2651"/>
                    <a:pt x="2607" y="2508"/>
                    <a:pt x="2233" y="2398"/>
                  </a:cubicBezTo>
                  <a:lnTo>
                    <a:pt x="1486" y="2189"/>
                  </a:lnTo>
                  <a:cubicBezTo>
                    <a:pt x="1288" y="2134"/>
                    <a:pt x="1156" y="2068"/>
                    <a:pt x="1068" y="2002"/>
                  </a:cubicBezTo>
                  <a:cubicBezTo>
                    <a:pt x="980" y="1925"/>
                    <a:pt x="936" y="1837"/>
                    <a:pt x="936" y="1738"/>
                  </a:cubicBezTo>
                  <a:cubicBezTo>
                    <a:pt x="936" y="1639"/>
                    <a:pt x="969" y="1562"/>
                    <a:pt x="1024" y="1485"/>
                  </a:cubicBezTo>
                  <a:cubicBezTo>
                    <a:pt x="1090" y="1408"/>
                    <a:pt x="1178" y="1353"/>
                    <a:pt x="1277" y="1309"/>
                  </a:cubicBezTo>
                  <a:cubicBezTo>
                    <a:pt x="1387" y="1265"/>
                    <a:pt x="1508" y="1254"/>
                    <a:pt x="1640" y="1254"/>
                  </a:cubicBezTo>
                  <a:cubicBezTo>
                    <a:pt x="1771" y="1254"/>
                    <a:pt x="1892" y="1287"/>
                    <a:pt x="2002" y="1342"/>
                  </a:cubicBezTo>
                  <a:cubicBezTo>
                    <a:pt x="2123" y="1397"/>
                    <a:pt x="2211" y="1474"/>
                    <a:pt x="2288" y="1562"/>
                  </a:cubicBezTo>
                  <a:cubicBezTo>
                    <a:pt x="2321" y="1606"/>
                    <a:pt x="2343" y="1650"/>
                    <a:pt x="2365" y="1694"/>
                  </a:cubicBezTo>
                  <a:cubicBezTo>
                    <a:pt x="2431" y="1804"/>
                    <a:pt x="2552" y="1881"/>
                    <a:pt x="2684" y="1859"/>
                  </a:cubicBezTo>
                  <a:lnTo>
                    <a:pt x="2937" y="1815"/>
                  </a:lnTo>
                  <a:cubicBezTo>
                    <a:pt x="3124" y="1771"/>
                    <a:pt x="3234" y="1573"/>
                    <a:pt x="3146" y="1397"/>
                  </a:cubicBezTo>
                  <a:cubicBezTo>
                    <a:pt x="3091" y="1276"/>
                    <a:pt x="3025" y="1177"/>
                    <a:pt x="2948" y="1078"/>
                  </a:cubicBezTo>
                  <a:cubicBezTo>
                    <a:pt x="2805" y="891"/>
                    <a:pt x="2618" y="759"/>
                    <a:pt x="2398" y="660"/>
                  </a:cubicBezTo>
                  <a:cubicBezTo>
                    <a:pt x="2365" y="638"/>
                    <a:pt x="2321" y="616"/>
                    <a:pt x="2277" y="605"/>
                  </a:cubicBezTo>
                  <a:cubicBezTo>
                    <a:pt x="2156" y="572"/>
                    <a:pt x="2079" y="451"/>
                    <a:pt x="2079" y="330"/>
                  </a:cubicBezTo>
                  <a:lnTo>
                    <a:pt x="2079" y="297"/>
                  </a:lnTo>
                  <a:cubicBezTo>
                    <a:pt x="2079" y="132"/>
                    <a:pt x="1947" y="0"/>
                    <a:pt x="1782" y="0"/>
                  </a:cubicBezTo>
                  <a:lnTo>
                    <a:pt x="1563" y="0"/>
                  </a:lnTo>
                  <a:cubicBezTo>
                    <a:pt x="1398" y="0"/>
                    <a:pt x="1266" y="132"/>
                    <a:pt x="1266" y="297"/>
                  </a:cubicBezTo>
                  <a:lnTo>
                    <a:pt x="1266" y="297"/>
                  </a:lnTo>
                  <a:cubicBezTo>
                    <a:pt x="1266" y="429"/>
                    <a:pt x="1189" y="550"/>
                    <a:pt x="1057" y="583"/>
                  </a:cubicBezTo>
                  <a:cubicBezTo>
                    <a:pt x="980" y="605"/>
                    <a:pt x="914" y="627"/>
                    <a:pt x="848" y="660"/>
                  </a:cubicBezTo>
                  <a:cubicBezTo>
                    <a:pt x="617" y="759"/>
                    <a:pt x="452" y="902"/>
                    <a:pt x="320" y="1100"/>
                  </a:cubicBezTo>
                  <a:cubicBezTo>
                    <a:pt x="199" y="1287"/>
                    <a:pt x="133" y="1518"/>
                    <a:pt x="133" y="1771"/>
                  </a:cubicBezTo>
                  <a:cubicBezTo>
                    <a:pt x="133" y="2332"/>
                    <a:pt x="441" y="2695"/>
                    <a:pt x="1046" y="2882"/>
                  </a:cubicBezTo>
                  <a:lnTo>
                    <a:pt x="2101" y="3211"/>
                  </a:lnTo>
                  <a:cubicBezTo>
                    <a:pt x="2244" y="3255"/>
                    <a:pt x="2343" y="3310"/>
                    <a:pt x="2409" y="3376"/>
                  </a:cubicBezTo>
                  <a:cubicBezTo>
                    <a:pt x="2475" y="3442"/>
                    <a:pt x="2497" y="3530"/>
                    <a:pt x="2497" y="3629"/>
                  </a:cubicBezTo>
                  <a:cubicBezTo>
                    <a:pt x="2497" y="3783"/>
                    <a:pt x="2431" y="3915"/>
                    <a:pt x="2277" y="4025"/>
                  </a:cubicBezTo>
                  <a:cubicBezTo>
                    <a:pt x="2134" y="4124"/>
                    <a:pt x="1947" y="4179"/>
                    <a:pt x="1728" y="4179"/>
                  </a:cubicBezTo>
                  <a:cubicBezTo>
                    <a:pt x="1486" y="4179"/>
                    <a:pt x="1288" y="4113"/>
                    <a:pt x="1112" y="3970"/>
                  </a:cubicBezTo>
                  <a:cubicBezTo>
                    <a:pt x="1002" y="3882"/>
                    <a:pt x="914" y="3761"/>
                    <a:pt x="848" y="3629"/>
                  </a:cubicBezTo>
                  <a:cubicBezTo>
                    <a:pt x="793" y="3508"/>
                    <a:pt x="661" y="3431"/>
                    <a:pt x="540" y="3453"/>
                  </a:cubicBezTo>
                  <a:lnTo>
                    <a:pt x="287" y="3486"/>
                  </a:lnTo>
                  <a:cubicBezTo>
                    <a:pt x="111" y="3519"/>
                    <a:pt x="1" y="3706"/>
                    <a:pt x="56" y="3882"/>
                  </a:cubicBezTo>
                  <a:cubicBezTo>
                    <a:pt x="111" y="4025"/>
                    <a:pt x="177" y="4157"/>
                    <a:pt x="265" y="4278"/>
                  </a:cubicBezTo>
                  <a:cubicBezTo>
                    <a:pt x="419" y="4487"/>
                    <a:pt x="617" y="4641"/>
                    <a:pt x="859" y="4762"/>
                  </a:cubicBezTo>
                  <a:cubicBezTo>
                    <a:pt x="925" y="4784"/>
                    <a:pt x="991" y="4817"/>
                    <a:pt x="1057" y="4839"/>
                  </a:cubicBezTo>
                  <a:cubicBezTo>
                    <a:pt x="1178" y="4872"/>
                    <a:pt x="1266" y="4982"/>
                    <a:pt x="1266" y="5114"/>
                  </a:cubicBezTo>
                  <a:lnTo>
                    <a:pt x="1266" y="5136"/>
                  </a:lnTo>
                  <a:cubicBezTo>
                    <a:pt x="1266" y="5301"/>
                    <a:pt x="1398" y="5433"/>
                    <a:pt x="1563" y="5433"/>
                  </a:cubicBezTo>
                  <a:lnTo>
                    <a:pt x="1782" y="5433"/>
                  </a:lnTo>
                  <a:cubicBezTo>
                    <a:pt x="1947" y="5433"/>
                    <a:pt x="2079" y="5301"/>
                    <a:pt x="2079" y="5136"/>
                  </a:cubicBezTo>
                  <a:lnTo>
                    <a:pt x="2079" y="5125"/>
                  </a:lnTo>
                  <a:cubicBezTo>
                    <a:pt x="2079" y="4993"/>
                    <a:pt x="2156" y="4883"/>
                    <a:pt x="2288" y="4839"/>
                  </a:cubicBezTo>
                  <a:cubicBezTo>
                    <a:pt x="2365" y="4817"/>
                    <a:pt x="2453" y="4795"/>
                    <a:pt x="2530" y="4751"/>
                  </a:cubicBezTo>
                  <a:cubicBezTo>
                    <a:pt x="2772" y="4641"/>
                    <a:pt x="2959" y="4487"/>
                    <a:pt x="3102" y="4278"/>
                  </a:cubicBezTo>
                  <a:cubicBezTo>
                    <a:pt x="3234" y="4080"/>
                    <a:pt x="3300" y="3838"/>
                    <a:pt x="3300" y="3574"/>
                  </a:cubicBezTo>
                  <a:cubicBezTo>
                    <a:pt x="3300" y="3266"/>
                    <a:pt x="3223" y="3025"/>
                    <a:pt x="3058" y="2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3241344" y="2208624"/>
              <a:ext cx="78938" cy="470710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113" y="1"/>
                  </a:moveTo>
                  <a:cubicBezTo>
                    <a:pt x="101" y="1"/>
                    <a:pt x="89" y="3"/>
                    <a:pt x="78" y="9"/>
                  </a:cubicBezTo>
                  <a:cubicBezTo>
                    <a:pt x="23" y="31"/>
                    <a:pt x="1" y="97"/>
                    <a:pt x="23" y="141"/>
                  </a:cubicBezTo>
                  <a:cubicBezTo>
                    <a:pt x="221" y="592"/>
                    <a:pt x="320" y="1054"/>
                    <a:pt x="320" y="1549"/>
                  </a:cubicBezTo>
                  <a:cubicBezTo>
                    <a:pt x="320" y="2032"/>
                    <a:pt x="221" y="2505"/>
                    <a:pt x="23" y="2956"/>
                  </a:cubicBezTo>
                  <a:cubicBezTo>
                    <a:pt x="1" y="3000"/>
                    <a:pt x="23" y="3066"/>
                    <a:pt x="78" y="3088"/>
                  </a:cubicBezTo>
                  <a:lnTo>
                    <a:pt x="111" y="3088"/>
                  </a:lnTo>
                  <a:cubicBezTo>
                    <a:pt x="155" y="3088"/>
                    <a:pt x="188" y="3066"/>
                    <a:pt x="210" y="3033"/>
                  </a:cubicBezTo>
                  <a:cubicBezTo>
                    <a:pt x="419" y="2560"/>
                    <a:pt x="518" y="2065"/>
                    <a:pt x="518" y="1549"/>
                  </a:cubicBezTo>
                  <a:cubicBezTo>
                    <a:pt x="518" y="1032"/>
                    <a:pt x="419" y="537"/>
                    <a:pt x="210" y="64"/>
                  </a:cubicBezTo>
                  <a:cubicBezTo>
                    <a:pt x="185" y="23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207401" y="2208624"/>
              <a:ext cx="78938" cy="470710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409" y="1"/>
                  </a:moveTo>
                  <a:cubicBezTo>
                    <a:pt x="370" y="1"/>
                    <a:pt x="336" y="23"/>
                    <a:pt x="319" y="64"/>
                  </a:cubicBezTo>
                  <a:cubicBezTo>
                    <a:pt x="110" y="537"/>
                    <a:pt x="0" y="1032"/>
                    <a:pt x="0" y="1549"/>
                  </a:cubicBezTo>
                  <a:cubicBezTo>
                    <a:pt x="0" y="2065"/>
                    <a:pt x="110" y="2560"/>
                    <a:pt x="319" y="3033"/>
                  </a:cubicBezTo>
                  <a:cubicBezTo>
                    <a:pt x="330" y="3066"/>
                    <a:pt x="363" y="3088"/>
                    <a:pt x="407" y="3088"/>
                  </a:cubicBezTo>
                  <a:lnTo>
                    <a:pt x="451" y="3088"/>
                  </a:lnTo>
                  <a:cubicBezTo>
                    <a:pt x="495" y="3055"/>
                    <a:pt x="517" y="3000"/>
                    <a:pt x="495" y="2956"/>
                  </a:cubicBezTo>
                  <a:cubicBezTo>
                    <a:pt x="297" y="2505"/>
                    <a:pt x="198" y="2032"/>
                    <a:pt x="198" y="1549"/>
                  </a:cubicBezTo>
                  <a:cubicBezTo>
                    <a:pt x="198" y="1054"/>
                    <a:pt x="297" y="592"/>
                    <a:pt x="495" y="141"/>
                  </a:cubicBezTo>
                  <a:cubicBezTo>
                    <a:pt x="517" y="97"/>
                    <a:pt x="495" y="31"/>
                    <a:pt x="451" y="9"/>
                  </a:cubicBezTo>
                  <a:cubicBezTo>
                    <a:pt x="437" y="3"/>
                    <a:pt x="423" y="1"/>
                    <a:pt x="40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1833749" y="3029370"/>
              <a:ext cx="48765" cy="6857"/>
            </a:xfrm>
            <a:custGeom>
              <a:avLst/>
              <a:gdLst/>
              <a:ahLst/>
              <a:cxnLst/>
              <a:rect l="l" t="t" r="r" b="b"/>
              <a:pathLst>
                <a:path w="320" h="45" extrusionOk="0">
                  <a:moveTo>
                    <a:pt x="297" y="45"/>
                  </a:moveTo>
                  <a:lnTo>
                    <a:pt x="22" y="45"/>
                  </a:lnTo>
                  <a:cubicBezTo>
                    <a:pt x="11" y="45"/>
                    <a:pt x="0" y="45"/>
                    <a:pt x="0" y="23"/>
                  </a:cubicBezTo>
                  <a:cubicBezTo>
                    <a:pt x="0" y="12"/>
                    <a:pt x="11" y="1"/>
                    <a:pt x="22" y="1"/>
                  </a:cubicBezTo>
                  <a:lnTo>
                    <a:pt x="297" y="1"/>
                  </a:lnTo>
                  <a:cubicBezTo>
                    <a:pt x="308" y="1"/>
                    <a:pt x="319" y="12"/>
                    <a:pt x="319" y="23"/>
                  </a:cubicBezTo>
                  <a:cubicBezTo>
                    <a:pt x="319" y="45"/>
                    <a:pt x="308" y="45"/>
                    <a:pt x="297" y="4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939771" y="3540470"/>
              <a:ext cx="263178" cy="264993"/>
            </a:xfrm>
            <a:custGeom>
              <a:avLst/>
              <a:gdLst/>
              <a:ahLst/>
              <a:cxnLst/>
              <a:rect l="l" t="t" r="r" b="b"/>
              <a:pathLst>
                <a:path w="1727" h="1739" extrusionOk="0">
                  <a:moveTo>
                    <a:pt x="869" y="1"/>
                  </a:moveTo>
                  <a:cubicBezTo>
                    <a:pt x="385" y="1"/>
                    <a:pt x="0" y="386"/>
                    <a:pt x="0" y="869"/>
                  </a:cubicBezTo>
                  <a:cubicBezTo>
                    <a:pt x="0" y="1342"/>
                    <a:pt x="385" y="1738"/>
                    <a:pt x="869" y="1738"/>
                  </a:cubicBezTo>
                  <a:cubicBezTo>
                    <a:pt x="1342" y="1738"/>
                    <a:pt x="1727" y="1342"/>
                    <a:pt x="1727" y="869"/>
                  </a:cubicBezTo>
                  <a:cubicBezTo>
                    <a:pt x="1727" y="386"/>
                    <a:pt x="1342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1863922" y="2995845"/>
              <a:ext cx="1243502" cy="75582"/>
            </a:xfrm>
            <a:custGeom>
              <a:avLst/>
              <a:gdLst/>
              <a:ahLst/>
              <a:cxnLst/>
              <a:rect l="l" t="t" r="r" b="b"/>
              <a:pathLst>
                <a:path w="8160" h="496" extrusionOk="0">
                  <a:moveTo>
                    <a:pt x="242" y="1"/>
                  </a:moveTo>
                  <a:cubicBezTo>
                    <a:pt x="110" y="1"/>
                    <a:pt x="0" y="111"/>
                    <a:pt x="0" y="243"/>
                  </a:cubicBezTo>
                  <a:cubicBezTo>
                    <a:pt x="0" y="386"/>
                    <a:pt x="110" y="496"/>
                    <a:pt x="242" y="496"/>
                  </a:cubicBezTo>
                  <a:lnTo>
                    <a:pt x="7918" y="496"/>
                  </a:lnTo>
                  <a:cubicBezTo>
                    <a:pt x="8050" y="496"/>
                    <a:pt x="8160" y="386"/>
                    <a:pt x="8160" y="243"/>
                  </a:cubicBezTo>
                  <a:cubicBezTo>
                    <a:pt x="8160" y="111"/>
                    <a:pt x="8050" y="1"/>
                    <a:pt x="7918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 rot="194619">
              <a:off x="1803140" y="2947993"/>
              <a:ext cx="1843451" cy="1413058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1846150" y="3029375"/>
              <a:ext cx="1695942" cy="1213433"/>
            </a:xfrm>
            <a:custGeom>
              <a:avLst/>
              <a:gdLst/>
              <a:ahLst/>
              <a:cxnLst/>
              <a:rect l="l" t="t" r="r" b="b"/>
              <a:pathLst>
                <a:path w="11373" h="8447" extrusionOk="0">
                  <a:moveTo>
                    <a:pt x="10492" y="8446"/>
                  </a:moveTo>
                  <a:lnTo>
                    <a:pt x="10184" y="8446"/>
                  </a:lnTo>
                  <a:cubicBezTo>
                    <a:pt x="10173" y="8446"/>
                    <a:pt x="10162" y="8435"/>
                    <a:pt x="10162" y="8413"/>
                  </a:cubicBezTo>
                  <a:cubicBezTo>
                    <a:pt x="10162" y="8402"/>
                    <a:pt x="10173" y="8391"/>
                    <a:pt x="10184" y="8391"/>
                  </a:cubicBezTo>
                  <a:lnTo>
                    <a:pt x="10492" y="8391"/>
                  </a:lnTo>
                  <a:cubicBezTo>
                    <a:pt x="10569" y="8391"/>
                    <a:pt x="10646" y="8380"/>
                    <a:pt x="10712" y="8358"/>
                  </a:cubicBezTo>
                  <a:cubicBezTo>
                    <a:pt x="10734" y="8358"/>
                    <a:pt x="10745" y="8369"/>
                    <a:pt x="10745" y="8380"/>
                  </a:cubicBezTo>
                  <a:cubicBezTo>
                    <a:pt x="10745" y="8391"/>
                    <a:pt x="10745" y="8402"/>
                    <a:pt x="10734" y="8402"/>
                  </a:cubicBezTo>
                  <a:cubicBezTo>
                    <a:pt x="10646" y="8424"/>
                    <a:pt x="10569" y="8435"/>
                    <a:pt x="10481" y="8435"/>
                  </a:cubicBezTo>
                  <a:close/>
                  <a:moveTo>
                    <a:pt x="9997" y="8446"/>
                  </a:moveTo>
                  <a:lnTo>
                    <a:pt x="9459" y="8446"/>
                  </a:lnTo>
                  <a:cubicBezTo>
                    <a:pt x="9448" y="8446"/>
                    <a:pt x="9437" y="8435"/>
                    <a:pt x="9437" y="8413"/>
                  </a:cubicBezTo>
                  <a:cubicBezTo>
                    <a:pt x="9437" y="8402"/>
                    <a:pt x="9448" y="8391"/>
                    <a:pt x="9459" y="8391"/>
                  </a:cubicBezTo>
                  <a:lnTo>
                    <a:pt x="9997" y="8391"/>
                  </a:lnTo>
                  <a:cubicBezTo>
                    <a:pt x="10008" y="8391"/>
                    <a:pt x="10019" y="8402"/>
                    <a:pt x="10019" y="8413"/>
                  </a:cubicBezTo>
                  <a:cubicBezTo>
                    <a:pt x="10019" y="8435"/>
                    <a:pt x="10019" y="8446"/>
                    <a:pt x="9997" y="8446"/>
                  </a:cubicBezTo>
                  <a:close/>
                  <a:moveTo>
                    <a:pt x="9272" y="8446"/>
                  </a:moveTo>
                  <a:lnTo>
                    <a:pt x="8733" y="8446"/>
                  </a:lnTo>
                  <a:cubicBezTo>
                    <a:pt x="8722" y="8446"/>
                    <a:pt x="8711" y="8435"/>
                    <a:pt x="8711" y="8413"/>
                  </a:cubicBezTo>
                  <a:cubicBezTo>
                    <a:pt x="8711" y="8402"/>
                    <a:pt x="8722" y="8391"/>
                    <a:pt x="8733" y="8391"/>
                  </a:cubicBezTo>
                  <a:lnTo>
                    <a:pt x="9272" y="8391"/>
                  </a:lnTo>
                  <a:cubicBezTo>
                    <a:pt x="9283" y="8391"/>
                    <a:pt x="9294" y="8402"/>
                    <a:pt x="9294" y="8413"/>
                  </a:cubicBezTo>
                  <a:cubicBezTo>
                    <a:pt x="9294" y="8435"/>
                    <a:pt x="9294" y="8446"/>
                    <a:pt x="9272" y="8446"/>
                  </a:cubicBezTo>
                  <a:close/>
                  <a:moveTo>
                    <a:pt x="8546" y="8446"/>
                  </a:moveTo>
                  <a:lnTo>
                    <a:pt x="8007" y="8446"/>
                  </a:lnTo>
                  <a:cubicBezTo>
                    <a:pt x="7996" y="8446"/>
                    <a:pt x="7985" y="8435"/>
                    <a:pt x="7985" y="8413"/>
                  </a:cubicBezTo>
                  <a:cubicBezTo>
                    <a:pt x="7985" y="8402"/>
                    <a:pt x="7996" y="8391"/>
                    <a:pt x="8007" y="8391"/>
                  </a:cubicBezTo>
                  <a:lnTo>
                    <a:pt x="8546" y="8391"/>
                  </a:lnTo>
                  <a:cubicBezTo>
                    <a:pt x="8557" y="8391"/>
                    <a:pt x="8568" y="8402"/>
                    <a:pt x="8568" y="8413"/>
                  </a:cubicBezTo>
                  <a:cubicBezTo>
                    <a:pt x="8568" y="8435"/>
                    <a:pt x="8568" y="8446"/>
                    <a:pt x="8546" y="8446"/>
                  </a:cubicBezTo>
                  <a:close/>
                  <a:moveTo>
                    <a:pt x="7820" y="8446"/>
                  </a:moveTo>
                  <a:lnTo>
                    <a:pt x="7281" y="8446"/>
                  </a:lnTo>
                  <a:cubicBezTo>
                    <a:pt x="7270" y="8446"/>
                    <a:pt x="7259" y="8435"/>
                    <a:pt x="7259" y="8413"/>
                  </a:cubicBezTo>
                  <a:cubicBezTo>
                    <a:pt x="7259" y="8402"/>
                    <a:pt x="7270" y="8391"/>
                    <a:pt x="7281" y="8391"/>
                  </a:cubicBezTo>
                  <a:lnTo>
                    <a:pt x="7820" y="8391"/>
                  </a:lnTo>
                  <a:cubicBezTo>
                    <a:pt x="7831" y="8391"/>
                    <a:pt x="7842" y="8402"/>
                    <a:pt x="7842" y="8413"/>
                  </a:cubicBezTo>
                  <a:cubicBezTo>
                    <a:pt x="7842" y="8435"/>
                    <a:pt x="7842" y="8446"/>
                    <a:pt x="7820" y="8446"/>
                  </a:cubicBezTo>
                  <a:close/>
                  <a:moveTo>
                    <a:pt x="7094" y="8446"/>
                  </a:moveTo>
                  <a:lnTo>
                    <a:pt x="6555" y="8446"/>
                  </a:lnTo>
                  <a:cubicBezTo>
                    <a:pt x="6544" y="8446"/>
                    <a:pt x="6533" y="8435"/>
                    <a:pt x="6533" y="8413"/>
                  </a:cubicBezTo>
                  <a:cubicBezTo>
                    <a:pt x="6533" y="8402"/>
                    <a:pt x="6544" y="8391"/>
                    <a:pt x="6555" y="8391"/>
                  </a:cubicBezTo>
                  <a:lnTo>
                    <a:pt x="7094" y="8391"/>
                  </a:lnTo>
                  <a:cubicBezTo>
                    <a:pt x="7105" y="8391"/>
                    <a:pt x="7116" y="8402"/>
                    <a:pt x="7116" y="8413"/>
                  </a:cubicBezTo>
                  <a:cubicBezTo>
                    <a:pt x="7116" y="8435"/>
                    <a:pt x="7116" y="8446"/>
                    <a:pt x="7094" y="8446"/>
                  </a:cubicBezTo>
                  <a:close/>
                  <a:moveTo>
                    <a:pt x="6368" y="8446"/>
                  </a:moveTo>
                  <a:lnTo>
                    <a:pt x="5829" y="8446"/>
                  </a:lnTo>
                  <a:cubicBezTo>
                    <a:pt x="5818" y="8446"/>
                    <a:pt x="5807" y="8435"/>
                    <a:pt x="5807" y="8413"/>
                  </a:cubicBezTo>
                  <a:cubicBezTo>
                    <a:pt x="5807" y="8402"/>
                    <a:pt x="5818" y="8391"/>
                    <a:pt x="5829" y="8391"/>
                  </a:cubicBezTo>
                  <a:lnTo>
                    <a:pt x="6368" y="8391"/>
                  </a:lnTo>
                  <a:cubicBezTo>
                    <a:pt x="6379" y="8391"/>
                    <a:pt x="6390" y="8402"/>
                    <a:pt x="6390" y="8413"/>
                  </a:cubicBezTo>
                  <a:cubicBezTo>
                    <a:pt x="6390" y="8435"/>
                    <a:pt x="6390" y="8446"/>
                    <a:pt x="6368" y="8446"/>
                  </a:cubicBezTo>
                  <a:close/>
                  <a:moveTo>
                    <a:pt x="5643" y="8446"/>
                  </a:moveTo>
                  <a:lnTo>
                    <a:pt x="5104" y="8446"/>
                  </a:lnTo>
                  <a:cubicBezTo>
                    <a:pt x="5093" y="8446"/>
                    <a:pt x="5082" y="8435"/>
                    <a:pt x="5082" y="8413"/>
                  </a:cubicBezTo>
                  <a:cubicBezTo>
                    <a:pt x="5082" y="8402"/>
                    <a:pt x="5093" y="8391"/>
                    <a:pt x="5104" y="8391"/>
                  </a:cubicBezTo>
                  <a:lnTo>
                    <a:pt x="5643" y="8391"/>
                  </a:lnTo>
                  <a:cubicBezTo>
                    <a:pt x="5654" y="8391"/>
                    <a:pt x="5665" y="8402"/>
                    <a:pt x="5665" y="8413"/>
                  </a:cubicBezTo>
                  <a:cubicBezTo>
                    <a:pt x="5665" y="8435"/>
                    <a:pt x="5665" y="8446"/>
                    <a:pt x="5643" y="8446"/>
                  </a:cubicBezTo>
                  <a:close/>
                  <a:moveTo>
                    <a:pt x="4917" y="8446"/>
                  </a:moveTo>
                  <a:lnTo>
                    <a:pt x="4378" y="8446"/>
                  </a:lnTo>
                  <a:cubicBezTo>
                    <a:pt x="4367" y="8446"/>
                    <a:pt x="4356" y="8435"/>
                    <a:pt x="4356" y="8413"/>
                  </a:cubicBezTo>
                  <a:cubicBezTo>
                    <a:pt x="4356" y="8402"/>
                    <a:pt x="4367" y="8391"/>
                    <a:pt x="4378" y="8391"/>
                  </a:cubicBezTo>
                  <a:lnTo>
                    <a:pt x="4917" y="8391"/>
                  </a:lnTo>
                  <a:cubicBezTo>
                    <a:pt x="4928" y="8391"/>
                    <a:pt x="4939" y="8402"/>
                    <a:pt x="4939" y="8413"/>
                  </a:cubicBezTo>
                  <a:cubicBezTo>
                    <a:pt x="4939" y="8435"/>
                    <a:pt x="4939" y="8446"/>
                    <a:pt x="4917" y="8446"/>
                  </a:cubicBezTo>
                  <a:close/>
                  <a:moveTo>
                    <a:pt x="4191" y="8446"/>
                  </a:moveTo>
                  <a:lnTo>
                    <a:pt x="3652" y="8446"/>
                  </a:lnTo>
                  <a:cubicBezTo>
                    <a:pt x="3641" y="8446"/>
                    <a:pt x="3630" y="8435"/>
                    <a:pt x="3630" y="8413"/>
                  </a:cubicBezTo>
                  <a:cubicBezTo>
                    <a:pt x="3630" y="8402"/>
                    <a:pt x="3641" y="8391"/>
                    <a:pt x="3652" y="8391"/>
                  </a:cubicBezTo>
                  <a:lnTo>
                    <a:pt x="4191" y="8391"/>
                  </a:lnTo>
                  <a:cubicBezTo>
                    <a:pt x="4202" y="8391"/>
                    <a:pt x="4213" y="8402"/>
                    <a:pt x="4213" y="8413"/>
                  </a:cubicBezTo>
                  <a:cubicBezTo>
                    <a:pt x="4213" y="8435"/>
                    <a:pt x="4213" y="8446"/>
                    <a:pt x="4191" y="8446"/>
                  </a:cubicBezTo>
                  <a:close/>
                  <a:moveTo>
                    <a:pt x="3465" y="8446"/>
                  </a:moveTo>
                  <a:lnTo>
                    <a:pt x="2926" y="8446"/>
                  </a:lnTo>
                  <a:cubicBezTo>
                    <a:pt x="2915" y="8446"/>
                    <a:pt x="2904" y="8435"/>
                    <a:pt x="2904" y="8413"/>
                  </a:cubicBezTo>
                  <a:cubicBezTo>
                    <a:pt x="2904" y="8402"/>
                    <a:pt x="2915" y="8391"/>
                    <a:pt x="2926" y="8391"/>
                  </a:cubicBezTo>
                  <a:lnTo>
                    <a:pt x="3465" y="8391"/>
                  </a:lnTo>
                  <a:cubicBezTo>
                    <a:pt x="3476" y="8391"/>
                    <a:pt x="3487" y="8402"/>
                    <a:pt x="3487" y="8413"/>
                  </a:cubicBezTo>
                  <a:cubicBezTo>
                    <a:pt x="3487" y="8435"/>
                    <a:pt x="3487" y="8446"/>
                    <a:pt x="3465" y="8446"/>
                  </a:cubicBezTo>
                  <a:close/>
                  <a:moveTo>
                    <a:pt x="2739" y="8446"/>
                  </a:moveTo>
                  <a:lnTo>
                    <a:pt x="2200" y="8446"/>
                  </a:lnTo>
                  <a:cubicBezTo>
                    <a:pt x="2189" y="8446"/>
                    <a:pt x="2178" y="8435"/>
                    <a:pt x="2178" y="8413"/>
                  </a:cubicBezTo>
                  <a:cubicBezTo>
                    <a:pt x="2178" y="8402"/>
                    <a:pt x="2189" y="8391"/>
                    <a:pt x="2200" y="8391"/>
                  </a:cubicBezTo>
                  <a:lnTo>
                    <a:pt x="2739" y="8391"/>
                  </a:lnTo>
                  <a:cubicBezTo>
                    <a:pt x="2750" y="8391"/>
                    <a:pt x="2761" y="8402"/>
                    <a:pt x="2761" y="8413"/>
                  </a:cubicBezTo>
                  <a:cubicBezTo>
                    <a:pt x="2761" y="8435"/>
                    <a:pt x="2761" y="8446"/>
                    <a:pt x="2739" y="8446"/>
                  </a:cubicBezTo>
                  <a:close/>
                  <a:moveTo>
                    <a:pt x="2013" y="8446"/>
                  </a:moveTo>
                  <a:lnTo>
                    <a:pt x="1475" y="8446"/>
                  </a:lnTo>
                  <a:cubicBezTo>
                    <a:pt x="1464" y="8446"/>
                    <a:pt x="1453" y="8435"/>
                    <a:pt x="1453" y="8413"/>
                  </a:cubicBezTo>
                  <a:cubicBezTo>
                    <a:pt x="1453" y="8402"/>
                    <a:pt x="1464" y="8391"/>
                    <a:pt x="1475" y="8391"/>
                  </a:cubicBezTo>
                  <a:lnTo>
                    <a:pt x="2013" y="8391"/>
                  </a:lnTo>
                  <a:cubicBezTo>
                    <a:pt x="2024" y="8391"/>
                    <a:pt x="2035" y="8402"/>
                    <a:pt x="2035" y="8413"/>
                  </a:cubicBezTo>
                  <a:cubicBezTo>
                    <a:pt x="2035" y="8435"/>
                    <a:pt x="2035" y="8446"/>
                    <a:pt x="2013" y="8446"/>
                  </a:cubicBezTo>
                  <a:close/>
                  <a:moveTo>
                    <a:pt x="1288" y="8446"/>
                  </a:moveTo>
                  <a:lnTo>
                    <a:pt x="749" y="8446"/>
                  </a:lnTo>
                  <a:cubicBezTo>
                    <a:pt x="738" y="8446"/>
                    <a:pt x="727" y="8435"/>
                    <a:pt x="727" y="8413"/>
                  </a:cubicBezTo>
                  <a:cubicBezTo>
                    <a:pt x="727" y="8402"/>
                    <a:pt x="738" y="8391"/>
                    <a:pt x="749" y="8391"/>
                  </a:cubicBezTo>
                  <a:lnTo>
                    <a:pt x="1288" y="8391"/>
                  </a:lnTo>
                  <a:cubicBezTo>
                    <a:pt x="1299" y="8391"/>
                    <a:pt x="1310" y="8402"/>
                    <a:pt x="1310" y="8413"/>
                  </a:cubicBezTo>
                  <a:cubicBezTo>
                    <a:pt x="1310" y="8435"/>
                    <a:pt x="1310" y="8446"/>
                    <a:pt x="1288" y="8446"/>
                  </a:cubicBezTo>
                  <a:close/>
                  <a:moveTo>
                    <a:pt x="562" y="8446"/>
                  </a:moveTo>
                  <a:lnTo>
                    <a:pt x="23" y="8446"/>
                  </a:lnTo>
                  <a:cubicBezTo>
                    <a:pt x="12" y="8446"/>
                    <a:pt x="1" y="8435"/>
                    <a:pt x="1" y="8413"/>
                  </a:cubicBezTo>
                  <a:cubicBezTo>
                    <a:pt x="1" y="8402"/>
                    <a:pt x="12" y="8391"/>
                    <a:pt x="23" y="8391"/>
                  </a:cubicBezTo>
                  <a:lnTo>
                    <a:pt x="562" y="8391"/>
                  </a:lnTo>
                  <a:cubicBezTo>
                    <a:pt x="573" y="8391"/>
                    <a:pt x="584" y="8402"/>
                    <a:pt x="584" y="8413"/>
                  </a:cubicBezTo>
                  <a:cubicBezTo>
                    <a:pt x="584" y="8435"/>
                    <a:pt x="584" y="8446"/>
                    <a:pt x="562" y="8446"/>
                  </a:cubicBezTo>
                  <a:close/>
                  <a:moveTo>
                    <a:pt x="10899" y="8336"/>
                  </a:moveTo>
                  <a:cubicBezTo>
                    <a:pt x="10888" y="8336"/>
                    <a:pt x="10877" y="8336"/>
                    <a:pt x="10877" y="8325"/>
                  </a:cubicBezTo>
                  <a:cubicBezTo>
                    <a:pt x="10866" y="8314"/>
                    <a:pt x="10877" y="8303"/>
                    <a:pt x="10888" y="8292"/>
                  </a:cubicBezTo>
                  <a:cubicBezTo>
                    <a:pt x="11042" y="8215"/>
                    <a:pt x="11174" y="8083"/>
                    <a:pt x="11251" y="7919"/>
                  </a:cubicBezTo>
                  <a:cubicBezTo>
                    <a:pt x="11251" y="7908"/>
                    <a:pt x="11262" y="7897"/>
                    <a:pt x="11273" y="7908"/>
                  </a:cubicBezTo>
                  <a:cubicBezTo>
                    <a:pt x="11284" y="7908"/>
                    <a:pt x="11295" y="7930"/>
                    <a:pt x="11284" y="7941"/>
                  </a:cubicBezTo>
                  <a:cubicBezTo>
                    <a:pt x="11207" y="8105"/>
                    <a:pt x="11075" y="8248"/>
                    <a:pt x="10910" y="8336"/>
                  </a:cubicBezTo>
                  <a:cubicBezTo>
                    <a:pt x="10910" y="8336"/>
                    <a:pt x="10899" y="8336"/>
                    <a:pt x="10899" y="8336"/>
                  </a:cubicBezTo>
                  <a:close/>
                  <a:moveTo>
                    <a:pt x="11328" y="7787"/>
                  </a:moveTo>
                  <a:lnTo>
                    <a:pt x="11317" y="7787"/>
                  </a:lnTo>
                  <a:cubicBezTo>
                    <a:pt x="11306" y="7776"/>
                    <a:pt x="11306" y="7765"/>
                    <a:pt x="11306" y="7754"/>
                  </a:cubicBezTo>
                  <a:cubicBezTo>
                    <a:pt x="11317" y="7688"/>
                    <a:pt x="11328" y="7633"/>
                    <a:pt x="11328" y="7567"/>
                  </a:cubicBezTo>
                  <a:lnTo>
                    <a:pt x="11328" y="7215"/>
                  </a:lnTo>
                  <a:cubicBezTo>
                    <a:pt x="11328" y="7204"/>
                    <a:pt x="11339" y="7193"/>
                    <a:pt x="11350" y="7193"/>
                  </a:cubicBezTo>
                  <a:cubicBezTo>
                    <a:pt x="11361" y="7193"/>
                    <a:pt x="11372" y="7204"/>
                    <a:pt x="11372" y="7215"/>
                  </a:cubicBezTo>
                  <a:lnTo>
                    <a:pt x="11372" y="7567"/>
                  </a:lnTo>
                  <a:cubicBezTo>
                    <a:pt x="11372" y="7633"/>
                    <a:pt x="11361" y="7699"/>
                    <a:pt x="11350" y="7765"/>
                  </a:cubicBezTo>
                  <a:cubicBezTo>
                    <a:pt x="11350" y="7776"/>
                    <a:pt x="11339" y="7787"/>
                    <a:pt x="11328" y="7787"/>
                  </a:cubicBezTo>
                  <a:close/>
                  <a:moveTo>
                    <a:pt x="11350" y="7061"/>
                  </a:moveTo>
                  <a:cubicBezTo>
                    <a:pt x="11339" y="7061"/>
                    <a:pt x="11328" y="7050"/>
                    <a:pt x="11328" y="7039"/>
                  </a:cubicBezTo>
                  <a:lnTo>
                    <a:pt x="11328" y="6489"/>
                  </a:lnTo>
                  <a:cubicBezTo>
                    <a:pt x="11328" y="6478"/>
                    <a:pt x="11339" y="6467"/>
                    <a:pt x="11350" y="6467"/>
                  </a:cubicBezTo>
                  <a:cubicBezTo>
                    <a:pt x="11361" y="6467"/>
                    <a:pt x="11372" y="6478"/>
                    <a:pt x="11372" y="6489"/>
                  </a:cubicBezTo>
                  <a:lnTo>
                    <a:pt x="11372" y="7039"/>
                  </a:lnTo>
                  <a:cubicBezTo>
                    <a:pt x="11372" y="7050"/>
                    <a:pt x="11361" y="7061"/>
                    <a:pt x="11350" y="7061"/>
                  </a:cubicBezTo>
                  <a:close/>
                  <a:moveTo>
                    <a:pt x="11350" y="6335"/>
                  </a:moveTo>
                  <a:cubicBezTo>
                    <a:pt x="11339" y="6335"/>
                    <a:pt x="11328" y="6324"/>
                    <a:pt x="11328" y="6313"/>
                  </a:cubicBezTo>
                  <a:lnTo>
                    <a:pt x="11328" y="5763"/>
                  </a:lnTo>
                  <a:cubicBezTo>
                    <a:pt x="11328" y="5752"/>
                    <a:pt x="11339" y="5741"/>
                    <a:pt x="11350" y="5741"/>
                  </a:cubicBezTo>
                  <a:cubicBezTo>
                    <a:pt x="11361" y="5741"/>
                    <a:pt x="11372" y="5752"/>
                    <a:pt x="11372" y="5763"/>
                  </a:cubicBezTo>
                  <a:lnTo>
                    <a:pt x="11372" y="6313"/>
                  </a:lnTo>
                  <a:cubicBezTo>
                    <a:pt x="11372" y="6324"/>
                    <a:pt x="11361" y="6335"/>
                    <a:pt x="11350" y="6335"/>
                  </a:cubicBezTo>
                  <a:close/>
                  <a:moveTo>
                    <a:pt x="11350" y="5609"/>
                  </a:moveTo>
                  <a:cubicBezTo>
                    <a:pt x="11339" y="5609"/>
                    <a:pt x="11328" y="5598"/>
                    <a:pt x="11328" y="5587"/>
                  </a:cubicBezTo>
                  <a:lnTo>
                    <a:pt x="11328" y="5037"/>
                  </a:lnTo>
                  <a:cubicBezTo>
                    <a:pt x="11328" y="5026"/>
                    <a:pt x="11339" y="5015"/>
                    <a:pt x="11350" y="5015"/>
                  </a:cubicBezTo>
                  <a:cubicBezTo>
                    <a:pt x="11361" y="5015"/>
                    <a:pt x="11372" y="5026"/>
                    <a:pt x="11372" y="5037"/>
                  </a:cubicBezTo>
                  <a:lnTo>
                    <a:pt x="11372" y="5587"/>
                  </a:lnTo>
                  <a:cubicBezTo>
                    <a:pt x="11372" y="5598"/>
                    <a:pt x="11361" y="5609"/>
                    <a:pt x="11350" y="5609"/>
                  </a:cubicBezTo>
                  <a:close/>
                  <a:moveTo>
                    <a:pt x="11350" y="4883"/>
                  </a:moveTo>
                  <a:cubicBezTo>
                    <a:pt x="11339" y="4883"/>
                    <a:pt x="11328" y="4872"/>
                    <a:pt x="11328" y="4861"/>
                  </a:cubicBezTo>
                  <a:lnTo>
                    <a:pt x="11328" y="4311"/>
                  </a:lnTo>
                  <a:cubicBezTo>
                    <a:pt x="11328" y="4300"/>
                    <a:pt x="11339" y="4289"/>
                    <a:pt x="11350" y="4289"/>
                  </a:cubicBezTo>
                  <a:cubicBezTo>
                    <a:pt x="11361" y="4289"/>
                    <a:pt x="11372" y="4300"/>
                    <a:pt x="11372" y="4311"/>
                  </a:cubicBezTo>
                  <a:lnTo>
                    <a:pt x="11372" y="4861"/>
                  </a:lnTo>
                  <a:cubicBezTo>
                    <a:pt x="11372" y="4872"/>
                    <a:pt x="11361" y="4883"/>
                    <a:pt x="11350" y="4883"/>
                  </a:cubicBezTo>
                  <a:close/>
                  <a:moveTo>
                    <a:pt x="11350" y="4158"/>
                  </a:moveTo>
                  <a:cubicBezTo>
                    <a:pt x="11339" y="4158"/>
                    <a:pt x="11328" y="4147"/>
                    <a:pt x="11328" y="4136"/>
                  </a:cubicBezTo>
                  <a:lnTo>
                    <a:pt x="11328" y="3586"/>
                  </a:lnTo>
                  <a:cubicBezTo>
                    <a:pt x="11328" y="3575"/>
                    <a:pt x="11339" y="3564"/>
                    <a:pt x="11350" y="3564"/>
                  </a:cubicBezTo>
                  <a:cubicBezTo>
                    <a:pt x="11361" y="3564"/>
                    <a:pt x="11372" y="3575"/>
                    <a:pt x="11372" y="3586"/>
                  </a:cubicBezTo>
                  <a:lnTo>
                    <a:pt x="11372" y="4136"/>
                  </a:lnTo>
                  <a:cubicBezTo>
                    <a:pt x="11372" y="4147"/>
                    <a:pt x="11361" y="4158"/>
                    <a:pt x="11350" y="4158"/>
                  </a:cubicBezTo>
                  <a:close/>
                  <a:moveTo>
                    <a:pt x="11350" y="3432"/>
                  </a:moveTo>
                  <a:cubicBezTo>
                    <a:pt x="11339" y="3432"/>
                    <a:pt x="11328" y="3421"/>
                    <a:pt x="11328" y="3399"/>
                  </a:cubicBezTo>
                  <a:lnTo>
                    <a:pt x="11328" y="2860"/>
                  </a:lnTo>
                  <a:cubicBezTo>
                    <a:pt x="11328" y="2849"/>
                    <a:pt x="11339" y="2838"/>
                    <a:pt x="11350" y="2838"/>
                  </a:cubicBezTo>
                  <a:cubicBezTo>
                    <a:pt x="11361" y="2838"/>
                    <a:pt x="11372" y="2849"/>
                    <a:pt x="11372" y="2860"/>
                  </a:cubicBezTo>
                  <a:lnTo>
                    <a:pt x="11372" y="3399"/>
                  </a:lnTo>
                  <a:cubicBezTo>
                    <a:pt x="11372" y="3421"/>
                    <a:pt x="11361" y="3432"/>
                    <a:pt x="11350" y="3432"/>
                  </a:cubicBezTo>
                  <a:close/>
                  <a:moveTo>
                    <a:pt x="11350" y="2706"/>
                  </a:moveTo>
                  <a:cubicBezTo>
                    <a:pt x="11339" y="2706"/>
                    <a:pt x="11328" y="2695"/>
                    <a:pt x="11328" y="2673"/>
                  </a:cubicBezTo>
                  <a:lnTo>
                    <a:pt x="11328" y="2134"/>
                  </a:lnTo>
                  <a:cubicBezTo>
                    <a:pt x="11328" y="2123"/>
                    <a:pt x="11339" y="2112"/>
                    <a:pt x="11350" y="2112"/>
                  </a:cubicBezTo>
                  <a:cubicBezTo>
                    <a:pt x="11361" y="2112"/>
                    <a:pt x="11372" y="2123"/>
                    <a:pt x="11372" y="2134"/>
                  </a:cubicBezTo>
                  <a:lnTo>
                    <a:pt x="11372" y="2673"/>
                  </a:lnTo>
                  <a:cubicBezTo>
                    <a:pt x="11372" y="2695"/>
                    <a:pt x="11361" y="2706"/>
                    <a:pt x="11350" y="2706"/>
                  </a:cubicBezTo>
                  <a:close/>
                  <a:moveTo>
                    <a:pt x="11350" y="1980"/>
                  </a:moveTo>
                  <a:cubicBezTo>
                    <a:pt x="11339" y="1980"/>
                    <a:pt x="11328" y="1969"/>
                    <a:pt x="11328" y="1947"/>
                  </a:cubicBezTo>
                  <a:lnTo>
                    <a:pt x="11328" y="1408"/>
                  </a:lnTo>
                  <a:cubicBezTo>
                    <a:pt x="11328" y="1397"/>
                    <a:pt x="11339" y="1386"/>
                    <a:pt x="11350" y="1386"/>
                  </a:cubicBezTo>
                  <a:cubicBezTo>
                    <a:pt x="11361" y="1386"/>
                    <a:pt x="11372" y="1397"/>
                    <a:pt x="11372" y="1408"/>
                  </a:cubicBezTo>
                  <a:lnTo>
                    <a:pt x="11372" y="1947"/>
                  </a:lnTo>
                  <a:cubicBezTo>
                    <a:pt x="11372" y="1969"/>
                    <a:pt x="11361" y="1980"/>
                    <a:pt x="11350" y="1980"/>
                  </a:cubicBezTo>
                  <a:close/>
                  <a:moveTo>
                    <a:pt x="11350" y="1254"/>
                  </a:moveTo>
                  <a:cubicBezTo>
                    <a:pt x="11339" y="1254"/>
                    <a:pt x="11328" y="1243"/>
                    <a:pt x="11328" y="1221"/>
                  </a:cubicBezTo>
                  <a:lnTo>
                    <a:pt x="11328" y="880"/>
                  </a:lnTo>
                  <a:cubicBezTo>
                    <a:pt x="11328" y="814"/>
                    <a:pt x="11317" y="748"/>
                    <a:pt x="11306" y="693"/>
                  </a:cubicBezTo>
                  <a:cubicBezTo>
                    <a:pt x="11295" y="671"/>
                    <a:pt x="11306" y="660"/>
                    <a:pt x="11317" y="660"/>
                  </a:cubicBezTo>
                  <a:cubicBezTo>
                    <a:pt x="11328" y="660"/>
                    <a:pt x="11339" y="671"/>
                    <a:pt x="11350" y="682"/>
                  </a:cubicBezTo>
                  <a:cubicBezTo>
                    <a:pt x="11361" y="748"/>
                    <a:pt x="11372" y="814"/>
                    <a:pt x="11372" y="880"/>
                  </a:cubicBezTo>
                  <a:lnTo>
                    <a:pt x="11372" y="1232"/>
                  </a:lnTo>
                  <a:cubicBezTo>
                    <a:pt x="11372" y="1243"/>
                    <a:pt x="11361" y="1254"/>
                    <a:pt x="11350" y="1254"/>
                  </a:cubicBezTo>
                  <a:close/>
                  <a:moveTo>
                    <a:pt x="11262" y="539"/>
                  </a:moveTo>
                  <a:cubicBezTo>
                    <a:pt x="11251" y="539"/>
                    <a:pt x="11251" y="528"/>
                    <a:pt x="11240" y="528"/>
                  </a:cubicBezTo>
                  <a:cubicBezTo>
                    <a:pt x="11163" y="364"/>
                    <a:pt x="11042" y="232"/>
                    <a:pt x="10877" y="144"/>
                  </a:cubicBezTo>
                  <a:cubicBezTo>
                    <a:pt x="10866" y="144"/>
                    <a:pt x="10866" y="133"/>
                    <a:pt x="10866" y="122"/>
                  </a:cubicBezTo>
                  <a:cubicBezTo>
                    <a:pt x="10877" y="111"/>
                    <a:pt x="10888" y="100"/>
                    <a:pt x="10899" y="111"/>
                  </a:cubicBezTo>
                  <a:cubicBezTo>
                    <a:pt x="11064" y="199"/>
                    <a:pt x="11196" y="342"/>
                    <a:pt x="11284" y="506"/>
                  </a:cubicBezTo>
                  <a:cubicBezTo>
                    <a:pt x="11284" y="517"/>
                    <a:pt x="11284" y="528"/>
                    <a:pt x="11273" y="539"/>
                  </a:cubicBezTo>
                  <a:cubicBezTo>
                    <a:pt x="11273" y="539"/>
                    <a:pt x="11262" y="539"/>
                    <a:pt x="11262" y="539"/>
                  </a:cubicBezTo>
                  <a:close/>
                  <a:moveTo>
                    <a:pt x="10723" y="78"/>
                  </a:moveTo>
                  <a:lnTo>
                    <a:pt x="10712" y="78"/>
                  </a:lnTo>
                  <a:cubicBezTo>
                    <a:pt x="10646" y="67"/>
                    <a:pt x="10569" y="56"/>
                    <a:pt x="10492" y="56"/>
                  </a:cubicBezTo>
                  <a:lnTo>
                    <a:pt x="10184" y="56"/>
                  </a:lnTo>
                  <a:cubicBezTo>
                    <a:pt x="10162" y="56"/>
                    <a:pt x="10151" y="45"/>
                    <a:pt x="10151" y="23"/>
                  </a:cubicBezTo>
                  <a:cubicBezTo>
                    <a:pt x="10151" y="12"/>
                    <a:pt x="10162" y="1"/>
                    <a:pt x="10184" y="1"/>
                  </a:cubicBezTo>
                  <a:lnTo>
                    <a:pt x="10492" y="1"/>
                  </a:lnTo>
                  <a:cubicBezTo>
                    <a:pt x="10569" y="1"/>
                    <a:pt x="10646" y="12"/>
                    <a:pt x="10723" y="34"/>
                  </a:cubicBezTo>
                  <a:cubicBezTo>
                    <a:pt x="10745" y="45"/>
                    <a:pt x="10745" y="56"/>
                    <a:pt x="10745" y="67"/>
                  </a:cubicBezTo>
                  <a:cubicBezTo>
                    <a:pt x="10745" y="78"/>
                    <a:pt x="10734" y="78"/>
                    <a:pt x="10723" y="78"/>
                  </a:cubicBezTo>
                  <a:close/>
                  <a:moveTo>
                    <a:pt x="9997" y="56"/>
                  </a:moveTo>
                  <a:lnTo>
                    <a:pt x="9459" y="56"/>
                  </a:lnTo>
                  <a:cubicBezTo>
                    <a:pt x="9448" y="56"/>
                    <a:pt x="9437" y="45"/>
                    <a:pt x="9437" y="23"/>
                  </a:cubicBezTo>
                  <a:cubicBezTo>
                    <a:pt x="9437" y="12"/>
                    <a:pt x="9437" y="1"/>
                    <a:pt x="9459" y="1"/>
                  </a:cubicBezTo>
                  <a:lnTo>
                    <a:pt x="9997" y="1"/>
                  </a:lnTo>
                  <a:cubicBezTo>
                    <a:pt x="10008" y="1"/>
                    <a:pt x="10019" y="12"/>
                    <a:pt x="10019" y="23"/>
                  </a:cubicBezTo>
                  <a:cubicBezTo>
                    <a:pt x="10019" y="45"/>
                    <a:pt x="10008" y="56"/>
                    <a:pt x="9997" y="56"/>
                  </a:cubicBezTo>
                  <a:close/>
                  <a:moveTo>
                    <a:pt x="9272" y="56"/>
                  </a:moveTo>
                  <a:lnTo>
                    <a:pt x="8733" y="56"/>
                  </a:lnTo>
                  <a:cubicBezTo>
                    <a:pt x="8722" y="56"/>
                    <a:pt x="8711" y="45"/>
                    <a:pt x="8711" y="23"/>
                  </a:cubicBezTo>
                  <a:cubicBezTo>
                    <a:pt x="8711" y="12"/>
                    <a:pt x="8711" y="1"/>
                    <a:pt x="8733" y="1"/>
                  </a:cubicBezTo>
                  <a:lnTo>
                    <a:pt x="9272" y="1"/>
                  </a:lnTo>
                  <a:cubicBezTo>
                    <a:pt x="9283" y="1"/>
                    <a:pt x="9294" y="12"/>
                    <a:pt x="9294" y="23"/>
                  </a:cubicBezTo>
                  <a:cubicBezTo>
                    <a:pt x="9294" y="45"/>
                    <a:pt x="9283" y="56"/>
                    <a:pt x="9272" y="56"/>
                  </a:cubicBezTo>
                  <a:close/>
                  <a:moveTo>
                    <a:pt x="8546" y="56"/>
                  </a:moveTo>
                  <a:lnTo>
                    <a:pt x="8007" y="56"/>
                  </a:lnTo>
                  <a:cubicBezTo>
                    <a:pt x="7996" y="56"/>
                    <a:pt x="7985" y="45"/>
                    <a:pt x="7985" y="23"/>
                  </a:cubicBezTo>
                  <a:cubicBezTo>
                    <a:pt x="7985" y="12"/>
                    <a:pt x="7985" y="1"/>
                    <a:pt x="8007" y="1"/>
                  </a:cubicBezTo>
                  <a:lnTo>
                    <a:pt x="8546" y="1"/>
                  </a:lnTo>
                  <a:cubicBezTo>
                    <a:pt x="8557" y="1"/>
                    <a:pt x="8568" y="12"/>
                    <a:pt x="8568" y="23"/>
                  </a:cubicBezTo>
                  <a:cubicBezTo>
                    <a:pt x="8568" y="45"/>
                    <a:pt x="8557" y="56"/>
                    <a:pt x="8546" y="56"/>
                  </a:cubicBezTo>
                  <a:close/>
                  <a:moveTo>
                    <a:pt x="7820" y="56"/>
                  </a:moveTo>
                  <a:lnTo>
                    <a:pt x="7281" y="56"/>
                  </a:lnTo>
                  <a:cubicBezTo>
                    <a:pt x="7270" y="56"/>
                    <a:pt x="7259" y="45"/>
                    <a:pt x="7259" y="23"/>
                  </a:cubicBezTo>
                  <a:cubicBezTo>
                    <a:pt x="7259" y="12"/>
                    <a:pt x="7259" y="1"/>
                    <a:pt x="7281" y="1"/>
                  </a:cubicBezTo>
                  <a:lnTo>
                    <a:pt x="7820" y="1"/>
                  </a:lnTo>
                  <a:cubicBezTo>
                    <a:pt x="7831" y="1"/>
                    <a:pt x="7842" y="12"/>
                    <a:pt x="7842" y="23"/>
                  </a:cubicBezTo>
                  <a:cubicBezTo>
                    <a:pt x="7842" y="45"/>
                    <a:pt x="7831" y="56"/>
                    <a:pt x="7820" y="56"/>
                  </a:cubicBezTo>
                  <a:close/>
                  <a:moveTo>
                    <a:pt x="7094" y="56"/>
                  </a:moveTo>
                  <a:lnTo>
                    <a:pt x="6555" y="56"/>
                  </a:lnTo>
                  <a:cubicBezTo>
                    <a:pt x="6544" y="56"/>
                    <a:pt x="6533" y="45"/>
                    <a:pt x="6533" y="23"/>
                  </a:cubicBezTo>
                  <a:cubicBezTo>
                    <a:pt x="6533" y="12"/>
                    <a:pt x="6533" y="1"/>
                    <a:pt x="6555" y="1"/>
                  </a:cubicBezTo>
                  <a:lnTo>
                    <a:pt x="7094" y="1"/>
                  </a:lnTo>
                  <a:cubicBezTo>
                    <a:pt x="7105" y="1"/>
                    <a:pt x="7116" y="12"/>
                    <a:pt x="7116" y="23"/>
                  </a:cubicBezTo>
                  <a:cubicBezTo>
                    <a:pt x="7116" y="45"/>
                    <a:pt x="7105" y="56"/>
                    <a:pt x="7094" y="56"/>
                  </a:cubicBezTo>
                  <a:close/>
                  <a:moveTo>
                    <a:pt x="6368" y="56"/>
                  </a:moveTo>
                  <a:lnTo>
                    <a:pt x="5829" y="56"/>
                  </a:lnTo>
                  <a:cubicBezTo>
                    <a:pt x="5818" y="56"/>
                    <a:pt x="5807" y="45"/>
                    <a:pt x="5807" y="23"/>
                  </a:cubicBezTo>
                  <a:cubicBezTo>
                    <a:pt x="5807" y="12"/>
                    <a:pt x="5807" y="1"/>
                    <a:pt x="5829" y="1"/>
                  </a:cubicBezTo>
                  <a:lnTo>
                    <a:pt x="6368" y="1"/>
                  </a:lnTo>
                  <a:cubicBezTo>
                    <a:pt x="6379" y="1"/>
                    <a:pt x="6390" y="12"/>
                    <a:pt x="6390" y="23"/>
                  </a:cubicBezTo>
                  <a:cubicBezTo>
                    <a:pt x="6390" y="45"/>
                    <a:pt x="6379" y="56"/>
                    <a:pt x="6368" y="56"/>
                  </a:cubicBezTo>
                  <a:close/>
                  <a:moveTo>
                    <a:pt x="5643" y="56"/>
                  </a:moveTo>
                  <a:lnTo>
                    <a:pt x="5104" y="56"/>
                  </a:lnTo>
                  <a:cubicBezTo>
                    <a:pt x="5093" y="56"/>
                    <a:pt x="5082" y="45"/>
                    <a:pt x="5082" y="23"/>
                  </a:cubicBezTo>
                  <a:cubicBezTo>
                    <a:pt x="5082" y="12"/>
                    <a:pt x="5082" y="1"/>
                    <a:pt x="5104" y="1"/>
                  </a:cubicBezTo>
                  <a:lnTo>
                    <a:pt x="5643" y="1"/>
                  </a:lnTo>
                  <a:cubicBezTo>
                    <a:pt x="5654" y="1"/>
                    <a:pt x="5665" y="12"/>
                    <a:pt x="5665" y="23"/>
                  </a:cubicBezTo>
                  <a:cubicBezTo>
                    <a:pt x="5665" y="45"/>
                    <a:pt x="5654" y="56"/>
                    <a:pt x="5643" y="56"/>
                  </a:cubicBezTo>
                  <a:close/>
                  <a:moveTo>
                    <a:pt x="4917" y="56"/>
                  </a:moveTo>
                  <a:lnTo>
                    <a:pt x="4378" y="56"/>
                  </a:lnTo>
                  <a:cubicBezTo>
                    <a:pt x="4367" y="56"/>
                    <a:pt x="4356" y="45"/>
                    <a:pt x="4356" y="23"/>
                  </a:cubicBezTo>
                  <a:cubicBezTo>
                    <a:pt x="4356" y="12"/>
                    <a:pt x="4356" y="1"/>
                    <a:pt x="4378" y="1"/>
                  </a:cubicBezTo>
                  <a:lnTo>
                    <a:pt x="4917" y="1"/>
                  </a:lnTo>
                  <a:cubicBezTo>
                    <a:pt x="4928" y="1"/>
                    <a:pt x="4939" y="12"/>
                    <a:pt x="4939" y="23"/>
                  </a:cubicBezTo>
                  <a:cubicBezTo>
                    <a:pt x="4939" y="45"/>
                    <a:pt x="4928" y="56"/>
                    <a:pt x="4917" y="56"/>
                  </a:cubicBezTo>
                  <a:close/>
                  <a:moveTo>
                    <a:pt x="4191" y="56"/>
                  </a:moveTo>
                  <a:lnTo>
                    <a:pt x="3652" y="56"/>
                  </a:lnTo>
                  <a:cubicBezTo>
                    <a:pt x="3641" y="56"/>
                    <a:pt x="3630" y="45"/>
                    <a:pt x="3630" y="23"/>
                  </a:cubicBezTo>
                  <a:cubicBezTo>
                    <a:pt x="3630" y="12"/>
                    <a:pt x="3630" y="1"/>
                    <a:pt x="3652" y="1"/>
                  </a:cubicBezTo>
                  <a:lnTo>
                    <a:pt x="4191" y="1"/>
                  </a:lnTo>
                  <a:cubicBezTo>
                    <a:pt x="4202" y="1"/>
                    <a:pt x="4213" y="12"/>
                    <a:pt x="4213" y="23"/>
                  </a:cubicBezTo>
                  <a:cubicBezTo>
                    <a:pt x="4213" y="45"/>
                    <a:pt x="4202" y="56"/>
                    <a:pt x="4191" y="56"/>
                  </a:cubicBezTo>
                  <a:close/>
                  <a:moveTo>
                    <a:pt x="3465" y="56"/>
                  </a:moveTo>
                  <a:lnTo>
                    <a:pt x="2926" y="56"/>
                  </a:lnTo>
                  <a:cubicBezTo>
                    <a:pt x="2915" y="56"/>
                    <a:pt x="2904" y="45"/>
                    <a:pt x="2904" y="23"/>
                  </a:cubicBezTo>
                  <a:cubicBezTo>
                    <a:pt x="2904" y="12"/>
                    <a:pt x="2904" y="1"/>
                    <a:pt x="2926" y="1"/>
                  </a:cubicBezTo>
                  <a:lnTo>
                    <a:pt x="3465" y="1"/>
                  </a:lnTo>
                  <a:cubicBezTo>
                    <a:pt x="3476" y="1"/>
                    <a:pt x="3487" y="12"/>
                    <a:pt x="3487" y="23"/>
                  </a:cubicBezTo>
                  <a:cubicBezTo>
                    <a:pt x="3487" y="45"/>
                    <a:pt x="3476" y="56"/>
                    <a:pt x="3465" y="56"/>
                  </a:cubicBezTo>
                  <a:close/>
                  <a:moveTo>
                    <a:pt x="2739" y="56"/>
                  </a:moveTo>
                  <a:lnTo>
                    <a:pt x="2200" y="56"/>
                  </a:lnTo>
                  <a:cubicBezTo>
                    <a:pt x="2189" y="56"/>
                    <a:pt x="2178" y="45"/>
                    <a:pt x="2178" y="23"/>
                  </a:cubicBezTo>
                  <a:cubicBezTo>
                    <a:pt x="2178" y="12"/>
                    <a:pt x="2178" y="1"/>
                    <a:pt x="2200" y="1"/>
                  </a:cubicBezTo>
                  <a:lnTo>
                    <a:pt x="2739" y="1"/>
                  </a:lnTo>
                  <a:cubicBezTo>
                    <a:pt x="2750" y="1"/>
                    <a:pt x="2761" y="12"/>
                    <a:pt x="2761" y="23"/>
                  </a:cubicBezTo>
                  <a:cubicBezTo>
                    <a:pt x="2761" y="45"/>
                    <a:pt x="2750" y="56"/>
                    <a:pt x="2739" y="56"/>
                  </a:cubicBezTo>
                  <a:close/>
                  <a:moveTo>
                    <a:pt x="2013" y="56"/>
                  </a:moveTo>
                  <a:lnTo>
                    <a:pt x="1475" y="56"/>
                  </a:lnTo>
                  <a:cubicBezTo>
                    <a:pt x="1464" y="56"/>
                    <a:pt x="1453" y="45"/>
                    <a:pt x="1453" y="23"/>
                  </a:cubicBezTo>
                  <a:cubicBezTo>
                    <a:pt x="1453" y="12"/>
                    <a:pt x="1453" y="1"/>
                    <a:pt x="1475" y="1"/>
                  </a:cubicBezTo>
                  <a:lnTo>
                    <a:pt x="2013" y="1"/>
                  </a:lnTo>
                  <a:cubicBezTo>
                    <a:pt x="2024" y="1"/>
                    <a:pt x="2035" y="12"/>
                    <a:pt x="2035" y="23"/>
                  </a:cubicBezTo>
                  <a:cubicBezTo>
                    <a:pt x="2035" y="45"/>
                    <a:pt x="2024" y="56"/>
                    <a:pt x="2013" y="56"/>
                  </a:cubicBezTo>
                  <a:close/>
                  <a:moveTo>
                    <a:pt x="1288" y="56"/>
                  </a:moveTo>
                  <a:lnTo>
                    <a:pt x="749" y="56"/>
                  </a:lnTo>
                  <a:cubicBezTo>
                    <a:pt x="738" y="56"/>
                    <a:pt x="727" y="45"/>
                    <a:pt x="727" y="23"/>
                  </a:cubicBezTo>
                  <a:cubicBezTo>
                    <a:pt x="727" y="12"/>
                    <a:pt x="727" y="1"/>
                    <a:pt x="749" y="1"/>
                  </a:cubicBezTo>
                  <a:lnTo>
                    <a:pt x="1288" y="1"/>
                  </a:lnTo>
                  <a:cubicBezTo>
                    <a:pt x="1299" y="1"/>
                    <a:pt x="1310" y="12"/>
                    <a:pt x="1310" y="23"/>
                  </a:cubicBezTo>
                  <a:cubicBezTo>
                    <a:pt x="1310" y="45"/>
                    <a:pt x="1299" y="56"/>
                    <a:pt x="1288" y="56"/>
                  </a:cubicBezTo>
                  <a:close/>
                  <a:moveTo>
                    <a:pt x="562" y="56"/>
                  </a:moveTo>
                  <a:lnTo>
                    <a:pt x="23" y="56"/>
                  </a:lnTo>
                  <a:cubicBezTo>
                    <a:pt x="12" y="56"/>
                    <a:pt x="1" y="45"/>
                    <a:pt x="1" y="23"/>
                  </a:cubicBezTo>
                  <a:cubicBezTo>
                    <a:pt x="1" y="12"/>
                    <a:pt x="1" y="1"/>
                    <a:pt x="23" y="1"/>
                  </a:cubicBezTo>
                  <a:lnTo>
                    <a:pt x="562" y="1"/>
                  </a:lnTo>
                  <a:cubicBezTo>
                    <a:pt x="573" y="1"/>
                    <a:pt x="584" y="12"/>
                    <a:pt x="584" y="23"/>
                  </a:cubicBezTo>
                  <a:cubicBezTo>
                    <a:pt x="584" y="45"/>
                    <a:pt x="573" y="56"/>
                    <a:pt x="562" y="5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2864340" y="3465039"/>
              <a:ext cx="824582" cy="415852"/>
            </a:xfrm>
            <a:custGeom>
              <a:avLst/>
              <a:gdLst/>
              <a:ahLst/>
              <a:cxnLst/>
              <a:rect l="l" t="t" r="r" b="b"/>
              <a:pathLst>
                <a:path w="5411" h="2729" extrusionOk="0">
                  <a:moveTo>
                    <a:pt x="1364" y="1"/>
                  </a:moveTo>
                  <a:cubicBezTo>
                    <a:pt x="605" y="1"/>
                    <a:pt x="0" y="606"/>
                    <a:pt x="0" y="1364"/>
                  </a:cubicBezTo>
                  <a:cubicBezTo>
                    <a:pt x="0" y="2112"/>
                    <a:pt x="605" y="2728"/>
                    <a:pt x="1364" y="2728"/>
                  </a:cubicBezTo>
                  <a:lnTo>
                    <a:pt x="5411" y="2728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956533" y="3754113"/>
              <a:ext cx="227975" cy="64763"/>
            </a:xfrm>
            <a:custGeom>
              <a:avLst/>
              <a:gdLst/>
              <a:ahLst/>
              <a:cxnLst/>
              <a:rect l="l" t="t" r="r" b="b"/>
              <a:pathLst>
                <a:path w="1496" h="425" extrusionOk="0">
                  <a:moveTo>
                    <a:pt x="55" y="1"/>
                  </a:moveTo>
                  <a:cubicBezTo>
                    <a:pt x="44" y="1"/>
                    <a:pt x="33" y="6"/>
                    <a:pt x="22" y="17"/>
                  </a:cubicBezTo>
                  <a:cubicBezTo>
                    <a:pt x="0" y="28"/>
                    <a:pt x="0" y="61"/>
                    <a:pt x="11" y="72"/>
                  </a:cubicBezTo>
                  <a:cubicBezTo>
                    <a:pt x="198" y="292"/>
                    <a:pt x="473" y="424"/>
                    <a:pt x="759" y="424"/>
                  </a:cubicBezTo>
                  <a:cubicBezTo>
                    <a:pt x="1034" y="424"/>
                    <a:pt x="1298" y="303"/>
                    <a:pt x="1485" y="83"/>
                  </a:cubicBezTo>
                  <a:cubicBezTo>
                    <a:pt x="1496" y="72"/>
                    <a:pt x="1496" y="39"/>
                    <a:pt x="1474" y="28"/>
                  </a:cubicBezTo>
                  <a:cubicBezTo>
                    <a:pt x="1468" y="17"/>
                    <a:pt x="1457" y="12"/>
                    <a:pt x="1446" y="12"/>
                  </a:cubicBezTo>
                  <a:cubicBezTo>
                    <a:pt x="1435" y="12"/>
                    <a:pt x="1424" y="17"/>
                    <a:pt x="1419" y="28"/>
                  </a:cubicBezTo>
                  <a:cubicBezTo>
                    <a:pt x="1254" y="226"/>
                    <a:pt x="1012" y="336"/>
                    <a:pt x="759" y="336"/>
                  </a:cubicBezTo>
                  <a:cubicBezTo>
                    <a:pt x="495" y="336"/>
                    <a:pt x="253" y="215"/>
                    <a:pt x="88" y="17"/>
                  </a:cubicBezTo>
                  <a:cubicBezTo>
                    <a:pt x="77" y="6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948152" y="3559822"/>
              <a:ext cx="248091" cy="225983"/>
            </a:xfrm>
            <a:custGeom>
              <a:avLst/>
              <a:gdLst/>
              <a:ahLst/>
              <a:cxnLst/>
              <a:rect l="l" t="t" r="r" b="b"/>
              <a:pathLst>
                <a:path w="1628" h="1483" extrusionOk="0">
                  <a:moveTo>
                    <a:pt x="809" y="0"/>
                  </a:moveTo>
                  <a:cubicBezTo>
                    <a:pt x="619" y="0"/>
                    <a:pt x="429" y="72"/>
                    <a:pt x="286" y="215"/>
                  </a:cubicBezTo>
                  <a:cubicBezTo>
                    <a:pt x="0" y="512"/>
                    <a:pt x="0" y="973"/>
                    <a:pt x="286" y="1259"/>
                  </a:cubicBezTo>
                  <a:cubicBezTo>
                    <a:pt x="429" y="1408"/>
                    <a:pt x="619" y="1482"/>
                    <a:pt x="809" y="1482"/>
                  </a:cubicBezTo>
                  <a:cubicBezTo>
                    <a:pt x="998" y="1482"/>
                    <a:pt x="1188" y="1408"/>
                    <a:pt x="1331" y="1259"/>
                  </a:cubicBezTo>
                  <a:cubicBezTo>
                    <a:pt x="1628" y="973"/>
                    <a:pt x="1628" y="512"/>
                    <a:pt x="1331" y="215"/>
                  </a:cubicBezTo>
                  <a:cubicBezTo>
                    <a:pt x="1188" y="72"/>
                    <a:pt x="998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884455" y="3485154"/>
              <a:ext cx="464332" cy="208002"/>
            </a:xfrm>
            <a:custGeom>
              <a:avLst/>
              <a:gdLst/>
              <a:ahLst/>
              <a:cxnLst/>
              <a:rect l="l" t="t" r="r" b="b"/>
              <a:pathLst>
                <a:path w="3047" h="1365" extrusionOk="0">
                  <a:moveTo>
                    <a:pt x="1232" y="1"/>
                  </a:moveTo>
                  <a:cubicBezTo>
                    <a:pt x="550" y="1"/>
                    <a:pt x="0" y="551"/>
                    <a:pt x="0" y="1232"/>
                  </a:cubicBezTo>
                  <a:cubicBezTo>
                    <a:pt x="0" y="1309"/>
                    <a:pt x="66" y="1364"/>
                    <a:pt x="132" y="1364"/>
                  </a:cubicBezTo>
                  <a:lnTo>
                    <a:pt x="143" y="1364"/>
                  </a:lnTo>
                  <a:cubicBezTo>
                    <a:pt x="209" y="1364"/>
                    <a:pt x="275" y="1309"/>
                    <a:pt x="275" y="1232"/>
                  </a:cubicBezTo>
                  <a:cubicBezTo>
                    <a:pt x="275" y="705"/>
                    <a:pt x="704" y="276"/>
                    <a:pt x="1232" y="276"/>
                  </a:cubicBezTo>
                  <a:lnTo>
                    <a:pt x="2915" y="276"/>
                  </a:lnTo>
                  <a:cubicBezTo>
                    <a:pt x="2992" y="276"/>
                    <a:pt x="3047" y="210"/>
                    <a:pt x="3047" y="144"/>
                  </a:cubicBezTo>
                  <a:cubicBezTo>
                    <a:pt x="3047" y="67"/>
                    <a:pt x="2992" y="1"/>
                    <a:pt x="2915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3078747" y="3880745"/>
              <a:ext cx="586701" cy="25295"/>
            </a:xfrm>
            <a:custGeom>
              <a:avLst/>
              <a:gdLst/>
              <a:ahLst/>
              <a:cxnLst/>
              <a:rect l="l" t="t" r="r" b="b"/>
              <a:pathLst>
                <a:path w="3850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32"/>
                    <a:pt x="34" y="165"/>
                    <a:pt x="78" y="165"/>
                  </a:cubicBezTo>
                  <a:lnTo>
                    <a:pt x="3773" y="165"/>
                  </a:lnTo>
                  <a:cubicBezTo>
                    <a:pt x="3817" y="165"/>
                    <a:pt x="3850" y="132"/>
                    <a:pt x="3850" y="77"/>
                  </a:cubicBezTo>
                  <a:cubicBezTo>
                    <a:pt x="3850" y="33"/>
                    <a:pt x="3817" y="0"/>
                    <a:pt x="377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2986706" y="3573994"/>
              <a:ext cx="170982" cy="60648"/>
            </a:xfrm>
            <a:custGeom>
              <a:avLst/>
              <a:gdLst/>
              <a:ahLst/>
              <a:cxnLst/>
              <a:rect l="l" t="t" r="r" b="b"/>
              <a:pathLst>
                <a:path w="1122" h="398" extrusionOk="0">
                  <a:moveTo>
                    <a:pt x="561" y="1"/>
                  </a:moveTo>
                  <a:cubicBezTo>
                    <a:pt x="330" y="1"/>
                    <a:pt x="132" y="122"/>
                    <a:pt x="11" y="309"/>
                  </a:cubicBezTo>
                  <a:cubicBezTo>
                    <a:pt x="0" y="342"/>
                    <a:pt x="0" y="375"/>
                    <a:pt x="33" y="386"/>
                  </a:cubicBezTo>
                  <a:cubicBezTo>
                    <a:pt x="42" y="394"/>
                    <a:pt x="52" y="398"/>
                    <a:pt x="62" y="398"/>
                  </a:cubicBezTo>
                  <a:cubicBezTo>
                    <a:pt x="79" y="398"/>
                    <a:pt x="97" y="388"/>
                    <a:pt x="110" y="375"/>
                  </a:cubicBezTo>
                  <a:cubicBezTo>
                    <a:pt x="198" y="210"/>
                    <a:pt x="374" y="111"/>
                    <a:pt x="561" y="111"/>
                  </a:cubicBezTo>
                  <a:cubicBezTo>
                    <a:pt x="737" y="111"/>
                    <a:pt x="913" y="210"/>
                    <a:pt x="1012" y="375"/>
                  </a:cubicBezTo>
                  <a:cubicBezTo>
                    <a:pt x="1023" y="386"/>
                    <a:pt x="1034" y="397"/>
                    <a:pt x="1056" y="397"/>
                  </a:cubicBezTo>
                  <a:cubicBezTo>
                    <a:pt x="1067" y="397"/>
                    <a:pt x="1078" y="397"/>
                    <a:pt x="1089" y="386"/>
                  </a:cubicBezTo>
                  <a:cubicBezTo>
                    <a:pt x="1111" y="375"/>
                    <a:pt x="1122" y="342"/>
                    <a:pt x="1100" y="309"/>
                  </a:cubicBezTo>
                  <a:cubicBezTo>
                    <a:pt x="990" y="122"/>
                    <a:pt x="781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90200" cy="80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cleaning data with python </a:t>
            </a:r>
            <a:endParaRPr dirty="0"/>
          </a:p>
        </p:txBody>
      </p:sp>
      <p:sp>
        <p:nvSpPr>
          <p:cNvPr id="534" name="Google Shape;534;p16"/>
          <p:cNvSpPr txBox="1">
            <a:spLocks noGrp="1"/>
          </p:cNvSpPr>
          <p:nvPr>
            <p:ph type="body" idx="1"/>
          </p:nvPr>
        </p:nvSpPr>
        <p:spPr>
          <a:xfrm>
            <a:off x="-421480" y="919650"/>
            <a:ext cx="4157663" cy="423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5350" lvl="1" indent="-285750">
              <a:buSzPts val="1200"/>
            </a:pPr>
            <a:r>
              <a:rPr lang="en-US" sz="1800" b="1" dirty="0"/>
              <a:t>bar plot </a:t>
            </a:r>
            <a:r>
              <a:rPr lang="en-US" sz="1800" dirty="0"/>
              <a:t>visualizing the distribution of the "Segment" category in your data.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1964D-1621-4FB2-8E38-E2C2C728E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2" y="839135"/>
            <a:ext cx="4929187" cy="412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3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90200" cy="80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cleaning data with python </a:t>
            </a:r>
            <a:endParaRPr dirty="0"/>
          </a:p>
        </p:txBody>
      </p:sp>
      <p:sp>
        <p:nvSpPr>
          <p:cNvPr id="534" name="Google Shape;534;p16"/>
          <p:cNvSpPr txBox="1">
            <a:spLocks noGrp="1"/>
          </p:cNvSpPr>
          <p:nvPr>
            <p:ph type="body" idx="1"/>
          </p:nvPr>
        </p:nvSpPr>
        <p:spPr>
          <a:xfrm>
            <a:off x="-614362" y="1260386"/>
            <a:ext cx="7961774" cy="4127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0" lvl="1" indent="-342900">
              <a:buSzPts val="1200"/>
            </a:pPr>
            <a:r>
              <a:rPr lang="en-US" sz="2000" dirty="0"/>
              <a:t>A graph showing the time series</a:t>
            </a:r>
          </a:p>
          <a:p>
            <a:pPr marL="609600" lvl="1" indent="0">
              <a:buSzPts val="1200"/>
              <a:buNone/>
            </a:pPr>
            <a:r>
              <a:rPr lang="en-US" sz="2000" dirty="0"/>
              <a:t>     of sales.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C4C23-F793-4E68-8E73-C4EBA74C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8" y="946061"/>
            <a:ext cx="4786312" cy="41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8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90200" cy="80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cleaning data with python </a:t>
            </a:r>
            <a:endParaRPr dirty="0"/>
          </a:p>
        </p:txBody>
      </p:sp>
      <p:sp>
        <p:nvSpPr>
          <p:cNvPr id="5" name="Google Shape;534;p16">
            <a:extLst>
              <a:ext uri="{FF2B5EF4-FFF2-40B4-BE49-F238E27FC236}">
                <a16:creationId xmlns:a16="http://schemas.microsoft.com/office/drawing/2014/main" id="{BD02FC14-C372-413A-8A0A-BB6CFD949B4E}"/>
              </a:ext>
            </a:extLst>
          </p:cNvPr>
          <p:cNvSpPr txBox="1">
            <a:spLocks/>
          </p:cNvSpPr>
          <p:nvPr/>
        </p:nvSpPr>
        <p:spPr>
          <a:xfrm>
            <a:off x="339212" y="1753534"/>
            <a:ext cx="8111613" cy="332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1DF96-3268-4A51-A675-704C4410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446" y="946059"/>
            <a:ext cx="3842270" cy="80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27AD0-F8BF-438D-B557-71CB83994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85" y="1906654"/>
            <a:ext cx="7502231" cy="2847645"/>
          </a:xfrm>
          <a:prstGeom prst="rect">
            <a:avLst/>
          </a:prstGeom>
        </p:spPr>
      </p:pic>
      <p:sp>
        <p:nvSpPr>
          <p:cNvPr id="6" name="Google Shape;534;p16">
            <a:extLst>
              <a:ext uri="{FF2B5EF4-FFF2-40B4-BE49-F238E27FC236}">
                <a16:creationId xmlns:a16="http://schemas.microsoft.com/office/drawing/2014/main" id="{EAB7B087-199E-4E9F-A358-ACEDB53EC8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175" y="807474"/>
            <a:ext cx="3635162" cy="933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1" indent="0">
              <a:buSzPts val="1200"/>
              <a:buNone/>
            </a:pPr>
            <a:r>
              <a:rPr lang="en-US" sz="1800" b="1" dirty="0"/>
              <a:t>Pair plot 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0850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752167" y="313403"/>
            <a:ext cx="7455309" cy="80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cleaning data with python ,</a:t>
            </a:r>
            <a:r>
              <a:rPr lang="en-US" dirty="0" err="1"/>
              <a:t>forcasting</a:t>
            </a:r>
            <a:endParaRPr dirty="0"/>
          </a:p>
        </p:txBody>
      </p:sp>
      <p:sp>
        <p:nvSpPr>
          <p:cNvPr id="5" name="Google Shape;534;p16">
            <a:extLst>
              <a:ext uri="{FF2B5EF4-FFF2-40B4-BE49-F238E27FC236}">
                <a16:creationId xmlns:a16="http://schemas.microsoft.com/office/drawing/2014/main" id="{BD02FC14-C372-413A-8A0A-BB6CFD949B4E}"/>
              </a:ext>
            </a:extLst>
          </p:cNvPr>
          <p:cNvSpPr txBox="1">
            <a:spLocks/>
          </p:cNvSpPr>
          <p:nvPr/>
        </p:nvSpPr>
        <p:spPr>
          <a:xfrm>
            <a:off x="317089" y="1120877"/>
            <a:ext cx="8310717" cy="322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sp>
        <p:nvSpPr>
          <p:cNvPr id="13" name="Google Shape;534;p16">
            <a:extLst>
              <a:ext uri="{FF2B5EF4-FFF2-40B4-BE49-F238E27FC236}">
                <a16:creationId xmlns:a16="http://schemas.microsoft.com/office/drawing/2014/main" id="{70FDEF80-BFE5-4C7C-BA98-C0FB83B48C7B}"/>
              </a:ext>
            </a:extLst>
          </p:cNvPr>
          <p:cNvSpPr txBox="1">
            <a:spLocks/>
          </p:cNvSpPr>
          <p:nvPr/>
        </p:nvSpPr>
        <p:spPr>
          <a:xfrm>
            <a:off x="4630992" y="1081679"/>
            <a:ext cx="3480621" cy="374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4F935D-C2A8-4E03-8CB5-5626CEF19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37" y="1081679"/>
            <a:ext cx="3480621" cy="37484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F65EA8-1539-4A7D-97C8-ECCC27E7C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335" y="1081679"/>
            <a:ext cx="3458497" cy="37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8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752167" y="313403"/>
            <a:ext cx="7455309" cy="80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cleaning data with python ,</a:t>
            </a:r>
            <a:r>
              <a:rPr lang="en-US" dirty="0" err="1"/>
              <a:t>forcasting</a:t>
            </a:r>
            <a:endParaRPr dirty="0"/>
          </a:p>
        </p:txBody>
      </p:sp>
      <p:sp>
        <p:nvSpPr>
          <p:cNvPr id="5" name="Google Shape;534;p16">
            <a:extLst>
              <a:ext uri="{FF2B5EF4-FFF2-40B4-BE49-F238E27FC236}">
                <a16:creationId xmlns:a16="http://schemas.microsoft.com/office/drawing/2014/main" id="{BD02FC14-C372-413A-8A0A-BB6CFD949B4E}"/>
              </a:ext>
            </a:extLst>
          </p:cNvPr>
          <p:cNvSpPr txBox="1">
            <a:spLocks/>
          </p:cNvSpPr>
          <p:nvPr/>
        </p:nvSpPr>
        <p:spPr>
          <a:xfrm>
            <a:off x="265470" y="1120877"/>
            <a:ext cx="8310717" cy="322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sp>
        <p:nvSpPr>
          <p:cNvPr id="13" name="Google Shape;534;p16">
            <a:extLst>
              <a:ext uri="{FF2B5EF4-FFF2-40B4-BE49-F238E27FC236}">
                <a16:creationId xmlns:a16="http://schemas.microsoft.com/office/drawing/2014/main" id="{70FDEF80-BFE5-4C7C-BA98-C0FB83B48C7B}"/>
              </a:ext>
            </a:extLst>
          </p:cNvPr>
          <p:cNvSpPr txBox="1">
            <a:spLocks/>
          </p:cNvSpPr>
          <p:nvPr/>
        </p:nvSpPr>
        <p:spPr>
          <a:xfrm>
            <a:off x="4630992" y="1081679"/>
            <a:ext cx="3480621" cy="374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2556E-B6B7-43A5-845E-5D8F3605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1" y="1081679"/>
            <a:ext cx="4306530" cy="3586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D415A2-D92C-402E-8736-750F0B318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287" y="1081679"/>
            <a:ext cx="4119984" cy="35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2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9F70-7619-CBA6-76E8-64FDD014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850" y="520925"/>
            <a:ext cx="6490200" cy="84559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3E1C6-6B0F-8D72-80ED-A7904A2A2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80" y="1416718"/>
            <a:ext cx="5650254" cy="320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3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"/>
          <p:cNvSpPr txBox="1">
            <a:spLocks noGrp="1"/>
          </p:cNvSpPr>
          <p:nvPr>
            <p:ph type="title"/>
          </p:nvPr>
        </p:nvSpPr>
        <p:spPr>
          <a:xfrm>
            <a:off x="140110" y="15959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Sales Dashboard  </a:t>
            </a:r>
            <a:endParaRPr dirty="0"/>
          </a:p>
        </p:txBody>
      </p:sp>
      <p:sp>
        <p:nvSpPr>
          <p:cNvPr id="3" name="Google Shape;534;p16">
            <a:extLst>
              <a:ext uri="{FF2B5EF4-FFF2-40B4-BE49-F238E27FC236}">
                <a16:creationId xmlns:a16="http://schemas.microsoft.com/office/drawing/2014/main" id="{10822A62-16D0-48CA-8E04-D8AE5ADD987E}"/>
              </a:ext>
            </a:extLst>
          </p:cNvPr>
          <p:cNvSpPr txBox="1">
            <a:spLocks/>
          </p:cNvSpPr>
          <p:nvPr/>
        </p:nvSpPr>
        <p:spPr>
          <a:xfrm>
            <a:off x="390832" y="1125686"/>
            <a:ext cx="8613058" cy="401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58AEFBF-9ED1-5994-01F7-604B067E8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0" y="966097"/>
            <a:ext cx="8863780" cy="40178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"/>
          <p:cNvSpPr txBox="1">
            <a:spLocks noGrp="1"/>
          </p:cNvSpPr>
          <p:nvPr>
            <p:ph type="title"/>
          </p:nvPr>
        </p:nvSpPr>
        <p:spPr>
          <a:xfrm>
            <a:off x="140110" y="15959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Key Performance Indicators</a:t>
            </a:r>
            <a:endParaRPr dirty="0"/>
          </a:p>
        </p:txBody>
      </p:sp>
      <p:sp>
        <p:nvSpPr>
          <p:cNvPr id="3" name="Google Shape;534;p16">
            <a:extLst>
              <a:ext uri="{FF2B5EF4-FFF2-40B4-BE49-F238E27FC236}">
                <a16:creationId xmlns:a16="http://schemas.microsoft.com/office/drawing/2014/main" id="{10822A62-16D0-48CA-8E04-D8AE5ADD987E}"/>
              </a:ext>
            </a:extLst>
          </p:cNvPr>
          <p:cNvSpPr txBox="1">
            <a:spLocks/>
          </p:cNvSpPr>
          <p:nvPr/>
        </p:nvSpPr>
        <p:spPr>
          <a:xfrm>
            <a:off x="390832" y="1125686"/>
            <a:ext cx="8613058" cy="401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98B5-F45F-A90E-4A12-B64FB3805A80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2362" y="1125686"/>
            <a:ext cx="6899276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0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"/>
          <p:cNvSpPr txBox="1">
            <a:spLocks noGrp="1"/>
          </p:cNvSpPr>
          <p:nvPr>
            <p:ph type="title"/>
          </p:nvPr>
        </p:nvSpPr>
        <p:spPr>
          <a:xfrm>
            <a:off x="140110" y="15959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KPIs Displayed</a:t>
            </a:r>
            <a:endParaRPr dirty="0"/>
          </a:p>
        </p:txBody>
      </p:sp>
      <p:sp>
        <p:nvSpPr>
          <p:cNvPr id="3" name="Google Shape;534;p16">
            <a:extLst>
              <a:ext uri="{FF2B5EF4-FFF2-40B4-BE49-F238E27FC236}">
                <a16:creationId xmlns:a16="http://schemas.microsoft.com/office/drawing/2014/main" id="{10822A62-16D0-48CA-8E04-D8AE5ADD987E}"/>
              </a:ext>
            </a:extLst>
          </p:cNvPr>
          <p:cNvSpPr txBox="1">
            <a:spLocks/>
          </p:cNvSpPr>
          <p:nvPr/>
        </p:nvSpPr>
        <p:spPr>
          <a:xfrm>
            <a:off x="390832" y="1125686"/>
            <a:ext cx="8613058" cy="401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7BBBC74-9E9C-876F-119E-B7E253B3A727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30" y="1253612"/>
            <a:ext cx="7409476" cy="27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"/>
          <p:cNvSpPr txBox="1">
            <a:spLocks noGrp="1"/>
          </p:cNvSpPr>
          <p:nvPr>
            <p:ph type="title"/>
          </p:nvPr>
        </p:nvSpPr>
        <p:spPr>
          <a:xfrm>
            <a:off x="140110" y="15959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Sales &amp; Profit Trends Over Time</a:t>
            </a:r>
            <a:endParaRPr dirty="0"/>
          </a:p>
        </p:txBody>
      </p:sp>
      <p:sp>
        <p:nvSpPr>
          <p:cNvPr id="3" name="Google Shape;534;p16">
            <a:extLst>
              <a:ext uri="{FF2B5EF4-FFF2-40B4-BE49-F238E27FC236}">
                <a16:creationId xmlns:a16="http://schemas.microsoft.com/office/drawing/2014/main" id="{10822A62-16D0-48CA-8E04-D8AE5ADD987E}"/>
              </a:ext>
            </a:extLst>
          </p:cNvPr>
          <p:cNvSpPr txBox="1">
            <a:spLocks/>
          </p:cNvSpPr>
          <p:nvPr/>
        </p:nvSpPr>
        <p:spPr>
          <a:xfrm>
            <a:off x="512052" y="867590"/>
            <a:ext cx="8613058" cy="401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1372AD6A-FB1C-1469-90A3-5C96AABC811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174" y="892838"/>
            <a:ext cx="5002936" cy="3590671"/>
          </a:xfrm>
          <a:prstGeom prst="rect">
            <a:avLst/>
          </a:prstGeom>
        </p:spPr>
      </p:pic>
      <p:sp>
        <p:nvSpPr>
          <p:cNvPr id="11" name="Google Shape;534;p16">
            <a:extLst>
              <a:ext uri="{FF2B5EF4-FFF2-40B4-BE49-F238E27FC236}">
                <a16:creationId xmlns:a16="http://schemas.microsoft.com/office/drawing/2014/main" id="{25EDA93A-AB05-4BD4-886C-5D3A0F6349D7}"/>
              </a:ext>
            </a:extLst>
          </p:cNvPr>
          <p:cNvSpPr txBox="1">
            <a:spLocks/>
          </p:cNvSpPr>
          <p:nvPr/>
        </p:nvSpPr>
        <p:spPr>
          <a:xfrm>
            <a:off x="378905" y="892838"/>
            <a:ext cx="3619955" cy="35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Geographical Sales Performance :</a:t>
            </a:r>
          </a:p>
          <a:p>
            <a:pPr marL="0" indent="0">
              <a:buNone/>
            </a:pPr>
            <a:r>
              <a:rPr lang="en-US" sz="1600" dirty="0"/>
              <a:t>The map visualizes sales across different states.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tx1"/>
                </a:solidFill>
                <a:highlight>
                  <a:srgbClr val="C0C0C0"/>
                </a:highlight>
              </a:rPr>
              <a:t>Highlighted Region </a:t>
            </a:r>
            <a:r>
              <a:rPr lang="en-US" sz="1600" dirty="0"/>
              <a:t>: </a:t>
            </a:r>
            <a:r>
              <a:rPr lang="en-US" sz="1600" u="sng" dirty="0"/>
              <a:t>California</a:t>
            </a:r>
            <a:r>
              <a:rPr lang="en-US" sz="1600" dirty="0"/>
              <a:t> is prominently displayed, indicating either a high volume of sales or a significant regional focus.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</a:rPr>
              <a:t>Insight</a:t>
            </a:r>
            <a:r>
              <a:rPr lang="en-US" sz="1600" dirty="0"/>
              <a:t>: This map allows us to quickly understand which regions are performing well and identify areas that may need additional focus or support.</a:t>
            </a:r>
          </a:p>
        </p:txBody>
      </p:sp>
    </p:spTree>
    <p:extLst>
      <p:ext uri="{BB962C8B-B14F-4D97-AF65-F5344CB8AC3E}">
        <p14:creationId xmlns:p14="http://schemas.microsoft.com/office/powerpoint/2010/main" val="280535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1326850" y="520925"/>
            <a:ext cx="64902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 </a:t>
            </a:r>
            <a:endParaRPr dirty="0"/>
          </a:p>
        </p:txBody>
      </p:sp>
      <p:sp>
        <p:nvSpPr>
          <p:cNvPr id="534" name="Google Shape;534;p16"/>
          <p:cNvSpPr txBox="1">
            <a:spLocks noGrp="1"/>
          </p:cNvSpPr>
          <p:nvPr>
            <p:ph type="body" idx="1"/>
          </p:nvPr>
        </p:nvSpPr>
        <p:spPr>
          <a:xfrm>
            <a:off x="1010264" y="1273356"/>
            <a:ext cx="4513935" cy="367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04800">
              <a:buSzPts val="1200"/>
              <a:buFont typeface="Inter"/>
              <a:buChar char="○"/>
            </a:pPr>
            <a:r>
              <a:rPr lang="en-US" b="1" dirty="0"/>
              <a:t>Introduction</a:t>
            </a:r>
          </a:p>
          <a:p>
            <a:pPr lvl="1" indent="-304800">
              <a:buSzPts val="1200"/>
              <a:buFont typeface="Inter"/>
              <a:buChar char="○"/>
            </a:pPr>
            <a:endParaRPr lang="en-US" b="1" dirty="0"/>
          </a:p>
          <a:p>
            <a:pPr marL="609600" lvl="1" indent="0">
              <a:buSzPts val="1200"/>
              <a:buNone/>
            </a:pPr>
            <a:endParaRPr lang="en-US" dirty="0"/>
          </a:p>
          <a:p>
            <a:pPr lvl="1" indent="-304800">
              <a:buSzPts val="1200"/>
              <a:buFont typeface="Inter"/>
              <a:buChar char="○"/>
            </a:pPr>
            <a:r>
              <a:rPr lang="en-US" b="1" dirty="0"/>
              <a:t>Data Source</a:t>
            </a:r>
          </a:p>
          <a:p>
            <a:pPr lvl="1" indent="-304800">
              <a:buSzPts val="1200"/>
              <a:buFont typeface="Inter"/>
              <a:buChar char="○"/>
            </a:pPr>
            <a:endParaRPr lang="ar-BH" b="1" dirty="0"/>
          </a:p>
          <a:p>
            <a:pPr marL="609600" lvl="1" indent="0">
              <a:buSzPts val="1200"/>
              <a:buNone/>
            </a:pPr>
            <a:endParaRPr lang="en-US" dirty="0"/>
          </a:p>
          <a:p>
            <a:pPr lvl="1" indent="-304800">
              <a:buSzPts val="1200"/>
              <a:buFont typeface="Inter"/>
              <a:buChar char="○"/>
            </a:pPr>
            <a:r>
              <a:rPr lang="en-US" b="1" dirty="0"/>
              <a:t>Data Exploration and cleaning</a:t>
            </a:r>
          </a:p>
          <a:p>
            <a:pPr lvl="1" indent="-304800">
              <a:buSzPts val="1200"/>
              <a:buFont typeface="Inter"/>
              <a:buChar char="○"/>
            </a:pPr>
            <a:endParaRPr lang="en-US" b="1" dirty="0"/>
          </a:p>
          <a:p>
            <a:pPr lvl="1" indent="-304800">
              <a:buSzPts val="1200"/>
              <a:buFont typeface="Inter"/>
              <a:buChar char="○"/>
            </a:pPr>
            <a:endParaRPr lang="en-US" b="1" dirty="0"/>
          </a:p>
          <a:p>
            <a:pPr lvl="1" indent="-304800">
              <a:buSzPts val="1200"/>
              <a:buFont typeface="Inter"/>
              <a:buChar char="○"/>
            </a:pPr>
            <a:r>
              <a:rPr lang="en-US" b="1" dirty="0"/>
              <a:t>Data Forecasting</a:t>
            </a:r>
          </a:p>
          <a:p>
            <a:pPr lvl="1" indent="-304800">
              <a:buSzPts val="1200"/>
              <a:buFont typeface="Inter"/>
              <a:buChar char="○"/>
            </a:pPr>
            <a:endParaRPr lang="en-US" dirty="0"/>
          </a:p>
          <a:p>
            <a:pPr lvl="1" indent="-304800">
              <a:buSzPts val="1200"/>
              <a:buFont typeface="Inter"/>
              <a:buChar char="○"/>
            </a:pPr>
            <a:endParaRPr lang="en-US" dirty="0"/>
          </a:p>
          <a:p>
            <a:pPr lvl="1" indent="-304800">
              <a:buSzPts val="1200"/>
              <a:buFont typeface="Inter"/>
              <a:buChar char="○"/>
            </a:pPr>
            <a:r>
              <a:rPr lang="en-US" b="1" dirty="0">
                <a:solidFill>
                  <a:schemeClr val="tx1"/>
                </a:solidFill>
              </a:rPr>
              <a:t>Visualization</a:t>
            </a:r>
            <a:endParaRPr lang="en-US" dirty="0"/>
          </a:p>
          <a:p>
            <a:pPr lvl="1" indent="-304800">
              <a:buSzPts val="1200"/>
              <a:buFont typeface="Inter"/>
              <a:buChar char="○"/>
            </a:pPr>
            <a:endParaRPr lang="en-US" dirty="0"/>
          </a:p>
          <a:p>
            <a:pPr lvl="1" indent="-304800">
              <a:buSzPts val="1200"/>
              <a:buFont typeface="Inter"/>
              <a:buChar char="○"/>
            </a:pPr>
            <a:endParaRPr lang="en-US" dirty="0"/>
          </a:p>
          <a:p>
            <a:pPr lvl="1" indent="-304800">
              <a:buSzPts val="1200"/>
              <a:buFont typeface="Inter"/>
              <a:buChar char="○"/>
            </a:pPr>
            <a:r>
              <a:rPr lang="en-US" b="1" dirty="0"/>
              <a:t>Summary and Insights</a:t>
            </a:r>
          </a:p>
          <a:p>
            <a:pPr lvl="1" indent="-304800">
              <a:buSzPts val="1200"/>
              <a:buFont typeface="Inter"/>
              <a:buChar char="○"/>
            </a:pPr>
            <a:endParaRPr lang="en-US" dirty="0"/>
          </a:p>
          <a:p>
            <a:pPr lvl="1" indent="-304800">
              <a:buSzPts val="1200"/>
              <a:buFont typeface="Inter"/>
              <a:buChar char="○"/>
            </a:pPr>
            <a:endParaRPr lang="en-US" dirty="0"/>
          </a:p>
          <a:p>
            <a:pPr lvl="1" indent="-304800">
              <a:buSzPts val="1200"/>
              <a:buFont typeface="Inter"/>
              <a:buChar char="○"/>
            </a:pPr>
            <a:r>
              <a:rPr lang="en-US" b="1" dirty="0">
                <a:solidFill>
                  <a:schemeClr val="tx1"/>
                </a:solidFill>
              </a:rPr>
              <a:t>Conclusion</a:t>
            </a:r>
            <a:endParaRPr lang="en-US" dirty="0"/>
          </a:p>
          <a:p>
            <a:pPr lvl="1" indent="-304800">
              <a:buSzPts val="1200"/>
              <a:buFont typeface="Inter"/>
              <a:buChar char="○"/>
            </a:pPr>
            <a:endParaRPr lang="en-US" dirty="0"/>
          </a:p>
          <a:p>
            <a:pPr lvl="1" indent="-304800">
              <a:buSzPts val="1200"/>
              <a:buFont typeface="Inter"/>
              <a:buChar char="○"/>
            </a:pPr>
            <a:endParaRPr lang="en-US" dirty="0"/>
          </a:p>
          <a:p>
            <a:pPr lvl="1" indent="-304800">
              <a:buSzPts val="1200"/>
              <a:buFont typeface="Inter"/>
              <a:buChar char="○"/>
            </a:pPr>
            <a:endParaRPr lang="en-US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</a:pPr>
            <a:endParaRPr lang="en-US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</a:pPr>
            <a:endParaRPr lang="en-US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</a:pPr>
            <a:endParaRPr lang="en-US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04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"/>
          <p:cNvSpPr txBox="1">
            <a:spLocks noGrp="1"/>
          </p:cNvSpPr>
          <p:nvPr>
            <p:ph type="title"/>
          </p:nvPr>
        </p:nvSpPr>
        <p:spPr>
          <a:xfrm>
            <a:off x="140110" y="15959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Sales &amp; Profit Trends Over Time</a:t>
            </a:r>
            <a:endParaRPr dirty="0"/>
          </a:p>
        </p:txBody>
      </p:sp>
      <p:sp>
        <p:nvSpPr>
          <p:cNvPr id="3" name="Google Shape;534;p16">
            <a:extLst>
              <a:ext uri="{FF2B5EF4-FFF2-40B4-BE49-F238E27FC236}">
                <a16:creationId xmlns:a16="http://schemas.microsoft.com/office/drawing/2014/main" id="{10822A62-16D0-48CA-8E04-D8AE5ADD987E}"/>
              </a:ext>
            </a:extLst>
          </p:cNvPr>
          <p:cNvSpPr txBox="1">
            <a:spLocks/>
          </p:cNvSpPr>
          <p:nvPr/>
        </p:nvSpPr>
        <p:spPr>
          <a:xfrm>
            <a:off x="530942" y="892838"/>
            <a:ext cx="8613058" cy="401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sp>
        <p:nvSpPr>
          <p:cNvPr id="11" name="Google Shape;534;p16">
            <a:extLst>
              <a:ext uri="{FF2B5EF4-FFF2-40B4-BE49-F238E27FC236}">
                <a16:creationId xmlns:a16="http://schemas.microsoft.com/office/drawing/2014/main" id="{25EDA93A-AB05-4BD4-886C-5D3A0F6349D7}"/>
              </a:ext>
            </a:extLst>
          </p:cNvPr>
          <p:cNvSpPr txBox="1">
            <a:spLocks/>
          </p:cNvSpPr>
          <p:nvPr/>
        </p:nvSpPr>
        <p:spPr>
          <a:xfrm>
            <a:off x="378905" y="892838"/>
            <a:ext cx="3619955" cy="36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 sz="1600" dirty="0"/>
              <a:t>This chart visualizes the weekly sales and profit trends.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Data Comparison</a:t>
            </a:r>
            <a:r>
              <a:rPr lang="en-US" sz="1600" dirty="0"/>
              <a:t>: The chart shows the trends for </a:t>
            </a:r>
            <a:r>
              <a:rPr lang="en-US" sz="1600" u="sng" dirty="0"/>
              <a:t>average sales and profit</a:t>
            </a:r>
            <a:r>
              <a:rPr lang="en-US" sz="1600" dirty="0"/>
              <a:t> on weekly basis</a:t>
            </a:r>
          </a:p>
          <a:p>
            <a:r>
              <a:rPr lang="en-US" sz="1600" dirty="0"/>
              <a:t>It clearly highlights weeks where sales and profit were above or below expectations.</a:t>
            </a:r>
          </a:p>
          <a:p>
            <a:r>
              <a:rPr lang="en-US" sz="1600" dirty="0">
                <a:highlight>
                  <a:srgbClr val="C0C0C0"/>
                </a:highlight>
              </a:rPr>
              <a:t>Insight</a:t>
            </a:r>
            <a:r>
              <a:rPr lang="en-US" sz="1600" dirty="0"/>
              <a:t>: We can identify peak sales weeks and low-performing periods, providing insights into seasonal patterns or external factors influencing sales.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8639D843-36E1-07C6-A728-3C00FBD42C89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859" y="892839"/>
            <a:ext cx="5064025" cy="36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73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"/>
          <p:cNvSpPr txBox="1">
            <a:spLocks noGrp="1"/>
          </p:cNvSpPr>
          <p:nvPr>
            <p:ph type="title"/>
          </p:nvPr>
        </p:nvSpPr>
        <p:spPr>
          <a:xfrm>
            <a:off x="140110" y="15959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Sales &amp; Profit by Subcategory</a:t>
            </a:r>
            <a:endParaRPr dirty="0"/>
          </a:p>
        </p:txBody>
      </p:sp>
      <p:sp>
        <p:nvSpPr>
          <p:cNvPr id="3" name="Google Shape;534;p16">
            <a:extLst>
              <a:ext uri="{FF2B5EF4-FFF2-40B4-BE49-F238E27FC236}">
                <a16:creationId xmlns:a16="http://schemas.microsoft.com/office/drawing/2014/main" id="{10822A62-16D0-48CA-8E04-D8AE5ADD987E}"/>
              </a:ext>
            </a:extLst>
          </p:cNvPr>
          <p:cNvSpPr txBox="1">
            <a:spLocks/>
          </p:cNvSpPr>
          <p:nvPr/>
        </p:nvSpPr>
        <p:spPr>
          <a:xfrm>
            <a:off x="530942" y="892838"/>
            <a:ext cx="8613058" cy="401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sp>
        <p:nvSpPr>
          <p:cNvPr id="11" name="Google Shape;534;p16">
            <a:extLst>
              <a:ext uri="{FF2B5EF4-FFF2-40B4-BE49-F238E27FC236}">
                <a16:creationId xmlns:a16="http://schemas.microsoft.com/office/drawing/2014/main" id="{25EDA93A-AB05-4BD4-886C-5D3A0F6349D7}"/>
              </a:ext>
            </a:extLst>
          </p:cNvPr>
          <p:cNvSpPr txBox="1">
            <a:spLocks/>
          </p:cNvSpPr>
          <p:nvPr/>
        </p:nvSpPr>
        <p:spPr>
          <a:xfrm>
            <a:off x="319912" y="723232"/>
            <a:ext cx="3619955" cy="482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 sz="1400" dirty="0"/>
              <a:t>This bar chart shows a comparison of sales for 202</a:t>
            </a:r>
            <a:r>
              <a:rPr lang="ar-EG" sz="1400" dirty="0"/>
              <a:t>3</a:t>
            </a:r>
            <a:r>
              <a:rPr lang="en-US" sz="1400" dirty="0"/>
              <a:t> vs. 202</a:t>
            </a:r>
            <a:r>
              <a:rPr lang="ar-EG" sz="1400" dirty="0"/>
              <a:t>2</a:t>
            </a:r>
            <a:r>
              <a:rPr lang="en-US" sz="1400" dirty="0"/>
              <a:t> across different product subcategories and it’s profit and Loss . </a:t>
            </a:r>
          </a:p>
          <a:p>
            <a:pPr marL="139700" indent="0">
              <a:buNone/>
            </a:pPr>
            <a:endParaRPr lang="en-US" sz="1400" dirty="0"/>
          </a:p>
          <a:p>
            <a:r>
              <a:rPr lang="en-US" sz="1400" dirty="0">
                <a:highlight>
                  <a:srgbClr val="C0C0C0"/>
                </a:highlight>
              </a:rPr>
              <a:t>Key Insights </a:t>
            </a:r>
            <a:r>
              <a:rPr lang="en-US" sz="1400" dirty="0"/>
              <a:t>: Subcategories like </a:t>
            </a:r>
            <a:r>
              <a:rPr lang="en-US" sz="1400" u="sng" dirty="0"/>
              <a:t>Copiers</a:t>
            </a:r>
            <a:r>
              <a:rPr lang="en-US" sz="1400" dirty="0"/>
              <a:t> and </a:t>
            </a:r>
            <a:r>
              <a:rPr lang="en-US" sz="1400" u="sng" dirty="0"/>
              <a:t>Accessories</a:t>
            </a:r>
            <a:r>
              <a:rPr lang="en-US" sz="1400" dirty="0"/>
              <a:t> show strong performance in both sales and profit . On the other hand, </a:t>
            </a:r>
            <a:r>
              <a:rPr lang="en-US" sz="1400" u="sng" dirty="0"/>
              <a:t>Tables</a:t>
            </a:r>
            <a:r>
              <a:rPr lang="en-US" sz="1400" dirty="0"/>
              <a:t> and </a:t>
            </a:r>
            <a:r>
              <a:rPr lang="en-US" sz="1400" u="sng" dirty="0"/>
              <a:t>Machines</a:t>
            </a:r>
            <a:r>
              <a:rPr lang="en-US" sz="1400" dirty="0"/>
              <a:t> appear to be less profitable, indicating potential issues like high costs or low sales in these categories.</a:t>
            </a:r>
          </a:p>
          <a:p>
            <a:pPr marL="139700" indent="0">
              <a:buNone/>
            </a:pPr>
            <a:endParaRPr lang="en-US" sz="1400" dirty="0"/>
          </a:p>
          <a:p>
            <a:r>
              <a:rPr lang="en-US" sz="1400" dirty="0">
                <a:highlight>
                  <a:srgbClr val="C0C0C0"/>
                </a:highlight>
              </a:rPr>
              <a:t>Actionable Insight</a:t>
            </a:r>
            <a:r>
              <a:rPr lang="en-US" sz="1400" dirty="0"/>
              <a:t>: Focus on improving performance in low-profit subcategories while continuing to drive sales in successful ones.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680BA907-15A1-24D2-CD43-A9E373565A5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11" y="867590"/>
            <a:ext cx="5022526" cy="40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5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"/>
          <p:cNvSpPr txBox="1">
            <a:spLocks noGrp="1"/>
          </p:cNvSpPr>
          <p:nvPr>
            <p:ph type="title"/>
          </p:nvPr>
        </p:nvSpPr>
        <p:spPr>
          <a:xfrm>
            <a:off x="140110" y="15959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Profit vs. Sales Analysis</a:t>
            </a:r>
            <a:endParaRPr dirty="0"/>
          </a:p>
        </p:txBody>
      </p:sp>
      <p:sp>
        <p:nvSpPr>
          <p:cNvPr id="3" name="Google Shape;534;p16">
            <a:extLst>
              <a:ext uri="{FF2B5EF4-FFF2-40B4-BE49-F238E27FC236}">
                <a16:creationId xmlns:a16="http://schemas.microsoft.com/office/drawing/2014/main" id="{10822A62-16D0-48CA-8E04-D8AE5ADD987E}"/>
              </a:ext>
            </a:extLst>
          </p:cNvPr>
          <p:cNvSpPr txBox="1">
            <a:spLocks/>
          </p:cNvSpPr>
          <p:nvPr/>
        </p:nvSpPr>
        <p:spPr>
          <a:xfrm>
            <a:off x="530942" y="892838"/>
            <a:ext cx="8613058" cy="401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sp>
        <p:nvSpPr>
          <p:cNvPr id="11" name="Google Shape;534;p16">
            <a:extLst>
              <a:ext uri="{FF2B5EF4-FFF2-40B4-BE49-F238E27FC236}">
                <a16:creationId xmlns:a16="http://schemas.microsoft.com/office/drawing/2014/main" id="{25EDA93A-AB05-4BD4-886C-5D3A0F6349D7}"/>
              </a:ext>
            </a:extLst>
          </p:cNvPr>
          <p:cNvSpPr txBox="1">
            <a:spLocks/>
          </p:cNvSpPr>
          <p:nvPr/>
        </p:nvSpPr>
        <p:spPr>
          <a:xfrm>
            <a:off x="378905" y="892838"/>
            <a:ext cx="3619955" cy="370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 sz="1400" dirty="0"/>
              <a:t>This scatter plot visualizes the relationship between sales and profit .</a:t>
            </a:r>
          </a:p>
          <a:p>
            <a:r>
              <a:rPr lang="en-US" sz="1400" dirty="0"/>
              <a:t>Trend Line :  A positive correlation is indicated, meaning as sales increase, so does profit, which is a good sign of business health .</a:t>
            </a:r>
          </a:p>
          <a:p>
            <a:r>
              <a:rPr lang="en-US" sz="1400" dirty="0"/>
              <a:t>Data Points : Each point represents an individual customer transactions over the year.</a:t>
            </a:r>
          </a:p>
          <a:p>
            <a:r>
              <a:rPr lang="en-US" sz="1400" dirty="0"/>
              <a:t>Insight : Identifying outliers in this scatter plot can help us understand which products or regions may be generating sales but not delivering adequate profit.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F1E7E11-4018-518C-37A0-730948BBBB78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897" y="892838"/>
            <a:ext cx="4975078" cy="37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30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"/>
          <p:cNvSpPr txBox="1">
            <a:spLocks noGrp="1"/>
          </p:cNvSpPr>
          <p:nvPr>
            <p:ph type="title"/>
          </p:nvPr>
        </p:nvSpPr>
        <p:spPr>
          <a:xfrm>
            <a:off x="713250" y="221775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Summary and Insights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66962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4;p16">
            <a:extLst>
              <a:ext uri="{FF2B5EF4-FFF2-40B4-BE49-F238E27FC236}">
                <a16:creationId xmlns:a16="http://schemas.microsoft.com/office/drawing/2014/main" id="{10822A62-16D0-48CA-8E04-D8AE5ADD987E}"/>
              </a:ext>
            </a:extLst>
          </p:cNvPr>
          <p:cNvSpPr txBox="1">
            <a:spLocks/>
          </p:cNvSpPr>
          <p:nvPr/>
        </p:nvSpPr>
        <p:spPr>
          <a:xfrm>
            <a:off x="345132" y="1563271"/>
            <a:ext cx="3858160" cy="23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None/>
            </a:pPr>
            <a:r>
              <a:rPr lang="en-US" sz="1600" dirty="0"/>
              <a:t>Sales performance is healthy with a positive trend in key areas such as orders and profit. However, there are some areas of concern, particularly a slight decline in the number of customers and total sales.</a:t>
            </a:r>
          </a:p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sp>
        <p:nvSpPr>
          <p:cNvPr id="6" name="Google Shape;586;p17">
            <a:extLst>
              <a:ext uri="{FF2B5EF4-FFF2-40B4-BE49-F238E27FC236}">
                <a16:creationId xmlns:a16="http://schemas.microsoft.com/office/drawing/2014/main" id="{E2867207-1D6A-4FE3-B03B-EFA9EA43E52D}"/>
              </a:ext>
            </a:extLst>
          </p:cNvPr>
          <p:cNvSpPr txBox="1">
            <a:spLocks/>
          </p:cNvSpPr>
          <p:nvPr/>
        </p:nvSpPr>
        <p:spPr>
          <a:xfrm>
            <a:off x="344542" y="308383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algn="l"/>
            <a:r>
              <a:rPr lang="en-US" b="1" dirty="0"/>
              <a:t>Overall Performance</a:t>
            </a:r>
            <a:r>
              <a:rPr lang="en-US" dirty="0"/>
              <a:t>:</a:t>
            </a:r>
          </a:p>
        </p:txBody>
      </p:sp>
      <p:sp>
        <p:nvSpPr>
          <p:cNvPr id="7" name="Google Shape;534;p16">
            <a:extLst>
              <a:ext uri="{FF2B5EF4-FFF2-40B4-BE49-F238E27FC236}">
                <a16:creationId xmlns:a16="http://schemas.microsoft.com/office/drawing/2014/main" id="{584B76C1-3AE2-481F-8400-25F63AB17416}"/>
              </a:ext>
            </a:extLst>
          </p:cNvPr>
          <p:cNvSpPr txBox="1">
            <a:spLocks/>
          </p:cNvSpPr>
          <p:nvPr/>
        </p:nvSpPr>
        <p:spPr>
          <a:xfrm>
            <a:off x="4070555" y="1563271"/>
            <a:ext cx="3429001" cy="23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5FAFB-E4A1-ABF8-D994-785494913DC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09" y="1016383"/>
            <a:ext cx="2934340" cy="310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06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"/>
          <p:cNvSpPr txBox="1">
            <a:spLocks noGrp="1"/>
          </p:cNvSpPr>
          <p:nvPr>
            <p:ph type="title"/>
          </p:nvPr>
        </p:nvSpPr>
        <p:spPr>
          <a:xfrm>
            <a:off x="140110" y="159590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2400" b="1" dirty="0"/>
              <a:t>Top-Performing Regions and Products</a:t>
            </a:r>
            <a:r>
              <a:rPr lang="en-US" sz="2400" dirty="0"/>
              <a:t>:</a:t>
            </a:r>
            <a:endParaRPr sz="2400" dirty="0"/>
          </a:p>
        </p:txBody>
      </p:sp>
      <p:sp>
        <p:nvSpPr>
          <p:cNvPr id="3" name="Google Shape;534;p16">
            <a:extLst>
              <a:ext uri="{FF2B5EF4-FFF2-40B4-BE49-F238E27FC236}">
                <a16:creationId xmlns:a16="http://schemas.microsoft.com/office/drawing/2014/main" id="{10822A62-16D0-48CA-8E04-D8AE5ADD987E}"/>
              </a:ext>
            </a:extLst>
          </p:cNvPr>
          <p:cNvSpPr txBox="1">
            <a:spLocks/>
          </p:cNvSpPr>
          <p:nvPr/>
        </p:nvSpPr>
        <p:spPr>
          <a:xfrm>
            <a:off x="390832" y="1125686"/>
            <a:ext cx="8613058" cy="401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sp>
        <p:nvSpPr>
          <p:cNvPr id="6" name="Google Shape;534;p16">
            <a:extLst>
              <a:ext uri="{FF2B5EF4-FFF2-40B4-BE49-F238E27FC236}">
                <a16:creationId xmlns:a16="http://schemas.microsoft.com/office/drawing/2014/main" id="{CF52BE87-E356-4FE4-97CC-DE835C4839A6}"/>
              </a:ext>
            </a:extLst>
          </p:cNvPr>
          <p:cNvSpPr txBox="1">
            <a:spLocks/>
          </p:cNvSpPr>
          <p:nvPr/>
        </p:nvSpPr>
        <p:spPr>
          <a:xfrm>
            <a:off x="582561" y="1454521"/>
            <a:ext cx="3672349" cy="188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 sz="1600" dirty="0"/>
              <a:t>Regions like </a:t>
            </a:r>
            <a:r>
              <a:rPr lang="en-US" sz="1600" u="sng" dirty="0"/>
              <a:t>California</a:t>
            </a:r>
            <a:r>
              <a:rPr lang="en-US" sz="1600" dirty="0"/>
              <a:t> and </a:t>
            </a:r>
            <a:r>
              <a:rPr lang="en-US" sz="1600" u="sng" dirty="0"/>
              <a:t>New York </a:t>
            </a:r>
            <a:r>
              <a:rPr lang="en-US" sz="1600" dirty="0"/>
              <a:t>and products such as </a:t>
            </a:r>
            <a:r>
              <a:rPr lang="en-US" sz="1600" u="sng" dirty="0"/>
              <a:t>Copiers</a:t>
            </a:r>
            <a:r>
              <a:rPr lang="en-US" sz="1600" dirty="0"/>
              <a:t> and </a:t>
            </a:r>
            <a:r>
              <a:rPr lang="en-US" sz="1600" u="sng" dirty="0"/>
              <a:t>Accessories</a:t>
            </a:r>
            <a:r>
              <a:rPr lang="en-US" sz="1600" dirty="0"/>
              <a:t> are performing well, indicating strong market demand</a:t>
            </a:r>
            <a:r>
              <a:rPr lang="en-US" dirty="0"/>
              <a:t>.</a:t>
            </a:r>
          </a:p>
        </p:txBody>
      </p:sp>
      <p:sp>
        <p:nvSpPr>
          <p:cNvPr id="7" name="Google Shape;534;p16">
            <a:extLst>
              <a:ext uri="{FF2B5EF4-FFF2-40B4-BE49-F238E27FC236}">
                <a16:creationId xmlns:a16="http://schemas.microsoft.com/office/drawing/2014/main" id="{89B4A640-5C71-472B-AA35-8D59D82215E6}"/>
              </a:ext>
            </a:extLst>
          </p:cNvPr>
          <p:cNvSpPr txBox="1">
            <a:spLocks/>
          </p:cNvSpPr>
          <p:nvPr/>
        </p:nvSpPr>
        <p:spPr>
          <a:xfrm>
            <a:off x="4579374" y="1801186"/>
            <a:ext cx="3672349" cy="154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>
              <a:buNone/>
            </a:pPr>
            <a:endParaRPr lang="en-US" dirty="0"/>
          </a:p>
        </p:txBody>
      </p:sp>
      <p:pic>
        <p:nvPicPr>
          <p:cNvPr id="8" name="Picture 7" descr="CDN media">
            <a:extLst>
              <a:ext uri="{FF2B5EF4-FFF2-40B4-BE49-F238E27FC236}">
                <a16:creationId xmlns:a16="http://schemas.microsoft.com/office/drawing/2014/main" id="{7F8879EF-B2A0-79F6-43FD-BCF021F1DF7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81" y="1125687"/>
            <a:ext cx="3878826" cy="297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461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9F70-7619-CBA6-76E8-64FDD014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850" y="520925"/>
            <a:ext cx="6490200" cy="84559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32C00-3BEA-7F20-3769-E8695B27D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6850" y="1473200"/>
            <a:ext cx="6490200" cy="2830525"/>
          </a:xfrm>
        </p:spPr>
        <p:txBody>
          <a:bodyPr/>
          <a:lstStyle/>
          <a:p>
            <a:r>
              <a:rPr lang="en-US" sz="1600" dirty="0"/>
              <a:t>Consider focusing marketing efforts on customer acquisition to reverse the decline in customer numbers .</a:t>
            </a:r>
            <a:endParaRPr lang="ar-EG" sz="1600" dirty="0"/>
          </a:p>
          <a:p>
            <a:pPr marL="139700" indent="0">
              <a:buNone/>
            </a:pPr>
            <a:endParaRPr lang="en-US" sz="1600" dirty="0"/>
          </a:p>
          <a:p>
            <a:r>
              <a:rPr lang="en-US" sz="1600" dirty="0"/>
              <a:t>Explore opportunities to reduce costs or improve profitability for underperforming subcategories .</a:t>
            </a:r>
            <a:endParaRPr lang="ar-EG" sz="1600" dirty="0"/>
          </a:p>
          <a:p>
            <a:pPr marL="139700" indent="0">
              <a:buNone/>
            </a:pPr>
            <a:endParaRPr lang="en-US" sz="1600" dirty="0"/>
          </a:p>
          <a:p>
            <a:r>
              <a:rPr lang="en-US" sz="1600" dirty="0"/>
              <a:t>Continue to monitor sales trends and respond to any emerging issues in key regions or product categories.</a:t>
            </a:r>
          </a:p>
        </p:txBody>
      </p:sp>
    </p:spTree>
    <p:extLst>
      <p:ext uri="{BB962C8B-B14F-4D97-AF65-F5344CB8AC3E}">
        <p14:creationId xmlns:p14="http://schemas.microsoft.com/office/powerpoint/2010/main" val="2218058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9F70-7619-CBA6-76E8-64FDD014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850" y="520925"/>
            <a:ext cx="6490200" cy="84559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32C00-3BEA-7F20-3769-E8695B27D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6850" y="1473200"/>
            <a:ext cx="6490200" cy="2830525"/>
          </a:xfrm>
        </p:spPr>
        <p:txBody>
          <a:bodyPr/>
          <a:lstStyle/>
          <a:p>
            <a:r>
              <a:rPr lang="en-US" sz="1600" dirty="0"/>
              <a:t>The project successfully cleaned and analyzed the sales dataset, answering key business questions and providing forecasts through an interactive Tableau dashboard.</a:t>
            </a:r>
            <a:endParaRPr lang="ar-EG" sz="1600" dirty="0"/>
          </a:p>
          <a:p>
            <a:r>
              <a:rPr lang="en-US" sz="1600" dirty="0">
                <a:highlight>
                  <a:srgbClr val="C0C0C0"/>
                </a:highlight>
              </a:rPr>
              <a:t>Reflection on Impact:</a:t>
            </a:r>
          </a:p>
          <a:p>
            <a:r>
              <a:rPr lang="en-US" sz="1600" dirty="0"/>
              <a:t>The insights gained from this analysis will help decision-makers optimize strategies across regions and product categories.</a:t>
            </a:r>
          </a:p>
          <a:p>
            <a:r>
              <a:rPr lang="en-US" sz="1600" dirty="0">
                <a:highlight>
                  <a:srgbClr val="C0C0C0"/>
                </a:highlight>
              </a:rPr>
              <a:t>Final Remarks:</a:t>
            </a:r>
          </a:p>
          <a:p>
            <a:r>
              <a:rPr lang="en-US" sz="1600" dirty="0"/>
              <a:t>The project has laid the foundation for more detailed business analysis and offers significant value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924545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8"/>
          <p:cNvSpPr txBox="1">
            <a:spLocks noGrp="1"/>
          </p:cNvSpPr>
          <p:nvPr>
            <p:ph type="title"/>
          </p:nvPr>
        </p:nvSpPr>
        <p:spPr>
          <a:xfrm>
            <a:off x="618268" y="186748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</a:t>
            </a:r>
            <a:endParaRPr dirty="0"/>
          </a:p>
        </p:txBody>
      </p:sp>
      <p:sp>
        <p:nvSpPr>
          <p:cNvPr id="593" name="Google Shape;593;p18"/>
          <p:cNvSpPr txBox="1"/>
          <p:nvPr/>
        </p:nvSpPr>
        <p:spPr>
          <a:xfrm>
            <a:off x="713250" y="791509"/>
            <a:ext cx="7717500" cy="424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u="sng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21E231-A1D6-43EC-BF8C-2B1841798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81" y="1718186"/>
            <a:ext cx="1887794" cy="1651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469BEE-470D-4B1D-BE35-F57C9C537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245" y="1718186"/>
            <a:ext cx="1887794" cy="1651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B37B96-960D-4764-A2F8-5279B8634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394" y="1622324"/>
            <a:ext cx="1887794" cy="196161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225A659-6017-418D-893C-23A8DCA3C86A}"/>
              </a:ext>
            </a:extLst>
          </p:cNvPr>
          <p:cNvGrpSpPr/>
          <p:nvPr/>
        </p:nvGrpSpPr>
        <p:grpSpPr>
          <a:xfrm>
            <a:off x="3576976" y="3596152"/>
            <a:ext cx="1800083" cy="1217962"/>
            <a:chOff x="5133020" y="3409430"/>
            <a:chExt cx="1800083" cy="20651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BE52491-E80F-4604-A9E6-358ADF969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020" y="3409430"/>
              <a:ext cx="1800083" cy="180008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FAE6B7-FA32-49D8-9E05-1D664F93E96B}"/>
                </a:ext>
              </a:extLst>
            </p:cNvPr>
            <p:cNvSpPr txBox="1"/>
            <p:nvPr/>
          </p:nvSpPr>
          <p:spPr>
            <a:xfrm>
              <a:off x="5521249" y="5074420"/>
              <a:ext cx="1230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ubik" pitchFamily="2" charset="-79"/>
                  <a:cs typeface="Rubik" pitchFamily="2" charset="-79"/>
                </a:rPr>
                <a:t>Kaggle</a:t>
              </a:r>
              <a:endParaRPr lang="en-US" sz="28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1326850" y="520925"/>
            <a:ext cx="64902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</a:t>
            </a:r>
            <a:endParaRPr dirty="0"/>
          </a:p>
        </p:txBody>
      </p:sp>
      <p:sp>
        <p:nvSpPr>
          <p:cNvPr id="534" name="Google Shape;534;p16"/>
          <p:cNvSpPr txBox="1">
            <a:spLocks noGrp="1"/>
          </p:cNvSpPr>
          <p:nvPr>
            <p:ph type="body" idx="1"/>
          </p:nvPr>
        </p:nvSpPr>
        <p:spPr>
          <a:xfrm>
            <a:off x="752168" y="1273356"/>
            <a:ext cx="4513935" cy="3556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b="1" dirty="0"/>
              <a:t>Overview of the Project:</a:t>
            </a:r>
            <a:br>
              <a:rPr lang="en-US" dirty="0"/>
            </a:br>
            <a:r>
              <a:rPr lang="en-US" dirty="0"/>
              <a:t>This project analyzes a sales dataset to uncover trends, answer analysis questions, and provide forecasts to aid business decision-making.</a:t>
            </a:r>
            <a:endParaRPr lang="en-US" sz="1400" dirty="0"/>
          </a:p>
          <a:p>
            <a:pPr lvl="0"/>
            <a:r>
              <a:rPr lang="en-US" b="1" dirty="0"/>
              <a:t>Problem Statement:</a:t>
            </a:r>
            <a:br>
              <a:rPr lang="en-US" dirty="0"/>
            </a:br>
            <a:r>
              <a:rPr lang="en-US" dirty="0"/>
              <a:t>Decision-makers need insights into sales performance across regions and product categories to optimize their strategies.</a:t>
            </a:r>
            <a:endParaRPr lang="en-US" sz="1400" dirty="0"/>
          </a:p>
          <a:p>
            <a:pPr lvl="0"/>
            <a:r>
              <a:rPr lang="en-US" b="1" dirty="0"/>
              <a:t>Objectives and Goals:</a:t>
            </a:r>
            <a:endParaRPr lang="en-US" sz="1400" dirty="0"/>
          </a:p>
          <a:p>
            <a:pPr lvl="1"/>
            <a:r>
              <a:rPr lang="en-US" dirty="0"/>
              <a:t>Understand sales performance and profitability.</a:t>
            </a:r>
            <a:endParaRPr lang="en-US" sz="1400" dirty="0"/>
          </a:p>
          <a:p>
            <a:pPr lvl="1"/>
            <a:r>
              <a:rPr lang="en-US" dirty="0"/>
              <a:t>Forecast future sales trends.</a:t>
            </a:r>
            <a:endParaRPr lang="en-US" sz="1400" dirty="0"/>
          </a:p>
          <a:p>
            <a:pPr lvl="1"/>
            <a:r>
              <a:rPr lang="en-US" dirty="0"/>
              <a:t>Provide actionable insights for different regions and product categories.</a:t>
            </a:r>
            <a:endParaRPr lang="en-US" sz="1400" dirty="0"/>
          </a:p>
          <a:p>
            <a:pPr lvl="0"/>
            <a:r>
              <a:rPr lang="en-US" b="1" dirty="0"/>
              <a:t>Motivation for the Project:</a:t>
            </a:r>
            <a:br>
              <a:rPr lang="en-US" dirty="0"/>
            </a:br>
            <a:r>
              <a:rPr lang="en-US" dirty="0"/>
              <a:t>Improving business performance and supporting data-driven decisions in a competitive retail environment.</a:t>
            </a:r>
            <a:endParaRPr lang="en-US"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DB135-02EE-44BC-AC7C-D495CDA5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82" y="793379"/>
            <a:ext cx="2415808" cy="35567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752168" y="313403"/>
            <a:ext cx="6490200" cy="80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cleaning data with power query </a:t>
            </a:r>
            <a:endParaRPr dirty="0"/>
          </a:p>
        </p:txBody>
      </p:sp>
      <p:sp>
        <p:nvSpPr>
          <p:cNvPr id="534" name="Google Shape;534;p16"/>
          <p:cNvSpPr txBox="1">
            <a:spLocks noGrp="1"/>
          </p:cNvSpPr>
          <p:nvPr>
            <p:ph type="body" idx="1"/>
          </p:nvPr>
        </p:nvSpPr>
        <p:spPr>
          <a:xfrm>
            <a:off x="4786082" y="1273351"/>
            <a:ext cx="4099822" cy="3556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573A8-845E-4547-968F-11CE2048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081" y="1273351"/>
            <a:ext cx="4099823" cy="3556741"/>
          </a:xfrm>
          <a:prstGeom prst="rect">
            <a:avLst/>
          </a:prstGeom>
        </p:spPr>
      </p:pic>
      <p:sp>
        <p:nvSpPr>
          <p:cNvPr id="6" name="Google Shape;534;p16">
            <a:extLst>
              <a:ext uri="{FF2B5EF4-FFF2-40B4-BE49-F238E27FC236}">
                <a16:creationId xmlns:a16="http://schemas.microsoft.com/office/drawing/2014/main" id="{31FB627D-9AB9-46B8-90FB-753B4BA9C703}"/>
              </a:ext>
            </a:extLst>
          </p:cNvPr>
          <p:cNvSpPr txBox="1">
            <a:spLocks/>
          </p:cNvSpPr>
          <p:nvPr/>
        </p:nvSpPr>
        <p:spPr>
          <a:xfrm>
            <a:off x="594251" y="1273351"/>
            <a:ext cx="4099822" cy="322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None/>
            </a:pPr>
            <a:endParaRPr lang="en-US" dirty="0"/>
          </a:p>
          <a:p>
            <a:pPr marL="609600" lvl="1" indent="0">
              <a:buSzPts val="1200"/>
              <a:buNone/>
            </a:pPr>
            <a:endParaRPr lang="en-US" dirty="0"/>
          </a:p>
          <a:p>
            <a:pPr marL="609600" lvl="1" indent="0">
              <a:buSzPts val="1200"/>
              <a:buNone/>
            </a:pPr>
            <a:endParaRPr lang="en-US" dirty="0"/>
          </a:p>
          <a:p>
            <a:pPr marL="781050" lvl="1" indent="-171450">
              <a:buSzPts val="1200"/>
            </a:pPr>
            <a:r>
              <a:rPr lang="en-US" dirty="0"/>
              <a:t> </a:t>
            </a:r>
            <a:r>
              <a:rPr lang="en-US" i="1" dirty="0"/>
              <a:t>Data Cleaning and Analysis of Kaggle Dataset.</a:t>
            </a:r>
          </a:p>
          <a:p>
            <a:pPr marL="609600" lvl="1" indent="0">
              <a:buSzPts val="1200"/>
              <a:buNone/>
            </a:pPr>
            <a:endParaRPr lang="en-US" i="1" dirty="0"/>
          </a:p>
          <a:p>
            <a:pPr marL="609600" lvl="1" indent="0">
              <a:buSzPts val="1200"/>
              <a:buNone/>
            </a:pPr>
            <a:endParaRPr lang="en-US" i="1" dirty="0"/>
          </a:p>
          <a:p>
            <a:pPr marL="609600" lvl="1" indent="0">
              <a:buSzPts val="1200"/>
              <a:buNone/>
            </a:pPr>
            <a:endParaRPr lang="en-US" i="1" dirty="0"/>
          </a:p>
          <a:p>
            <a:pPr marL="781050" lvl="1" indent="-171450">
              <a:buSzPts val="1200"/>
            </a:pPr>
            <a:r>
              <a:rPr lang="en-US" dirty="0"/>
              <a:t>dataset Orders 2020-2023</a:t>
            </a:r>
          </a:p>
          <a:p>
            <a:pPr marL="781050" lvl="1" indent="-171450">
              <a:buSzPts val="1200"/>
            </a:pPr>
            <a:endParaRPr lang="en-US" i="1" dirty="0"/>
          </a:p>
          <a:p>
            <a:pPr marL="781050" lvl="1" indent="-171450">
              <a:buSzPts val="1200"/>
            </a:pPr>
            <a:endParaRPr lang="en-US" i="1" dirty="0"/>
          </a:p>
          <a:p>
            <a:pPr marL="609600" lvl="1" indent="0">
              <a:buSzPts val="1200"/>
              <a:buNone/>
            </a:pPr>
            <a:endParaRPr lang="en-US" i="1" dirty="0"/>
          </a:p>
          <a:p>
            <a:pPr marL="609600" lvl="1" indent="0">
              <a:buSzPts val="1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0" y="27653"/>
            <a:ext cx="6490200" cy="80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cleaning data with python </a:t>
            </a:r>
            <a:endParaRPr dirty="0"/>
          </a:p>
        </p:txBody>
      </p:sp>
      <p:sp>
        <p:nvSpPr>
          <p:cNvPr id="534" name="Google Shape;534;p16"/>
          <p:cNvSpPr txBox="1">
            <a:spLocks noGrp="1"/>
          </p:cNvSpPr>
          <p:nvPr>
            <p:ph type="body" idx="1"/>
          </p:nvPr>
        </p:nvSpPr>
        <p:spPr>
          <a:xfrm>
            <a:off x="3407568" y="1273356"/>
            <a:ext cx="5566825" cy="3556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68E33-5D08-4DC6-BCBB-2F5F854B3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9" y="1284418"/>
            <a:ext cx="5566825" cy="3545679"/>
          </a:xfrm>
          <a:prstGeom prst="rect">
            <a:avLst/>
          </a:prstGeom>
        </p:spPr>
      </p:pic>
      <p:sp>
        <p:nvSpPr>
          <p:cNvPr id="6" name="Google Shape;534;p16">
            <a:extLst>
              <a:ext uri="{FF2B5EF4-FFF2-40B4-BE49-F238E27FC236}">
                <a16:creationId xmlns:a16="http://schemas.microsoft.com/office/drawing/2014/main" id="{67A774DB-F36B-4A19-AE72-D375245C6947}"/>
              </a:ext>
            </a:extLst>
          </p:cNvPr>
          <p:cNvSpPr txBox="1">
            <a:spLocks/>
          </p:cNvSpPr>
          <p:nvPr/>
        </p:nvSpPr>
        <p:spPr>
          <a:xfrm>
            <a:off x="-427703" y="897267"/>
            <a:ext cx="3259394" cy="355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None/>
            </a:pPr>
            <a:endParaRPr lang="en-US" dirty="0"/>
          </a:p>
          <a:p>
            <a:pPr marL="609600" lvl="1" indent="0">
              <a:buSzPts val="1200"/>
              <a:buNone/>
            </a:pPr>
            <a:endParaRPr lang="en-US" dirty="0"/>
          </a:p>
          <a:p>
            <a:pPr marL="781050" lvl="1" indent="-171450">
              <a:buSzPts val="1200"/>
            </a:pPr>
            <a:r>
              <a:rPr lang="en-US" sz="2000" i="1" dirty="0"/>
              <a:t>Read the file .csv</a:t>
            </a:r>
          </a:p>
          <a:p>
            <a:pPr marL="781050" lvl="1" indent="-171450">
              <a:buSzPts val="1200"/>
            </a:pPr>
            <a:endParaRPr lang="en-US" sz="2000" i="1" dirty="0"/>
          </a:p>
          <a:p>
            <a:pPr marL="781050" lvl="1" indent="-171450">
              <a:buSzPts val="1200"/>
            </a:pPr>
            <a:endParaRPr lang="en-US" sz="2000" i="1" dirty="0"/>
          </a:p>
          <a:p>
            <a:pPr marL="781050" lvl="1" indent="-171450">
              <a:buSzPts val="1200"/>
            </a:pPr>
            <a:r>
              <a:rPr lang="en-US" sz="2000" i="1" dirty="0"/>
              <a:t>Show data details</a:t>
            </a:r>
          </a:p>
          <a:p>
            <a:pPr marL="609600" lvl="1" indent="0">
              <a:buSzPts val="1200"/>
              <a:buNone/>
            </a:pPr>
            <a:endParaRPr lang="en-US" i="1" dirty="0"/>
          </a:p>
          <a:p>
            <a:pPr marL="609600" lvl="1" indent="0">
              <a:buSzPts val="1200"/>
              <a:buNone/>
            </a:pPr>
            <a:endParaRPr lang="en-US" i="1" dirty="0"/>
          </a:p>
          <a:p>
            <a:pPr marL="609600" lvl="1" indent="0">
              <a:buSzPts val="1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0" y="-17147"/>
            <a:ext cx="6490200" cy="80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cleaning data with python </a:t>
            </a:r>
            <a:endParaRPr dirty="0"/>
          </a:p>
        </p:txBody>
      </p:sp>
      <p:sp>
        <p:nvSpPr>
          <p:cNvPr id="534" name="Google Shape;534;p16"/>
          <p:cNvSpPr txBox="1">
            <a:spLocks noGrp="1"/>
          </p:cNvSpPr>
          <p:nvPr>
            <p:ph type="body" idx="1"/>
          </p:nvPr>
        </p:nvSpPr>
        <p:spPr>
          <a:xfrm>
            <a:off x="4048432" y="1225463"/>
            <a:ext cx="5095568" cy="3556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  <p:sp>
        <p:nvSpPr>
          <p:cNvPr id="5" name="Google Shape;534;p16">
            <a:extLst>
              <a:ext uri="{FF2B5EF4-FFF2-40B4-BE49-F238E27FC236}">
                <a16:creationId xmlns:a16="http://schemas.microsoft.com/office/drawing/2014/main" id="{9C6E582D-C128-4F00-88FD-EDBBE5DD6F52}"/>
              </a:ext>
            </a:extLst>
          </p:cNvPr>
          <p:cNvSpPr txBox="1">
            <a:spLocks/>
          </p:cNvSpPr>
          <p:nvPr/>
        </p:nvSpPr>
        <p:spPr>
          <a:xfrm>
            <a:off x="4218949" y="1204531"/>
            <a:ext cx="3023419" cy="355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77334-01AB-4B46-BAE6-0CFD2C6B2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181" y="1246396"/>
            <a:ext cx="5080819" cy="3556741"/>
          </a:xfrm>
          <a:prstGeom prst="rect">
            <a:avLst/>
          </a:prstGeom>
        </p:spPr>
      </p:pic>
      <p:sp>
        <p:nvSpPr>
          <p:cNvPr id="6" name="Google Shape;534;p16">
            <a:extLst>
              <a:ext uri="{FF2B5EF4-FFF2-40B4-BE49-F238E27FC236}">
                <a16:creationId xmlns:a16="http://schemas.microsoft.com/office/drawing/2014/main" id="{37C069F1-FE61-4433-A5BB-CEFB5E46A666}"/>
              </a:ext>
            </a:extLst>
          </p:cNvPr>
          <p:cNvSpPr txBox="1">
            <a:spLocks/>
          </p:cNvSpPr>
          <p:nvPr/>
        </p:nvSpPr>
        <p:spPr>
          <a:xfrm>
            <a:off x="58994" y="1204530"/>
            <a:ext cx="3938274" cy="355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952500" lvl="1" indent="-342900">
              <a:buSzPts val="1200"/>
            </a:pPr>
            <a:r>
              <a:rPr lang="en-US" sz="2000" dirty="0"/>
              <a:t>Show statistical details on the data</a:t>
            </a:r>
          </a:p>
          <a:p>
            <a:pPr marL="952500" lvl="1" indent="-342900">
              <a:buSzPts val="1200"/>
            </a:pPr>
            <a:endParaRPr lang="en-US" sz="2000" dirty="0"/>
          </a:p>
          <a:p>
            <a:pPr marL="952500" lvl="1" indent="-342900">
              <a:buSzPts val="1200"/>
            </a:pPr>
            <a:endParaRPr lang="en-US" sz="2000" dirty="0"/>
          </a:p>
          <a:p>
            <a:pPr marL="952500" lvl="1" indent="-342900">
              <a:buSzPts val="1200"/>
            </a:pPr>
            <a:r>
              <a:rPr lang="en-US" sz="2000" dirty="0"/>
              <a:t>Ensure that the data does not contain null values</a:t>
            </a:r>
          </a:p>
        </p:txBody>
      </p:sp>
    </p:spTree>
    <p:extLst>
      <p:ext uri="{BB962C8B-B14F-4D97-AF65-F5344CB8AC3E}">
        <p14:creationId xmlns:p14="http://schemas.microsoft.com/office/powerpoint/2010/main" val="259890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0" y="2776"/>
            <a:ext cx="6490200" cy="80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cleaning data with python </a:t>
            </a:r>
          </a:p>
        </p:txBody>
      </p:sp>
      <p:sp>
        <p:nvSpPr>
          <p:cNvPr id="534" name="Google Shape;534;p16"/>
          <p:cNvSpPr txBox="1">
            <a:spLocks noGrp="1"/>
          </p:cNvSpPr>
          <p:nvPr>
            <p:ph type="body" idx="1"/>
          </p:nvPr>
        </p:nvSpPr>
        <p:spPr>
          <a:xfrm>
            <a:off x="3543300" y="1089402"/>
            <a:ext cx="4011280" cy="1140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  <p:sp>
        <p:nvSpPr>
          <p:cNvPr id="5" name="Google Shape;534;p16">
            <a:extLst>
              <a:ext uri="{FF2B5EF4-FFF2-40B4-BE49-F238E27FC236}">
                <a16:creationId xmlns:a16="http://schemas.microsoft.com/office/drawing/2014/main" id="{9C6E582D-C128-4F00-88FD-EDBBE5DD6F52}"/>
              </a:ext>
            </a:extLst>
          </p:cNvPr>
          <p:cNvSpPr txBox="1">
            <a:spLocks/>
          </p:cNvSpPr>
          <p:nvPr/>
        </p:nvSpPr>
        <p:spPr>
          <a:xfrm>
            <a:off x="-275507" y="1120877"/>
            <a:ext cx="3244644" cy="4147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781050" lvl="1" indent="-171450">
              <a:buSzPts val="1200"/>
            </a:pPr>
            <a:r>
              <a:rPr lang="en-US" sz="1800" dirty="0"/>
              <a:t>Use a matplotlib as a library to show data as a graphs.</a:t>
            </a:r>
          </a:p>
          <a:p>
            <a:pPr marL="781050" lvl="1" indent="-171450">
              <a:buSzPts val="1200"/>
            </a:pPr>
            <a:endParaRPr lang="en-US" sz="1800" dirty="0"/>
          </a:p>
          <a:p>
            <a:pPr marL="781050" lvl="1" indent="-171450">
              <a:buSzPts val="1200"/>
            </a:pPr>
            <a:endParaRPr lang="en-US" sz="1800" dirty="0"/>
          </a:p>
          <a:p>
            <a:pPr marL="781050" lvl="1" indent="-171450">
              <a:buSzPts val="1200"/>
            </a:pPr>
            <a:r>
              <a:rPr lang="en-US" sz="1800" b="1" dirty="0"/>
              <a:t>Histogram graph </a:t>
            </a:r>
          </a:p>
          <a:p>
            <a:pPr marL="609600" lvl="1" indent="0">
              <a:buSzPts val="1200"/>
              <a:buNone/>
            </a:pPr>
            <a:endParaRPr lang="en-US" dirty="0"/>
          </a:p>
          <a:p>
            <a:pPr marL="609600" lvl="1" indent="0">
              <a:buSzPts val="12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32B81-DCDC-4E68-B840-60E7639A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1" y="1073038"/>
            <a:ext cx="4618498" cy="1227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9D86E-C211-4B5B-AD03-5D266AAED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2300749"/>
            <a:ext cx="4675648" cy="2969728"/>
          </a:xfrm>
          <a:prstGeom prst="rect">
            <a:avLst/>
          </a:prstGeom>
        </p:spPr>
      </p:pic>
      <p:sp>
        <p:nvSpPr>
          <p:cNvPr id="8" name="Google Shape;534;p16">
            <a:extLst>
              <a:ext uri="{FF2B5EF4-FFF2-40B4-BE49-F238E27FC236}">
                <a16:creationId xmlns:a16="http://schemas.microsoft.com/office/drawing/2014/main" id="{39D9FAF6-CA65-48F8-8720-581142B3617F}"/>
              </a:ext>
            </a:extLst>
          </p:cNvPr>
          <p:cNvSpPr txBox="1">
            <a:spLocks/>
          </p:cNvSpPr>
          <p:nvPr/>
        </p:nvSpPr>
        <p:spPr>
          <a:xfrm>
            <a:off x="3543300" y="2352368"/>
            <a:ext cx="4675648" cy="29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  <p:sp>
        <p:nvSpPr>
          <p:cNvPr id="9" name="Google Shape;534;p16">
            <a:extLst>
              <a:ext uri="{FF2B5EF4-FFF2-40B4-BE49-F238E27FC236}">
                <a16:creationId xmlns:a16="http://schemas.microsoft.com/office/drawing/2014/main" id="{2D127675-69D6-4410-AD3C-72978B022F2E}"/>
              </a:ext>
            </a:extLst>
          </p:cNvPr>
          <p:cNvSpPr txBox="1">
            <a:spLocks/>
          </p:cNvSpPr>
          <p:nvPr/>
        </p:nvSpPr>
        <p:spPr>
          <a:xfrm>
            <a:off x="-2394974" y="2559301"/>
            <a:ext cx="4789948" cy="29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609600" lvl="1" indent="0">
              <a:buSzPts val="1200"/>
              <a:buFont typeface="Roboto Condensed Ligh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5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90200" cy="80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cleaning data with python </a:t>
            </a:r>
            <a:endParaRPr dirty="0"/>
          </a:p>
        </p:txBody>
      </p:sp>
      <p:sp>
        <p:nvSpPr>
          <p:cNvPr id="534" name="Google Shape;534;p16"/>
          <p:cNvSpPr txBox="1">
            <a:spLocks noGrp="1"/>
          </p:cNvSpPr>
          <p:nvPr>
            <p:ph type="body" idx="1"/>
          </p:nvPr>
        </p:nvSpPr>
        <p:spPr>
          <a:xfrm>
            <a:off x="328614" y="946061"/>
            <a:ext cx="4143374" cy="4127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b="1" dirty="0"/>
              <a:t>Boxplot graph</a:t>
            </a:r>
          </a:p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dirty="0"/>
          </a:p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Sales: </a:t>
            </a:r>
            <a:r>
              <a:rPr lang="en-US" dirty="0"/>
              <a:t>There are several outliers , which means that some sales were significantly higher than the rest of the data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Profit: </a:t>
            </a:r>
            <a:r>
              <a:rPr lang="en-US" dirty="0"/>
              <a:t>There are many outliers in this column, some negative (representing losses) and some positive (representing large profits). The chart shows that the median profit values are close to zero.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6E63B-F897-4955-8105-1D5927DD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994" y="946060"/>
            <a:ext cx="4564856" cy="41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3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"/>
          <p:cNvSpPr txBox="1">
            <a:spLocks noGrp="1"/>
          </p:cNvSpPr>
          <p:nvPr>
            <p:ph type="title"/>
          </p:nvPr>
        </p:nvSpPr>
        <p:spPr>
          <a:xfrm>
            <a:off x="1668" y="0"/>
            <a:ext cx="6490200" cy="80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cleaning data with python </a:t>
            </a:r>
            <a:endParaRPr dirty="0"/>
          </a:p>
        </p:txBody>
      </p:sp>
      <p:sp>
        <p:nvSpPr>
          <p:cNvPr id="534" name="Google Shape;534;p16"/>
          <p:cNvSpPr txBox="1">
            <a:spLocks noGrp="1"/>
          </p:cNvSpPr>
          <p:nvPr>
            <p:ph type="body" idx="1"/>
          </p:nvPr>
        </p:nvSpPr>
        <p:spPr>
          <a:xfrm>
            <a:off x="4175456" y="946061"/>
            <a:ext cx="4968543" cy="4127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3B06D-FEC6-47D0-9B82-51FAF0D8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57" y="946061"/>
            <a:ext cx="4968543" cy="4197439"/>
          </a:xfrm>
          <a:prstGeom prst="rect">
            <a:avLst/>
          </a:prstGeom>
        </p:spPr>
      </p:pic>
      <p:sp>
        <p:nvSpPr>
          <p:cNvPr id="5" name="Google Shape;534;p16">
            <a:extLst>
              <a:ext uri="{FF2B5EF4-FFF2-40B4-BE49-F238E27FC236}">
                <a16:creationId xmlns:a16="http://schemas.microsoft.com/office/drawing/2014/main" id="{5F1DA467-BB2C-454B-B325-814EF16C2B66}"/>
              </a:ext>
            </a:extLst>
          </p:cNvPr>
          <p:cNvSpPr txBox="1">
            <a:spLocks/>
          </p:cNvSpPr>
          <p:nvPr/>
        </p:nvSpPr>
        <p:spPr>
          <a:xfrm>
            <a:off x="-71438" y="946061"/>
            <a:ext cx="4175455" cy="462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89535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sz="1800" b="1" dirty="0"/>
              <a:t>Heat map </a:t>
            </a:r>
          </a:p>
          <a:p>
            <a:pPr marL="895350" lvl="1" indent="-285750">
              <a:buSzPts val="1200"/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marL="89535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sz="1800" b="1" dirty="0"/>
              <a:t>Sales</a:t>
            </a:r>
            <a:r>
              <a:rPr lang="en-US" sz="1800" dirty="0"/>
              <a:t>: There is a positive correlation between sales and discount (discount) 0.39. This indicates that discounts want sales, as sales decrease.</a:t>
            </a:r>
          </a:p>
          <a:p>
            <a:pPr marL="895350" lvl="1" indent="-285750">
              <a:buSzPts val="1200"/>
              <a:buFont typeface="Courier New" panose="02070309020205020404" pitchFamily="49" charset="0"/>
              <a:buChar char="o"/>
            </a:pPr>
            <a:endParaRPr lang="af-ZA" sz="1800" dirty="0"/>
          </a:p>
          <a:p>
            <a:pPr marL="609600" lvl="1" indent="0">
              <a:buSzPts val="1200"/>
              <a:buNone/>
            </a:pPr>
            <a:endParaRPr lang="af-ZA" sz="1800" dirty="0"/>
          </a:p>
          <a:p>
            <a:pPr marL="609600" lvl="1" indent="0">
              <a:buSzPts val="1200"/>
              <a:buNone/>
            </a:pPr>
            <a:endParaRPr lang="af-ZA" dirty="0"/>
          </a:p>
        </p:txBody>
      </p:sp>
    </p:spTree>
    <p:extLst>
      <p:ext uri="{BB962C8B-B14F-4D97-AF65-F5344CB8AC3E}">
        <p14:creationId xmlns:p14="http://schemas.microsoft.com/office/powerpoint/2010/main" val="4048783813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Infographic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830</Words>
  <Application>Microsoft Office PowerPoint</Application>
  <PresentationFormat>On-screen Show (16:9)</PresentationFormat>
  <Paragraphs>131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Manrope SemiBold</vt:lpstr>
      <vt:lpstr>Anaheim</vt:lpstr>
      <vt:lpstr>Arial</vt:lpstr>
      <vt:lpstr>Inter</vt:lpstr>
      <vt:lpstr>Courier New</vt:lpstr>
      <vt:lpstr>Manrope Medium</vt:lpstr>
      <vt:lpstr>Roboto Condensed Light</vt:lpstr>
      <vt:lpstr>Rubik</vt:lpstr>
      <vt:lpstr>Business Cost Analysis Infographics by Slidesgo</vt:lpstr>
      <vt:lpstr>sales dataset ANALYSIS</vt:lpstr>
      <vt:lpstr>Agenda </vt:lpstr>
      <vt:lpstr>Introduction </vt:lpstr>
      <vt:lpstr>cleaning data with power query </vt:lpstr>
      <vt:lpstr>cleaning data with python </vt:lpstr>
      <vt:lpstr>cleaning data with python </vt:lpstr>
      <vt:lpstr>cleaning data with python </vt:lpstr>
      <vt:lpstr>cleaning data with python </vt:lpstr>
      <vt:lpstr>cleaning data with python </vt:lpstr>
      <vt:lpstr>cleaning data with python </vt:lpstr>
      <vt:lpstr>cleaning data with python </vt:lpstr>
      <vt:lpstr>cleaning data with python </vt:lpstr>
      <vt:lpstr>cleaning data with python ,forcasting</vt:lpstr>
      <vt:lpstr>cleaning data with python ,forcasting</vt:lpstr>
      <vt:lpstr>Visualization</vt:lpstr>
      <vt:lpstr> Sales Dashboard  </vt:lpstr>
      <vt:lpstr>Key Performance Indicators</vt:lpstr>
      <vt:lpstr>KPIs Displayed</vt:lpstr>
      <vt:lpstr>Sales &amp; Profit Trends Over Time</vt:lpstr>
      <vt:lpstr>Sales &amp; Profit Trends Over Time</vt:lpstr>
      <vt:lpstr>Sales &amp; Profit by Subcategory</vt:lpstr>
      <vt:lpstr>Profit vs. Sales Analysis</vt:lpstr>
      <vt:lpstr>Summary and Insights</vt:lpstr>
      <vt:lpstr>PowerPoint Presentation</vt:lpstr>
      <vt:lpstr>Top-Performing Regions and Products:</vt:lpstr>
      <vt:lpstr>Recommendations</vt:lpstr>
      <vt:lpstr>Conclusion</vt:lpstr>
      <vt:lpstr>Tools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dataset ANALYSIS</dc:title>
  <dc:creator>moham</dc:creator>
  <cp:lastModifiedBy>moham</cp:lastModifiedBy>
  <cp:revision>25</cp:revision>
  <dcterms:modified xsi:type="dcterms:W3CDTF">2024-10-20T09:29:02Z</dcterms:modified>
</cp:coreProperties>
</file>