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Alatsi"/>
      <p:regular r:id="rId22"/>
    </p:embeddedFont>
    <p:embeddedFont>
      <p:font typeface="Canva Sans" panose="020B0503030501040103"/>
      <p:regular r:id="rId23"/>
    </p:embeddedFont>
    <p:embeddedFont>
      <p:font typeface="Canva Sans Bold" panose="020B0803030501040103" pitchFamily="34" charset="0"/>
      <p:regular r:id="rId24"/>
    </p:embeddedFont>
    <p:embeddedFont>
      <p:font typeface="Open Sans Bold" panose="020B08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587" autoAdjust="0"/>
  </p:normalViewPr>
  <p:slideViewPr>
    <p:cSldViewPr>
      <p:cViewPr>
        <p:scale>
          <a:sx n="46" d="100"/>
          <a:sy n="46" d="100"/>
        </p:scale>
        <p:origin x="540"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6D0A2-DF38-4861-A66D-820626520273}" type="datetimeFigureOut">
              <a:rPr lang="en-IN" smtClean="0"/>
              <a:t>14/07/24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F2621D-E4E7-4CD1-A461-18D9E8BA1492}" type="slidenum">
              <a:rPr lang="en-IN" smtClean="0"/>
              <a:t>‹#›</a:t>
            </a:fld>
            <a:endParaRPr lang="en-IN"/>
          </a:p>
        </p:txBody>
      </p:sp>
    </p:spTree>
    <p:extLst>
      <p:ext uri="{BB962C8B-B14F-4D97-AF65-F5344CB8AC3E}">
        <p14:creationId xmlns:p14="http://schemas.microsoft.com/office/powerpoint/2010/main" val="331430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2</a:t>
            </a:fld>
            <a:endParaRPr lang="en-IN"/>
          </a:p>
        </p:txBody>
      </p:sp>
    </p:spTree>
    <p:extLst>
      <p:ext uri="{BB962C8B-B14F-4D97-AF65-F5344CB8AC3E}">
        <p14:creationId xmlns:p14="http://schemas.microsoft.com/office/powerpoint/2010/main" val="307003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UICTFontTextStyleBody"/>
              </a:rPr>
              <a:t>Following this, we plotted the FPOGX and FPOGY coordinates for our subjects. This step involved mapping the gaze points to ensure they aligned with our expected outcomes.  By examining the gaze direction data, particularly focusing on the last row in each fixation ID, we were also able to verify the coordinates but also about understanding the behaviour and patterns in the gaze data</a:t>
            </a:r>
            <a:endParaRPr lang="en-GB" dirty="0">
              <a:effectLst/>
              <a:latin typeface=".AppleSystemUIFont"/>
            </a:endParaRPr>
          </a:p>
          <a:p>
            <a:endParaRPr lang="en-IT" dirty="0"/>
          </a:p>
        </p:txBody>
      </p:sp>
      <p:sp>
        <p:nvSpPr>
          <p:cNvPr id="4" name="Slide Number Placeholder 3"/>
          <p:cNvSpPr>
            <a:spLocks noGrp="1"/>
          </p:cNvSpPr>
          <p:nvPr>
            <p:ph type="sldNum" sz="quarter" idx="5"/>
          </p:nvPr>
        </p:nvSpPr>
        <p:spPr/>
        <p:txBody>
          <a:bodyPr/>
          <a:lstStyle/>
          <a:p>
            <a:fld id="{C2F2621D-E4E7-4CD1-A461-18D9E8BA1492}" type="slidenum">
              <a:rPr lang="en-IN" smtClean="0"/>
              <a:t>12</a:t>
            </a:fld>
            <a:endParaRPr lang="en-IN"/>
          </a:p>
        </p:txBody>
      </p:sp>
    </p:spTree>
    <p:extLst>
      <p:ext uri="{BB962C8B-B14F-4D97-AF65-F5344CB8AC3E}">
        <p14:creationId xmlns:p14="http://schemas.microsoft.com/office/powerpoint/2010/main" val="1544262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"First, let's look at how our analysis will answer the research question. We are using methods similar to those in two previous studies. By doing this,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we make sure our findings are accurate and reliable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These methods will help us see how eye movements differ when reading uppercase and lowercase text."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are two main possibilities.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We might find the same results as White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Liversedge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did in 2006.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modern readers handle both cases equally well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Or, we might find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that uppercase text is harder to read, evidenced by longer fixations and more regressions.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just like Tinker and Paterson found in 1939.</a:t>
            </a:r>
          </a:p>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13</a:t>
            </a:fld>
            <a:endParaRPr lang="en-IN"/>
          </a:p>
        </p:txBody>
      </p:sp>
    </p:spTree>
    <p:extLst>
      <p:ext uri="{BB962C8B-B14F-4D97-AF65-F5344CB8AC3E}">
        <p14:creationId xmlns:p14="http://schemas.microsoft.com/office/powerpoint/2010/main" val="1198172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More fixations suggest that text case is harder to read.</a:t>
            </a:r>
          </a:p>
          <a:p>
            <a:pPr marL="342900" lvl="0"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Longer fixations might happen because of the different shapes of the characters in uppercase and lowercase text.</a:t>
            </a:r>
          </a:p>
          <a:p>
            <a:pPr marL="342900" lvl="0" indent="-342900">
              <a:lnSpc>
                <a:spcPct val="107000"/>
              </a:lnSpc>
              <a:spcAft>
                <a:spcPts val="80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the eyes first land when reading. Differences in landing spots between uppercase and lowercase text suggest variations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how we start reading each text type, which could affect readability.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14</a:t>
            </a:fld>
            <a:endParaRPr lang="en-IN"/>
          </a:p>
        </p:txBody>
      </p:sp>
    </p:spTree>
    <p:extLst>
      <p:ext uri="{BB962C8B-B14F-4D97-AF65-F5344CB8AC3E}">
        <p14:creationId xmlns:p14="http://schemas.microsoft.com/office/powerpoint/2010/main" val="384286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Here we have the results showing the fixation durations for two participants, subject 2 and subject 6.  These graphs combine the data from both uppercase and lowercase text.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Distribution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subject 2 and 6,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most of the fixation are under 1 second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Peak</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The highest count of fixations is at the shortest duration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around 0 to 0.5 seconds.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Longer Fixations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There are some fewer fixations, up to 6 seconds for subject 2 and up to second 5 for subject 6, indicating occasional difficulty in processing certain parts of the text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Both subjects show a similar pattern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 high number of short fixations and fewer long fixations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suggests that,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overall, the text was readable for both participants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presence of longer fixations indicates that certain parts of the text were more challenging and required extra attention.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Further analysis can separate uppercase and lowercase text to see if one was consistently harder than the other.	</a:t>
            </a:r>
          </a:p>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15</a:t>
            </a:fld>
            <a:endParaRPr lang="en-IN"/>
          </a:p>
        </p:txBody>
      </p:sp>
    </p:spTree>
    <p:extLst>
      <p:ext uri="{BB962C8B-B14F-4D97-AF65-F5344CB8AC3E}">
        <p14:creationId xmlns:p14="http://schemas.microsoft.com/office/powerpoint/2010/main" val="216641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Here we have the results of our experiment, showing the fixation durations for uppercase and lowercase text for two different participants, subject 2 and subject 6.</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graphs on the left represent uppercase text, and the graphs on the right represent lowercase text.</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Subject 6 Analysis</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Uppercase (Top Left)</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Indicates that subject 6 mostly had short fixations with uppercase text.</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Lowercase (Top Right)</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Most fixations are also under 1 second, but we see some fixations extending up to 5 seconds.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6858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This suggests more variability and possibly more difficulty with lowercase text compared to uppercase.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Subject 2 Analysis</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Uppercase (Bottom Left)</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Indicates that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uppercase text may be relatively easier for subject 2 to process quickly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Lowercase (Bottom Right)</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Few longer fixations up to 6 seconds,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indicating more difficulty with lowercase text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16</a:t>
            </a:fld>
            <a:endParaRPr lang="en-IN"/>
          </a:p>
        </p:txBody>
      </p:sp>
    </p:spTree>
    <p:extLst>
      <p:ext uri="{BB962C8B-B14F-4D97-AF65-F5344CB8AC3E}">
        <p14:creationId xmlns:p14="http://schemas.microsoft.com/office/powerpoint/2010/main" val="1262635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UICTFontTextStyleBody"/>
              </a:rPr>
              <a:t>For this analysis, we relied solely on the 2006 study as the Tinker study did not provide relevant data for this specific type of analysis. According to the 2006 study, no significant differences were found between uppercase and lowercase letters in terms of landing spot. Our own data corroborates this finding, revealing no substantial distinctions.</a:t>
            </a:r>
            <a:endParaRPr lang="en-GB" dirty="0">
              <a:effectLst/>
              <a:latin typeface=".AppleSystemUIFont"/>
            </a:endParaRPr>
          </a:p>
          <a:p>
            <a:r>
              <a:rPr lang="en-GB" b="0" i="0" dirty="0">
                <a:effectLst/>
                <a:latin typeface="UICTFontTextStyleBody"/>
              </a:rPr>
              <a:t>Earlier plots indicated variability in landing spots, which we later attributed to one sentence being longer than the other. However, when comparing sentences of identical length, we observed no discernible differences in landing spots.</a:t>
            </a:r>
            <a:endParaRPr lang="en-GB" dirty="0">
              <a:effectLst/>
              <a:latin typeface=".AppleSystemUIFont"/>
            </a:endParaRPr>
          </a:p>
          <a:p>
            <a:r>
              <a:rPr lang="en-GB" b="0" i="0" dirty="0">
                <a:effectLst/>
                <a:latin typeface="UICTFontTextStyleBody"/>
              </a:rPr>
              <a:t>To generate these plots, we first calculated the width and length of each word, facilitated by our use of a monospaced font.</a:t>
            </a:r>
            <a:endParaRPr lang="en-GB" dirty="0">
              <a:effectLst/>
              <a:latin typeface=".AppleSystemUIFont"/>
            </a:endParaRPr>
          </a:p>
          <a:p>
            <a:r>
              <a:rPr lang="en-GB" b="0" i="0" dirty="0">
                <a:effectLst/>
                <a:latin typeface="UICTFontTextStyleBody"/>
              </a:rPr>
              <a:t>we then determined the bounding boxes for each word.</a:t>
            </a:r>
            <a:endParaRPr lang="en-GB" dirty="0">
              <a:effectLst/>
              <a:latin typeface=".AppleSystemUIFont"/>
            </a:endParaRPr>
          </a:p>
          <a:p>
            <a:r>
              <a:rPr lang="en-GB" b="0" i="0" dirty="0">
                <a:effectLst/>
                <a:latin typeface="UICTFontTextStyleBody"/>
              </a:rPr>
              <a:t>This methodology allowed us to demonstrate</a:t>
            </a:r>
            <a:endParaRPr lang="en-GB" dirty="0">
              <a:effectLst/>
              <a:latin typeface=".AppleSystemUIFont"/>
            </a:endParaRPr>
          </a:p>
          <a:p>
            <a:r>
              <a:rPr lang="en-GB" b="0" i="0" dirty="0">
                <a:effectLst/>
                <a:latin typeface="UICTFontTextStyleBody"/>
              </a:rPr>
              <a:t>conclusively that the case of letters-uppercase or lowercase-does not influence the landing spot on the screen.</a:t>
            </a:r>
            <a:endParaRPr lang="en-GB" dirty="0">
              <a:effectLst/>
              <a:latin typeface=".AppleSystemUIFont"/>
            </a:endParaRPr>
          </a:p>
          <a:p>
            <a:endParaRPr lang="en-IT" dirty="0"/>
          </a:p>
        </p:txBody>
      </p:sp>
      <p:sp>
        <p:nvSpPr>
          <p:cNvPr id="4" name="Slide Number Placeholder 3"/>
          <p:cNvSpPr>
            <a:spLocks noGrp="1"/>
          </p:cNvSpPr>
          <p:nvPr>
            <p:ph type="sldNum" sz="quarter" idx="5"/>
          </p:nvPr>
        </p:nvSpPr>
        <p:spPr/>
        <p:txBody>
          <a:bodyPr/>
          <a:lstStyle/>
          <a:p>
            <a:fld id="{C2F2621D-E4E7-4CD1-A461-18D9E8BA1492}" type="slidenum">
              <a:rPr lang="en-IN" smtClean="0"/>
              <a:t>17</a:t>
            </a:fld>
            <a:endParaRPr lang="en-IN"/>
          </a:p>
        </p:txBody>
      </p:sp>
    </p:spTree>
    <p:extLst>
      <p:ext uri="{BB962C8B-B14F-4D97-AF65-F5344CB8AC3E}">
        <p14:creationId xmlns:p14="http://schemas.microsoft.com/office/powerpoint/2010/main" val="3219984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lowercase text,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both subjects had longer fixations, suggesting it might be harder to read.</a:t>
            </a:r>
          </a:p>
          <a:p>
            <a:pPr>
              <a:lnSpc>
                <a:spcPct val="107000"/>
              </a:lnSpc>
              <a:spcAft>
                <a:spcPts val="800"/>
              </a:spcAft>
              <a:tabLst>
                <a:tab pos="6858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The variability in fixation duration for lowercase text could indicate that participants are finding it more challenging and require more time to process.</a:t>
            </a:r>
          </a:p>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18</a:t>
            </a:fld>
            <a:endParaRPr lang="en-IN"/>
          </a:p>
        </p:txBody>
      </p:sp>
    </p:spTree>
    <p:extLst>
      <p:ext uri="{BB962C8B-B14F-4D97-AF65-F5344CB8AC3E}">
        <p14:creationId xmlns:p14="http://schemas.microsoft.com/office/powerpoint/2010/main" val="241631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3</a:t>
            </a:fld>
            <a:endParaRPr lang="en-IN"/>
          </a:p>
        </p:txBody>
      </p:sp>
    </p:spTree>
    <p:extLst>
      <p:ext uri="{BB962C8B-B14F-4D97-AF65-F5344CB8AC3E}">
        <p14:creationId xmlns:p14="http://schemas.microsoft.com/office/powerpoint/2010/main" val="273959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4</a:t>
            </a:fld>
            <a:endParaRPr lang="en-IN"/>
          </a:p>
        </p:txBody>
      </p:sp>
    </p:spTree>
    <p:extLst>
      <p:ext uri="{BB962C8B-B14F-4D97-AF65-F5344CB8AC3E}">
        <p14:creationId xmlns:p14="http://schemas.microsoft.com/office/powerpoint/2010/main" val="3773398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5</a:t>
            </a:fld>
            <a:endParaRPr lang="en-IN"/>
          </a:p>
        </p:txBody>
      </p:sp>
    </p:spTree>
    <p:extLst>
      <p:ext uri="{BB962C8B-B14F-4D97-AF65-F5344CB8AC3E}">
        <p14:creationId xmlns:p14="http://schemas.microsoft.com/office/powerpoint/2010/main" val="369889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6</a:t>
            </a:fld>
            <a:endParaRPr lang="en-IN"/>
          </a:p>
        </p:txBody>
      </p:sp>
    </p:spTree>
    <p:extLst>
      <p:ext uri="{BB962C8B-B14F-4D97-AF65-F5344CB8AC3E}">
        <p14:creationId xmlns:p14="http://schemas.microsoft.com/office/powerpoint/2010/main" val="3749929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7</a:t>
            </a:fld>
            <a:endParaRPr lang="en-IN"/>
          </a:p>
        </p:txBody>
      </p:sp>
    </p:spTree>
    <p:extLst>
      <p:ext uri="{BB962C8B-B14F-4D97-AF65-F5344CB8AC3E}">
        <p14:creationId xmlns:p14="http://schemas.microsoft.com/office/powerpoint/2010/main" val="4194069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9</a:t>
            </a:fld>
            <a:endParaRPr lang="en-IN"/>
          </a:p>
        </p:txBody>
      </p:sp>
    </p:spTree>
    <p:extLst>
      <p:ext uri="{BB962C8B-B14F-4D97-AF65-F5344CB8AC3E}">
        <p14:creationId xmlns:p14="http://schemas.microsoft.com/office/powerpoint/2010/main" val="9610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UICTFontTextStyleBody"/>
              </a:rPr>
              <a:t>As part of our project, quality control was a crucial aspect to ensure the integrity and reliability of the data we collected. </a:t>
            </a:r>
            <a:endParaRPr lang="en-GB" dirty="0">
              <a:effectLst/>
              <a:latin typeface=".AppleSystemUIFont"/>
            </a:endParaRPr>
          </a:p>
          <a:p>
            <a:r>
              <a:rPr lang="en-GB" b="0" i="0" dirty="0">
                <a:effectLst/>
                <a:latin typeface="UICTFontTextStyleBody"/>
              </a:rPr>
              <a:t>we conducted sanity checks with our first participants and this step was essential in identifying any discrepancies or gaps in our data collection process, especially for what concerns the logs. We ensured that all logs were present and accounted for, which was a </a:t>
            </a:r>
            <a:r>
              <a:rPr lang="it-IT" b="0" i="0" dirty="0">
                <a:effectLst/>
                <a:latin typeface="UICTFontTextStyleBody"/>
              </a:rPr>
              <a:t>fundamental </a:t>
            </a:r>
            <a:r>
              <a:rPr lang="en-GB" b="0" i="0" dirty="0">
                <a:effectLst/>
                <a:latin typeface="UICTFontTextStyleBody"/>
              </a:rPr>
              <a:t>step for our analysis later on.</a:t>
            </a:r>
            <a:endParaRPr lang="en-GB" dirty="0">
              <a:effectLst/>
              <a:latin typeface=".AppleSystemUIFont"/>
            </a:endParaRPr>
          </a:p>
          <a:p>
            <a:endParaRPr lang="en-IN" dirty="0"/>
          </a:p>
        </p:txBody>
      </p:sp>
      <p:sp>
        <p:nvSpPr>
          <p:cNvPr id="4" name="Slide Number Placeholder 3"/>
          <p:cNvSpPr>
            <a:spLocks noGrp="1"/>
          </p:cNvSpPr>
          <p:nvPr>
            <p:ph type="sldNum" sz="quarter" idx="5"/>
          </p:nvPr>
        </p:nvSpPr>
        <p:spPr/>
        <p:txBody>
          <a:bodyPr/>
          <a:lstStyle/>
          <a:p>
            <a:fld id="{C2F2621D-E4E7-4CD1-A461-18D9E8BA1492}" type="slidenum">
              <a:rPr lang="en-IN" smtClean="0"/>
              <a:t>10</a:t>
            </a:fld>
            <a:endParaRPr lang="en-IN"/>
          </a:p>
        </p:txBody>
      </p:sp>
    </p:spTree>
    <p:extLst>
      <p:ext uri="{BB962C8B-B14F-4D97-AF65-F5344CB8AC3E}">
        <p14:creationId xmlns:p14="http://schemas.microsoft.com/office/powerpoint/2010/main" val="1721733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UICTFontTextStyleBody"/>
              </a:rPr>
              <a:t>We considered it a good idea to include a second plot displaying all our logs for both subjects. This addition will also provide a clearer view of how the dialogues were randomised</a:t>
            </a:r>
            <a:endParaRPr lang="en-GB" dirty="0">
              <a:effectLst/>
              <a:latin typeface=".AppleSystemUIFont"/>
            </a:endParaRPr>
          </a:p>
          <a:p>
            <a:endParaRPr lang="en-IT" dirty="0"/>
          </a:p>
        </p:txBody>
      </p:sp>
      <p:sp>
        <p:nvSpPr>
          <p:cNvPr id="4" name="Slide Number Placeholder 3"/>
          <p:cNvSpPr>
            <a:spLocks noGrp="1"/>
          </p:cNvSpPr>
          <p:nvPr>
            <p:ph type="sldNum" sz="quarter" idx="5"/>
          </p:nvPr>
        </p:nvSpPr>
        <p:spPr/>
        <p:txBody>
          <a:bodyPr/>
          <a:lstStyle/>
          <a:p>
            <a:fld id="{C2F2621D-E4E7-4CD1-A461-18D9E8BA1492}" type="slidenum">
              <a:rPr lang="en-IN" smtClean="0"/>
              <a:t>11</a:t>
            </a:fld>
            <a:endParaRPr lang="en-IN"/>
          </a:p>
        </p:txBody>
      </p:sp>
    </p:spTree>
    <p:extLst>
      <p:ext uri="{BB962C8B-B14F-4D97-AF65-F5344CB8AC3E}">
        <p14:creationId xmlns:p14="http://schemas.microsoft.com/office/powerpoint/2010/main" val="130599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84CBF5"/>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F5A1DD"/>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4F2"/>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5477292" y="2919760"/>
            <a:ext cx="10062805" cy="3800475"/>
          </a:xfrm>
          <a:prstGeom prst="rect">
            <a:avLst/>
          </a:prstGeom>
        </p:spPr>
        <p:txBody>
          <a:bodyPr lIns="0" tIns="0" rIns="0" bIns="0" rtlCol="0" anchor="t">
            <a:spAutoFit/>
          </a:bodyPr>
          <a:lstStyle/>
          <a:p>
            <a:pPr algn="ctr">
              <a:lnSpc>
                <a:spcPts val="14550"/>
              </a:lnSpc>
            </a:pPr>
            <a:r>
              <a:rPr lang="en-US" sz="15000" dirty="0">
                <a:solidFill>
                  <a:srgbClr val="000000"/>
                </a:solidFill>
                <a:latin typeface="Alatsi"/>
                <a:ea typeface="Alatsi"/>
                <a:cs typeface="Alatsi"/>
                <a:sym typeface="Alatsi"/>
              </a:rPr>
              <a:t>READIBILITY OF FONTS</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196020" y="6972354"/>
            <a:ext cx="12625348" cy="1172210"/>
          </a:xfrm>
          <a:prstGeom prst="rect">
            <a:avLst/>
          </a:prstGeom>
        </p:spPr>
        <p:txBody>
          <a:bodyPr lIns="0" tIns="0" rIns="0" bIns="0" rtlCol="0" anchor="t">
            <a:spAutoFit/>
          </a:bodyPr>
          <a:lstStyle/>
          <a:p>
            <a:pPr algn="ctr">
              <a:lnSpc>
                <a:spcPts val="5179"/>
              </a:lnSpc>
            </a:pPr>
            <a:r>
              <a:rPr lang="en-US" sz="3699" dirty="0">
                <a:solidFill>
                  <a:srgbClr val="000000"/>
                </a:solidFill>
                <a:latin typeface="Alatsi"/>
                <a:ea typeface="Alatsi"/>
                <a:cs typeface="Alatsi"/>
                <a:sym typeface="Alatsi"/>
              </a:rPr>
              <a:t>Team Jaguar: </a:t>
            </a:r>
          </a:p>
          <a:p>
            <a:pPr algn="ctr">
              <a:lnSpc>
                <a:spcPts val="4200"/>
              </a:lnSpc>
            </a:pPr>
            <a:r>
              <a:rPr lang="en-US" sz="3000" dirty="0">
                <a:solidFill>
                  <a:srgbClr val="000000"/>
                </a:solidFill>
                <a:latin typeface="Alatsi"/>
                <a:ea typeface="Alatsi"/>
                <a:cs typeface="Alatsi"/>
                <a:sym typeface="Alatsi"/>
              </a:rPr>
              <a:t>Sveva Battisti, </a:t>
            </a:r>
            <a:r>
              <a:rPr lang="en-US" sz="3000" dirty="0" err="1">
                <a:solidFill>
                  <a:srgbClr val="000000"/>
                </a:solidFill>
                <a:latin typeface="Alatsi"/>
                <a:ea typeface="Alatsi"/>
                <a:cs typeface="Alatsi"/>
                <a:sym typeface="Alatsi"/>
              </a:rPr>
              <a:t>Raheleh</a:t>
            </a:r>
            <a:r>
              <a:rPr lang="en-US" sz="3000" dirty="0">
                <a:solidFill>
                  <a:srgbClr val="000000"/>
                </a:solidFill>
                <a:latin typeface="Alatsi"/>
                <a:ea typeface="Alatsi"/>
                <a:cs typeface="Alatsi"/>
                <a:sym typeface="Alatsi"/>
              </a:rPr>
              <a:t> </a:t>
            </a:r>
            <a:r>
              <a:rPr lang="en-US" sz="3000" dirty="0" err="1">
                <a:solidFill>
                  <a:srgbClr val="000000"/>
                </a:solidFill>
                <a:latin typeface="Alatsi"/>
                <a:ea typeface="Alatsi"/>
                <a:cs typeface="Alatsi"/>
                <a:sym typeface="Alatsi"/>
              </a:rPr>
              <a:t>Soltani</a:t>
            </a:r>
            <a:r>
              <a:rPr lang="en-US" sz="3000" dirty="0">
                <a:solidFill>
                  <a:srgbClr val="000000"/>
                </a:solidFill>
                <a:latin typeface="Alatsi"/>
                <a:ea typeface="Alatsi"/>
                <a:cs typeface="Alatsi"/>
                <a:sym typeface="Alatsi"/>
              </a:rPr>
              <a:t>, Aishwarya Chaudhari </a:t>
            </a:r>
          </a:p>
        </p:txBody>
      </p:sp>
      <p:sp>
        <p:nvSpPr>
          <p:cNvPr id="15" name="TextBox 15"/>
          <p:cNvSpPr txBox="1"/>
          <p:nvPr/>
        </p:nvSpPr>
        <p:spPr>
          <a:xfrm>
            <a:off x="7067640" y="872500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ea typeface="Alatsi"/>
                <a:cs typeface="Alatsi"/>
                <a:sym typeface="Alatsi"/>
              </a:rPr>
              <a:t>Stuttgart University | 2024</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3" name="AutoShape 3"/>
          <p:cNvSpPr/>
          <p:nvPr/>
        </p:nvSpPr>
        <p:spPr>
          <a:xfrm>
            <a:off x="-260599" y="9061267"/>
            <a:ext cx="7105264" cy="19050"/>
          </a:xfrm>
          <a:prstGeom prst="line">
            <a:avLst/>
          </a:prstGeom>
          <a:ln w="114300" cap="flat">
            <a:solidFill>
              <a:srgbClr val="84CBF5"/>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84CBF5"/>
            </a:solidFill>
            <a:prstDash val="solid"/>
            <a:headEnd type="none" w="sm" len="sm"/>
            <a:tailEnd type="none" w="sm" len="sm"/>
          </a:ln>
        </p:spPr>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9</a:t>
              </a:r>
            </a:p>
          </p:txBody>
        </p:sp>
      </p:grpSp>
      <p:sp>
        <p:nvSpPr>
          <p:cNvPr id="11" name="TextBox 11"/>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u="sng">
                <a:solidFill>
                  <a:srgbClr val="000000"/>
                </a:solidFill>
                <a:latin typeface="Alatsi"/>
                <a:ea typeface="Alatsi"/>
                <a:cs typeface="Alatsi"/>
                <a:sym typeface="Alatsi"/>
              </a:rPr>
              <a:t>QUALITY CONTROL</a:t>
            </a:r>
          </a:p>
        </p:txBody>
      </p:sp>
      <p:sp>
        <p:nvSpPr>
          <p:cNvPr id="12" name="Freeform 12"/>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9066153" y="2987697"/>
            <a:ext cx="8355614" cy="5071118"/>
          </a:xfrm>
          <a:custGeom>
            <a:avLst/>
            <a:gdLst/>
            <a:ahLst/>
            <a:cxnLst/>
            <a:rect l="l" t="t" r="r" b="b"/>
            <a:pathLst>
              <a:path w="8355614" h="5071118">
                <a:moveTo>
                  <a:pt x="0" y="0"/>
                </a:moveTo>
                <a:lnTo>
                  <a:pt x="8355614" y="0"/>
                </a:lnTo>
                <a:lnTo>
                  <a:pt x="8355614" y="5071118"/>
                </a:lnTo>
                <a:lnTo>
                  <a:pt x="0" y="5071118"/>
                </a:lnTo>
                <a:lnTo>
                  <a:pt x="0" y="0"/>
                </a:lnTo>
                <a:close/>
              </a:path>
            </a:pathLst>
          </a:custGeom>
          <a:blipFill>
            <a:blip r:embed="rId5"/>
            <a:stretch>
              <a:fillRect/>
            </a:stretch>
          </a:blipFill>
          <a:ln w="28575" cap="sq">
            <a:solidFill>
              <a:srgbClr val="000000"/>
            </a:solidFill>
            <a:prstDash val="solid"/>
            <a:miter/>
          </a:ln>
        </p:spPr>
      </p:sp>
      <p:sp>
        <p:nvSpPr>
          <p:cNvPr id="14" name="TextBox 14"/>
          <p:cNvSpPr txBox="1"/>
          <p:nvPr/>
        </p:nvSpPr>
        <p:spPr>
          <a:xfrm>
            <a:off x="1028700" y="2912522"/>
            <a:ext cx="7158832" cy="4625112"/>
          </a:xfrm>
          <a:prstGeom prst="rect">
            <a:avLst/>
          </a:prstGeom>
        </p:spPr>
        <p:txBody>
          <a:bodyPr lIns="0" tIns="0" rIns="0" bIns="0" rtlCol="0" anchor="t">
            <a:spAutoFit/>
          </a:bodyPr>
          <a:lstStyle/>
          <a:p>
            <a:pPr algn="l">
              <a:lnSpc>
                <a:spcPts val="5152"/>
              </a:lnSpc>
            </a:pPr>
            <a:r>
              <a:rPr lang="en-US" sz="3680" dirty="0">
                <a:solidFill>
                  <a:srgbClr val="000000"/>
                </a:solidFill>
                <a:latin typeface="Alatsi"/>
                <a:ea typeface="Alatsi"/>
                <a:cs typeface="Alatsi"/>
                <a:sym typeface="Alatsi"/>
              </a:rPr>
              <a:t>To make sure the data we were collecting were good, we did some sanity checks with our first participants: </a:t>
            </a:r>
          </a:p>
          <a:p>
            <a:pPr marL="794598" lvl="1" indent="-397299" algn="l">
              <a:lnSpc>
                <a:spcPts val="5152"/>
              </a:lnSpc>
              <a:buFont typeface="Arial"/>
              <a:buChar char="•"/>
            </a:pPr>
            <a:r>
              <a:rPr lang="en-US" sz="3680" dirty="0">
                <a:solidFill>
                  <a:srgbClr val="000000"/>
                </a:solidFill>
                <a:latin typeface="Alatsi"/>
                <a:ea typeface="Alatsi"/>
                <a:cs typeface="Alatsi"/>
                <a:sym typeface="Alatsi"/>
              </a:rPr>
              <a:t>Checked all the logs were there</a:t>
            </a:r>
          </a:p>
          <a:p>
            <a:pPr marL="794598" lvl="1" indent="-397299" algn="l">
              <a:lnSpc>
                <a:spcPts val="5152"/>
              </a:lnSpc>
              <a:buFont typeface="Arial"/>
              <a:buChar char="•"/>
            </a:pPr>
            <a:r>
              <a:rPr lang="en-US" sz="3680" dirty="0">
                <a:solidFill>
                  <a:srgbClr val="000000"/>
                </a:solidFill>
                <a:latin typeface="Alatsi"/>
                <a:ea typeface="Alatsi"/>
                <a:cs typeface="Alatsi"/>
                <a:sym typeface="Alatsi"/>
              </a:rPr>
              <a:t>Plotted FPOGX and FPOGY (of the last row in each fixation ID)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3" name="AutoShape 3"/>
          <p:cNvSpPr/>
          <p:nvPr/>
        </p:nvSpPr>
        <p:spPr>
          <a:xfrm>
            <a:off x="-260599" y="9061267"/>
            <a:ext cx="7105264" cy="19050"/>
          </a:xfrm>
          <a:prstGeom prst="line">
            <a:avLst/>
          </a:prstGeom>
          <a:ln w="114300" cap="flat">
            <a:solidFill>
              <a:srgbClr val="84CBF5"/>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84CBF5"/>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u="sng">
                <a:solidFill>
                  <a:srgbClr val="000000"/>
                </a:solidFill>
                <a:latin typeface="Alatsi"/>
                <a:ea typeface="Alatsi"/>
                <a:cs typeface="Alatsi"/>
                <a:sym typeface="Alatsi"/>
              </a:rPr>
              <a:t>QUALITY CONTROL</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10</a:t>
              </a:r>
            </a:p>
          </p:txBody>
        </p:sp>
      </p:grpSp>
      <p:sp>
        <p:nvSpPr>
          <p:cNvPr id="12" name="Freeform 12"/>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809703" y="2501992"/>
            <a:ext cx="12173158" cy="6171199"/>
          </a:xfrm>
          <a:custGeom>
            <a:avLst/>
            <a:gdLst/>
            <a:ahLst/>
            <a:cxnLst/>
            <a:rect l="l" t="t" r="r" b="b"/>
            <a:pathLst>
              <a:path w="12173158" h="6171199">
                <a:moveTo>
                  <a:pt x="0" y="0"/>
                </a:moveTo>
                <a:lnTo>
                  <a:pt x="12173158" y="0"/>
                </a:lnTo>
                <a:lnTo>
                  <a:pt x="12173158" y="6171199"/>
                </a:lnTo>
                <a:lnTo>
                  <a:pt x="0" y="6171199"/>
                </a:lnTo>
                <a:lnTo>
                  <a:pt x="0" y="0"/>
                </a:lnTo>
                <a:close/>
              </a:path>
            </a:pathLst>
          </a:custGeom>
          <a:blipFill>
            <a:blip r:embed="rId5"/>
            <a:stretch>
              <a:fillRect/>
            </a:stretch>
          </a:blipFill>
          <a:ln w="28575" cap="sq">
            <a:solidFill>
              <a:srgbClr val="000000"/>
            </a:solidFill>
            <a:prstDash val="solid"/>
            <a:miter/>
          </a:ln>
        </p:spPr>
      </p:sp>
      <p:sp>
        <p:nvSpPr>
          <p:cNvPr id="14" name="TextBox 14"/>
          <p:cNvSpPr txBox="1"/>
          <p:nvPr/>
        </p:nvSpPr>
        <p:spPr>
          <a:xfrm>
            <a:off x="13590151" y="2879621"/>
            <a:ext cx="3831616"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A different plot to show the logs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3" name="AutoShape 3"/>
          <p:cNvSpPr/>
          <p:nvPr/>
        </p:nvSpPr>
        <p:spPr>
          <a:xfrm>
            <a:off x="-260599" y="9061267"/>
            <a:ext cx="7105264" cy="19050"/>
          </a:xfrm>
          <a:prstGeom prst="line">
            <a:avLst/>
          </a:prstGeom>
          <a:ln w="114300" cap="flat">
            <a:solidFill>
              <a:srgbClr val="84CBF5"/>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84CBF5"/>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u="sng">
                <a:solidFill>
                  <a:srgbClr val="000000"/>
                </a:solidFill>
                <a:latin typeface="Alatsi"/>
                <a:ea typeface="Alatsi"/>
                <a:cs typeface="Alatsi"/>
                <a:sym typeface="Alatsi"/>
              </a:rPr>
              <a:t>QUALITY CONTROL</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11</a:t>
              </a:r>
            </a:p>
          </p:txBody>
        </p:sp>
      </p:grpSp>
      <p:sp>
        <p:nvSpPr>
          <p:cNvPr id="12" name="Freeform 12"/>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1028700" y="3692222"/>
            <a:ext cx="7919422" cy="4482018"/>
          </a:xfrm>
          <a:custGeom>
            <a:avLst/>
            <a:gdLst/>
            <a:ahLst/>
            <a:cxnLst/>
            <a:rect l="l" t="t" r="r" b="b"/>
            <a:pathLst>
              <a:path w="7919422" h="4482018">
                <a:moveTo>
                  <a:pt x="0" y="0"/>
                </a:moveTo>
                <a:lnTo>
                  <a:pt x="7919422" y="0"/>
                </a:lnTo>
                <a:lnTo>
                  <a:pt x="7919422" y="4482018"/>
                </a:lnTo>
                <a:lnTo>
                  <a:pt x="0" y="4482018"/>
                </a:lnTo>
                <a:lnTo>
                  <a:pt x="0" y="0"/>
                </a:lnTo>
                <a:close/>
              </a:path>
            </a:pathLst>
          </a:custGeom>
          <a:blipFill>
            <a:blip r:embed="rId5"/>
            <a:stretch>
              <a:fillRect/>
            </a:stretch>
          </a:blipFill>
        </p:spPr>
      </p:sp>
      <p:sp>
        <p:nvSpPr>
          <p:cNvPr id="14" name="Freeform 14"/>
          <p:cNvSpPr/>
          <p:nvPr/>
        </p:nvSpPr>
        <p:spPr>
          <a:xfrm>
            <a:off x="9307968" y="3697933"/>
            <a:ext cx="8113799" cy="4470596"/>
          </a:xfrm>
          <a:custGeom>
            <a:avLst/>
            <a:gdLst/>
            <a:ahLst/>
            <a:cxnLst/>
            <a:rect l="l" t="t" r="r" b="b"/>
            <a:pathLst>
              <a:path w="8113799" h="4470596">
                <a:moveTo>
                  <a:pt x="0" y="0"/>
                </a:moveTo>
                <a:lnTo>
                  <a:pt x="8113799" y="0"/>
                </a:lnTo>
                <a:lnTo>
                  <a:pt x="8113799" y="4470596"/>
                </a:lnTo>
                <a:lnTo>
                  <a:pt x="0" y="4470596"/>
                </a:lnTo>
                <a:lnTo>
                  <a:pt x="0" y="0"/>
                </a:lnTo>
                <a:close/>
              </a:path>
            </a:pathLst>
          </a:custGeom>
          <a:blipFill>
            <a:blip r:embed="rId6"/>
            <a:stretch>
              <a:fillRect/>
            </a:stretch>
          </a:blipFill>
        </p:spPr>
      </p:sp>
      <p:sp>
        <p:nvSpPr>
          <p:cNvPr id="15" name="TextBox 15"/>
          <p:cNvSpPr txBox="1"/>
          <p:nvPr/>
        </p:nvSpPr>
        <p:spPr>
          <a:xfrm>
            <a:off x="1604534" y="2603205"/>
            <a:ext cx="7857847" cy="717839"/>
          </a:xfrm>
          <a:prstGeom prst="rect">
            <a:avLst/>
          </a:prstGeom>
        </p:spPr>
        <p:txBody>
          <a:bodyPr lIns="0" tIns="0" rIns="0" bIns="0" rtlCol="0" anchor="t">
            <a:spAutoFit/>
          </a:bodyPr>
          <a:lstStyle/>
          <a:p>
            <a:pPr algn="l">
              <a:lnSpc>
                <a:spcPts val="5852"/>
              </a:lnSpc>
            </a:pPr>
            <a:endParaRPr/>
          </a:p>
        </p:txBody>
      </p:sp>
      <p:sp>
        <p:nvSpPr>
          <p:cNvPr id="16" name="TextBox 16"/>
          <p:cNvSpPr txBox="1"/>
          <p:nvPr/>
        </p:nvSpPr>
        <p:spPr>
          <a:xfrm>
            <a:off x="5774289" y="2426032"/>
            <a:ext cx="6739422" cy="58039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FPOGX and FPOGY of 2 subjects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u="sng">
                <a:solidFill>
                  <a:srgbClr val="000000"/>
                </a:solidFill>
                <a:latin typeface="Alatsi"/>
                <a:ea typeface="Alatsi"/>
                <a:cs typeface="Alatsi"/>
                <a:sym typeface="Alatsi"/>
              </a:rPr>
              <a:t>OUR ANALYSES</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it-IT" sz="2700" dirty="0">
                <a:solidFill>
                  <a:srgbClr val="000000"/>
                </a:solidFill>
                <a:latin typeface="Alatsi"/>
                <a:ea typeface="Alatsi"/>
                <a:cs typeface="Alatsi"/>
                <a:sym typeface="Alatsi"/>
              </a:rPr>
              <a:t>Team Jaguar</a:t>
            </a:r>
            <a:r>
              <a:rPr lang="en-US" sz="2700" dirty="0">
                <a:solidFill>
                  <a:srgbClr val="000000"/>
                </a:solidFill>
                <a:latin typeface="Alatsi"/>
                <a:ea typeface="Alatsi"/>
                <a:cs typeface="Alatsi"/>
                <a:sym typeface="Alatsi"/>
              </a:rPr>
              <a:t> | 2024</a:t>
            </a:r>
          </a:p>
        </p:txBody>
      </p:sp>
      <p:grpSp>
        <p:nvGrpSpPr>
          <p:cNvPr id="4" name="Group 4"/>
          <p:cNvGrpSpPr/>
          <p:nvPr/>
        </p:nvGrpSpPr>
        <p:grpSpPr>
          <a:xfrm>
            <a:off x="1390722" y="3102810"/>
            <a:ext cx="7362681" cy="4421131"/>
            <a:chOff x="0" y="0"/>
            <a:chExt cx="1939142" cy="1164413"/>
          </a:xfrm>
        </p:grpSpPr>
        <p:sp>
          <p:nvSpPr>
            <p:cNvPr id="5" name="Freeform 5"/>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4F2"/>
            </a:solidFill>
          </p:spPr>
        </p:sp>
        <p:sp>
          <p:nvSpPr>
            <p:cNvPr id="6" name="TextBox 6"/>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479902" y="3496012"/>
            <a:ext cx="5788875" cy="2089150"/>
          </a:xfrm>
          <a:prstGeom prst="rect">
            <a:avLst/>
          </a:prstGeom>
        </p:spPr>
        <p:txBody>
          <a:bodyPr lIns="0" tIns="0" rIns="0" bIns="0" rtlCol="0" anchor="t">
            <a:spAutoFit/>
          </a:bodyPr>
          <a:lstStyle/>
          <a:p>
            <a:pPr algn="l">
              <a:lnSpc>
                <a:spcPts val="5599"/>
              </a:lnSpc>
            </a:pPr>
            <a:r>
              <a:rPr lang="en-US" sz="3999" dirty="0">
                <a:solidFill>
                  <a:srgbClr val="000000"/>
                </a:solidFill>
                <a:latin typeface="Alatsi"/>
                <a:ea typeface="Alatsi"/>
                <a:cs typeface="Alatsi"/>
                <a:sym typeface="Alatsi"/>
              </a:rPr>
              <a:t>How precisely is the analysis going to answer the research question?</a:t>
            </a:r>
          </a:p>
        </p:txBody>
      </p:sp>
      <p:sp>
        <p:nvSpPr>
          <p:cNvPr id="8" name="Freeform 8"/>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9534597" y="3102810"/>
            <a:ext cx="7362681" cy="4840540"/>
            <a:chOff x="0" y="0"/>
            <a:chExt cx="1939142" cy="1274875"/>
          </a:xfrm>
        </p:grpSpPr>
        <p:sp>
          <p:nvSpPr>
            <p:cNvPr id="10" name="Freeform 10"/>
            <p:cNvSpPr/>
            <p:nvPr/>
          </p:nvSpPr>
          <p:spPr>
            <a:xfrm>
              <a:off x="0" y="0"/>
              <a:ext cx="1939142" cy="1274875"/>
            </a:xfrm>
            <a:custGeom>
              <a:avLst/>
              <a:gdLst/>
              <a:ahLst/>
              <a:cxnLst/>
              <a:rect l="l" t="t" r="r" b="b"/>
              <a:pathLst>
                <a:path w="1939142" h="1274875">
                  <a:moveTo>
                    <a:pt x="53627" y="0"/>
                  </a:moveTo>
                  <a:lnTo>
                    <a:pt x="1885515" y="0"/>
                  </a:lnTo>
                  <a:cubicBezTo>
                    <a:pt x="1915133" y="0"/>
                    <a:pt x="1939142" y="24010"/>
                    <a:pt x="1939142" y="53627"/>
                  </a:cubicBezTo>
                  <a:lnTo>
                    <a:pt x="1939142" y="1221248"/>
                  </a:lnTo>
                  <a:cubicBezTo>
                    <a:pt x="1939142" y="1235471"/>
                    <a:pt x="1933492" y="1249111"/>
                    <a:pt x="1923435" y="1259168"/>
                  </a:cubicBezTo>
                  <a:cubicBezTo>
                    <a:pt x="1913378" y="1269225"/>
                    <a:pt x="1899738" y="1274875"/>
                    <a:pt x="1885515" y="1274875"/>
                  </a:cubicBezTo>
                  <a:lnTo>
                    <a:pt x="53627" y="1274875"/>
                  </a:lnTo>
                  <a:cubicBezTo>
                    <a:pt x="24010" y="1274875"/>
                    <a:pt x="0" y="1250865"/>
                    <a:pt x="0" y="1221248"/>
                  </a:cubicBezTo>
                  <a:lnTo>
                    <a:pt x="0" y="53627"/>
                  </a:lnTo>
                  <a:cubicBezTo>
                    <a:pt x="0" y="39404"/>
                    <a:pt x="5650" y="25764"/>
                    <a:pt x="15707" y="15707"/>
                  </a:cubicBezTo>
                  <a:cubicBezTo>
                    <a:pt x="25764" y="5650"/>
                    <a:pt x="39404" y="0"/>
                    <a:pt x="53627" y="0"/>
                  </a:cubicBezTo>
                  <a:close/>
                </a:path>
              </a:pathLst>
            </a:custGeom>
            <a:solidFill>
              <a:srgbClr val="E9C4F2"/>
            </a:solidFill>
          </p:spPr>
        </p:sp>
        <p:sp>
          <p:nvSpPr>
            <p:cNvPr id="11" name="TextBox 11"/>
            <p:cNvSpPr txBox="1"/>
            <p:nvPr/>
          </p:nvSpPr>
          <p:spPr>
            <a:xfrm>
              <a:off x="0" y="-38100"/>
              <a:ext cx="1939142" cy="131297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0667924" y="4190066"/>
            <a:ext cx="5499127" cy="530860"/>
          </a:xfrm>
          <a:prstGeom prst="rect">
            <a:avLst/>
          </a:prstGeom>
        </p:spPr>
        <p:txBody>
          <a:bodyPr lIns="0" tIns="0" rIns="0" bIns="0" rtlCol="0" anchor="t">
            <a:spAutoFit/>
          </a:bodyPr>
          <a:lstStyle/>
          <a:p>
            <a:pPr algn="l">
              <a:lnSpc>
                <a:spcPts val="4339"/>
              </a:lnSpc>
            </a:pPr>
            <a:endParaRPr/>
          </a:p>
        </p:txBody>
      </p:sp>
      <p:sp>
        <p:nvSpPr>
          <p:cNvPr id="13" name="TextBox 13"/>
          <p:cNvSpPr txBox="1"/>
          <p:nvPr/>
        </p:nvSpPr>
        <p:spPr>
          <a:xfrm>
            <a:off x="10639349" y="3496012"/>
            <a:ext cx="4320942" cy="679450"/>
          </a:xfrm>
          <a:prstGeom prst="rect">
            <a:avLst/>
          </a:prstGeom>
        </p:spPr>
        <p:txBody>
          <a:bodyPr lIns="0" tIns="0" rIns="0" bIns="0" rtlCol="0" anchor="t">
            <a:spAutoFit/>
          </a:bodyPr>
          <a:lstStyle/>
          <a:p>
            <a:pPr algn="l">
              <a:lnSpc>
                <a:spcPts val="5599"/>
              </a:lnSpc>
            </a:pPr>
            <a:r>
              <a:rPr lang="en-US" sz="3999" dirty="0">
                <a:solidFill>
                  <a:srgbClr val="000000"/>
                </a:solidFill>
                <a:latin typeface="Alatsi"/>
                <a:ea typeface="Alatsi"/>
                <a:cs typeface="Alatsi"/>
                <a:sym typeface="Alatsi"/>
              </a:rPr>
              <a:t>Possible outcomes</a:t>
            </a:r>
          </a:p>
        </p:txBody>
      </p:sp>
      <p:grpSp>
        <p:nvGrpSpPr>
          <p:cNvPr id="14" name="Group 14"/>
          <p:cNvGrpSpPr/>
          <p:nvPr/>
        </p:nvGrpSpPr>
        <p:grpSpPr>
          <a:xfrm>
            <a:off x="1739665" y="3615357"/>
            <a:ext cx="516960" cy="51696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9944736" y="3615357"/>
            <a:ext cx="516960" cy="51696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AutoShape 20"/>
          <p:cNvSpPr/>
          <p:nvPr/>
        </p:nvSpPr>
        <p:spPr>
          <a:xfrm>
            <a:off x="-260599" y="9061267"/>
            <a:ext cx="7105264" cy="19050"/>
          </a:xfrm>
          <a:prstGeom prst="line">
            <a:avLst/>
          </a:prstGeom>
          <a:ln w="114300" cap="flat">
            <a:solidFill>
              <a:srgbClr val="84CBF5"/>
            </a:solidFill>
            <a:prstDash val="solid"/>
            <a:headEnd type="none" w="sm" len="sm"/>
            <a:tailEnd type="none" w="sm" len="sm"/>
          </a:ln>
        </p:spPr>
      </p:sp>
      <p:sp>
        <p:nvSpPr>
          <p:cNvPr id="21" name="AutoShape 21"/>
          <p:cNvSpPr/>
          <p:nvPr/>
        </p:nvSpPr>
        <p:spPr>
          <a:xfrm>
            <a:off x="11430169" y="9061267"/>
            <a:ext cx="7105264" cy="19050"/>
          </a:xfrm>
          <a:prstGeom prst="line">
            <a:avLst/>
          </a:prstGeom>
          <a:ln w="114300" cap="flat">
            <a:solidFill>
              <a:srgbClr val="84CBF5"/>
            </a:solidFill>
            <a:prstDash val="solid"/>
            <a:headEnd type="none" w="sm" len="sm"/>
            <a:tailEnd type="none" w="sm" len="sm"/>
          </a:ln>
        </p:spPr>
      </p:sp>
      <p:grpSp>
        <p:nvGrpSpPr>
          <p:cNvPr id="22" name="Group 22"/>
          <p:cNvGrpSpPr/>
          <p:nvPr/>
        </p:nvGrpSpPr>
        <p:grpSpPr>
          <a:xfrm>
            <a:off x="15859155" y="0"/>
            <a:ext cx="1562612" cy="1673225"/>
            <a:chOff x="0" y="0"/>
            <a:chExt cx="2083482" cy="2230967"/>
          </a:xfrm>
        </p:grpSpPr>
        <p:grpSp>
          <p:nvGrpSpPr>
            <p:cNvPr id="23" name="Group 23"/>
            <p:cNvGrpSpPr/>
            <p:nvPr/>
          </p:nvGrpSpPr>
          <p:grpSpPr>
            <a:xfrm>
              <a:off x="75599" y="0"/>
              <a:ext cx="1932284" cy="2230967"/>
              <a:chOff x="0" y="0"/>
              <a:chExt cx="703982" cy="812800"/>
            </a:xfrm>
          </p:grpSpPr>
          <p:sp>
            <p:nvSpPr>
              <p:cNvPr id="24" name="Freeform 2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25" name="TextBox 2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12</a:t>
              </a:r>
            </a:p>
          </p:txBody>
        </p:sp>
      </p:grpSp>
      <p:sp>
        <p:nvSpPr>
          <p:cNvPr id="27" name="Freeform 27"/>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8" name="TextBox 28"/>
          <p:cNvSpPr txBox="1"/>
          <p:nvPr/>
        </p:nvSpPr>
        <p:spPr>
          <a:xfrm>
            <a:off x="10199697" y="4577541"/>
            <a:ext cx="6435582" cy="2481580"/>
          </a:xfrm>
          <a:prstGeom prst="rect">
            <a:avLst/>
          </a:prstGeom>
        </p:spPr>
        <p:txBody>
          <a:bodyPr lIns="0" tIns="0" rIns="0" bIns="0" rtlCol="0" anchor="t">
            <a:spAutoFit/>
          </a:bodyPr>
          <a:lstStyle/>
          <a:p>
            <a:pPr marL="582933" lvl="1" indent="-291467" algn="l">
              <a:lnSpc>
                <a:spcPts val="3780"/>
              </a:lnSpc>
              <a:buAutoNum type="arabicPeriod"/>
            </a:pPr>
            <a:r>
              <a:rPr lang="en-US" sz="2700" dirty="0">
                <a:solidFill>
                  <a:srgbClr val="000000"/>
                </a:solidFill>
                <a:latin typeface="Canva Sans"/>
                <a:ea typeface="Canva Sans"/>
                <a:cs typeface="Canva Sans"/>
                <a:sym typeface="Canva Sans"/>
              </a:rPr>
              <a:t>We confirm the results in White &amp; </a:t>
            </a:r>
            <a:r>
              <a:rPr lang="en-US" sz="2700" dirty="0" err="1">
                <a:solidFill>
                  <a:srgbClr val="000000"/>
                </a:solidFill>
                <a:latin typeface="Canva Sans"/>
                <a:ea typeface="Canva Sans"/>
                <a:cs typeface="Canva Sans"/>
                <a:sym typeface="Canva Sans"/>
              </a:rPr>
              <a:t>Liversedge</a:t>
            </a:r>
            <a:r>
              <a:rPr lang="en-US" sz="2700" dirty="0">
                <a:solidFill>
                  <a:srgbClr val="000000"/>
                </a:solidFill>
                <a:latin typeface="Canva Sans"/>
                <a:ea typeface="Canva Sans"/>
                <a:cs typeface="Canva Sans"/>
                <a:sym typeface="Canva Sans"/>
              </a:rPr>
              <a:t> (2006) </a:t>
            </a:r>
          </a:p>
          <a:p>
            <a:pPr marL="626112" lvl="1" indent="-313056" algn="l">
              <a:lnSpc>
                <a:spcPts val="4060"/>
              </a:lnSpc>
              <a:buAutoNum type="arabicPeriod"/>
            </a:pPr>
            <a:r>
              <a:rPr lang="en-US" sz="2900" dirty="0">
                <a:solidFill>
                  <a:srgbClr val="000000"/>
                </a:solidFill>
                <a:latin typeface="Canva Sans"/>
                <a:ea typeface="Canva Sans"/>
                <a:cs typeface="Canva Sans"/>
                <a:sym typeface="Canva Sans"/>
              </a:rPr>
              <a:t>We prove that uppercase is in fact more difficult to read (Tinker and Paterson, 1939)</a:t>
            </a:r>
          </a:p>
        </p:txBody>
      </p:sp>
      <p:sp>
        <p:nvSpPr>
          <p:cNvPr id="29" name="TextBox 29"/>
          <p:cNvSpPr txBox="1"/>
          <p:nvPr/>
        </p:nvSpPr>
        <p:spPr>
          <a:xfrm>
            <a:off x="2479902" y="5808806"/>
            <a:ext cx="5499127" cy="1153794"/>
          </a:xfrm>
          <a:prstGeom prst="rect">
            <a:avLst/>
          </a:prstGeom>
        </p:spPr>
        <p:txBody>
          <a:bodyPr lIns="0" tIns="0" rIns="0" bIns="0" rtlCol="0" anchor="t">
            <a:spAutoFit/>
          </a:bodyPr>
          <a:lstStyle/>
          <a:p>
            <a:pPr algn="l">
              <a:lnSpc>
                <a:spcPts val="3080"/>
              </a:lnSpc>
            </a:pPr>
            <a:r>
              <a:rPr lang="en-US" sz="2200" dirty="0">
                <a:solidFill>
                  <a:srgbClr val="000000"/>
                </a:solidFill>
                <a:latin typeface="Canva Sans"/>
                <a:ea typeface="Canva Sans"/>
                <a:cs typeface="Canva Sans"/>
                <a:sym typeface="Canva Sans"/>
              </a:rPr>
              <a:t>The analysis we’re going to use for our project are similar to the ones in the two previous studies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47891" y="2881735"/>
            <a:ext cx="516960" cy="51696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4" name="TextBox 4"/>
            <p:cNvSpPr txBox="1"/>
            <p:nvPr/>
          </p:nvSpPr>
          <p:spPr>
            <a:xfrm>
              <a:off x="76200" y="66675"/>
              <a:ext cx="660400" cy="669925"/>
            </a:xfrm>
            <a:prstGeom prst="rect">
              <a:avLst/>
            </a:prstGeom>
          </p:spPr>
          <p:txBody>
            <a:bodyPr lIns="50800" tIns="50800" rIns="50800" bIns="50800" rtlCol="0" anchor="ctr"/>
            <a:lstStyle/>
            <a:p>
              <a:pPr algn="ctr">
                <a:lnSpc>
                  <a:spcPts val="1680"/>
                </a:lnSpc>
              </a:pPr>
              <a:endParaRPr/>
            </a:p>
          </p:txBody>
        </p:sp>
      </p:grpSp>
      <p:sp>
        <p:nvSpPr>
          <p:cNvPr id="5" name="TextBox 5"/>
          <p:cNvSpPr txBox="1"/>
          <p:nvPr/>
        </p:nvSpPr>
        <p:spPr>
          <a:xfrm>
            <a:off x="1028700" y="525955"/>
            <a:ext cx="16230600" cy="1450976"/>
          </a:xfrm>
          <a:prstGeom prst="rect">
            <a:avLst/>
          </a:prstGeom>
        </p:spPr>
        <p:txBody>
          <a:bodyPr lIns="0" tIns="0" rIns="0" bIns="0" rtlCol="0" anchor="t">
            <a:spAutoFit/>
          </a:bodyPr>
          <a:lstStyle/>
          <a:p>
            <a:pPr algn="ctr">
              <a:lnSpc>
                <a:spcPts val="11899"/>
              </a:lnSpc>
            </a:pPr>
            <a:r>
              <a:rPr lang="en-US" sz="8499" u="sng" dirty="0">
                <a:solidFill>
                  <a:srgbClr val="000000"/>
                </a:solidFill>
                <a:latin typeface="Alatsi"/>
                <a:ea typeface="Alatsi"/>
                <a:cs typeface="Alatsi"/>
                <a:sym typeface="Alatsi"/>
              </a:rPr>
              <a:t>REQUIRED  ANALYSES</a:t>
            </a:r>
          </a:p>
        </p:txBody>
      </p:sp>
      <p:sp>
        <p:nvSpPr>
          <p:cNvPr id="6" name="TextBox 6"/>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7" name="TextBox 7"/>
          <p:cNvSpPr txBox="1"/>
          <p:nvPr/>
        </p:nvSpPr>
        <p:spPr>
          <a:xfrm>
            <a:off x="2411959" y="2709721"/>
            <a:ext cx="7530658" cy="688974"/>
          </a:xfrm>
          <a:prstGeom prst="rect">
            <a:avLst/>
          </a:prstGeom>
        </p:spPr>
        <p:txBody>
          <a:bodyPr lIns="0" tIns="0" rIns="0" bIns="0" rtlCol="0" anchor="t">
            <a:spAutoFit/>
          </a:bodyPr>
          <a:lstStyle/>
          <a:p>
            <a:pPr algn="l">
              <a:lnSpc>
                <a:spcPts val="5600"/>
              </a:lnSpc>
            </a:pPr>
            <a:r>
              <a:rPr lang="en-US" sz="4000" dirty="0">
                <a:solidFill>
                  <a:srgbClr val="000000"/>
                </a:solidFill>
                <a:latin typeface="Alatsi"/>
                <a:ea typeface="Alatsi"/>
                <a:cs typeface="Alatsi"/>
                <a:sym typeface="Alatsi"/>
              </a:rPr>
              <a:t>Number of fixations</a:t>
            </a:r>
          </a:p>
        </p:txBody>
      </p:sp>
      <p:sp>
        <p:nvSpPr>
          <p:cNvPr id="8" name="TextBox 8"/>
          <p:cNvSpPr txBox="1"/>
          <p:nvPr/>
        </p:nvSpPr>
        <p:spPr>
          <a:xfrm>
            <a:off x="2411959" y="4639202"/>
            <a:ext cx="7530658" cy="688974"/>
          </a:xfrm>
          <a:prstGeom prst="rect">
            <a:avLst/>
          </a:prstGeom>
        </p:spPr>
        <p:txBody>
          <a:bodyPr lIns="0" tIns="0" rIns="0" bIns="0" rtlCol="0" anchor="t">
            <a:spAutoFit/>
          </a:bodyPr>
          <a:lstStyle/>
          <a:p>
            <a:pPr algn="l">
              <a:lnSpc>
                <a:spcPts val="5600"/>
              </a:lnSpc>
            </a:pPr>
            <a:r>
              <a:rPr lang="en-US" sz="4000" dirty="0">
                <a:solidFill>
                  <a:srgbClr val="000000"/>
                </a:solidFill>
                <a:latin typeface="Alatsi"/>
                <a:ea typeface="Alatsi"/>
                <a:cs typeface="Alatsi"/>
                <a:sym typeface="Alatsi"/>
              </a:rPr>
              <a:t>Fixation Duration</a:t>
            </a:r>
          </a:p>
        </p:txBody>
      </p:sp>
      <p:sp>
        <p:nvSpPr>
          <p:cNvPr id="9" name="TextBox 9"/>
          <p:cNvSpPr txBox="1"/>
          <p:nvPr/>
        </p:nvSpPr>
        <p:spPr>
          <a:xfrm>
            <a:off x="2411959" y="3447591"/>
            <a:ext cx="14847341" cy="1029686"/>
          </a:xfrm>
          <a:prstGeom prst="rect">
            <a:avLst/>
          </a:prstGeom>
        </p:spPr>
        <p:txBody>
          <a:bodyPr lIns="0" tIns="0" rIns="0" bIns="0" rtlCol="0" anchor="t">
            <a:spAutoFit/>
          </a:bodyPr>
          <a:lstStyle/>
          <a:p>
            <a:pPr algn="l">
              <a:lnSpc>
                <a:spcPts val="4145"/>
              </a:lnSpc>
            </a:pPr>
            <a:r>
              <a:rPr lang="en-US" sz="2961" dirty="0">
                <a:solidFill>
                  <a:srgbClr val="000000"/>
                </a:solidFill>
                <a:latin typeface="Canva Sans"/>
                <a:ea typeface="Canva Sans"/>
                <a:cs typeface="Canva Sans"/>
                <a:sym typeface="Canva Sans"/>
              </a:rPr>
              <a:t>If one type case has more fixations than the other, it indicates that it requires more eye movements to be read.</a:t>
            </a:r>
          </a:p>
        </p:txBody>
      </p:sp>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2411959" y="5375801"/>
            <a:ext cx="14847341" cy="1029686"/>
          </a:xfrm>
          <a:prstGeom prst="rect">
            <a:avLst/>
          </a:prstGeom>
        </p:spPr>
        <p:txBody>
          <a:bodyPr lIns="0" tIns="0" rIns="0" bIns="0" rtlCol="0" anchor="t">
            <a:spAutoFit/>
          </a:bodyPr>
          <a:lstStyle/>
          <a:p>
            <a:pPr algn="l">
              <a:lnSpc>
                <a:spcPts val="4145"/>
              </a:lnSpc>
            </a:pPr>
            <a:r>
              <a:rPr lang="en-US" sz="2961" dirty="0">
                <a:solidFill>
                  <a:srgbClr val="000000"/>
                </a:solidFill>
                <a:latin typeface="Canva Sans"/>
                <a:ea typeface="Canva Sans"/>
                <a:cs typeface="Canva Sans"/>
                <a:sym typeface="Canva Sans"/>
              </a:rPr>
              <a:t>The length of the fixation might be potentially due to the distinct character shapes in both case types. </a:t>
            </a:r>
          </a:p>
        </p:txBody>
      </p:sp>
      <p:grpSp>
        <p:nvGrpSpPr>
          <p:cNvPr id="12" name="Group 12"/>
          <p:cNvGrpSpPr/>
          <p:nvPr/>
        </p:nvGrpSpPr>
        <p:grpSpPr>
          <a:xfrm>
            <a:off x="1547891" y="4768071"/>
            <a:ext cx="516960" cy="51696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4" name="TextBox 14"/>
            <p:cNvSpPr txBox="1"/>
            <p:nvPr/>
          </p:nvSpPr>
          <p:spPr>
            <a:xfrm>
              <a:off x="76200" y="66675"/>
              <a:ext cx="660400" cy="669925"/>
            </a:xfrm>
            <a:prstGeom prst="rect">
              <a:avLst/>
            </a:prstGeom>
          </p:spPr>
          <p:txBody>
            <a:bodyPr lIns="50800" tIns="50800" rIns="50800" bIns="50800" rtlCol="0" anchor="ctr"/>
            <a:lstStyle/>
            <a:p>
              <a:pPr algn="ctr">
                <a:lnSpc>
                  <a:spcPts val="1680"/>
                </a:lnSpc>
              </a:pPr>
              <a:endParaRPr/>
            </a:p>
          </p:txBody>
        </p:sp>
      </p:grpSp>
      <p:sp>
        <p:nvSpPr>
          <p:cNvPr id="15" name="AutoShape 15"/>
          <p:cNvSpPr/>
          <p:nvPr/>
        </p:nvSpPr>
        <p:spPr>
          <a:xfrm>
            <a:off x="-260599" y="9061267"/>
            <a:ext cx="7105264" cy="19050"/>
          </a:xfrm>
          <a:prstGeom prst="line">
            <a:avLst/>
          </a:prstGeom>
          <a:ln w="114300" cap="flat">
            <a:solidFill>
              <a:srgbClr val="84CBF5"/>
            </a:solidFill>
            <a:prstDash val="solid"/>
            <a:headEnd type="none" w="sm" len="sm"/>
            <a:tailEnd type="none" w="sm" len="sm"/>
          </a:ln>
        </p:spPr>
      </p:sp>
      <p:sp>
        <p:nvSpPr>
          <p:cNvPr id="16" name="AutoShape 16"/>
          <p:cNvSpPr/>
          <p:nvPr/>
        </p:nvSpPr>
        <p:spPr>
          <a:xfrm>
            <a:off x="11430169" y="9061267"/>
            <a:ext cx="7105264" cy="19050"/>
          </a:xfrm>
          <a:prstGeom prst="line">
            <a:avLst/>
          </a:prstGeom>
          <a:ln w="114300" cap="flat">
            <a:solidFill>
              <a:srgbClr val="84CBF5"/>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13</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TextBox 23"/>
          <p:cNvSpPr txBox="1"/>
          <p:nvPr/>
        </p:nvSpPr>
        <p:spPr>
          <a:xfrm>
            <a:off x="5644455" y="1910256"/>
            <a:ext cx="699908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(to answer our research question)</a:t>
            </a:r>
          </a:p>
        </p:txBody>
      </p:sp>
      <p:sp>
        <p:nvSpPr>
          <p:cNvPr id="24" name="TextBox 24"/>
          <p:cNvSpPr txBox="1"/>
          <p:nvPr/>
        </p:nvSpPr>
        <p:spPr>
          <a:xfrm>
            <a:off x="2411959" y="6519787"/>
            <a:ext cx="7530658" cy="688974"/>
          </a:xfrm>
          <a:prstGeom prst="rect">
            <a:avLst/>
          </a:prstGeom>
        </p:spPr>
        <p:txBody>
          <a:bodyPr lIns="0" tIns="0" rIns="0" bIns="0" rtlCol="0" anchor="t">
            <a:spAutoFit/>
          </a:bodyPr>
          <a:lstStyle/>
          <a:p>
            <a:pPr algn="l">
              <a:lnSpc>
                <a:spcPts val="5600"/>
              </a:lnSpc>
            </a:pPr>
            <a:r>
              <a:rPr lang="en-US" sz="4000" dirty="0">
                <a:solidFill>
                  <a:srgbClr val="000000"/>
                </a:solidFill>
                <a:latin typeface="Alatsi"/>
                <a:ea typeface="Alatsi"/>
                <a:cs typeface="Alatsi"/>
                <a:sym typeface="Alatsi"/>
              </a:rPr>
              <a:t>Landing Spot</a:t>
            </a:r>
          </a:p>
        </p:txBody>
      </p:sp>
      <p:sp>
        <p:nvSpPr>
          <p:cNvPr id="25" name="TextBox 25"/>
          <p:cNvSpPr txBox="1"/>
          <p:nvPr/>
        </p:nvSpPr>
        <p:spPr>
          <a:xfrm>
            <a:off x="2411959" y="7256387"/>
            <a:ext cx="14847341" cy="1029686"/>
          </a:xfrm>
          <a:prstGeom prst="rect">
            <a:avLst/>
          </a:prstGeom>
        </p:spPr>
        <p:txBody>
          <a:bodyPr lIns="0" tIns="0" rIns="0" bIns="0" rtlCol="0" anchor="t">
            <a:spAutoFit/>
          </a:bodyPr>
          <a:lstStyle/>
          <a:p>
            <a:pPr algn="l">
              <a:lnSpc>
                <a:spcPts val="4145"/>
              </a:lnSpc>
            </a:pPr>
            <a:r>
              <a:rPr lang="en-US" sz="2961" dirty="0">
                <a:solidFill>
                  <a:srgbClr val="000000"/>
                </a:solidFill>
                <a:latin typeface="Canva Sans"/>
                <a:ea typeface="Canva Sans"/>
                <a:cs typeface="Canva Sans"/>
                <a:sym typeface="Canva Sans"/>
              </a:rPr>
              <a:t>This suggests variations in initial fixation behavior, with different starting points for reading uppercase and lowercase text and could potentially affect readability.</a:t>
            </a:r>
          </a:p>
        </p:txBody>
      </p:sp>
      <p:grpSp>
        <p:nvGrpSpPr>
          <p:cNvPr id="26" name="Group 26"/>
          <p:cNvGrpSpPr/>
          <p:nvPr/>
        </p:nvGrpSpPr>
        <p:grpSpPr>
          <a:xfrm>
            <a:off x="1547891" y="6648657"/>
            <a:ext cx="516960" cy="516960"/>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8" name="TextBox 28"/>
            <p:cNvSpPr txBox="1"/>
            <p:nvPr/>
          </p:nvSpPr>
          <p:spPr>
            <a:xfrm>
              <a:off x="76200" y="66675"/>
              <a:ext cx="660400" cy="669925"/>
            </a:xfrm>
            <a:prstGeom prst="rect">
              <a:avLst/>
            </a:prstGeom>
          </p:spPr>
          <p:txBody>
            <a:bodyPr lIns="50800" tIns="50800" rIns="50800" bIns="50800" rtlCol="0" anchor="ctr"/>
            <a:lstStyle/>
            <a:p>
              <a:pPr algn="ctr">
                <a:lnSpc>
                  <a:spcPts val="1680"/>
                </a:lnSpc>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3" name="AutoShape 3"/>
          <p:cNvSpPr/>
          <p:nvPr/>
        </p:nvSpPr>
        <p:spPr>
          <a:xfrm>
            <a:off x="-260599" y="9061267"/>
            <a:ext cx="7105264" cy="19050"/>
          </a:xfrm>
          <a:prstGeom prst="line">
            <a:avLst/>
          </a:prstGeom>
          <a:ln w="114300" cap="flat">
            <a:solidFill>
              <a:srgbClr val="84CBF5"/>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84CBF5"/>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2553980" y="-15701"/>
            <a:ext cx="13180039" cy="1450976"/>
          </a:xfrm>
          <a:prstGeom prst="rect">
            <a:avLst/>
          </a:prstGeom>
        </p:spPr>
        <p:txBody>
          <a:bodyPr lIns="0" tIns="0" rIns="0" bIns="0" rtlCol="0" anchor="t">
            <a:spAutoFit/>
          </a:bodyPr>
          <a:lstStyle/>
          <a:p>
            <a:pPr algn="ctr">
              <a:lnSpc>
                <a:spcPts val="11899"/>
              </a:lnSpc>
            </a:pPr>
            <a:r>
              <a:rPr lang="en-US" sz="8499" u="sng" dirty="0">
                <a:solidFill>
                  <a:srgbClr val="000000"/>
                </a:solidFill>
                <a:latin typeface="Alatsi"/>
                <a:ea typeface="Alatsi"/>
                <a:cs typeface="Alatsi"/>
                <a:sym typeface="Alatsi"/>
              </a:rPr>
              <a:t> PILOT RESULTS</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14</a:t>
              </a:r>
            </a:p>
          </p:txBody>
        </p:sp>
      </p:grpSp>
      <p:sp>
        <p:nvSpPr>
          <p:cNvPr id="12" name="Freeform 12"/>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6396307" y="2596802"/>
            <a:ext cx="5592363" cy="5814212"/>
          </a:xfrm>
          <a:custGeom>
            <a:avLst/>
            <a:gdLst/>
            <a:ahLst/>
            <a:cxnLst/>
            <a:rect l="l" t="t" r="r" b="b"/>
            <a:pathLst>
              <a:path w="5592363" h="5814212">
                <a:moveTo>
                  <a:pt x="0" y="0"/>
                </a:moveTo>
                <a:lnTo>
                  <a:pt x="5592363" y="0"/>
                </a:lnTo>
                <a:lnTo>
                  <a:pt x="5592363" y="5814212"/>
                </a:lnTo>
                <a:lnTo>
                  <a:pt x="0" y="5814212"/>
                </a:lnTo>
                <a:lnTo>
                  <a:pt x="0" y="0"/>
                </a:lnTo>
                <a:close/>
              </a:path>
            </a:pathLst>
          </a:custGeom>
          <a:blipFill>
            <a:blip r:embed="rId5"/>
            <a:stretch>
              <a:fillRect r="-23384"/>
            </a:stretch>
          </a:blipFill>
          <a:ln cap="sq">
            <a:noFill/>
            <a:prstDash val="solid"/>
            <a:miter/>
          </a:ln>
        </p:spPr>
      </p:sp>
      <p:sp>
        <p:nvSpPr>
          <p:cNvPr id="14" name="Freeform 14"/>
          <p:cNvSpPr/>
          <p:nvPr/>
        </p:nvSpPr>
        <p:spPr>
          <a:xfrm>
            <a:off x="11974815" y="2596802"/>
            <a:ext cx="5579830" cy="5971238"/>
          </a:xfrm>
          <a:custGeom>
            <a:avLst/>
            <a:gdLst/>
            <a:ahLst/>
            <a:cxnLst/>
            <a:rect l="l" t="t" r="r" b="b"/>
            <a:pathLst>
              <a:path w="5579830" h="5971238">
                <a:moveTo>
                  <a:pt x="0" y="0"/>
                </a:moveTo>
                <a:lnTo>
                  <a:pt x="5579830" y="0"/>
                </a:lnTo>
                <a:lnTo>
                  <a:pt x="5579830" y="5971238"/>
                </a:lnTo>
                <a:lnTo>
                  <a:pt x="0" y="5971238"/>
                </a:lnTo>
                <a:lnTo>
                  <a:pt x="0" y="0"/>
                </a:lnTo>
                <a:close/>
              </a:path>
            </a:pathLst>
          </a:custGeom>
          <a:blipFill>
            <a:blip r:embed="rId6"/>
            <a:stretch>
              <a:fillRect r="-24850"/>
            </a:stretch>
          </a:blipFill>
          <a:ln cap="sq">
            <a:noFill/>
            <a:prstDash val="solid"/>
            <a:miter/>
          </a:ln>
        </p:spPr>
      </p:sp>
      <p:sp>
        <p:nvSpPr>
          <p:cNvPr id="15" name="TextBox 15"/>
          <p:cNvSpPr txBox="1"/>
          <p:nvPr/>
        </p:nvSpPr>
        <p:spPr>
          <a:xfrm>
            <a:off x="450523" y="2520602"/>
            <a:ext cx="5945784" cy="2794498"/>
          </a:xfrm>
          <a:prstGeom prst="rect">
            <a:avLst/>
          </a:prstGeom>
        </p:spPr>
        <p:txBody>
          <a:bodyPr lIns="0" tIns="0" rIns="0" bIns="0" rtlCol="0" anchor="t">
            <a:spAutoFit/>
          </a:bodyPr>
          <a:lstStyle/>
          <a:p>
            <a:pPr algn="l">
              <a:lnSpc>
                <a:spcPts val="5572"/>
              </a:lnSpc>
            </a:pPr>
            <a:r>
              <a:rPr lang="en-US" sz="3980">
                <a:solidFill>
                  <a:srgbClr val="000000"/>
                </a:solidFill>
                <a:latin typeface="Alatsi"/>
                <a:ea typeface="Alatsi"/>
                <a:cs typeface="Alatsi"/>
                <a:sym typeface="Alatsi"/>
              </a:rPr>
              <a:t>These plots display the TOTAL number of fixations and their durations for the two subjects.</a:t>
            </a:r>
          </a:p>
        </p:txBody>
      </p:sp>
      <p:sp>
        <p:nvSpPr>
          <p:cNvPr id="16" name="TextBox 16"/>
          <p:cNvSpPr txBox="1"/>
          <p:nvPr/>
        </p:nvSpPr>
        <p:spPr>
          <a:xfrm>
            <a:off x="5702946" y="1330786"/>
            <a:ext cx="6709394" cy="574196"/>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(fixation analyses for 2 subjects)</a:t>
            </a:r>
          </a:p>
        </p:txBody>
      </p:sp>
      <p:sp>
        <p:nvSpPr>
          <p:cNvPr id="17" name="TextBox 17"/>
          <p:cNvSpPr txBox="1"/>
          <p:nvPr/>
        </p:nvSpPr>
        <p:spPr>
          <a:xfrm>
            <a:off x="450523" y="5591326"/>
            <a:ext cx="5709300" cy="3181350"/>
          </a:xfrm>
          <a:prstGeom prst="rect">
            <a:avLst/>
          </a:prstGeom>
        </p:spPr>
        <p:txBody>
          <a:bodyPr lIns="0" tIns="0" rIns="0" bIns="0" rtlCol="0" anchor="t">
            <a:spAutoFit/>
          </a:bodyPr>
          <a:lstStyle/>
          <a:p>
            <a:pPr algn="l">
              <a:lnSpc>
                <a:spcPts val="4200"/>
              </a:lnSpc>
            </a:pPr>
            <a:r>
              <a:rPr lang="en-US" sz="3000" dirty="0">
                <a:solidFill>
                  <a:srgbClr val="000000"/>
                </a:solidFill>
                <a:latin typeface="Canva Sans"/>
                <a:ea typeface="Canva Sans"/>
                <a:cs typeface="Canva Sans"/>
                <a:sym typeface="Canva Sans"/>
              </a:rPr>
              <a:t>As a preliminary step to better understand our data, we decided to plot the total number of fixations before plotting them for the two case types.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6347" y="-82263"/>
            <a:ext cx="15815306" cy="1450976"/>
          </a:xfrm>
          <a:prstGeom prst="rect">
            <a:avLst/>
          </a:prstGeom>
        </p:spPr>
        <p:txBody>
          <a:bodyPr lIns="0" tIns="0" rIns="0" bIns="0" rtlCol="0" anchor="t">
            <a:spAutoFit/>
          </a:bodyPr>
          <a:lstStyle/>
          <a:p>
            <a:pPr algn="ctr">
              <a:lnSpc>
                <a:spcPts val="11899"/>
              </a:lnSpc>
            </a:pPr>
            <a:r>
              <a:rPr lang="en-US" sz="8499" u="sng" dirty="0">
                <a:solidFill>
                  <a:srgbClr val="000000"/>
                </a:solidFill>
                <a:latin typeface="Alatsi"/>
                <a:ea typeface="Alatsi"/>
                <a:cs typeface="Alatsi"/>
                <a:sym typeface="Alatsi"/>
              </a:rPr>
              <a:t>PILOT RESULTS</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15</a:t>
              </a:r>
            </a:p>
          </p:txBody>
        </p:sp>
      </p:grpSp>
      <p:sp>
        <p:nvSpPr>
          <p:cNvPr id="8" name="Freeform 8"/>
          <p:cNvSpPr/>
          <p:nvPr/>
        </p:nvSpPr>
        <p:spPr>
          <a:xfrm>
            <a:off x="-20773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9027385" y="2131338"/>
            <a:ext cx="3990775" cy="4028810"/>
          </a:xfrm>
          <a:custGeom>
            <a:avLst/>
            <a:gdLst/>
            <a:ahLst/>
            <a:cxnLst/>
            <a:rect l="l" t="t" r="r" b="b"/>
            <a:pathLst>
              <a:path w="3990775" h="4028810">
                <a:moveTo>
                  <a:pt x="0" y="0"/>
                </a:moveTo>
                <a:lnTo>
                  <a:pt x="3990774" y="0"/>
                </a:lnTo>
                <a:lnTo>
                  <a:pt x="3990774" y="4028809"/>
                </a:lnTo>
                <a:lnTo>
                  <a:pt x="0" y="4028809"/>
                </a:lnTo>
                <a:lnTo>
                  <a:pt x="0" y="0"/>
                </a:lnTo>
                <a:close/>
              </a:path>
            </a:pathLst>
          </a:custGeom>
          <a:blipFill>
            <a:blip r:embed="rId5"/>
            <a:stretch>
              <a:fillRect r="-17184"/>
            </a:stretch>
          </a:blipFill>
        </p:spPr>
      </p:sp>
      <p:sp>
        <p:nvSpPr>
          <p:cNvPr id="11" name="Freeform 11"/>
          <p:cNvSpPr/>
          <p:nvPr/>
        </p:nvSpPr>
        <p:spPr>
          <a:xfrm>
            <a:off x="12962359" y="2131338"/>
            <a:ext cx="4033494" cy="4114535"/>
          </a:xfrm>
          <a:custGeom>
            <a:avLst/>
            <a:gdLst/>
            <a:ahLst/>
            <a:cxnLst/>
            <a:rect l="l" t="t" r="r" b="b"/>
            <a:pathLst>
              <a:path w="4033494" h="4114535">
                <a:moveTo>
                  <a:pt x="0" y="0"/>
                </a:moveTo>
                <a:lnTo>
                  <a:pt x="4033494" y="0"/>
                </a:lnTo>
                <a:lnTo>
                  <a:pt x="4033494" y="4114534"/>
                </a:lnTo>
                <a:lnTo>
                  <a:pt x="0" y="4114534"/>
                </a:lnTo>
                <a:lnTo>
                  <a:pt x="0" y="0"/>
                </a:lnTo>
                <a:close/>
              </a:path>
            </a:pathLst>
          </a:custGeom>
          <a:blipFill>
            <a:blip r:embed="rId6"/>
            <a:stretch>
              <a:fillRect r="-14373"/>
            </a:stretch>
          </a:blipFill>
        </p:spPr>
      </p:sp>
      <p:sp>
        <p:nvSpPr>
          <p:cNvPr id="12" name="Freeform 12"/>
          <p:cNvSpPr/>
          <p:nvPr/>
        </p:nvSpPr>
        <p:spPr>
          <a:xfrm>
            <a:off x="8955626" y="6141838"/>
            <a:ext cx="4134292" cy="4145059"/>
          </a:xfrm>
          <a:custGeom>
            <a:avLst/>
            <a:gdLst/>
            <a:ahLst/>
            <a:cxnLst/>
            <a:rect l="l" t="t" r="r" b="b"/>
            <a:pathLst>
              <a:path w="4134292" h="4145059">
                <a:moveTo>
                  <a:pt x="0" y="0"/>
                </a:moveTo>
                <a:lnTo>
                  <a:pt x="4134292" y="0"/>
                </a:lnTo>
                <a:lnTo>
                  <a:pt x="4134292" y="4145059"/>
                </a:lnTo>
                <a:lnTo>
                  <a:pt x="0" y="4145059"/>
                </a:lnTo>
                <a:lnTo>
                  <a:pt x="0" y="0"/>
                </a:lnTo>
                <a:close/>
              </a:path>
            </a:pathLst>
          </a:custGeom>
          <a:blipFill>
            <a:blip r:embed="rId7"/>
            <a:stretch>
              <a:fillRect r="-11208"/>
            </a:stretch>
          </a:blipFill>
        </p:spPr>
      </p:sp>
      <p:sp>
        <p:nvSpPr>
          <p:cNvPr id="13" name="TextBox 13"/>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14" name="AutoShape 14"/>
          <p:cNvSpPr/>
          <p:nvPr/>
        </p:nvSpPr>
        <p:spPr>
          <a:xfrm flipH="1" flipV="1">
            <a:off x="1090490" y="-104525"/>
            <a:ext cx="5403" cy="2997456"/>
          </a:xfrm>
          <a:prstGeom prst="line">
            <a:avLst/>
          </a:prstGeom>
          <a:ln w="114300" cap="flat">
            <a:solidFill>
              <a:srgbClr val="84CBF5"/>
            </a:solidFill>
            <a:prstDash val="solid"/>
            <a:headEnd type="none" w="sm" len="sm"/>
            <a:tailEnd type="none" w="sm" len="sm"/>
          </a:ln>
        </p:spPr>
      </p:sp>
      <p:sp>
        <p:nvSpPr>
          <p:cNvPr id="15" name="AutoShape 15"/>
          <p:cNvSpPr/>
          <p:nvPr/>
        </p:nvSpPr>
        <p:spPr>
          <a:xfrm flipH="1" flipV="1">
            <a:off x="1085850" y="7289441"/>
            <a:ext cx="5403" cy="2997456"/>
          </a:xfrm>
          <a:prstGeom prst="line">
            <a:avLst/>
          </a:prstGeom>
          <a:ln w="114300" cap="flat">
            <a:solidFill>
              <a:srgbClr val="84CBF5"/>
            </a:solidFill>
            <a:prstDash val="solid"/>
            <a:headEnd type="none" w="sm" len="sm"/>
            <a:tailEnd type="none" w="sm" len="sm"/>
          </a:ln>
        </p:spPr>
      </p:sp>
      <p:sp>
        <p:nvSpPr>
          <p:cNvPr id="16" name="Freeform 16"/>
          <p:cNvSpPr/>
          <p:nvPr/>
        </p:nvSpPr>
        <p:spPr>
          <a:xfrm>
            <a:off x="12969750" y="6245872"/>
            <a:ext cx="4026103" cy="4016190"/>
          </a:xfrm>
          <a:custGeom>
            <a:avLst/>
            <a:gdLst/>
            <a:ahLst/>
            <a:cxnLst/>
            <a:rect l="l" t="t" r="r" b="b"/>
            <a:pathLst>
              <a:path w="4026103" h="4016190">
                <a:moveTo>
                  <a:pt x="0" y="0"/>
                </a:moveTo>
                <a:lnTo>
                  <a:pt x="4026102" y="0"/>
                </a:lnTo>
                <a:lnTo>
                  <a:pt x="4026102" y="4016191"/>
                </a:lnTo>
                <a:lnTo>
                  <a:pt x="0" y="4016191"/>
                </a:lnTo>
                <a:lnTo>
                  <a:pt x="0" y="0"/>
                </a:lnTo>
                <a:close/>
              </a:path>
            </a:pathLst>
          </a:custGeom>
          <a:blipFill>
            <a:blip r:embed="rId8"/>
            <a:stretch>
              <a:fillRect r="-21049"/>
            </a:stretch>
          </a:blipFill>
        </p:spPr>
      </p:sp>
      <p:sp>
        <p:nvSpPr>
          <p:cNvPr id="17" name="TextBox 17"/>
          <p:cNvSpPr txBox="1"/>
          <p:nvPr/>
        </p:nvSpPr>
        <p:spPr>
          <a:xfrm>
            <a:off x="1833004" y="2297443"/>
            <a:ext cx="6809718" cy="3948430"/>
          </a:xfrm>
          <a:prstGeom prst="rect">
            <a:avLst/>
          </a:prstGeom>
        </p:spPr>
        <p:txBody>
          <a:bodyPr lIns="0" tIns="0" rIns="0" bIns="0" rtlCol="0" anchor="t">
            <a:spAutoFit/>
          </a:bodyPr>
          <a:lstStyle/>
          <a:p>
            <a:pPr algn="l">
              <a:lnSpc>
                <a:spcPts val="3920"/>
              </a:lnSpc>
            </a:pPr>
            <a:r>
              <a:rPr lang="en-US" sz="2800" dirty="0">
                <a:solidFill>
                  <a:srgbClr val="000000"/>
                </a:solidFill>
                <a:latin typeface="Canva Sans Bold"/>
                <a:ea typeface="Canva Sans Bold"/>
                <a:cs typeface="Canva Sans Bold"/>
                <a:sym typeface="Canva Sans Bold"/>
              </a:rPr>
              <a:t>Fixation duration:</a:t>
            </a:r>
            <a:r>
              <a:rPr lang="en-US" sz="2800" dirty="0">
                <a:solidFill>
                  <a:srgbClr val="000000"/>
                </a:solidFill>
                <a:latin typeface="Canva Sans"/>
                <a:ea typeface="Canva Sans"/>
                <a:cs typeface="Canva Sans"/>
                <a:sym typeface="Canva Sans"/>
              </a:rPr>
              <a:t>  </a:t>
            </a:r>
          </a:p>
          <a:p>
            <a:pPr marL="604523" lvl="1" indent="-302261" algn="l">
              <a:lnSpc>
                <a:spcPts val="3920"/>
              </a:lnSpc>
              <a:buFont typeface="Arial"/>
              <a:buChar char="•"/>
            </a:pPr>
            <a:r>
              <a:rPr lang="en-US" sz="2800" dirty="0">
                <a:solidFill>
                  <a:srgbClr val="000000"/>
                </a:solidFill>
                <a:latin typeface="Canva Sans"/>
                <a:ea typeface="Canva Sans"/>
                <a:cs typeface="Canva Sans"/>
                <a:sym typeface="Canva Sans"/>
              </a:rPr>
              <a:t>White &amp; </a:t>
            </a:r>
            <a:r>
              <a:rPr lang="en-US" sz="2800" dirty="0" err="1">
                <a:solidFill>
                  <a:srgbClr val="000000"/>
                </a:solidFill>
                <a:latin typeface="Canva Sans"/>
                <a:ea typeface="Canva Sans"/>
                <a:cs typeface="Canva Sans"/>
                <a:sym typeface="Canva Sans"/>
              </a:rPr>
              <a:t>Liversedge</a:t>
            </a:r>
            <a:r>
              <a:rPr lang="en-US" sz="2800" dirty="0">
                <a:solidFill>
                  <a:srgbClr val="000000"/>
                </a:solidFill>
                <a:latin typeface="Canva Sans"/>
                <a:ea typeface="Canva Sans"/>
                <a:cs typeface="Canva Sans"/>
                <a:sym typeface="Canva Sans"/>
              </a:rPr>
              <a:t> (2006) = no difference in fixation duration</a:t>
            </a:r>
          </a:p>
          <a:p>
            <a:pPr marL="604523" lvl="1" indent="-302261" algn="l">
              <a:lnSpc>
                <a:spcPts val="3920"/>
              </a:lnSpc>
              <a:buFont typeface="Arial"/>
              <a:buChar char="•"/>
            </a:pPr>
            <a:r>
              <a:rPr lang="en-US" sz="2800" dirty="0">
                <a:solidFill>
                  <a:srgbClr val="000000"/>
                </a:solidFill>
                <a:latin typeface="Canva Sans"/>
                <a:ea typeface="Canva Sans"/>
                <a:cs typeface="Canva Sans"/>
                <a:sym typeface="Canva Sans"/>
              </a:rPr>
              <a:t>Tinker and Paterson (1939) = Average fixation durations were 20ms shorter for uppercase</a:t>
            </a:r>
          </a:p>
          <a:p>
            <a:pPr marL="604523" lvl="1" indent="-302261" algn="l">
              <a:lnSpc>
                <a:spcPts val="3920"/>
              </a:lnSpc>
              <a:buFont typeface="Arial"/>
              <a:buChar char="•"/>
            </a:pPr>
            <a:r>
              <a:rPr lang="en-US" sz="2800" dirty="0">
                <a:solidFill>
                  <a:srgbClr val="000000"/>
                </a:solidFill>
                <a:latin typeface="Canva Sans Bold"/>
                <a:ea typeface="Canva Sans Bold"/>
                <a:cs typeface="Canva Sans Bold"/>
                <a:sym typeface="Canva Sans Bold"/>
              </a:rPr>
              <a:t>Present experiment = slightly longer fixations for lowercase </a:t>
            </a:r>
          </a:p>
        </p:txBody>
      </p:sp>
      <p:sp>
        <p:nvSpPr>
          <p:cNvPr id="18" name="TextBox 18"/>
          <p:cNvSpPr txBox="1"/>
          <p:nvPr/>
        </p:nvSpPr>
        <p:spPr>
          <a:xfrm>
            <a:off x="1833004" y="6459227"/>
            <a:ext cx="6809718" cy="3453130"/>
          </a:xfrm>
          <a:prstGeom prst="rect">
            <a:avLst/>
          </a:prstGeom>
        </p:spPr>
        <p:txBody>
          <a:bodyPr lIns="0" tIns="0" rIns="0" bIns="0" rtlCol="0" anchor="t">
            <a:spAutoFit/>
          </a:bodyPr>
          <a:lstStyle/>
          <a:p>
            <a:pPr algn="l">
              <a:lnSpc>
                <a:spcPts val="3920"/>
              </a:lnSpc>
            </a:pPr>
            <a:r>
              <a:rPr lang="en-US" sz="2800" dirty="0">
                <a:solidFill>
                  <a:srgbClr val="000000"/>
                </a:solidFill>
                <a:latin typeface="Canva Sans Bold"/>
                <a:ea typeface="Canva Sans Bold"/>
                <a:cs typeface="Canva Sans Bold"/>
                <a:sym typeface="Canva Sans Bold"/>
              </a:rPr>
              <a:t>Number of fixations:</a:t>
            </a:r>
            <a:r>
              <a:rPr lang="en-US" sz="2800" dirty="0">
                <a:solidFill>
                  <a:srgbClr val="000000"/>
                </a:solidFill>
                <a:latin typeface="Canva Sans"/>
                <a:ea typeface="Canva Sans"/>
                <a:cs typeface="Canva Sans"/>
                <a:sym typeface="Canva Sans"/>
              </a:rPr>
              <a:t>  </a:t>
            </a:r>
          </a:p>
          <a:p>
            <a:pPr marL="604523" lvl="1" indent="-302261" algn="l">
              <a:lnSpc>
                <a:spcPts val="3920"/>
              </a:lnSpc>
              <a:buFont typeface="Arial"/>
              <a:buChar char="•"/>
            </a:pPr>
            <a:r>
              <a:rPr lang="en-US" sz="2800" dirty="0">
                <a:solidFill>
                  <a:srgbClr val="000000"/>
                </a:solidFill>
                <a:latin typeface="Canva Sans"/>
                <a:ea typeface="Canva Sans"/>
                <a:cs typeface="Canva Sans"/>
                <a:sym typeface="Canva Sans"/>
              </a:rPr>
              <a:t>White &amp; </a:t>
            </a:r>
            <a:r>
              <a:rPr lang="en-US" sz="2800" dirty="0" err="1">
                <a:solidFill>
                  <a:srgbClr val="000000"/>
                </a:solidFill>
                <a:latin typeface="Canva Sans"/>
                <a:ea typeface="Canva Sans"/>
                <a:cs typeface="Canva Sans"/>
                <a:sym typeface="Canva Sans"/>
              </a:rPr>
              <a:t>Liversedge</a:t>
            </a:r>
            <a:r>
              <a:rPr lang="en-US" sz="2800" dirty="0">
                <a:solidFill>
                  <a:srgbClr val="000000"/>
                </a:solidFill>
                <a:latin typeface="Canva Sans"/>
                <a:ea typeface="Canva Sans"/>
                <a:cs typeface="Canva Sans"/>
                <a:sym typeface="Canva Sans"/>
              </a:rPr>
              <a:t> (2006) = no difference in number of fixations</a:t>
            </a:r>
          </a:p>
          <a:p>
            <a:pPr marL="604523" lvl="1" indent="-302261" algn="l">
              <a:lnSpc>
                <a:spcPts val="3920"/>
              </a:lnSpc>
              <a:buFont typeface="Arial"/>
              <a:buChar char="•"/>
            </a:pPr>
            <a:r>
              <a:rPr lang="en-US" sz="2800" dirty="0">
                <a:solidFill>
                  <a:srgbClr val="000000"/>
                </a:solidFill>
                <a:latin typeface="Canva Sans"/>
                <a:ea typeface="Canva Sans"/>
                <a:cs typeface="Canva Sans"/>
                <a:sym typeface="Canva Sans"/>
              </a:rPr>
              <a:t>Tinker and Paterson (1939) = 12% more fixations on UPPERCASE</a:t>
            </a:r>
          </a:p>
          <a:p>
            <a:pPr marL="604523" lvl="1" indent="-302261" algn="l">
              <a:lnSpc>
                <a:spcPts val="3920"/>
              </a:lnSpc>
              <a:buFont typeface="Arial"/>
              <a:buChar char="•"/>
            </a:pPr>
            <a:r>
              <a:rPr lang="en-US" sz="2800" dirty="0">
                <a:solidFill>
                  <a:srgbClr val="000000"/>
                </a:solidFill>
                <a:latin typeface="Canva Sans Bold"/>
                <a:ea typeface="Canva Sans Bold"/>
                <a:cs typeface="Canva Sans Bold"/>
                <a:sym typeface="Canva Sans Bold"/>
              </a:rPr>
              <a:t>Present experiment = no significant difference in number of fixations</a:t>
            </a:r>
          </a:p>
        </p:txBody>
      </p:sp>
      <p:sp>
        <p:nvSpPr>
          <p:cNvPr id="19" name="TextBox 19"/>
          <p:cNvSpPr txBox="1"/>
          <p:nvPr/>
        </p:nvSpPr>
        <p:spPr>
          <a:xfrm>
            <a:off x="5493445" y="1198523"/>
            <a:ext cx="6918895" cy="574196"/>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(fixation analyses for 2 subjects)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6347" y="222250"/>
            <a:ext cx="15815306" cy="1450976"/>
          </a:xfrm>
          <a:prstGeom prst="rect">
            <a:avLst/>
          </a:prstGeom>
        </p:spPr>
        <p:txBody>
          <a:bodyPr lIns="0" tIns="0" rIns="0" bIns="0" rtlCol="0" anchor="t">
            <a:spAutoFit/>
          </a:bodyPr>
          <a:lstStyle/>
          <a:p>
            <a:pPr algn="ctr">
              <a:lnSpc>
                <a:spcPts val="11899"/>
              </a:lnSpc>
            </a:pPr>
            <a:r>
              <a:rPr lang="en-US" sz="8499" u="sng">
                <a:solidFill>
                  <a:srgbClr val="000000"/>
                </a:solidFill>
                <a:latin typeface="Alatsi"/>
                <a:ea typeface="Alatsi"/>
                <a:cs typeface="Alatsi"/>
                <a:sym typeface="Alatsi"/>
              </a:rPr>
              <a:t>PILOT RESULTS</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16</a:t>
              </a:r>
            </a:p>
          </p:txBody>
        </p:sp>
      </p:grpSp>
      <p:sp>
        <p:nvSpPr>
          <p:cNvPr id="8" name="Freeform 8"/>
          <p:cNvSpPr/>
          <p:nvPr/>
        </p:nvSpPr>
        <p:spPr>
          <a:xfrm>
            <a:off x="-1807359"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6513058" y="2470319"/>
            <a:ext cx="11770665" cy="3912073"/>
          </a:xfrm>
          <a:custGeom>
            <a:avLst/>
            <a:gdLst/>
            <a:ahLst/>
            <a:cxnLst/>
            <a:rect l="l" t="t" r="r" b="b"/>
            <a:pathLst>
              <a:path w="11770665" h="3912073">
                <a:moveTo>
                  <a:pt x="0" y="0"/>
                </a:moveTo>
                <a:lnTo>
                  <a:pt x="11770665" y="0"/>
                </a:lnTo>
                <a:lnTo>
                  <a:pt x="11770665" y="3912073"/>
                </a:lnTo>
                <a:lnTo>
                  <a:pt x="0" y="3912073"/>
                </a:lnTo>
                <a:lnTo>
                  <a:pt x="0" y="0"/>
                </a:lnTo>
                <a:close/>
              </a:path>
            </a:pathLst>
          </a:custGeom>
          <a:blipFill>
            <a:blip r:embed="rId5"/>
            <a:stretch>
              <a:fillRect/>
            </a:stretch>
          </a:blipFill>
        </p:spPr>
      </p:sp>
      <p:sp>
        <p:nvSpPr>
          <p:cNvPr id="11" name="Freeform 11"/>
          <p:cNvSpPr/>
          <p:nvPr/>
        </p:nvSpPr>
        <p:spPr>
          <a:xfrm>
            <a:off x="6513058" y="6357010"/>
            <a:ext cx="11774942" cy="3929887"/>
          </a:xfrm>
          <a:custGeom>
            <a:avLst/>
            <a:gdLst/>
            <a:ahLst/>
            <a:cxnLst/>
            <a:rect l="l" t="t" r="r" b="b"/>
            <a:pathLst>
              <a:path w="11774942" h="3929887">
                <a:moveTo>
                  <a:pt x="0" y="0"/>
                </a:moveTo>
                <a:lnTo>
                  <a:pt x="11774942" y="0"/>
                </a:lnTo>
                <a:lnTo>
                  <a:pt x="11774942" y="3929887"/>
                </a:lnTo>
                <a:lnTo>
                  <a:pt x="0" y="3929887"/>
                </a:lnTo>
                <a:lnTo>
                  <a:pt x="0" y="0"/>
                </a:lnTo>
                <a:close/>
              </a:path>
            </a:pathLst>
          </a:custGeom>
          <a:blipFill>
            <a:blip r:embed="rId6"/>
            <a:stretch>
              <a:fillRect/>
            </a:stretch>
          </a:blipFill>
        </p:spPr>
      </p:sp>
      <p:sp>
        <p:nvSpPr>
          <p:cNvPr id="12" name="TextBox 12"/>
          <p:cNvSpPr txBox="1"/>
          <p:nvPr/>
        </p:nvSpPr>
        <p:spPr>
          <a:xfrm>
            <a:off x="1648478" y="2591174"/>
            <a:ext cx="4864580" cy="7181215"/>
          </a:xfrm>
          <a:prstGeom prst="rect">
            <a:avLst/>
          </a:prstGeom>
        </p:spPr>
        <p:txBody>
          <a:bodyPr lIns="0" tIns="0" rIns="0" bIns="0" rtlCol="0" anchor="t">
            <a:spAutoFit/>
          </a:bodyPr>
          <a:lstStyle/>
          <a:p>
            <a:pPr algn="l">
              <a:lnSpc>
                <a:spcPts val="4759"/>
              </a:lnSpc>
            </a:pPr>
            <a:r>
              <a:rPr lang="en-US" sz="3399">
                <a:solidFill>
                  <a:srgbClr val="000000"/>
                </a:solidFill>
                <a:latin typeface="Canva Sans Bold"/>
                <a:ea typeface="Canva Sans Bold"/>
                <a:cs typeface="Canva Sans Bold"/>
                <a:sym typeface="Canva Sans Bold"/>
              </a:rPr>
              <a:t>Landing spot:</a:t>
            </a:r>
            <a:r>
              <a:rPr lang="en-US" sz="3399">
                <a:solidFill>
                  <a:srgbClr val="000000"/>
                </a:solidFill>
                <a:latin typeface="Canva Sans"/>
                <a:ea typeface="Canva Sans"/>
                <a:cs typeface="Canva Sans"/>
                <a:sym typeface="Canva Sans"/>
              </a:rPr>
              <a:t>  </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White &amp; Liversedge (2006) = landing spot was slighty closer to beginning of words for uppercase</a:t>
            </a:r>
          </a:p>
          <a:p>
            <a:pPr marL="734059" lvl="1" indent="-367030" algn="l">
              <a:lnSpc>
                <a:spcPts val="4759"/>
              </a:lnSpc>
              <a:buFont typeface="Arial"/>
              <a:buChar char="•"/>
            </a:pPr>
            <a:r>
              <a:rPr lang="en-US" sz="3399">
                <a:solidFill>
                  <a:srgbClr val="000000"/>
                </a:solidFill>
                <a:latin typeface="Canva Sans Bold"/>
                <a:ea typeface="Canva Sans Bold"/>
                <a:cs typeface="Canva Sans Bold"/>
                <a:sym typeface="Canva Sans Bold"/>
              </a:rPr>
              <a:t>Present experiment</a:t>
            </a:r>
            <a:r>
              <a:rPr lang="en-US" sz="3399">
                <a:solidFill>
                  <a:srgbClr val="000000"/>
                </a:solidFill>
                <a:latin typeface="Canva Sans"/>
                <a:ea typeface="Canva Sans"/>
                <a:cs typeface="Canva Sans"/>
                <a:sym typeface="Canva Sans"/>
              </a:rPr>
              <a:t> </a:t>
            </a:r>
            <a:r>
              <a:rPr lang="en-US" sz="3399">
                <a:solidFill>
                  <a:srgbClr val="000000"/>
                </a:solidFill>
                <a:latin typeface="Canva Sans Bold"/>
                <a:ea typeface="Canva Sans Bold"/>
                <a:cs typeface="Canva Sans Bold"/>
                <a:sym typeface="Canva Sans Bold"/>
              </a:rPr>
              <a:t>= no significant difference landing spot</a:t>
            </a:r>
          </a:p>
        </p:txBody>
      </p:sp>
      <p:sp>
        <p:nvSpPr>
          <p:cNvPr id="13" name="TextBox 13"/>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14" name="AutoShape 14"/>
          <p:cNvSpPr/>
          <p:nvPr/>
        </p:nvSpPr>
        <p:spPr>
          <a:xfrm flipH="1" flipV="1">
            <a:off x="1090490" y="-104525"/>
            <a:ext cx="5403" cy="2997456"/>
          </a:xfrm>
          <a:prstGeom prst="line">
            <a:avLst/>
          </a:prstGeom>
          <a:ln w="114300" cap="flat">
            <a:solidFill>
              <a:srgbClr val="84CBF5"/>
            </a:solidFill>
            <a:prstDash val="solid"/>
            <a:headEnd type="none" w="sm" len="sm"/>
            <a:tailEnd type="none" w="sm" len="sm"/>
          </a:ln>
        </p:spPr>
      </p:sp>
      <p:sp>
        <p:nvSpPr>
          <p:cNvPr id="15" name="AutoShape 15"/>
          <p:cNvSpPr/>
          <p:nvPr/>
        </p:nvSpPr>
        <p:spPr>
          <a:xfrm flipH="1" flipV="1">
            <a:off x="1085850" y="7289441"/>
            <a:ext cx="5403" cy="2997456"/>
          </a:xfrm>
          <a:prstGeom prst="line">
            <a:avLst/>
          </a:prstGeom>
          <a:ln w="114300" cap="flat">
            <a:solidFill>
              <a:srgbClr val="84CBF5"/>
            </a:solidFill>
            <a:prstDash val="solid"/>
            <a:headEnd type="none" w="sm" len="sm"/>
            <a:tailEnd type="none" w="sm" len="sm"/>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20330" y="2652763"/>
            <a:ext cx="14847341" cy="5802981"/>
          </a:xfrm>
          <a:prstGeom prst="rect">
            <a:avLst/>
          </a:prstGeom>
        </p:spPr>
        <p:txBody>
          <a:bodyPr lIns="0" tIns="0" rIns="0" bIns="0" rtlCol="0" anchor="t">
            <a:spAutoFit/>
          </a:bodyPr>
          <a:lstStyle/>
          <a:p>
            <a:pPr algn="l">
              <a:lnSpc>
                <a:spcPts val="5125"/>
              </a:lnSpc>
            </a:pPr>
            <a:r>
              <a:rPr lang="en-US" sz="3661" dirty="0">
                <a:solidFill>
                  <a:srgbClr val="000000"/>
                </a:solidFill>
                <a:latin typeface="Canva Sans"/>
                <a:ea typeface="Canva Sans"/>
                <a:cs typeface="Canva Sans"/>
                <a:sym typeface="Canva Sans"/>
              </a:rPr>
              <a:t>Our findings thus far align more closely with the outcomes reported in </a:t>
            </a:r>
            <a:r>
              <a:rPr lang="en-US" sz="3661" dirty="0">
                <a:solidFill>
                  <a:srgbClr val="000000"/>
                </a:solidFill>
                <a:latin typeface="Canva Sans Bold"/>
                <a:ea typeface="Canva Sans Bold"/>
                <a:cs typeface="Canva Sans Bold"/>
                <a:sym typeface="Canva Sans Bold"/>
              </a:rPr>
              <a:t>White and </a:t>
            </a:r>
            <a:r>
              <a:rPr lang="en-US" sz="3661" dirty="0" err="1">
                <a:solidFill>
                  <a:srgbClr val="000000"/>
                </a:solidFill>
                <a:latin typeface="Canva Sans Bold"/>
                <a:ea typeface="Canva Sans Bold"/>
                <a:cs typeface="Canva Sans Bold"/>
                <a:sym typeface="Canva Sans Bold"/>
              </a:rPr>
              <a:t>Liversedge</a:t>
            </a:r>
            <a:r>
              <a:rPr lang="en-US" sz="3661" dirty="0">
                <a:solidFill>
                  <a:srgbClr val="000000"/>
                </a:solidFill>
                <a:latin typeface="Canva Sans Bold"/>
                <a:ea typeface="Canva Sans Bold"/>
                <a:cs typeface="Canva Sans Bold"/>
                <a:sym typeface="Canva Sans Bold"/>
              </a:rPr>
              <a:t> (2006)</a:t>
            </a:r>
            <a:r>
              <a:rPr lang="en-US" sz="3661" dirty="0">
                <a:solidFill>
                  <a:srgbClr val="000000"/>
                </a:solidFill>
                <a:latin typeface="Canva Sans"/>
                <a:ea typeface="Canva Sans"/>
                <a:cs typeface="Canva Sans"/>
                <a:sym typeface="Canva Sans"/>
              </a:rPr>
              <a:t>.  </a:t>
            </a:r>
          </a:p>
          <a:p>
            <a:pPr marL="790445" lvl="1" indent="-395222" algn="l">
              <a:lnSpc>
                <a:spcPts val="5125"/>
              </a:lnSpc>
              <a:buFont typeface="Arial"/>
              <a:buChar char="•"/>
            </a:pPr>
            <a:r>
              <a:rPr lang="en-US" sz="3661" dirty="0">
                <a:solidFill>
                  <a:srgbClr val="000000"/>
                </a:solidFill>
                <a:latin typeface="Canva Sans Bold"/>
                <a:ea typeface="Canva Sans Bold"/>
                <a:cs typeface="Canva Sans Bold"/>
                <a:sym typeface="Canva Sans Bold"/>
              </a:rPr>
              <a:t>Fixation duration ✅ </a:t>
            </a:r>
            <a:r>
              <a:rPr lang="en-US" sz="3661" dirty="0">
                <a:solidFill>
                  <a:srgbClr val="000000"/>
                </a:solidFill>
                <a:latin typeface="Canva Sans"/>
                <a:ea typeface="Canva Sans"/>
                <a:cs typeface="Canva Sans"/>
                <a:sym typeface="Canva Sans"/>
              </a:rPr>
              <a:t>(Our results so far indicate slightly longer fixations for lowercase text, but the difference is not statistically significant)</a:t>
            </a:r>
          </a:p>
          <a:p>
            <a:pPr marL="790445" lvl="1" indent="-395222" algn="l">
              <a:lnSpc>
                <a:spcPts val="5125"/>
              </a:lnSpc>
              <a:buFont typeface="Arial"/>
              <a:buChar char="•"/>
            </a:pPr>
            <a:r>
              <a:rPr lang="en-US" sz="3661" dirty="0">
                <a:solidFill>
                  <a:srgbClr val="000000"/>
                </a:solidFill>
                <a:latin typeface="Canva Sans Bold"/>
                <a:ea typeface="Canva Sans Bold"/>
                <a:cs typeface="Canva Sans Bold"/>
                <a:sym typeface="Canva Sans Bold"/>
              </a:rPr>
              <a:t>Landing spot ✅</a:t>
            </a:r>
          </a:p>
          <a:p>
            <a:pPr marL="790445" lvl="1" indent="-395222" algn="l">
              <a:lnSpc>
                <a:spcPts val="5125"/>
              </a:lnSpc>
              <a:buFont typeface="Arial"/>
              <a:buChar char="•"/>
            </a:pPr>
            <a:r>
              <a:rPr lang="en-US" sz="3661" dirty="0">
                <a:solidFill>
                  <a:srgbClr val="000000"/>
                </a:solidFill>
                <a:latin typeface="Canva Sans Bold"/>
                <a:ea typeface="Canva Sans Bold"/>
                <a:cs typeface="Canva Sans Bold"/>
                <a:sym typeface="Canva Sans Bold"/>
              </a:rPr>
              <a:t>Number of fixations ✅  (</a:t>
            </a:r>
            <a:r>
              <a:rPr lang="en-US" sz="3661" dirty="0">
                <a:solidFill>
                  <a:srgbClr val="000000"/>
                </a:solidFill>
                <a:latin typeface="Canva Sans"/>
                <a:ea typeface="Canva Sans"/>
                <a:cs typeface="Canva Sans"/>
                <a:sym typeface="Canva Sans"/>
              </a:rPr>
              <a:t>One subject showed slightly more fixations for the lowercase but overall there are no significant data)</a:t>
            </a:r>
          </a:p>
        </p:txBody>
      </p:sp>
      <p:sp>
        <p:nvSpPr>
          <p:cNvPr id="3" name="Freeform 3"/>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411959" y="866775"/>
            <a:ext cx="13464081" cy="1450976"/>
          </a:xfrm>
          <a:prstGeom prst="rect">
            <a:avLst/>
          </a:prstGeom>
        </p:spPr>
        <p:txBody>
          <a:bodyPr lIns="0" tIns="0" rIns="0" bIns="0" rtlCol="0" anchor="t">
            <a:spAutoFit/>
          </a:bodyPr>
          <a:lstStyle/>
          <a:p>
            <a:pPr algn="ctr">
              <a:lnSpc>
                <a:spcPts val="11899"/>
              </a:lnSpc>
            </a:pPr>
            <a:r>
              <a:rPr lang="en-US" sz="8499" u="sng" dirty="0">
                <a:solidFill>
                  <a:srgbClr val="000000"/>
                </a:solidFill>
                <a:latin typeface="Alatsi"/>
                <a:ea typeface="Alatsi"/>
                <a:cs typeface="Alatsi"/>
                <a:sym typeface="Alatsi"/>
              </a:rPr>
              <a:t>CONCLUSIONS</a:t>
            </a:r>
          </a:p>
        </p:txBody>
      </p:sp>
      <p:sp>
        <p:nvSpPr>
          <p:cNvPr id="5" name="TextBox 5"/>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6" name="AutoShape 6"/>
          <p:cNvSpPr/>
          <p:nvPr/>
        </p:nvSpPr>
        <p:spPr>
          <a:xfrm>
            <a:off x="-260599" y="9061267"/>
            <a:ext cx="7105264" cy="19050"/>
          </a:xfrm>
          <a:prstGeom prst="line">
            <a:avLst/>
          </a:prstGeom>
          <a:ln w="114300" cap="flat">
            <a:solidFill>
              <a:srgbClr val="49C3FB"/>
            </a:solidFill>
            <a:prstDash val="solid"/>
            <a:headEnd type="none" w="sm" len="sm"/>
            <a:tailEnd type="none" w="sm" len="sm"/>
          </a:ln>
        </p:spPr>
      </p:sp>
      <p:sp>
        <p:nvSpPr>
          <p:cNvPr id="7" name="AutoShape 7"/>
          <p:cNvSpPr/>
          <p:nvPr/>
        </p:nvSpPr>
        <p:spPr>
          <a:xfrm>
            <a:off x="11430169" y="9061267"/>
            <a:ext cx="7105264" cy="19050"/>
          </a:xfrm>
          <a:prstGeom prst="line">
            <a:avLst/>
          </a:prstGeom>
          <a:ln w="114300" cap="flat">
            <a:solidFill>
              <a:srgbClr val="49C3FB"/>
            </a:solidFill>
            <a:prstDash val="solid"/>
            <a:headEnd type="none" w="sm" len="sm"/>
            <a:tailEnd type="none" w="sm" len="sm"/>
          </a:ln>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17</a:t>
              </a:r>
            </a:p>
          </p:txBody>
        </p:sp>
      </p:grpSp>
      <p:sp>
        <p:nvSpPr>
          <p:cNvPr id="13" name="Freeform 13"/>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id="3" name="TextBox 3"/>
          <p:cNvSpPr txBox="1"/>
          <p:nvPr/>
        </p:nvSpPr>
        <p:spPr>
          <a:xfrm>
            <a:off x="5337455" y="6667500"/>
            <a:ext cx="11148617" cy="552202"/>
          </a:xfrm>
          <a:prstGeom prst="rect">
            <a:avLst/>
          </a:prstGeom>
        </p:spPr>
        <p:txBody>
          <a:bodyPr wrap="square" lIns="0" tIns="0" rIns="0" bIns="0" rtlCol="0" anchor="t">
            <a:spAutoFit/>
          </a:bodyPr>
          <a:lstStyle/>
          <a:p>
            <a:pPr algn="ctr">
              <a:lnSpc>
                <a:spcPts val="4643"/>
              </a:lnSpc>
            </a:pPr>
            <a:r>
              <a:rPr lang="en-US" sz="3316" dirty="0">
                <a:solidFill>
                  <a:srgbClr val="000000"/>
                </a:solidFill>
                <a:latin typeface="Canva Sans"/>
                <a:ea typeface="Canva Sans"/>
                <a:cs typeface="Canva Sans"/>
                <a:sym typeface="Canva Sans"/>
              </a:rPr>
              <a:t>Sveva Battisti, </a:t>
            </a:r>
            <a:r>
              <a:rPr lang="en-US" sz="3316" dirty="0" err="1">
                <a:solidFill>
                  <a:srgbClr val="000000"/>
                </a:solidFill>
                <a:latin typeface="Canva Sans"/>
                <a:ea typeface="Canva Sans"/>
                <a:cs typeface="Canva Sans"/>
                <a:sym typeface="Canva Sans"/>
              </a:rPr>
              <a:t>Raheleh</a:t>
            </a:r>
            <a:r>
              <a:rPr lang="en-US" sz="3316" dirty="0">
                <a:solidFill>
                  <a:srgbClr val="000000"/>
                </a:solidFill>
                <a:latin typeface="Canva Sans"/>
                <a:ea typeface="Canva Sans"/>
                <a:cs typeface="Canva Sans"/>
                <a:sym typeface="Canva Sans"/>
              </a:rPr>
              <a:t> </a:t>
            </a:r>
            <a:r>
              <a:rPr lang="en-US" sz="3316" dirty="0" err="1">
                <a:solidFill>
                  <a:srgbClr val="000000"/>
                </a:solidFill>
                <a:latin typeface="Canva Sans"/>
                <a:ea typeface="Canva Sans"/>
                <a:cs typeface="Canva Sans"/>
                <a:sym typeface="Canva Sans"/>
              </a:rPr>
              <a:t>Soltani</a:t>
            </a:r>
            <a:r>
              <a:rPr lang="en-US" sz="3316" dirty="0">
                <a:solidFill>
                  <a:srgbClr val="000000"/>
                </a:solidFill>
                <a:latin typeface="Canva Sans"/>
                <a:ea typeface="Canva Sans"/>
                <a:cs typeface="Canva Sans"/>
                <a:sym typeface="Canva Sans"/>
              </a:rPr>
              <a:t>, Aishwarya Chaudhari </a:t>
            </a:r>
          </a:p>
        </p:txBody>
      </p:sp>
      <p:sp>
        <p:nvSpPr>
          <p:cNvPr id="4" name="TextBox 4"/>
          <p:cNvSpPr txBox="1"/>
          <p:nvPr/>
        </p:nvSpPr>
        <p:spPr>
          <a:xfrm>
            <a:off x="6927671" y="1846941"/>
            <a:ext cx="6882108" cy="533299"/>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Team Jaguar | 2024</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84CBF5"/>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F5A1DD"/>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4F2"/>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3" name="AutoShape 3"/>
          <p:cNvSpPr/>
          <p:nvPr/>
        </p:nvSpPr>
        <p:spPr>
          <a:xfrm>
            <a:off x="-260599" y="9061267"/>
            <a:ext cx="7105264" cy="19050"/>
          </a:xfrm>
          <a:prstGeom prst="line">
            <a:avLst/>
          </a:prstGeom>
          <a:ln w="114300" cap="flat">
            <a:solidFill>
              <a:srgbClr val="84CBF5"/>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84CBF5"/>
            </a:solidFill>
            <a:prstDash val="solid"/>
            <a:headEnd type="none" w="sm" len="sm"/>
            <a:tailEnd type="none" w="sm" len="sm"/>
          </a:ln>
        </p:spPr>
      </p:sp>
      <p:sp>
        <p:nvSpPr>
          <p:cNvPr id="5" name="Freeform 5"/>
          <p:cNvSpPr/>
          <p:nvPr/>
        </p:nvSpPr>
        <p:spPr>
          <a:xfrm>
            <a:off x="12822478" y="6469884"/>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2098770" y="1154991"/>
            <a:ext cx="14090460" cy="1177290"/>
          </a:xfrm>
          <a:prstGeom prst="rect">
            <a:avLst/>
          </a:prstGeom>
        </p:spPr>
        <p:txBody>
          <a:bodyPr lIns="0" tIns="0" rIns="0" bIns="0" rtlCol="0" anchor="t">
            <a:spAutoFit/>
          </a:bodyPr>
          <a:lstStyle/>
          <a:p>
            <a:pPr algn="ctr">
              <a:lnSpc>
                <a:spcPts val="9659"/>
              </a:lnSpc>
            </a:pPr>
            <a:r>
              <a:rPr lang="en-US" sz="6899" u="sng">
                <a:solidFill>
                  <a:srgbClr val="000000"/>
                </a:solidFill>
                <a:latin typeface="Alatsi"/>
                <a:ea typeface="Alatsi"/>
                <a:cs typeface="Alatsi"/>
                <a:sym typeface="Alatsi"/>
              </a:rPr>
              <a:t>OBJECTIVE AND RESEARCH QUESTION</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a:t>
              </a:r>
            </a:p>
          </p:txBody>
        </p:sp>
      </p:grpSp>
      <p:grpSp>
        <p:nvGrpSpPr>
          <p:cNvPr id="13" name="Group 13"/>
          <p:cNvGrpSpPr/>
          <p:nvPr/>
        </p:nvGrpSpPr>
        <p:grpSpPr>
          <a:xfrm>
            <a:off x="9696599" y="5522848"/>
            <a:ext cx="7562701" cy="2396224"/>
            <a:chOff x="0" y="0"/>
            <a:chExt cx="10083602" cy="3194966"/>
          </a:xfrm>
        </p:grpSpPr>
        <p:grpSp>
          <p:nvGrpSpPr>
            <p:cNvPr id="14" name="Group 14"/>
            <p:cNvGrpSpPr/>
            <p:nvPr/>
          </p:nvGrpSpPr>
          <p:grpSpPr>
            <a:xfrm>
              <a:off x="0" y="0"/>
              <a:ext cx="10083602" cy="3194966"/>
              <a:chOff x="0" y="0"/>
              <a:chExt cx="1751844" cy="555068"/>
            </a:xfrm>
          </p:grpSpPr>
          <p:sp>
            <p:nvSpPr>
              <p:cNvPr id="15" name="Freeform 15"/>
              <p:cNvSpPr/>
              <p:nvPr/>
            </p:nvSpPr>
            <p:spPr>
              <a:xfrm>
                <a:off x="0" y="0"/>
                <a:ext cx="1751844" cy="555068"/>
              </a:xfrm>
              <a:custGeom>
                <a:avLst/>
                <a:gdLst/>
                <a:ahLst/>
                <a:cxnLst/>
                <a:rect l="l" t="t" r="r" b="b"/>
                <a:pathLst>
                  <a:path w="1751844" h="555068">
                    <a:moveTo>
                      <a:pt x="59360" y="0"/>
                    </a:moveTo>
                    <a:lnTo>
                      <a:pt x="1692484" y="0"/>
                    </a:lnTo>
                    <a:cubicBezTo>
                      <a:pt x="1725268" y="0"/>
                      <a:pt x="1751844" y="26577"/>
                      <a:pt x="1751844" y="59360"/>
                    </a:cubicBezTo>
                    <a:lnTo>
                      <a:pt x="1751844" y="495707"/>
                    </a:lnTo>
                    <a:cubicBezTo>
                      <a:pt x="1751844" y="511451"/>
                      <a:pt x="1745590" y="526549"/>
                      <a:pt x="1734458" y="537682"/>
                    </a:cubicBezTo>
                    <a:cubicBezTo>
                      <a:pt x="1723326" y="548814"/>
                      <a:pt x="1708227" y="555068"/>
                      <a:pt x="1692484" y="555068"/>
                    </a:cubicBezTo>
                    <a:lnTo>
                      <a:pt x="59360" y="555068"/>
                    </a:lnTo>
                    <a:cubicBezTo>
                      <a:pt x="26577" y="555068"/>
                      <a:pt x="0" y="528491"/>
                      <a:pt x="0" y="495707"/>
                    </a:cubicBezTo>
                    <a:lnTo>
                      <a:pt x="0" y="59360"/>
                    </a:lnTo>
                    <a:cubicBezTo>
                      <a:pt x="0" y="26577"/>
                      <a:pt x="26577" y="0"/>
                      <a:pt x="59360" y="0"/>
                    </a:cubicBezTo>
                    <a:close/>
                  </a:path>
                </a:pathLst>
              </a:custGeom>
              <a:solidFill>
                <a:srgbClr val="E9C4F2"/>
              </a:solidFill>
            </p:spPr>
          </p:sp>
          <p:sp>
            <p:nvSpPr>
              <p:cNvPr id="16" name="TextBox 16"/>
              <p:cNvSpPr txBox="1"/>
              <p:nvPr/>
            </p:nvSpPr>
            <p:spPr>
              <a:xfrm>
                <a:off x="0" y="-38100"/>
                <a:ext cx="1751844" cy="593168"/>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790892" y="197546"/>
              <a:ext cx="8795166" cy="2573350"/>
            </a:xfrm>
            <a:prstGeom prst="rect">
              <a:avLst/>
            </a:prstGeom>
          </p:spPr>
          <p:txBody>
            <a:bodyPr lIns="0" tIns="0" rIns="0" bIns="0" rtlCol="0" anchor="t">
              <a:spAutoFit/>
            </a:bodyPr>
            <a:lstStyle/>
            <a:p>
              <a:pPr algn="l">
                <a:lnSpc>
                  <a:spcPts val="1399"/>
                </a:lnSpc>
              </a:pPr>
              <a:endParaRPr dirty="0"/>
            </a:p>
            <a:p>
              <a:pPr algn="l">
                <a:lnSpc>
                  <a:spcPts val="4767"/>
                </a:lnSpc>
              </a:pPr>
              <a:r>
                <a:rPr lang="en-US" sz="3405" dirty="0">
                  <a:solidFill>
                    <a:srgbClr val="000000"/>
                  </a:solidFill>
                  <a:latin typeface="Alatsi"/>
                  <a:ea typeface="Alatsi"/>
                  <a:cs typeface="Alatsi"/>
                  <a:sym typeface="Alatsi"/>
                </a:rPr>
                <a:t>Are there any differences in eye-movement patterns between uppercase and lowercase text? </a:t>
              </a:r>
            </a:p>
          </p:txBody>
        </p:sp>
      </p:grpSp>
      <p:grpSp>
        <p:nvGrpSpPr>
          <p:cNvPr id="18" name="Group 18"/>
          <p:cNvGrpSpPr/>
          <p:nvPr/>
        </p:nvGrpSpPr>
        <p:grpSpPr>
          <a:xfrm>
            <a:off x="9489091" y="4883790"/>
            <a:ext cx="5044808" cy="884922"/>
            <a:chOff x="0" y="0"/>
            <a:chExt cx="1328674" cy="233066"/>
          </a:xfrm>
        </p:grpSpPr>
        <p:sp>
          <p:nvSpPr>
            <p:cNvPr id="19" name="Freeform 19"/>
            <p:cNvSpPr/>
            <p:nvPr/>
          </p:nvSpPr>
          <p:spPr>
            <a:xfrm>
              <a:off x="0" y="0"/>
              <a:ext cx="1328674" cy="233066"/>
            </a:xfrm>
            <a:custGeom>
              <a:avLst/>
              <a:gdLst/>
              <a:ahLst/>
              <a:cxnLst/>
              <a:rect l="l" t="t" r="r" b="b"/>
              <a:pathLst>
                <a:path w="1328674" h="233066">
                  <a:moveTo>
                    <a:pt x="78266" y="0"/>
                  </a:moveTo>
                  <a:lnTo>
                    <a:pt x="1250407" y="0"/>
                  </a:lnTo>
                  <a:cubicBezTo>
                    <a:pt x="1271165" y="0"/>
                    <a:pt x="1291072" y="8246"/>
                    <a:pt x="1305750" y="22924"/>
                  </a:cubicBezTo>
                  <a:cubicBezTo>
                    <a:pt x="1320428" y="37601"/>
                    <a:pt x="1328674" y="57509"/>
                    <a:pt x="1328674" y="78266"/>
                  </a:cubicBezTo>
                  <a:lnTo>
                    <a:pt x="1328674" y="154800"/>
                  </a:lnTo>
                  <a:cubicBezTo>
                    <a:pt x="1328674" y="175557"/>
                    <a:pt x="1320428" y="195465"/>
                    <a:pt x="1305750" y="210142"/>
                  </a:cubicBezTo>
                  <a:cubicBezTo>
                    <a:pt x="1291072" y="224820"/>
                    <a:pt x="1271165" y="233066"/>
                    <a:pt x="1250407" y="233066"/>
                  </a:cubicBezTo>
                  <a:lnTo>
                    <a:pt x="78266" y="233066"/>
                  </a:lnTo>
                  <a:cubicBezTo>
                    <a:pt x="57509" y="233066"/>
                    <a:pt x="37601" y="224820"/>
                    <a:pt x="22924" y="210142"/>
                  </a:cubicBezTo>
                  <a:cubicBezTo>
                    <a:pt x="8246" y="195465"/>
                    <a:pt x="0" y="175557"/>
                    <a:pt x="0" y="154800"/>
                  </a:cubicBezTo>
                  <a:lnTo>
                    <a:pt x="0" y="78266"/>
                  </a:lnTo>
                  <a:cubicBezTo>
                    <a:pt x="0" y="57509"/>
                    <a:pt x="8246" y="37601"/>
                    <a:pt x="22924" y="22924"/>
                  </a:cubicBezTo>
                  <a:cubicBezTo>
                    <a:pt x="37601" y="8246"/>
                    <a:pt x="57509" y="0"/>
                    <a:pt x="78266" y="0"/>
                  </a:cubicBezTo>
                  <a:close/>
                </a:path>
              </a:pathLst>
            </a:custGeom>
            <a:solidFill>
              <a:srgbClr val="84CBF5"/>
            </a:solidFill>
          </p:spPr>
        </p:sp>
        <p:sp>
          <p:nvSpPr>
            <p:cNvPr id="20" name="TextBox 20"/>
            <p:cNvSpPr txBox="1"/>
            <p:nvPr/>
          </p:nvSpPr>
          <p:spPr>
            <a:xfrm>
              <a:off x="0" y="-38100"/>
              <a:ext cx="1328674" cy="271166"/>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7946041" y="6354814"/>
            <a:ext cx="1543050" cy="732293"/>
            <a:chOff x="0" y="0"/>
            <a:chExt cx="1712690" cy="812800"/>
          </a:xfrm>
        </p:grpSpPr>
        <p:sp>
          <p:nvSpPr>
            <p:cNvPr id="22" name="Freeform 22"/>
            <p:cNvSpPr/>
            <p:nvPr/>
          </p:nvSpPr>
          <p:spPr>
            <a:xfrm>
              <a:off x="0" y="0"/>
              <a:ext cx="1712690" cy="812800"/>
            </a:xfrm>
            <a:custGeom>
              <a:avLst/>
              <a:gdLst/>
              <a:ahLst/>
              <a:cxnLst/>
              <a:rect l="l" t="t" r="r" b="b"/>
              <a:pathLst>
                <a:path w="1712690" h="812800">
                  <a:moveTo>
                    <a:pt x="1712690" y="406400"/>
                  </a:moveTo>
                  <a:lnTo>
                    <a:pt x="1306290" y="0"/>
                  </a:lnTo>
                  <a:lnTo>
                    <a:pt x="1306290" y="203200"/>
                  </a:lnTo>
                  <a:lnTo>
                    <a:pt x="0" y="203200"/>
                  </a:lnTo>
                  <a:lnTo>
                    <a:pt x="0" y="609600"/>
                  </a:lnTo>
                  <a:lnTo>
                    <a:pt x="1306290" y="609600"/>
                  </a:lnTo>
                  <a:lnTo>
                    <a:pt x="1306290" y="812800"/>
                  </a:lnTo>
                  <a:lnTo>
                    <a:pt x="1712690" y="406400"/>
                  </a:lnTo>
                  <a:close/>
                </a:path>
              </a:pathLst>
            </a:custGeom>
            <a:solidFill>
              <a:srgbClr val="F5A1DD"/>
            </a:solidFill>
          </p:spPr>
        </p:sp>
        <p:sp>
          <p:nvSpPr>
            <p:cNvPr id="23" name="TextBox 23"/>
            <p:cNvSpPr txBox="1"/>
            <p:nvPr/>
          </p:nvSpPr>
          <p:spPr>
            <a:xfrm>
              <a:off x="0" y="155575"/>
              <a:ext cx="1611090" cy="454025"/>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028700" y="2837106"/>
            <a:ext cx="16230600" cy="1456134"/>
          </a:xfrm>
          <a:prstGeom prst="rect">
            <a:avLst/>
          </a:prstGeom>
        </p:spPr>
        <p:txBody>
          <a:bodyPr lIns="0" tIns="0" rIns="0" bIns="0" rtlCol="0" anchor="t">
            <a:spAutoFit/>
          </a:bodyPr>
          <a:lstStyle/>
          <a:p>
            <a:pPr algn="l">
              <a:lnSpc>
                <a:spcPts val="5852"/>
              </a:lnSpc>
            </a:pPr>
            <a:r>
              <a:rPr lang="en-US" sz="4180">
                <a:solidFill>
                  <a:srgbClr val="000000"/>
                </a:solidFill>
                <a:latin typeface="Alatsi"/>
                <a:ea typeface="Alatsi"/>
                <a:cs typeface="Alatsi"/>
                <a:sym typeface="Alatsi"/>
              </a:rPr>
              <a:t>Objective of this experiment was to investigates the impact of one (or more) properties that fonts have on readability.</a:t>
            </a:r>
          </a:p>
        </p:txBody>
      </p:sp>
      <p:sp>
        <p:nvSpPr>
          <p:cNvPr id="25" name="TextBox 25"/>
          <p:cNvSpPr txBox="1"/>
          <p:nvPr/>
        </p:nvSpPr>
        <p:spPr>
          <a:xfrm>
            <a:off x="1028700" y="5538405"/>
            <a:ext cx="7208715" cy="2208393"/>
          </a:xfrm>
          <a:prstGeom prst="rect">
            <a:avLst/>
          </a:prstGeom>
        </p:spPr>
        <p:txBody>
          <a:bodyPr lIns="0" tIns="0" rIns="0" bIns="0" rtlCol="0" anchor="t">
            <a:spAutoFit/>
          </a:bodyPr>
          <a:lstStyle/>
          <a:p>
            <a:pPr algn="l">
              <a:lnSpc>
                <a:spcPts val="5852"/>
              </a:lnSpc>
            </a:pPr>
            <a:r>
              <a:rPr lang="en-US" sz="4180">
                <a:solidFill>
                  <a:srgbClr val="000000"/>
                </a:solidFill>
                <a:latin typeface="Alatsi"/>
                <a:ea typeface="Alatsi"/>
                <a:cs typeface="Alatsi"/>
                <a:sym typeface="Alatsi"/>
              </a:rPr>
              <a:t>The aspect that we decided to investigate is the CASE TYPE (lowercase and uppercase)</a:t>
            </a:r>
          </a:p>
        </p:txBody>
      </p:sp>
      <p:sp>
        <p:nvSpPr>
          <p:cNvPr id="26" name="TextBox 26"/>
          <p:cNvSpPr txBox="1"/>
          <p:nvPr/>
        </p:nvSpPr>
        <p:spPr>
          <a:xfrm>
            <a:off x="9302903" y="4952173"/>
            <a:ext cx="5230996" cy="671957"/>
          </a:xfrm>
          <a:prstGeom prst="rect">
            <a:avLst/>
          </a:prstGeom>
        </p:spPr>
        <p:txBody>
          <a:bodyPr lIns="0" tIns="0" rIns="0" bIns="0" rtlCol="0" anchor="t">
            <a:spAutoFit/>
          </a:bodyPr>
          <a:lstStyle/>
          <a:p>
            <a:pPr algn="ctr">
              <a:lnSpc>
                <a:spcPts val="5488"/>
              </a:lnSpc>
            </a:pPr>
            <a:r>
              <a:rPr lang="en-US" sz="3920" dirty="0">
                <a:solidFill>
                  <a:srgbClr val="000000"/>
                </a:solidFill>
                <a:latin typeface="Alatsi"/>
                <a:ea typeface="Alatsi"/>
                <a:cs typeface="Alatsi"/>
                <a:sym typeface="Alatsi"/>
              </a:rPr>
              <a:t>RESEARCH QUESTION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u="sng">
                <a:solidFill>
                  <a:srgbClr val="000000"/>
                </a:solidFill>
                <a:latin typeface="Alatsi"/>
                <a:ea typeface="Alatsi"/>
                <a:cs typeface="Alatsi"/>
                <a:sym typeface="Alatsi"/>
              </a:rPr>
              <a:t>LITERATURE REVIEW</a:t>
            </a:r>
          </a:p>
        </p:txBody>
      </p:sp>
      <p:grpSp>
        <p:nvGrpSpPr>
          <p:cNvPr id="3" name="Group 3"/>
          <p:cNvGrpSpPr/>
          <p:nvPr/>
        </p:nvGrpSpPr>
        <p:grpSpPr>
          <a:xfrm>
            <a:off x="1742835" y="4519441"/>
            <a:ext cx="15516465" cy="4151132"/>
            <a:chOff x="0" y="0"/>
            <a:chExt cx="20688620" cy="5534843"/>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4F2"/>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id="8" name="Group 8"/>
            <p:cNvGrpSpPr/>
            <p:nvPr/>
          </p:nvGrpSpPr>
          <p:grpSpPr>
            <a:xfrm>
              <a:off x="0" y="2742037"/>
              <a:ext cx="1473815" cy="147381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4F2"/>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872617"/>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2</a:t>
              </a:r>
            </a:p>
          </p:txBody>
        </p:sp>
        <p:sp>
          <p:nvSpPr>
            <p:cNvPr id="12" name="TextBox 12"/>
            <p:cNvSpPr txBox="1"/>
            <p:nvPr/>
          </p:nvSpPr>
          <p:spPr>
            <a:xfrm>
              <a:off x="1711697" y="-44070"/>
              <a:ext cx="18976923" cy="2114753"/>
            </a:xfrm>
            <a:prstGeom prst="rect">
              <a:avLst/>
            </a:prstGeom>
          </p:spPr>
          <p:txBody>
            <a:bodyPr lIns="0" tIns="0" rIns="0" bIns="0" rtlCol="0" anchor="t">
              <a:spAutoFit/>
            </a:bodyPr>
            <a:lstStyle/>
            <a:p>
              <a:pPr algn="l">
                <a:lnSpc>
                  <a:spcPts val="4322"/>
                </a:lnSpc>
              </a:pPr>
              <a:r>
                <a:rPr lang="en-US" sz="3087" dirty="0">
                  <a:solidFill>
                    <a:srgbClr val="000000"/>
                  </a:solidFill>
                  <a:latin typeface="Canva Sans Bold"/>
                  <a:ea typeface="Canva Sans Bold"/>
                  <a:cs typeface="Canva Sans Bold"/>
                  <a:sym typeface="Canva Sans Bold"/>
                </a:rPr>
                <a:t>Tinker and Paterson (1939) --&gt; </a:t>
              </a:r>
              <a:r>
                <a:rPr lang="en-US" sz="3087" dirty="0">
                  <a:solidFill>
                    <a:srgbClr val="000000"/>
                  </a:solidFill>
                  <a:latin typeface="Canva Sans"/>
                  <a:ea typeface="Canva Sans"/>
                  <a:cs typeface="Canva Sans"/>
                  <a:sym typeface="Canva Sans"/>
                </a:rPr>
                <a:t>Tinker and Paterson used a</a:t>
              </a:r>
            </a:p>
            <a:p>
              <a:pPr algn="l">
                <a:lnSpc>
                  <a:spcPts val="4322"/>
                </a:lnSpc>
              </a:pPr>
              <a:r>
                <a:rPr lang="en-US" sz="3087" dirty="0">
                  <a:solidFill>
                    <a:srgbClr val="000000"/>
                  </a:solidFill>
                  <a:latin typeface="Canva Sans"/>
                  <a:ea typeface="Canva Sans"/>
                  <a:cs typeface="Canva Sans"/>
                  <a:sym typeface="Canva Sans"/>
                </a:rPr>
                <a:t>photographic technique to record eye movements whilst participants read paragraphs of text in either lower or upper case</a:t>
              </a:r>
            </a:p>
          </p:txBody>
        </p:sp>
        <p:sp>
          <p:nvSpPr>
            <p:cNvPr id="13" name="TextBox 13"/>
            <p:cNvSpPr txBox="1"/>
            <p:nvPr/>
          </p:nvSpPr>
          <p:spPr>
            <a:xfrm>
              <a:off x="1711697" y="2696190"/>
              <a:ext cx="18976923" cy="2838653"/>
            </a:xfrm>
            <a:prstGeom prst="rect">
              <a:avLst/>
            </a:prstGeom>
          </p:spPr>
          <p:txBody>
            <a:bodyPr lIns="0" tIns="0" rIns="0" bIns="0" rtlCol="0" anchor="t">
              <a:spAutoFit/>
            </a:bodyPr>
            <a:lstStyle/>
            <a:p>
              <a:pPr algn="l">
                <a:lnSpc>
                  <a:spcPts val="4322"/>
                </a:lnSpc>
              </a:pPr>
              <a:r>
                <a:rPr lang="en-US" sz="3087" dirty="0">
                  <a:solidFill>
                    <a:srgbClr val="000000"/>
                  </a:solidFill>
                  <a:latin typeface="Canva Sans Bold"/>
                  <a:ea typeface="Canva Sans Bold"/>
                  <a:cs typeface="Canva Sans Bold"/>
                  <a:sym typeface="Canva Sans Bold"/>
                </a:rPr>
                <a:t>White, S. J., &amp; </a:t>
              </a:r>
              <a:r>
                <a:rPr lang="en-US" sz="3087" dirty="0" err="1">
                  <a:solidFill>
                    <a:srgbClr val="000000"/>
                  </a:solidFill>
                  <a:latin typeface="Canva Sans Bold"/>
                  <a:ea typeface="Canva Sans Bold"/>
                  <a:cs typeface="Canva Sans Bold"/>
                  <a:sym typeface="Canva Sans Bold"/>
                </a:rPr>
                <a:t>Liversedge</a:t>
              </a:r>
              <a:r>
                <a:rPr lang="en-US" sz="3087" dirty="0">
                  <a:solidFill>
                    <a:srgbClr val="000000"/>
                  </a:solidFill>
                  <a:latin typeface="Canva Sans Bold"/>
                  <a:ea typeface="Canva Sans Bold"/>
                  <a:cs typeface="Canva Sans Bold"/>
                  <a:sym typeface="Canva Sans Bold"/>
                </a:rPr>
                <a:t>, S. P. (2006) --&gt; </a:t>
              </a:r>
              <a:r>
                <a:rPr lang="en-US" sz="3087" dirty="0">
                  <a:solidFill>
                    <a:srgbClr val="000000"/>
                  </a:solidFill>
                  <a:latin typeface="Canva Sans"/>
                  <a:ea typeface="Canva Sans"/>
                  <a:cs typeface="Canva Sans"/>
                  <a:sym typeface="Canva Sans"/>
                </a:rPr>
                <a:t>The very first study that provides a first unconfounded test of whether the visual distinctiveness or familiarity of upper, compared to lower, case text influences eye movement control in reading.</a:t>
              </a:r>
            </a:p>
          </p:txBody>
        </p:sp>
      </p:grpSp>
      <p:grpSp>
        <p:nvGrpSpPr>
          <p:cNvPr id="14" name="Group 14"/>
          <p:cNvGrpSpPr/>
          <p:nvPr/>
        </p:nvGrpSpPr>
        <p:grpSpPr>
          <a:xfrm>
            <a:off x="627362" y="0"/>
            <a:ext cx="937061" cy="10287000"/>
            <a:chOff x="0" y="0"/>
            <a:chExt cx="246798" cy="2709333"/>
          </a:xfrm>
        </p:grpSpPr>
        <p:sp>
          <p:nvSpPr>
            <p:cNvPr id="15" name="Freeform 15"/>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FFFFF"/>
            </a:solidFill>
          </p:spPr>
        </p:sp>
        <p:sp>
          <p:nvSpPr>
            <p:cNvPr id="16" name="TextBox 16"/>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18" name="AutoShape 18"/>
          <p:cNvSpPr/>
          <p:nvPr/>
        </p:nvSpPr>
        <p:spPr>
          <a:xfrm flipH="1" flipV="1">
            <a:off x="1085850" y="7289441"/>
            <a:ext cx="5403" cy="2997456"/>
          </a:xfrm>
          <a:prstGeom prst="line">
            <a:avLst/>
          </a:prstGeom>
          <a:ln w="114300" cap="flat">
            <a:solidFill>
              <a:srgbClr val="84CBF5"/>
            </a:solidFill>
            <a:prstDash val="solid"/>
            <a:headEnd type="none" w="sm" len="sm"/>
            <a:tailEnd type="none" w="sm" len="sm"/>
          </a:ln>
        </p:spPr>
      </p:sp>
      <p:sp>
        <p:nvSpPr>
          <p:cNvPr id="19" name="AutoShape 19"/>
          <p:cNvSpPr/>
          <p:nvPr/>
        </p:nvSpPr>
        <p:spPr>
          <a:xfrm flipH="1" flipV="1">
            <a:off x="1090490" y="-104525"/>
            <a:ext cx="5403" cy="2997456"/>
          </a:xfrm>
          <a:prstGeom prst="line">
            <a:avLst/>
          </a:prstGeom>
          <a:ln w="114300" cap="flat">
            <a:solidFill>
              <a:srgbClr val="84CBF5"/>
            </a:solidFill>
            <a:prstDash val="solid"/>
            <a:headEnd type="none" w="sm" len="sm"/>
            <a:tailEnd type="none" w="sm" len="sm"/>
          </a:ln>
        </p:spPr>
      </p:sp>
      <p:grpSp>
        <p:nvGrpSpPr>
          <p:cNvPr id="20" name="Group 20"/>
          <p:cNvGrpSpPr/>
          <p:nvPr/>
        </p:nvGrpSpPr>
        <p:grpSpPr>
          <a:xfrm>
            <a:off x="15859155" y="0"/>
            <a:ext cx="1562612" cy="1673225"/>
            <a:chOff x="0" y="0"/>
            <a:chExt cx="2083482" cy="2230967"/>
          </a:xfrm>
        </p:grpSpPr>
        <p:grpSp>
          <p:nvGrpSpPr>
            <p:cNvPr id="21" name="Group 21"/>
            <p:cNvGrpSpPr/>
            <p:nvPr/>
          </p:nvGrpSpPr>
          <p:grpSpPr>
            <a:xfrm>
              <a:off x="75599" y="0"/>
              <a:ext cx="1932284" cy="2230967"/>
              <a:chOff x="0" y="0"/>
              <a:chExt cx="703982" cy="812800"/>
            </a:xfrm>
          </p:grpSpPr>
          <p:sp>
            <p:nvSpPr>
              <p:cNvPr id="22" name="Freeform 2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23" name="TextBox 2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2</a:t>
              </a:r>
            </a:p>
          </p:txBody>
        </p:sp>
      </p:grpSp>
      <p:sp>
        <p:nvSpPr>
          <p:cNvPr id="25" name="Freeform 25"/>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27"/>
          <p:cNvSpPr txBox="1"/>
          <p:nvPr/>
        </p:nvSpPr>
        <p:spPr>
          <a:xfrm>
            <a:off x="2009832" y="2826256"/>
            <a:ext cx="15249468" cy="1078894"/>
          </a:xfrm>
          <a:prstGeom prst="rect">
            <a:avLst/>
          </a:prstGeom>
        </p:spPr>
        <p:txBody>
          <a:bodyPr lIns="0" tIns="0" rIns="0" bIns="0" rtlCol="0" anchor="t">
            <a:spAutoFit/>
          </a:bodyPr>
          <a:lstStyle/>
          <a:p>
            <a:pPr algn="l">
              <a:lnSpc>
                <a:spcPts val="4322"/>
              </a:lnSpc>
            </a:pPr>
            <a:r>
              <a:rPr lang="en-US" sz="3087">
                <a:solidFill>
                  <a:srgbClr val="000000"/>
                </a:solidFill>
                <a:latin typeface="Alatsi"/>
                <a:ea typeface="Alatsi"/>
                <a:cs typeface="Alatsi"/>
                <a:sym typeface="Alatsi"/>
              </a:rPr>
              <a:t>Some of the closest studies to our purpose (eye movements in the reading of sentences presented in lower compared to upper case text) in design and goal are as follows: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u="sng">
                <a:solidFill>
                  <a:srgbClr val="000000"/>
                </a:solidFill>
                <a:latin typeface="Alatsi"/>
                <a:ea typeface="Alatsi"/>
                <a:cs typeface="Alatsi"/>
                <a:sym typeface="Alatsi"/>
              </a:rPr>
              <a:t>LITERATURE REVIEW</a:t>
            </a:r>
          </a:p>
        </p:txBody>
      </p:sp>
      <p:sp>
        <p:nvSpPr>
          <p:cNvPr id="3" name="TextBox 3"/>
          <p:cNvSpPr txBox="1"/>
          <p:nvPr/>
        </p:nvSpPr>
        <p:spPr>
          <a:xfrm>
            <a:off x="5702946" y="908031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grpSp>
        <p:nvGrpSpPr>
          <p:cNvPr id="4" name="Group 4"/>
          <p:cNvGrpSpPr/>
          <p:nvPr/>
        </p:nvGrpSpPr>
        <p:grpSpPr>
          <a:xfrm>
            <a:off x="1390722" y="2584425"/>
            <a:ext cx="7362681" cy="4421131"/>
            <a:chOff x="0" y="0"/>
            <a:chExt cx="1939142" cy="1164413"/>
          </a:xfrm>
        </p:grpSpPr>
        <p:sp>
          <p:nvSpPr>
            <p:cNvPr id="5" name="Freeform 5"/>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4F2"/>
            </a:solidFill>
          </p:spPr>
        </p:sp>
        <p:sp>
          <p:nvSpPr>
            <p:cNvPr id="6" name="TextBox 6"/>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322499" y="3866073"/>
            <a:ext cx="5499127" cy="2111375"/>
          </a:xfrm>
          <a:prstGeom prst="rect">
            <a:avLst/>
          </a:prstGeom>
        </p:spPr>
        <p:txBody>
          <a:bodyPr lIns="0" tIns="0" rIns="0" bIns="0" rtlCol="0" anchor="t">
            <a:spAutoFit/>
          </a:bodyPr>
          <a:lstStyle/>
          <a:p>
            <a:pPr marL="431801" lvl="1" indent="-215900" algn="l">
              <a:lnSpc>
                <a:spcPts val="2800"/>
              </a:lnSpc>
              <a:buFont typeface="Arial"/>
              <a:buChar char="•"/>
            </a:pPr>
            <a:r>
              <a:rPr lang="en-US" sz="2000">
                <a:solidFill>
                  <a:srgbClr val="000000"/>
                </a:solidFill>
                <a:latin typeface="Alatsi"/>
                <a:ea typeface="Alatsi"/>
                <a:cs typeface="Alatsi"/>
                <a:sym typeface="Alatsi"/>
              </a:rPr>
              <a:t>Total reading times were 7% longer for upper, than lower case text</a:t>
            </a:r>
          </a:p>
          <a:p>
            <a:pPr marL="431801" lvl="1" indent="-215900" algn="l">
              <a:lnSpc>
                <a:spcPts val="2800"/>
              </a:lnSpc>
              <a:buFont typeface="Arial"/>
              <a:buChar char="•"/>
            </a:pPr>
            <a:r>
              <a:rPr lang="en-US" sz="2000">
                <a:solidFill>
                  <a:srgbClr val="000000"/>
                </a:solidFill>
                <a:latin typeface="Alatsi"/>
                <a:ea typeface="Alatsi"/>
                <a:cs typeface="Alatsi"/>
                <a:sym typeface="Alatsi"/>
              </a:rPr>
              <a:t>Upper case text produced 12% more fixations than lower case text</a:t>
            </a:r>
          </a:p>
          <a:p>
            <a:pPr marL="431801" lvl="1" indent="-215900" algn="l">
              <a:lnSpc>
                <a:spcPts val="2800"/>
              </a:lnSpc>
              <a:buFont typeface="Arial"/>
              <a:buChar char="•"/>
            </a:pPr>
            <a:r>
              <a:rPr lang="en-US" sz="2000">
                <a:solidFill>
                  <a:srgbClr val="000000"/>
                </a:solidFill>
                <a:latin typeface="Alatsi"/>
                <a:ea typeface="Alatsi"/>
                <a:cs typeface="Alatsi"/>
                <a:sym typeface="Alatsi"/>
              </a:rPr>
              <a:t>Average fixation durations were 20ms shorter for upper than lower case text</a:t>
            </a:r>
          </a:p>
        </p:txBody>
      </p:sp>
      <p:sp>
        <p:nvSpPr>
          <p:cNvPr id="8" name="TextBox 8"/>
          <p:cNvSpPr txBox="1"/>
          <p:nvPr/>
        </p:nvSpPr>
        <p:spPr>
          <a:xfrm>
            <a:off x="2479902" y="2977627"/>
            <a:ext cx="5932978" cy="679450"/>
          </a:xfrm>
          <a:prstGeom prst="rect">
            <a:avLst/>
          </a:prstGeom>
        </p:spPr>
        <p:txBody>
          <a:bodyPr lIns="0" tIns="0" rIns="0" bIns="0" rtlCol="0" anchor="t">
            <a:spAutoFit/>
          </a:bodyPr>
          <a:lstStyle/>
          <a:p>
            <a:pPr algn="l">
              <a:lnSpc>
                <a:spcPts val="5599"/>
              </a:lnSpc>
            </a:pPr>
            <a:r>
              <a:rPr lang="en-US" sz="3999">
                <a:solidFill>
                  <a:srgbClr val="000000"/>
                </a:solidFill>
                <a:latin typeface="Alatsi"/>
                <a:ea typeface="Alatsi"/>
                <a:cs typeface="Alatsi"/>
                <a:sym typeface="Alatsi"/>
              </a:rPr>
              <a:t>Tinker and Paterson (1939)</a:t>
            </a:r>
          </a:p>
        </p:txBody>
      </p:sp>
      <p:sp>
        <p:nvSpPr>
          <p:cNvPr id="9" name="Freeform 9"/>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9534597" y="2584425"/>
            <a:ext cx="7362681" cy="4421131"/>
            <a:chOff x="0" y="0"/>
            <a:chExt cx="1939142" cy="1164413"/>
          </a:xfrm>
        </p:grpSpPr>
        <p:sp>
          <p:nvSpPr>
            <p:cNvPr id="11" name="Freeform 11"/>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4F2"/>
            </a:solidFill>
          </p:spPr>
        </p:sp>
        <p:sp>
          <p:nvSpPr>
            <p:cNvPr id="12" name="TextBox 12"/>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0203216" y="3711575"/>
            <a:ext cx="6174087" cy="2816225"/>
          </a:xfrm>
          <a:prstGeom prst="rect">
            <a:avLst/>
          </a:prstGeom>
        </p:spPr>
        <p:txBody>
          <a:bodyPr lIns="0" tIns="0" rIns="0" bIns="0" rtlCol="0" anchor="t">
            <a:spAutoFit/>
          </a:bodyPr>
          <a:lstStyle/>
          <a:p>
            <a:pPr marL="431801" lvl="1" indent="-215900" algn="l">
              <a:lnSpc>
                <a:spcPts val="2800"/>
              </a:lnSpc>
              <a:buFont typeface="Arial"/>
              <a:buChar char="•"/>
            </a:pPr>
            <a:r>
              <a:rPr lang="en-US" sz="2000">
                <a:solidFill>
                  <a:srgbClr val="000000"/>
                </a:solidFill>
                <a:latin typeface="Alatsi"/>
                <a:ea typeface="Alatsi"/>
                <a:cs typeface="Alatsi"/>
                <a:sym typeface="Alatsi"/>
              </a:rPr>
              <a:t>Sentence reading times were just 2%  longer for upper case text than lower case</a:t>
            </a:r>
          </a:p>
          <a:p>
            <a:pPr marL="431801" lvl="1" indent="-215900" algn="l">
              <a:lnSpc>
                <a:spcPts val="2800"/>
              </a:lnSpc>
              <a:buFont typeface="Arial"/>
              <a:buChar char="•"/>
            </a:pPr>
            <a:r>
              <a:rPr lang="en-US" sz="2000">
                <a:solidFill>
                  <a:srgbClr val="000000"/>
                </a:solidFill>
                <a:latin typeface="Alatsi"/>
                <a:ea typeface="Alatsi"/>
                <a:cs typeface="Alatsi"/>
                <a:sym typeface="Alatsi"/>
              </a:rPr>
              <a:t>There was </a:t>
            </a:r>
            <a:r>
              <a:rPr lang="en-US" sz="2000" u="sng">
                <a:solidFill>
                  <a:srgbClr val="000000"/>
                </a:solidFill>
                <a:latin typeface="Alatsi"/>
                <a:ea typeface="Alatsi"/>
                <a:cs typeface="Alatsi"/>
                <a:sym typeface="Alatsi"/>
              </a:rPr>
              <a:t>no difference</a:t>
            </a:r>
            <a:r>
              <a:rPr lang="en-US" sz="2000">
                <a:solidFill>
                  <a:srgbClr val="000000"/>
                </a:solidFill>
                <a:latin typeface="Alatsi"/>
                <a:ea typeface="Alatsi"/>
                <a:cs typeface="Alatsi"/>
                <a:sym typeface="Alatsi"/>
              </a:rPr>
              <a:t> in the number of fixations between uppercase and lowercase text</a:t>
            </a:r>
          </a:p>
          <a:p>
            <a:pPr marL="431801" lvl="1" indent="-215900" algn="l">
              <a:lnSpc>
                <a:spcPts val="2800"/>
              </a:lnSpc>
              <a:buFont typeface="Arial"/>
              <a:buChar char="•"/>
            </a:pPr>
            <a:r>
              <a:rPr lang="en-US" sz="2000" u="sng">
                <a:solidFill>
                  <a:srgbClr val="000000"/>
                </a:solidFill>
                <a:latin typeface="Alatsi"/>
                <a:ea typeface="Alatsi"/>
                <a:cs typeface="Alatsi"/>
                <a:sym typeface="Alatsi"/>
              </a:rPr>
              <a:t>No differences</a:t>
            </a:r>
            <a:r>
              <a:rPr lang="en-US" sz="2000">
                <a:solidFill>
                  <a:srgbClr val="000000"/>
                </a:solidFill>
                <a:latin typeface="Alatsi"/>
                <a:ea typeface="Alatsi"/>
                <a:cs typeface="Alatsi"/>
                <a:sym typeface="Alatsi"/>
              </a:rPr>
              <a:t> in fixation durations</a:t>
            </a:r>
          </a:p>
          <a:p>
            <a:pPr marL="431801" lvl="1" indent="-215900" algn="l">
              <a:lnSpc>
                <a:spcPts val="2800"/>
              </a:lnSpc>
              <a:buFont typeface="Arial"/>
              <a:buChar char="•"/>
            </a:pPr>
            <a:r>
              <a:rPr lang="en-US" sz="2000">
                <a:solidFill>
                  <a:srgbClr val="000000"/>
                </a:solidFill>
                <a:latin typeface="Alatsi"/>
                <a:ea typeface="Alatsi"/>
                <a:cs typeface="Alatsi"/>
                <a:sym typeface="Alatsi"/>
              </a:rPr>
              <a:t>LANDING SPOT: first fixation positions were closer to the beginning of the uppercase words than lowercase words</a:t>
            </a:r>
          </a:p>
        </p:txBody>
      </p:sp>
      <p:sp>
        <p:nvSpPr>
          <p:cNvPr id="14" name="TextBox 14"/>
          <p:cNvSpPr txBox="1"/>
          <p:nvPr/>
        </p:nvSpPr>
        <p:spPr>
          <a:xfrm>
            <a:off x="10639349" y="2977627"/>
            <a:ext cx="6001112" cy="679450"/>
          </a:xfrm>
          <a:prstGeom prst="rect">
            <a:avLst/>
          </a:prstGeom>
        </p:spPr>
        <p:txBody>
          <a:bodyPr lIns="0" tIns="0" rIns="0" bIns="0" rtlCol="0" anchor="t">
            <a:spAutoFit/>
          </a:bodyPr>
          <a:lstStyle/>
          <a:p>
            <a:pPr algn="l">
              <a:lnSpc>
                <a:spcPts val="5599"/>
              </a:lnSpc>
            </a:pPr>
            <a:r>
              <a:rPr lang="en-US" sz="3999">
                <a:solidFill>
                  <a:srgbClr val="000000"/>
                </a:solidFill>
                <a:latin typeface="Alatsi"/>
                <a:ea typeface="Alatsi"/>
                <a:cs typeface="Alatsi"/>
                <a:sym typeface="Alatsi"/>
              </a:rPr>
              <a:t>White &amp; Liversedge (2006) </a:t>
            </a:r>
          </a:p>
        </p:txBody>
      </p:sp>
      <p:grpSp>
        <p:nvGrpSpPr>
          <p:cNvPr id="15" name="Group 15"/>
          <p:cNvGrpSpPr/>
          <p:nvPr/>
        </p:nvGrpSpPr>
        <p:grpSpPr>
          <a:xfrm>
            <a:off x="1739665" y="3096972"/>
            <a:ext cx="516960" cy="51696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9944736" y="3096972"/>
            <a:ext cx="516960" cy="51696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AutoShape 21"/>
          <p:cNvSpPr/>
          <p:nvPr/>
        </p:nvSpPr>
        <p:spPr>
          <a:xfrm>
            <a:off x="153" y="9322252"/>
            <a:ext cx="7105264" cy="19050"/>
          </a:xfrm>
          <a:prstGeom prst="line">
            <a:avLst/>
          </a:prstGeom>
          <a:ln w="114300" cap="flat">
            <a:solidFill>
              <a:srgbClr val="84CBF5"/>
            </a:solidFill>
            <a:prstDash val="solid"/>
            <a:headEnd type="none" w="sm" len="sm"/>
            <a:tailEnd type="none" w="sm" len="sm"/>
          </a:ln>
        </p:spPr>
      </p:sp>
      <p:sp>
        <p:nvSpPr>
          <p:cNvPr id="22" name="AutoShape 22"/>
          <p:cNvSpPr/>
          <p:nvPr/>
        </p:nvSpPr>
        <p:spPr>
          <a:xfrm>
            <a:off x="11511880" y="9331777"/>
            <a:ext cx="7105264" cy="19050"/>
          </a:xfrm>
          <a:prstGeom prst="line">
            <a:avLst/>
          </a:prstGeom>
          <a:ln w="114300" cap="flat">
            <a:solidFill>
              <a:srgbClr val="84CBF5"/>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3</a:t>
              </a:r>
            </a:p>
          </p:txBody>
        </p:sp>
      </p:grpSp>
      <p:sp>
        <p:nvSpPr>
          <p:cNvPr id="28" name="Freeform 28"/>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9" name="Group 29"/>
          <p:cNvGrpSpPr/>
          <p:nvPr/>
        </p:nvGrpSpPr>
        <p:grpSpPr>
          <a:xfrm rot="5400000">
            <a:off x="4586880" y="6775300"/>
            <a:ext cx="970365" cy="460511"/>
            <a:chOff x="0" y="0"/>
            <a:chExt cx="1712690" cy="812800"/>
          </a:xfrm>
        </p:grpSpPr>
        <p:sp>
          <p:nvSpPr>
            <p:cNvPr id="30" name="Freeform 30"/>
            <p:cNvSpPr/>
            <p:nvPr/>
          </p:nvSpPr>
          <p:spPr>
            <a:xfrm>
              <a:off x="0" y="0"/>
              <a:ext cx="1712690" cy="812800"/>
            </a:xfrm>
            <a:custGeom>
              <a:avLst/>
              <a:gdLst/>
              <a:ahLst/>
              <a:cxnLst/>
              <a:rect l="l" t="t" r="r" b="b"/>
              <a:pathLst>
                <a:path w="1712690" h="812800">
                  <a:moveTo>
                    <a:pt x="1712690" y="406400"/>
                  </a:moveTo>
                  <a:lnTo>
                    <a:pt x="1306290" y="0"/>
                  </a:lnTo>
                  <a:lnTo>
                    <a:pt x="1306290" y="203200"/>
                  </a:lnTo>
                  <a:lnTo>
                    <a:pt x="0" y="203200"/>
                  </a:lnTo>
                  <a:lnTo>
                    <a:pt x="0" y="609600"/>
                  </a:lnTo>
                  <a:lnTo>
                    <a:pt x="1306290" y="609600"/>
                  </a:lnTo>
                  <a:lnTo>
                    <a:pt x="1306290" y="812800"/>
                  </a:lnTo>
                  <a:lnTo>
                    <a:pt x="1712690" y="406400"/>
                  </a:lnTo>
                  <a:close/>
                </a:path>
              </a:pathLst>
            </a:custGeom>
            <a:solidFill>
              <a:srgbClr val="F5A1DD"/>
            </a:solidFill>
          </p:spPr>
        </p:sp>
        <p:sp>
          <p:nvSpPr>
            <p:cNvPr id="31" name="TextBox 31"/>
            <p:cNvSpPr txBox="1"/>
            <p:nvPr/>
          </p:nvSpPr>
          <p:spPr>
            <a:xfrm>
              <a:off x="0" y="155575"/>
              <a:ext cx="1611090" cy="454025"/>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5400000">
            <a:off x="12730755" y="6775300"/>
            <a:ext cx="970365" cy="460511"/>
            <a:chOff x="0" y="0"/>
            <a:chExt cx="1712690" cy="812800"/>
          </a:xfrm>
        </p:grpSpPr>
        <p:sp>
          <p:nvSpPr>
            <p:cNvPr id="33" name="Freeform 33"/>
            <p:cNvSpPr/>
            <p:nvPr/>
          </p:nvSpPr>
          <p:spPr>
            <a:xfrm>
              <a:off x="0" y="0"/>
              <a:ext cx="1712690" cy="812800"/>
            </a:xfrm>
            <a:custGeom>
              <a:avLst/>
              <a:gdLst/>
              <a:ahLst/>
              <a:cxnLst/>
              <a:rect l="l" t="t" r="r" b="b"/>
              <a:pathLst>
                <a:path w="1712690" h="812800">
                  <a:moveTo>
                    <a:pt x="1712690" y="406400"/>
                  </a:moveTo>
                  <a:lnTo>
                    <a:pt x="1306290" y="0"/>
                  </a:lnTo>
                  <a:lnTo>
                    <a:pt x="1306290" y="203200"/>
                  </a:lnTo>
                  <a:lnTo>
                    <a:pt x="0" y="203200"/>
                  </a:lnTo>
                  <a:lnTo>
                    <a:pt x="0" y="609600"/>
                  </a:lnTo>
                  <a:lnTo>
                    <a:pt x="1306290" y="609600"/>
                  </a:lnTo>
                  <a:lnTo>
                    <a:pt x="1306290" y="812800"/>
                  </a:lnTo>
                  <a:lnTo>
                    <a:pt x="1712690" y="406400"/>
                  </a:lnTo>
                  <a:close/>
                </a:path>
              </a:pathLst>
            </a:custGeom>
            <a:solidFill>
              <a:srgbClr val="F5A1DD"/>
            </a:solidFill>
          </p:spPr>
        </p:sp>
        <p:sp>
          <p:nvSpPr>
            <p:cNvPr id="34" name="TextBox 34"/>
            <p:cNvSpPr txBox="1"/>
            <p:nvPr/>
          </p:nvSpPr>
          <p:spPr>
            <a:xfrm>
              <a:off x="0" y="155575"/>
              <a:ext cx="1611090" cy="454025"/>
            </a:xfrm>
            <a:prstGeom prst="rect">
              <a:avLst/>
            </a:prstGeom>
          </p:spPr>
          <p:txBody>
            <a:bodyPr lIns="50800" tIns="50800" rIns="50800" bIns="50800" rtlCol="0" anchor="ctr"/>
            <a:lstStyle/>
            <a:p>
              <a:pPr algn="ctr">
                <a:lnSpc>
                  <a:spcPts val="2659"/>
                </a:lnSpc>
              </a:pPr>
              <a:endParaRPr/>
            </a:p>
          </p:txBody>
        </p:sp>
      </p:grpSp>
      <p:sp>
        <p:nvSpPr>
          <p:cNvPr id="35" name="TextBox 35"/>
          <p:cNvSpPr txBox="1"/>
          <p:nvPr/>
        </p:nvSpPr>
        <p:spPr>
          <a:xfrm>
            <a:off x="1641352" y="7704186"/>
            <a:ext cx="6861421" cy="1054100"/>
          </a:xfrm>
          <a:prstGeom prst="rect">
            <a:avLst/>
          </a:prstGeom>
        </p:spPr>
        <p:txBody>
          <a:bodyPr lIns="0" tIns="0" rIns="0" bIns="0" rtlCol="0" anchor="t">
            <a:spAutoFit/>
          </a:bodyPr>
          <a:lstStyle/>
          <a:p>
            <a:pPr algn="l">
              <a:lnSpc>
                <a:spcPts val="2800"/>
              </a:lnSpc>
            </a:pPr>
            <a:r>
              <a:rPr lang="en-US" sz="2000" u="sng">
                <a:solidFill>
                  <a:srgbClr val="000000"/>
                </a:solidFill>
                <a:latin typeface="Alatsi"/>
                <a:ea typeface="Alatsi"/>
                <a:cs typeface="Alatsi"/>
                <a:sym typeface="Alatsi"/>
              </a:rPr>
              <a:t>RESULTS:</a:t>
            </a:r>
            <a:r>
              <a:rPr lang="en-US" sz="2000">
                <a:solidFill>
                  <a:srgbClr val="000000"/>
                </a:solidFill>
                <a:latin typeface="Alatsi"/>
                <a:ea typeface="Alatsi"/>
                <a:cs typeface="Alatsi"/>
                <a:sym typeface="Alatsi"/>
              </a:rPr>
              <a:t>  The case type has a definitive impact on the reading behaviour, with UPPERCASE text being more complicated to read than LOWERCASE</a:t>
            </a:r>
          </a:p>
        </p:txBody>
      </p:sp>
      <p:sp>
        <p:nvSpPr>
          <p:cNvPr id="36" name="TextBox 36"/>
          <p:cNvSpPr txBox="1"/>
          <p:nvPr/>
        </p:nvSpPr>
        <p:spPr>
          <a:xfrm>
            <a:off x="9785227" y="7704186"/>
            <a:ext cx="6861421" cy="1054100"/>
          </a:xfrm>
          <a:prstGeom prst="rect">
            <a:avLst/>
          </a:prstGeom>
        </p:spPr>
        <p:txBody>
          <a:bodyPr lIns="0" tIns="0" rIns="0" bIns="0" rtlCol="0" anchor="t">
            <a:spAutoFit/>
          </a:bodyPr>
          <a:lstStyle/>
          <a:p>
            <a:pPr algn="l">
              <a:lnSpc>
                <a:spcPts val="2800"/>
              </a:lnSpc>
            </a:pPr>
            <a:r>
              <a:rPr lang="en-US" sz="2000" u="sng">
                <a:solidFill>
                  <a:srgbClr val="000000"/>
                </a:solidFill>
                <a:latin typeface="Alatsi"/>
                <a:ea typeface="Alatsi"/>
                <a:cs typeface="Alatsi"/>
                <a:sym typeface="Alatsi"/>
              </a:rPr>
              <a:t>RESULTS: </a:t>
            </a:r>
            <a:r>
              <a:rPr lang="en-US" sz="2000">
                <a:solidFill>
                  <a:srgbClr val="000000"/>
                </a:solidFill>
                <a:latin typeface="Alatsi"/>
                <a:ea typeface="Alatsi"/>
                <a:cs typeface="Alatsi"/>
                <a:sym typeface="Alatsi"/>
              </a:rPr>
              <a:t>  There was LITTLE DIFFERENCE in eye movement behaviour when participants read text in upper compared to lower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3" name="AutoShape 3"/>
          <p:cNvSpPr/>
          <p:nvPr/>
        </p:nvSpPr>
        <p:spPr>
          <a:xfrm>
            <a:off x="-260599" y="9061267"/>
            <a:ext cx="7105264" cy="19050"/>
          </a:xfrm>
          <a:prstGeom prst="line">
            <a:avLst/>
          </a:prstGeom>
          <a:ln w="114300" cap="flat">
            <a:solidFill>
              <a:srgbClr val="84CBF5"/>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84CBF5"/>
            </a:solidFill>
            <a:prstDash val="solid"/>
            <a:headEnd type="none" w="sm" len="sm"/>
            <a:tailEnd type="none" w="sm" len="sm"/>
          </a:ln>
        </p:spPr>
      </p:sp>
      <p:grpSp>
        <p:nvGrpSpPr>
          <p:cNvPr id="5" name="Group 5"/>
          <p:cNvGrpSpPr>
            <a:grpSpLocks noChangeAspect="1"/>
          </p:cNvGrpSpPr>
          <p:nvPr/>
        </p:nvGrpSpPr>
        <p:grpSpPr>
          <a:xfrm>
            <a:off x="1028700" y="2843283"/>
            <a:ext cx="5246391" cy="5246370"/>
            <a:chOff x="0" y="0"/>
            <a:chExt cx="6350025" cy="6350000"/>
          </a:xfrm>
        </p:grpSpPr>
        <p:sp>
          <p:nvSpPr>
            <p:cNvPr id="6" name="Freeform 6"/>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3"/>
              <a:stretch>
                <a:fillRect/>
              </a:stretch>
            </a:blipFill>
          </p:spPr>
        </p:sp>
      </p:gr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4</a:t>
              </a:r>
            </a:p>
          </p:txBody>
        </p:sp>
      </p:grpSp>
      <p:sp>
        <p:nvSpPr>
          <p:cNvPr id="12" name="TextBox 1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u="sng">
                <a:solidFill>
                  <a:srgbClr val="000000"/>
                </a:solidFill>
                <a:latin typeface="Alatsi"/>
                <a:ea typeface="Alatsi"/>
                <a:cs typeface="Alatsi"/>
                <a:sym typeface="Alatsi"/>
              </a:rPr>
              <a:t>HYPOTHESIS</a:t>
            </a:r>
          </a:p>
        </p:txBody>
      </p:sp>
      <p:sp>
        <p:nvSpPr>
          <p:cNvPr id="13" name="Freeform 13"/>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4890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6844665" y="2793692"/>
            <a:ext cx="10793714" cy="2044563"/>
          </a:xfrm>
          <a:prstGeom prst="rect">
            <a:avLst/>
          </a:prstGeom>
        </p:spPr>
        <p:txBody>
          <a:bodyPr lIns="0" tIns="0" rIns="0" bIns="0" rtlCol="0" anchor="t">
            <a:spAutoFit/>
          </a:bodyPr>
          <a:lstStyle/>
          <a:p>
            <a:pPr algn="l">
              <a:lnSpc>
                <a:spcPts val="5432"/>
              </a:lnSpc>
            </a:pPr>
            <a:r>
              <a:rPr lang="en-US" sz="3880">
                <a:solidFill>
                  <a:srgbClr val="000000"/>
                </a:solidFill>
                <a:latin typeface="Alatsi"/>
                <a:ea typeface="Alatsi"/>
                <a:cs typeface="Alatsi"/>
                <a:sym typeface="Alatsi"/>
              </a:rPr>
              <a:t>The purpose of our reaserch is to either confirm the results reported in White &amp; Liversedge (2006) ot those reported by Tinker and Paterson (1939)</a:t>
            </a:r>
          </a:p>
        </p:txBody>
      </p:sp>
      <p:sp>
        <p:nvSpPr>
          <p:cNvPr id="16" name="TextBox 16"/>
          <p:cNvSpPr txBox="1"/>
          <p:nvPr/>
        </p:nvSpPr>
        <p:spPr>
          <a:xfrm>
            <a:off x="6844665" y="6027851"/>
            <a:ext cx="10793714" cy="2563993"/>
          </a:xfrm>
          <a:prstGeom prst="rect">
            <a:avLst/>
          </a:prstGeom>
        </p:spPr>
        <p:txBody>
          <a:bodyPr lIns="0" tIns="0" rIns="0" bIns="0" rtlCol="0" anchor="t">
            <a:spAutoFit/>
          </a:bodyPr>
          <a:lstStyle/>
          <a:p>
            <a:pPr algn="l">
              <a:lnSpc>
                <a:spcPts val="5152"/>
              </a:lnSpc>
            </a:pPr>
            <a:r>
              <a:rPr lang="en-US" sz="3680">
                <a:solidFill>
                  <a:srgbClr val="000000"/>
                </a:solidFill>
                <a:latin typeface="Alatsi"/>
                <a:ea typeface="Alatsi"/>
                <a:cs typeface="Alatsi"/>
                <a:sym typeface="Alatsi"/>
              </a:rPr>
              <a:t>Following the above mentioned studies we form this hypothesis: we will confirm the results of the study by White &amp; Liversedge (2006) and see that no relevant differences are found in the two case types</a:t>
            </a:r>
          </a:p>
        </p:txBody>
      </p:sp>
      <p:grpSp>
        <p:nvGrpSpPr>
          <p:cNvPr id="17" name="Group 17"/>
          <p:cNvGrpSpPr/>
          <p:nvPr/>
        </p:nvGrpSpPr>
        <p:grpSpPr>
          <a:xfrm rot="5400000">
            <a:off x="11756339" y="5236213"/>
            <a:ext cx="970365" cy="460511"/>
            <a:chOff x="0" y="0"/>
            <a:chExt cx="1712690" cy="812800"/>
          </a:xfrm>
        </p:grpSpPr>
        <p:sp>
          <p:nvSpPr>
            <p:cNvPr id="18" name="Freeform 18"/>
            <p:cNvSpPr/>
            <p:nvPr/>
          </p:nvSpPr>
          <p:spPr>
            <a:xfrm>
              <a:off x="0" y="0"/>
              <a:ext cx="1712690" cy="812800"/>
            </a:xfrm>
            <a:custGeom>
              <a:avLst/>
              <a:gdLst/>
              <a:ahLst/>
              <a:cxnLst/>
              <a:rect l="l" t="t" r="r" b="b"/>
              <a:pathLst>
                <a:path w="1712690" h="812800">
                  <a:moveTo>
                    <a:pt x="1712690" y="406400"/>
                  </a:moveTo>
                  <a:lnTo>
                    <a:pt x="1306290" y="0"/>
                  </a:lnTo>
                  <a:lnTo>
                    <a:pt x="1306290" y="203200"/>
                  </a:lnTo>
                  <a:lnTo>
                    <a:pt x="0" y="203200"/>
                  </a:lnTo>
                  <a:lnTo>
                    <a:pt x="0" y="609600"/>
                  </a:lnTo>
                  <a:lnTo>
                    <a:pt x="1306290" y="609600"/>
                  </a:lnTo>
                  <a:lnTo>
                    <a:pt x="1306290" y="812800"/>
                  </a:lnTo>
                  <a:lnTo>
                    <a:pt x="1712690" y="406400"/>
                  </a:lnTo>
                  <a:close/>
                </a:path>
              </a:pathLst>
            </a:custGeom>
            <a:solidFill>
              <a:srgbClr val="F5A1DD"/>
            </a:solidFill>
          </p:spPr>
        </p:sp>
        <p:sp>
          <p:nvSpPr>
            <p:cNvPr id="19" name="TextBox 19"/>
            <p:cNvSpPr txBox="1"/>
            <p:nvPr/>
          </p:nvSpPr>
          <p:spPr>
            <a:xfrm>
              <a:off x="0" y="155575"/>
              <a:ext cx="1611090" cy="454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955441" y="2892931"/>
            <a:ext cx="6685019" cy="6732997"/>
          </a:xfrm>
          <a:prstGeom prst="rect">
            <a:avLst/>
          </a:prstGeom>
        </p:spPr>
        <p:txBody>
          <a:bodyPr wrap="square" lIns="0" tIns="0" rIns="0" bIns="0" rtlCol="0" anchor="t">
            <a:spAutoFit/>
          </a:bodyPr>
          <a:lstStyle/>
          <a:p>
            <a:pPr algn="l">
              <a:lnSpc>
                <a:spcPts val="4352"/>
              </a:lnSpc>
            </a:pPr>
            <a:r>
              <a:rPr lang="en-US" sz="3109" dirty="0">
                <a:solidFill>
                  <a:srgbClr val="000000"/>
                </a:solidFill>
                <a:latin typeface="Canva Sans"/>
                <a:ea typeface="Canva Sans"/>
                <a:cs typeface="Canva Sans"/>
                <a:sym typeface="Canva Sans"/>
              </a:rPr>
              <a:t>Our experiment involved 2 </a:t>
            </a:r>
            <a:r>
              <a:rPr lang="en-US" sz="3109" dirty="0">
                <a:solidFill>
                  <a:srgbClr val="000000"/>
                </a:solidFill>
                <a:latin typeface="Canva Sans Bold"/>
                <a:ea typeface="Canva Sans Bold"/>
                <a:cs typeface="Canva Sans Bold"/>
                <a:sym typeface="Canva Sans Bold"/>
              </a:rPr>
              <a:t>dialogues</a:t>
            </a:r>
            <a:r>
              <a:rPr lang="en-US" sz="3109" dirty="0">
                <a:solidFill>
                  <a:srgbClr val="000000"/>
                </a:solidFill>
                <a:latin typeface="Canva Sans"/>
                <a:ea typeface="Canva Sans"/>
                <a:cs typeface="Canva Sans"/>
                <a:sym typeface="Canva Sans"/>
              </a:rPr>
              <a:t> that were:</a:t>
            </a:r>
          </a:p>
          <a:p>
            <a:pPr marL="671288" lvl="1" indent="-335644" algn="l">
              <a:lnSpc>
                <a:spcPts val="4352"/>
              </a:lnSpc>
              <a:buFont typeface="Arial"/>
              <a:buChar char="•"/>
            </a:pPr>
            <a:r>
              <a:rPr lang="en-US" sz="3109" dirty="0">
                <a:solidFill>
                  <a:srgbClr val="000000"/>
                </a:solidFill>
                <a:latin typeface="Canva Sans"/>
                <a:ea typeface="Canva Sans"/>
                <a:cs typeface="Canva Sans"/>
                <a:sym typeface="Canva Sans"/>
              </a:rPr>
              <a:t>Easy to comprehend</a:t>
            </a:r>
          </a:p>
          <a:p>
            <a:pPr marL="671288" lvl="1" indent="-335644" algn="l">
              <a:lnSpc>
                <a:spcPts val="4352"/>
              </a:lnSpc>
              <a:buFont typeface="Arial"/>
              <a:buChar char="•"/>
            </a:pPr>
            <a:r>
              <a:rPr lang="en-US" sz="3109" dirty="0">
                <a:solidFill>
                  <a:srgbClr val="000000"/>
                </a:solidFill>
                <a:latin typeface="Canva Sans"/>
                <a:ea typeface="Canva Sans"/>
                <a:cs typeface="Canva Sans"/>
                <a:sym typeface="Canva Sans"/>
              </a:rPr>
              <a:t>Had the same number of words in each sentence</a:t>
            </a:r>
          </a:p>
          <a:p>
            <a:pPr algn="l">
              <a:lnSpc>
                <a:spcPts val="4352"/>
              </a:lnSpc>
            </a:pPr>
            <a:r>
              <a:rPr lang="en-US" sz="3109" dirty="0">
                <a:solidFill>
                  <a:srgbClr val="000000"/>
                </a:solidFill>
                <a:latin typeface="Canva Sans"/>
                <a:ea typeface="Canva Sans"/>
                <a:cs typeface="Canva Sans"/>
                <a:sym typeface="Canva Sans"/>
              </a:rPr>
              <a:t>(To ensure balancing each dialogue had an uppercase and a lowercase version)</a:t>
            </a:r>
          </a:p>
          <a:p>
            <a:pPr algn="l">
              <a:lnSpc>
                <a:spcPts val="4352"/>
              </a:lnSpc>
            </a:pPr>
            <a:endParaRPr lang="en-US" sz="3109" dirty="0">
              <a:solidFill>
                <a:srgbClr val="000000"/>
              </a:solidFill>
              <a:latin typeface="Canva Sans"/>
              <a:ea typeface="Canva Sans"/>
              <a:cs typeface="Canva Sans"/>
              <a:sym typeface="Canva Sans"/>
            </a:endParaRPr>
          </a:p>
          <a:p>
            <a:pPr algn="l">
              <a:lnSpc>
                <a:spcPts val="4352"/>
              </a:lnSpc>
            </a:pPr>
            <a:r>
              <a:rPr lang="en-US" sz="3109" dirty="0">
                <a:solidFill>
                  <a:srgbClr val="000000"/>
                </a:solidFill>
                <a:latin typeface="Canva Sans"/>
                <a:ea typeface="Canva Sans"/>
                <a:cs typeface="Canva Sans"/>
                <a:sym typeface="Canva Sans"/>
              </a:rPr>
              <a:t>For each dialogue two CQs were made to ensure the full attention of participants</a:t>
            </a:r>
          </a:p>
        </p:txBody>
      </p:sp>
      <p:sp>
        <p:nvSpPr>
          <p:cNvPr id="4" name="TextBox 4"/>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2" name="TextBox 2"/>
          <p:cNvSpPr txBox="1"/>
          <p:nvPr/>
        </p:nvSpPr>
        <p:spPr>
          <a:xfrm>
            <a:off x="2478894" y="530275"/>
            <a:ext cx="13180039" cy="1450976"/>
          </a:xfrm>
          <a:prstGeom prst="rect">
            <a:avLst/>
          </a:prstGeom>
        </p:spPr>
        <p:txBody>
          <a:bodyPr lIns="0" tIns="0" rIns="0" bIns="0" rtlCol="0" anchor="t">
            <a:spAutoFit/>
          </a:bodyPr>
          <a:lstStyle/>
          <a:p>
            <a:pPr algn="ctr">
              <a:lnSpc>
                <a:spcPts val="11899"/>
              </a:lnSpc>
            </a:pPr>
            <a:r>
              <a:rPr lang="en-US" sz="8499" u="sng" dirty="0">
                <a:solidFill>
                  <a:srgbClr val="000000"/>
                </a:solidFill>
                <a:latin typeface="Alatsi"/>
                <a:ea typeface="Alatsi"/>
                <a:cs typeface="Alatsi"/>
                <a:sym typeface="Alatsi"/>
              </a:rPr>
              <a:t>DESIGN OF THE EXPERIMENT</a:t>
            </a:r>
          </a:p>
        </p:txBody>
      </p:sp>
      <p:grpSp>
        <p:nvGrpSpPr>
          <p:cNvPr id="5" name="Group 5"/>
          <p:cNvGrpSpPr/>
          <p:nvPr/>
        </p:nvGrpSpPr>
        <p:grpSpPr>
          <a:xfrm>
            <a:off x="2693030" y="3166804"/>
            <a:ext cx="6450970" cy="2573239"/>
            <a:chOff x="0" y="0"/>
            <a:chExt cx="1699021" cy="677726"/>
          </a:xfrm>
        </p:grpSpPr>
        <p:sp>
          <p:nvSpPr>
            <p:cNvPr id="6" name="Freeform 6"/>
            <p:cNvSpPr/>
            <p:nvPr/>
          </p:nvSpPr>
          <p:spPr>
            <a:xfrm>
              <a:off x="0" y="0"/>
              <a:ext cx="1699021" cy="677725"/>
            </a:xfrm>
            <a:custGeom>
              <a:avLst/>
              <a:gdLst/>
              <a:ahLst/>
              <a:cxnLst/>
              <a:rect l="l" t="t" r="r" b="b"/>
              <a:pathLst>
                <a:path w="1699021" h="677725">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4F2"/>
            </a:solidFill>
          </p:spPr>
        </p:sp>
        <p:sp>
          <p:nvSpPr>
            <p:cNvPr id="7" name="TextBox 7"/>
            <p:cNvSpPr txBox="1"/>
            <p:nvPr/>
          </p:nvSpPr>
          <p:spPr>
            <a:xfrm>
              <a:off x="0" y="-38100"/>
              <a:ext cx="1699021" cy="71582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198240" y="3386563"/>
            <a:ext cx="5497475" cy="2120581"/>
          </a:xfrm>
          <a:prstGeom prst="rect">
            <a:avLst/>
          </a:prstGeom>
        </p:spPr>
        <p:txBody>
          <a:bodyPr lIns="0" tIns="0" rIns="0" bIns="0" rtlCol="0" anchor="t">
            <a:spAutoFit/>
          </a:bodyPr>
          <a:lstStyle/>
          <a:p>
            <a:pPr marL="646662" lvl="1" indent="-323331" algn="l">
              <a:lnSpc>
                <a:spcPts val="4193"/>
              </a:lnSpc>
              <a:buFont typeface="Arial"/>
              <a:buChar char="•"/>
            </a:pPr>
            <a:r>
              <a:rPr lang="en-US" sz="2995" u="sng" dirty="0">
                <a:solidFill>
                  <a:srgbClr val="000000"/>
                </a:solidFill>
                <a:latin typeface="Alatsi"/>
                <a:ea typeface="Alatsi"/>
                <a:cs typeface="Alatsi"/>
                <a:sym typeface="Alatsi"/>
              </a:rPr>
              <a:t>Condition</a:t>
            </a:r>
            <a:r>
              <a:rPr lang="en-US" sz="2995" dirty="0">
                <a:solidFill>
                  <a:srgbClr val="000000"/>
                </a:solidFill>
                <a:latin typeface="Alatsi"/>
                <a:ea typeface="Alatsi"/>
                <a:cs typeface="Alatsi"/>
                <a:sym typeface="Alatsi"/>
              </a:rPr>
              <a:t> --&gt; Case type</a:t>
            </a:r>
          </a:p>
          <a:p>
            <a:pPr marL="646662" lvl="1" indent="-323331" algn="l">
              <a:lnSpc>
                <a:spcPts val="4193"/>
              </a:lnSpc>
              <a:buFont typeface="Arial"/>
              <a:buChar char="•"/>
            </a:pPr>
            <a:r>
              <a:rPr lang="en-US" sz="2995" u="sng" dirty="0">
                <a:solidFill>
                  <a:srgbClr val="000000"/>
                </a:solidFill>
                <a:latin typeface="Alatsi"/>
                <a:ea typeface="Alatsi"/>
                <a:cs typeface="Alatsi"/>
                <a:sym typeface="Alatsi"/>
              </a:rPr>
              <a:t>Levels </a:t>
            </a:r>
            <a:r>
              <a:rPr lang="en-US" sz="2995" dirty="0">
                <a:solidFill>
                  <a:srgbClr val="000000"/>
                </a:solidFill>
                <a:latin typeface="Alatsi"/>
                <a:ea typeface="Alatsi"/>
                <a:cs typeface="Alatsi"/>
                <a:sym typeface="Alatsi"/>
              </a:rPr>
              <a:t>--&gt; uppercase / lowercase</a:t>
            </a:r>
          </a:p>
          <a:p>
            <a:pPr marL="646662" lvl="1" indent="-323331" algn="l">
              <a:lnSpc>
                <a:spcPts val="4193"/>
              </a:lnSpc>
              <a:buFont typeface="Arial"/>
              <a:buChar char="•"/>
            </a:pPr>
            <a:r>
              <a:rPr lang="en-US" sz="2995" dirty="0">
                <a:solidFill>
                  <a:srgbClr val="000000"/>
                </a:solidFill>
                <a:latin typeface="Alatsi"/>
                <a:ea typeface="Alatsi"/>
                <a:cs typeface="Alatsi"/>
                <a:sym typeface="Alatsi"/>
              </a:rPr>
              <a:t>Analyzed between</a:t>
            </a:r>
            <a:r>
              <a:rPr lang="en-US" sz="2995" u="sng" dirty="0">
                <a:solidFill>
                  <a:srgbClr val="000000"/>
                </a:solidFill>
                <a:latin typeface="Alatsi"/>
                <a:ea typeface="Alatsi"/>
                <a:cs typeface="Alatsi"/>
                <a:sym typeface="Alatsi"/>
              </a:rPr>
              <a:t> subjects</a:t>
            </a:r>
          </a:p>
        </p:txBody>
      </p:sp>
      <p:grpSp>
        <p:nvGrpSpPr>
          <p:cNvPr id="9" name="Group 9"/>
          <p:cNvGrpSpPr/>
          <p:nvPr/>
        </p:nvGrpSpPr>
        <p:grpSpPr>
          <a:xfrm>
            <a:off x="2708155" y="6668652"/>
            <a:ext cx="6450970" cy="2998718"/>
            <a:chOff x="0" y="0"/>
            <a:chExt cx="1699021" cy="789786"/>
          </a:xfrm>
        </p:grpSpPr>
        <p:sp>
          <p:nvSpPr>
            <p:cNvPr id="10" name="Freeform 10"/>
            <p:cNvSpPr/>
            <p:nvPr/>
          </p:nvSpPr>
          <p:spPr>
            <a:xfrm>
              <a:off x="0" y="0"/>
              <a:ext cx="1699021" cy="789786"/>
            </a:xfrm>
            <a:custGeom>
              <a:avLst/>
              <a:gdLst/>
              <a:ahLst/>
              <a:cxnLst/>
              <a:rect l="l" t="t" r="r" b="b"/>
              <a:pathLst>
                <a:path w="1699021" h="789786">
                  <a:moveTo>
                    <a:pt x="61206" y="0"/>
                  </a:moveTo>
                  <a:lnTo>
                    <a:pt x="1637815" y="0"/>
                  </a:lnTo>
                  <a:cubicBezTo>
                    <a:pt x="1654047" y="0"/>
                    <a:pt x="1669616" y="6448"/>
                    <a:pt x="1681094" y="17927"/>
                  </a:cubicBezTo>
                  <a:cubicBezTo>
                    <a:pt x="1692572" y="29405"/>
                    <a:pt x="1699021" y="44973"/>
                    <a:pt x="1699021" y="61206"/>
                  </a:cubicBezTo>
                  <a:lnTo>
                    <a:pt x="1699021" y="728580"/>
                  </a:lnTo>
                  <a:cubicBezTo>
                    <a:pt x="1699021" y="744813"/>
                    <a:pt x="1692572" y="760381"/>
                    <a:pt x="1681094" y="771859"/>
                  </a:cubicBezTo>
                  <a:cubicBezTo>
                    <a:pt x="1669616" y="783337"/>
                    <a:pt x="1654047" y="789786"/>
                    <a:pt x="1637815" y="789786"/>
                  </a:cubicBezTo>
                  <a:lnTo>
                    <a:pt x="61206" y="789786"/>
                  </a:lnTo>
                  <a:cubicBezTo>
                    <a:pt x="27403" y="789786"/>
                    <a:pt x="0" y="762383"/>
                    <a:pt x="0" y="728580"/>
                  </a:cubicBezTo>
                  <a:lnTo>
                    <a:pt x="0" y="61206"/>
                  </a:lnTo>
                  <a:cubicBezTo>
                    <a:pt x="0" y="44973"/>
                    <a:pt x="6448" y="29405"/>
                    <a:pt x="17927" y="17927"/>
                  </a:cubicBezTo>
                  <a:cubicBezTo>
                    <a:pt x="29405" y="6448"/>
                    <a:pt x="44973" y="0"/>
                    <a:pt x="61206" y="0"/>
                  </a:cubicBezTo>
                  <a:close/>
                </a:path>
              </a:pathLst>
            </a:custGeom>
            <a:solidFill>
              <a:srgbClr val="E9C4F2"/>
            </a:solidFill>
          </p:spPr>
        </p:sp>
        <p:sp>
          <p:nvSpPr>
            <p:cNvPr id="11" name="TextBox 11"/>
            <p:cNvSpPr txBox="1"/>
            <p:nvPr/>
          </p:nvSpPr>
          <p:spPr>
            <a:xfrm>
              <a:off x="0" y="-38100"/>
              <a:ext cx="1699021" cy="827886"/>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3198240" y="7232291"/>
            <a:ext cx="5592792" cy="2114550"/>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Alatsi"/>
                <a:ea typeface="Alatsi"/>
                <a:cs typeface="Alatsi"/>
                <a:sym typeface="Alatsi"/>
              </a:rPr>
              <a:t>10 partecipants were recruited</a:t>
            </a:r>
          </a:p>
          <a:p>
            <a:pPr marL="647700" lvl="1" indent="-323850" algn="l">
              <a:lnSpc>
                <a:spcPts val="4200"/>
              </a:lnSpc>
              <a:buFont typeface="Arial"/>
              <a:buChar char="•"/>
            </a:pPr>
            <a:r>
              <a:rPr lang="en-US" sz="3000">
                <a:solidFill>
                  <a:srgbClr val="000000"/>
                </a:solidFill>
                <a:latin typeface="Alatsi"/>
                <a:ea typeface="Alatsi"/>
                <a:cs typeface="Alatsi"/>
                <a:sym typeface="Alatsi"/>
              </a:rPr>
              <a:t>Age between 20 -30</a:t>
            </a:r>
          </a:p>
          <a:p>
            <a:pPr algn="l">
              <a:lnSpc>
                <a:spcPts val="4200"/>
              </a:lnSpc>
            </a:pPr>
            <a:endParaRPr lang="en-US" sz="3000">
              <a:solidFill>
                <a:srgbClr val="000000"/>
              </a:solidFill>
              <a:latin typeface="Alatsi"/>
              <a:ea typeface="Alatsi"/>
              <a:cs typeface="Alatsi"/>
              <a:sym typeface="Alatsi"/>
            </a:endParaRPr>
          </a:p>
        </p:txBody>
      </p:sp>
      <p:sp>
        <p:nvSpPr>
          <p:cNvPr id="13" name="AutoShape 13"/>
          <p:cNvSpPr/>
          <p:nvPr/>
        </p:nvSpPr>
        <p:spPr>
          <a:xfrm flipH="1" flipV="1">
            <a:off x="1085850" y="7289441"/>
            <a:ext cx="5403" cy="2997456"/>
          </a:xfrm>
          <a:prstGeom prst="line">
            <a:avLst/>
          </a:prstGeom>
          <a:ln w="114300" cap="flat">
            <a:solidFill>
              <a:srgbClr val="84CBF5"/>
            </a:solidFill>
            <a:prstDash val="solid"/>
            <a:headEnd type="none" w="sm" len="sm"/>
            <a:tailEnd type="none" w="sm" len="sm"/>
          </a:ln>
        </p:spPr>
      </p:sp>
      <p:sp>
        <p:nvSpPr>
          <p:cNvPr id="14" name="AutoShape 14"/>
          <p:cNvSpPr/>
          <p:nvPr/>
        </p:nvSpPr>
        <p:spPr>
          <a:xfrm flipH="1" flipV="1">
            <a:off x="1090490" y="-104525"/>
            <a:ext cx="5403" cy="2997456"/>
          </a:xfrm>
          <a:prstGeom prst="line">
            <a:avLst/>
          </a:prstGeom>
          <a:ln w="114300" cap="flat">
            <a:solidFill>
              <a:srgbClr val="84CBF5"/>
            </a:solidFill>
            <a:prstDash val="solid"/>
            <a:headEnd type="none" w="sm" len="sm"/>
            <a:tailEnd type="none" w="sm" len="sm"/>
          </a:ln>
        </p:spPr>
      </p:sp>
      <p:sp>
        <p:nvSpPr>
          <p:cNvPr id="20" name="Freeform 20"/>
          <p:cNvSpPr/>
          <p:nvPr/>
        </p:nvSpPr>
        <p:spPr>
          <a:xfrm>
            <a:off x="705716" y="-77719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5" name="Group 15"/>
          <p:cNvGrpSpPr/>
          <p:nvPr/>
        </p:nvGrpSpPr>
        <p:grpSpPr>
          <a:xfrm>
            <a:off x="15859155" y="0"/>
            <a:ext cx="1562612" cy="1673225"/>
            <a:chOff x="0" y="0"/>
            <a:chExt cx="2083482" cy="2230967"/>
          </a:xfrm>
        </p:grpSpPr>
        <p:grpSp>
          <p:nvGrpSpPr>
            <p:cNvPr id="16" name="Group 16"/>
            <p:cNvGrpSpPr/>
            <p:nvPr/>
          </p:nvGrpSpPr>
          <p:grpSpPr>
            <a:xfrm>
              <a:off x="75599" y="0"/>
              <a:ext cx="1932284" cy="2230967"/>
              <a:chOff x="0" y="0"/>
              <a:chExt cx="703982" cy="812800"/>
            </a:xfrm>
          </p:grpSpPr>
          <p:sp>
            <p:nvSpPr>
              <p:cNvPr id="17" name="Freeform 1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18" name="TextBox 1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5</a:t>
              </a:r>
            </a:p>
          </p:txBody>
        </p:sp>
      </p:grpSp>
      <p:sp>
        <p:nvSpPr>
          <p:cNvPr id="21" name="Freeform 21"/>
          <p:cNvSpPr/>
          <p:nvPr/>
        </p:nvSpPr>
        <p:spPr>
          <a:xfrm>
            <a:off x="1072122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2" name="Group 22"/>
          <p:cNvGrpSpPr/>
          <p:nvPr/>
        </p:nvGrpSpPr>
        <p:grpSpPr>
          <a:xfrm>
            <a:off x="2697427" y="2568560"/>
            <a:ext cx="3331781" cy="884922"/>
            <a:chOff x="0" y="0"/>
            <a:chExt cx="877506" cy="233066"/>
          </a:xfrm>
        </p:grpSpPr>
        <p:sp>
          <p:nvSpPr>
            <p:cNvPr id="23" name="Freeform 23"/>
            <p:cNvSpPr/>
            <p:nvPr/>
          </p:nvSpPr>
          <p:spPr>
            <a:xfrm>
              <a:off x="0" y="0"/>
              <a:ext cx="877506" cy="233066"/>
            </a:xfrm>
            <a:custGeom>
              <a:avLst/>
              <a:gdLst/>
              <a:ahLst/>
              <a:cxnLst/>
              <a:rect l="l" t="t" r="r" b="b"/>
              <a:pathLst>
                <a:path w="877506" h="233066">
                  <a:moveTo>
                    <a:pt x="116533" y="0"/>
                  </a:moveTo>
                  <a:lnTo>
                    <a:pt x="760973" y="0"/>
                  </a:lnTo>
                  <a:cubicBezTo>
                    <a:pt x="825332" y="0"/>
                    <a:pt x="877506" y="52174"/>
                    <a:pt x="877506" y="116533"/>
                  </a:cubicBezTo>
                  <a:lnTo>
                    <a:pt x="877506" y="116533"/>
                  </a:lnTo>
                  <a:cubicBezTo>
                    <a:pt x="877506" y="180892"/>
                    <a:pt x="825332" y="233066"/>
                    <a:pt x="760973" y="233066"/>
                  </a:cubicBezTo>
                  <a:lnTo>
                    <a:pt x="116533" y="233066"/>
                  </a:lnTo>
                  <a:cubicBezTo>
                    <a:pt x="52174" y="233066"/>
                    <a:pt x="0" y="180892"/>
                    <a:pt x="0" y="116533"/>
                  </a:cubicBezTo>
                  <a:lnTo>
                    <a:pt x="0" y="116533"/>
                  </a:lnTo>
                  <a:cubicBezTo>
                    <a:pt x="0" y="52174"/>
                    <a:pt x="52174" y="0"/>
                    <a:pt x="116533" y="0"/>
                  </a:cubicBezTo>
                  <a:close/>
                </a:path>
              </a:pathLst>
            </a:custGeom>
            <a:solidFill>
              <a:srgbClr val="84CBF5"/>
            </a:solidFill>
          </p:spPr>
        </p:sp>
        <p:sp>
          <p:nvSpPr>
            <p:cNvPr id="24" name="TextBox 24"/>
            <p:cNvSpPr txBox="1"/>
            <p:nvPr/>
          </p:nvSpPr>
          <p:spPr>
            <a:xfrm>
              <a:off x="0" y="-38100"/>
              <a:ext cx="877506" cy="271166"/>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2478894" y="2615213"/>
            <a:ext cx="3768845" cy="660950"/>
          </a:xfrm>
          <a:prstGeom prst="rect">
            <a:avLst/>
          </a:prstGeom>
        </p:spPr>
        <p:txBody>
          <a:bodyPr wrap="square" lIns="0" tIns="0" rIns="0" bIns="0" rtlCol="0" anchor="t">
            <a:spAutoFit/>
          </a:bodyPr>
          <a:lstStyle/>
          <a:p>
            <a:pPr algn="ctr">
              <a:lnSpc>
                <a:spcPts val="5488"/>
              </a:lnSpc>
            </a:pPr>
            <a:r>
              <a:rPr lang="en-US" sz="3920" dirty="0">
                <a:solidFill>
                  <a:srgbClr val="000000"/>
                </a:solidFill>
                <a:latin typeface="Alatsi"/>
                <a:ea typeface="Alatsi"/>
                <a:cs typeface="Alatsi"/>
                <a:sym typeface="Alatsi"/>
              </a:rPr>
              <a:t>Prerequisites</a:t>
            </a:r>
          </a:p>
        </p:txBody>
      </p:sp>
      <p:grpSp>
        <p:nvGrpSpPr>
          <p:cNvPr id="26" name="Group 26"/>
          <p:cNvGrpSpPr/>
          <p:nvPr/>
        </p:nvGrpSpPr>
        <p:grpSpPr>
          <a:xfrm>
            <a:off x="2593065" y="6051606"/>
            <a:ext cx="4787247" cy="884922"/>
            <a:chOff x="0" y="0"/>
            <a:chExt cx="883335" cy="233066"/>
          </a:xfrm>
        </p:grpSpPr>
        <p:sp>
          <p:nvSpPr>
            <p:cNvPr id="27" name="Freeform 27"/>
            <p:cNvSpPr/>
            <p:nvPr/>
          </p:nvSpPr>
          <p:spPr>
            <a:xfrm>
              <a:off x="0" y="0"/>
              <a:ext cx="883335" cy="233066"/>
            </a:xfrm>
            <a:custGeom>
              <a:avLst/>
              <a:gdLst/>
              <a:ahLst/>
              <a:cxnLst/>
              <a:rect l="l" t="t" r="r" b="b"/>
              <a:pathLst>
                <a:path w="883335" h="233066">
                  <a:moveTo>
                    <a:pt x="116533" y="0"/>
                  </a:moveTo>
                  <a:lnTo>
                    <a:pt x="766802" y="0"/>
                  </a:lnTo>
                  <a:cubicBezTo>
                    <a:pt x="831162" y="0"/>
                    <a:pt x="883335" y="52174"/>
                    <a:pt x="883335" y="116533"/>
                  </a:cubicBezTo>
                  <a:lnTo>
                    <a:pt x="883335" y="116533"/>
                  </a:lnTo>
                  <a:cubicBezTo>
                    <a:pt x="883335" y="180892"/>
                    <a:pt x="831162" y="233066"/>
                    <a:pt x="766802" y="233066"/>
                  </a:cubicBezTo>
                  <a:lnTo>
                    <a:pt x="116533" y="233066"/>
                  </a:lnTo>
                  <a:cubicBezTo>
                    <a:pt x="52174" y="233066"/>
                    <a:pt x="0" y="180892"/>
                    <a:pt x="0" y="116533"/>
                  </a:cubicBezTo>
                  <a:lnTo>
                    <a:pt x="0" y="116533"/>
                  </a:lnTo>
                  <a:cubicBezTo>
                    <a:pt x="0" y="52174"/>
                    <a:pt x="52174" y="0"/>
                    <a:pt x="116533" y="0"/>
                  </a:cubicBezTo>
                  <a:close/>
                </a:path>
              </a:pathLst>
            </a:custGeom>
            <a:solidFill>
              <a:srgbClr val="84CBF5"/>
            </a:solidFill>
          </p:spPr>
        </p:sp>
        <p:sp>
          <p:nvSpPr>
            <p:cNvPr id="28" name="TextBox 28"/>
            <p:cNvSpPr txBox="1"/>
            <p:nvPr/>
          </p:nvSpPr>
          <p:spPr>
            <a:xfrm>
              <a:off x="0" y="-38100"/>
              <a:ext cx="883335" cy="271166"/>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2550706" y="6131291"/>
            <a:ext cx="4855725" cy="660950"/>
          </a:xfrm>
          <a:prstGeom prst="rect">
            <a:avLst/>
          </a:prstGeom>
        </p:spPr>
        <p:txBody>
          <a:bodyPr wrap="square" lIns="0" tIns="0" rIns="0" bIns="0" rtlCol="0" anchor="t">
            <a:spAutoFit/>
          </a:bodyPr>
          <a:lstStyle/>
          <a:p>
            <a:pPr algn="ctr">
              <a:lnSpc>
                <a:spcPts val="5488"/>
              </a:lnSpc>
            </a:pPr>
            <a:r>
              <a:rPr lang="en-US" sz="3920" dirty="0">
                <a:solidFill>
                  <a:srgbClr val="000000"/>
                </a:solidFill>
                <a:latin typeface="Alatsi"/>
                <a:ea typeface="Alatsi"/>
                <a:cs typeface="Alatsi"/>
                <a:sym typeface="Alatsi"/>
              </a:rPr>
              <a:t>Experimental Setup</a:t>
            </a:r>
          </a:p>
        </p:txBody>
      </p:sp>
      <p:sp>
        <p:nvSpPr>
          <p:cNvPr id="30" name="TextBox 25">
            <a:extLst>
              <a:ext uri="{FF2B5EF4-FFF2-40B4-BE49-F238E27FC236}">
                <a16:creationId xmlns:a16="http://schemas.microsoft.com/office/drawing/2014/main" id="{61427676-8CB7-2B9C-5E7C-4B9DA2DB1249}"/>
              </a:ext>
            </a:extLst>
          </p:cNvPr>
          <p:cNvSpPr txBox="1"/>
          <p:nvPr/>
        </p:nvSpPr>
        <p:spPr>
          <a:xfrm>
            <a:off x="9812848" y="2093424"/>
            <a:ext cx="3768845" cy="660950"/>
          </a:xfrm>
          <a:prstGeom prst="rect">
            <a:avLst/>
          </a:prstGeom>
        </p:spPr>
        <p:txBody>
          <a:bodyPr wrap="square" lIns="0" tIns="0" rIns="0" bIns="0" rtlCol="0" anchor="t">
            <a:spAutoFit/>
          </a:bodyPr>
          <a:lstStyle/>
          <a:p>
            <a:pPr algn="ctr">
              <a:lnSpc>
                <a:spcPts val="5488"/>
              </a:lnSpc>
            </a:pPr>
            <a:r>
              <a:rPr lang="en-US" sz="3920" u="sng" dirty="0">
                <a:solidFill>
                  <a:srgbClr val="000000"/>
                </a:solidFill>
                <a:latin typeface="Alatsi"/>
                <a:ea typeface="Alatsi"/>
                <a:cs typeface="Alatsi"/>
                <a:sym typeface="Alatsi"/>
              </a:rPr>
              <a:t>Procedure Steps</a:t>
            </a:r>
            <a:r>
              <a:rPr lang="it-IT" sz="3920" u="sng" dirty="0">
                <a:solidFill>
                  <a:srgbClr val="000000"/>
                </a:solidFill>
                <a:latin typeface="Alatsi"/>
                <a:ea typeface="Alatsi"/>
                <a:cs typeface="Alatsi"/>
                <a:sym typeface="Alatsi"/>
              </a:rPr>
              <a:t>:</a:t>
            </a:r>
            <a:endParaRPr lang="en-US" sz="3920" u="sng" dirty="0">
              <a:solidFill>
                <a:srgbClr val="000000"/>
              </a:solidFill>
              <a:latin typeface="Alatsi"/>
              <a:ea typeface="Alatsi"/>
              <a:cs typeface="Alatsi"/>
              <a:sym typeface="Alats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u="sng" dirty="0">
                <a:solidFill>
                  <a:srgbClr val="000000"/>
                </a:solidFill>
                <a:latin typeface="Alatsi"/>
                <a:ea typeface="Alatsi"/>
                <a:cs typeface="Alatsi"/>
                <a:sym typeface="Alatsi"/>
              </a:rPr>
              <a:t>EXPERIMENTAL LOGIC</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4" name="Freeform 4"/>
          <p:cNvSpPr/>
          <p:nvPr/>
        </p:nvSpPr>
        <p:spPr>
          <a:xfrm>
            <a:off x="13764167" y="67838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AutoShape 5"/>
          <p:cNvSpPr/>
          <p:nvPr/>
        </p:nvSpPr>
        <p:spPr>
          <a:xfrm>
            <a:off x="-260599" y="9061267"/>
            <a:ext cx="7105264" cy="19050"/>
          </a:xfrm>
          <a:prstGeom prst="line">
            <a:avLst/>
          </a:prstGeom>
          <a:ln w="114300" cap="flat">
            <a:solidFill>
              <a:srgbClr val="84CBF5"/>
            </a:solidFill>
            <a:prstDash val="solid"/>
            <a:headEnd type="none" w="sm" len="sm"/>
            <a:tailEnd type="none" w="sm" len="sm"/>
          </a:ln>
        </p:spPr>
      </p:sp>
      <p:sp>
        <p:nvSpPr>
          <p:cNvPr id="6" name="AutoShape 6"/>
          <p:cNvSpPr/>
          <p:nvPr/>
        </p:nvSpPr>
        <p:spPr>
          <a:xfrm>
            <a:off x="11430169" y="9061267"/>
            <a:ext cx="7105264" cy="19050"/>
          </a:xfrm>
          <a:prstGeom prst="line">
            <a:avLst/>
          </a:prstGeom>
          <a:ln w="114300" cap="flat">
            <a:solidFill>
              <a:srgbClr val="84CBF5"/>
            </a:solidFill>
            <a:prstDash val="solid"/>
            <a:headEnd type="none" w="sm" len="sm"/>
            <a:tailEnd type="none" w="sm" len="sm"/>
          </a:ln>
        </p:spPr>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6</a:t>
              </a:r>
            </a:p>
          </p:txBody>
        </p:sp>
      </p:grpSp>
      <p:sp>
        <p:nvSpPr>
          <p:cNvPr id="12" name="Freeform 12"/>
          <p:cNvSpPr/>
          <p:nvPr/>
        </p:nvSpPr>
        <p:spPr>
          <a:xfrm>
            <a:off x="-2734667" y="-85903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633372" y="3766335"/>
            <a:ext cx="2268202" cy="1239005"/>
          </a:xfrm>
          <a:custGeom>
            <a:avLst/>
            <a:gdLst/>
            <a:ahLst/>
            <a:cxnLst/>
            <a:rect l="l" t="t" r="r" b="b"/>
            <a:pathLst>
              <a:path w="2268202" h="1239005">
                <a:moveTo>
                  <a:pt x="0" y="0"/>
                </a:moveTo>
                <a:lnTo>
                  <a:pt x="2268201" y="0"/>
                </a:lnTo>
                <a:lnTo>
                  <a:pt x="2268201" y="1239006"/>
                </a:lnTo>
                <a:lnTo>
                  <a:pt x="0" y="1239006"/>
                </a:lnTo>
                <a:lnTo>
                  <a:pt x="0" y="0"/>
                </a:lnTo>
                <a:close/>
              </a:path>
            </a:pathLst>
          </a:custGeom>
          <a:blipFill>
            <a:blip r:embed="rId5"/>
            <a:stretch>
              <a:fillRect/>
            </a:stretch>
          </a:blipFill>
          <a:ln w="76200" cap="sq">
            <a:solidFill>
              <a:srgbClr val="000000"/>
            </a:solidFill>
            <a:prstDash val="solid"/>
            <a:miter/>
          </a:ln>
        </p:spPr>
      </p:sp>
      <p:sp>
        <p:nvSpPr>
          <p:cNvPr id="14" name="Freeform 14"/>
          <p:cNvSpPr/>
          <p:nvPr/>
        </p:nvSpPr>
        <p:spPr>
          <a:xfrm>
            <a:off x="3434973" y="3766335"/>
            <a:ext cx="2268202" cy="1239005"/>
          </a:xfrm>
          <a:custGeom>
            <a:avLst/>
            <a:gdLst/>
            <a:ahLst/>
            <a:cxnLst/>
            <a:rect l="l" t="t" r="r" b="b"/>
            <a:pathLst>
              <a:path w="2268202" h="1239005">
                <a:moveTo>
                  <a:pt x="0" y="0"/>
                </a:moveTo>
                <a:lnTo>
                  <a:pt x="2268202" y="0"/>
                </a:lnTo>
                <a:lnTo>
                  <a:pt x="2268202" y="1239006"/>
                </a:lnTo>
                <a:lnTo>
                  <a:pt x="0" y="1239006"/>
                </a:lnTo>
                <a:lnTo>
                  <a:pt x="0" y="0"/>
                </a:lnTo>
                <a:close/>
              </a:path>
            </a:pathLst>
          </a:custGeom>
          <a:blipFill>
            <a:blip r:embed="rId5"/>
            <a:stretch>
              <a:fillRect/>
            </a:stretch>
          </a:blipFill>
          <a:ln w="76200" cap="sq">
            <a:solidFill>
              <a:srgbClr val="000000"/>
            </a:solidFill>
            <a:prstDash val="solid"/>
            <a:miter/>
          </a:ln>
        </p:spPr>
      </p:sp>
      <p:sp>
        <p:nvSpPr>
          <p:cNvPr id="15" name="Freeform 15"/>
          <p:cNvSpPr/>
          <p:nvPr/>
        </p:nvSpPr>
        <p:spPr>
          <a:xfrm>
            <a:off x="6240432" y="3766335"/>
            <a:ext cx="2268202" cy="1239005"/>
          </a:xfrm>
          <a:custGeom>
            <a:avLst/>
            <a:gdLst/>
            <a:ahLst/>
            <a:cxnLst/>
            <a:rect l="l" t="t" r="r" b="b"/>
            <a:pathLst>
              <a:path w="2268202" h="1239005">
                <a:moveTo>
                  <a:pt x="0" y="0"/>
                </a:moveTo>
                <a:lnTo>
                  <a:pt x="2268202" y="0"/>
                </a:lnTo>
                <a:lnTo>
                  <a:pt x="2268202" y="1239006"/>
                </a:lnTo>
                <a:lnTo>
                  <a:pt x="0" y="1239006"/>
                </a:lnTo>
                <a:lnTo>
                  <a:pt x="0" y="0"/>
                </a:lnTo>
                <a:close/>
              </a:path>
            </a:pathLst>
          </a:custGeom>
          <a:blipFill>
            <a:blip r:embed="rId5">
              <a:alphaModFix amt="79000"/>
            </a:blip>
            <a:stretch>
              <a:fillRect/>
            </a:stretch>
          </a:blipFill>
          <a:ln w="76200" cap="sq">
            <a:solidFill>
              <a:srgbClr val="000000">
                <a:alpha val="78824"/>
              </a:srgbClr>
            </a:solidFill>
            <a:prstDash val="solid"/>
            <a:miter/>
          </a:ln>
        </p:spPr>
      </p:sp>
      <p:sp>
        <p:nvSpPr>
          <p:cNvPr id="16" name="Freeform 16"/>
          <p:cNvSpPr/>
          <p:nvPr/>
        </p:nvSpPr>
        <p:spPr>
          <a:xfrm>
            <a:off x="9042034" y="3766335"/>
            <a:ext cx="2268202" cy="1239005"/>
          </a:xfrm>
          <a:custGeom>
            <a:avLst/>
            <a:gdLst/>
            <a:ahLst/>
            <a:cxnLst/>
            <a:rect l="l" t="t" r="r" b="b"/>
            <a:pathLst>
              <a:path w="2268202" h="1239005">
                <a:moveTo>
                  <a:pt x="0" y="0"/>
                </a:moveTo>
                <a:lnTo>
                  <a:pt x="2268201" y="0"/>
                </a:lnTo>
                <a:lnTo>
                  <a:pt x="2268201" y="1239006"/>
                </a:lnTo>
                <a:lnTo>
                  <a:pt x="0" y="1239006"/>
                </a:lnTo>
                <a:lnTo>
                  <a:pt x="0" y="0"/>
                </a:lnTo>
                <a:close/>
              </a:path>
            </a:pathLst>
          </a:custGeom>
          <a:blipFill>
            <a:blip r:embed="rId5"/>
            <a:stretch>
              <a:fillRect/>
            </a:stretch>
          </a:blipFill>
          <a:ln w="76200" cap="sq">
            <a:solidFill>
              <a:srgbClr val="000000"/>
            </a:solidFill>
            <a:prstDash val="solid"/>
            <a:miter/>
          </a:ln>
        </p:spPr>
      </p:sp>
      <p:sp>
        <p:nvSpPr>
          <p:cNvPr id="17" name="Freeform 17"/>
          <p:cNvSpPr/>
          <p:nvPr/>
        </p:nvSpPr>
        <p:spPr>
          <a:xfrm>
            <a:off x="12465120" y="3766335"/>
            <a:ext cx="2268202" cy="1239005"/>
          </a:xfrm>
          <a:custGeom>
            <a:avLst/>
            <a:gdLst/>
            <a:ahLst/>
            <a:cxnLst/>
            <a:rect l="l" t="t" r="r" b="b"/>
            <a:pathLst>
              <a:path w="2268202" h="1239005">
                <a:moveTo>
                  <a:pt x="0" y="0"/>
                </a:moveTo>
                <a:lnTo>
                  <a:pt x="2268202" y="0"/>
                </a:lnTo>
                <a:lnTo>
                  <a:pt x="2268202" y="1239006"/>
                </a:lnTo>
                <a:lnTo>
                  <a:pt x="0" y="1239006"/>
                </a:lnTo>
                <a:lnTo>
                  <a:pt x="0" y="0"/>
                </a:lnTo>
                <a:close/>
              </a:path>
            </a:pathLst>
          </a:custGeom>
          <a:blipFill>
            <a:blip r:embed="rId5"/>
            <a:stretch>
              <a:fillRect/>
            </a:stretch>
          </a:blipFill>
          <a:ln w="76200" cap="sq">
            <a:solidFill>
              <a:srgbClr val="000000"/>
            </a:solidFill>
            <a:prstDash val="solid"/>
            <a:miter/>
          </a:ln>
        </p:spPr>
      </p:sp>
      <p:sp>
        <p:nvSpPr>
          <p:cNvPr id="18" name="Freeform 18"/>
          <p:cNvSpPr/>
          <p:nvPr/>
        </p:nvSpPr>
        <p:spPr>
          <a:xfrm>
            <a:off x="3434973" y="6109002"/>
            <a:ext cx="2268202" cy="1239005"/>
          </a:xfrm>
          <a:custGeom>
            <a:avLst/>
            <a:gdLst/>
            <a:ahLst/>
            <a:cxnLst/>
            <a:rect l="l" t="t" r="r" b="b"/>
            <a:pathLst>
              <a:path w="2268202" h="1239005">
                <a:moveTo>
                  <a:pt x="0" y="0"/>
                </a:moveTo>
                <a:lnTo>
                  <a:pt x="2268202" y="0"/>
                </a:lnTo>
                <a:lnTo>
                  <a:pt x="2268202" y="1239005"/>
                </a:lnTo>
                <a:lnTo>
                  <a:pt x="0" y="1239005"/>
                </a:lnTo>
                <a:lnTo>
                  <a:pt x="0" y="0"/>
                </a:lnTo>
                <a:close/>
              </a:path>
            </a:pathLst>
          </a:custGeom>
          <a:blipFill>
            <a:blip r:embed="rId5"/>
            <a:stretch>
              <a:fillRect/>
            </a:stretch>
          </a:blipFill>
          <a:ln w="76200" cap="sq">
            <a:solidFill>
              <a:srgbClr val="000000"/>
            </a:solidFill>
            <a:prstDash val="solid"/>
            <a:miter/>
          </a:ln>
        </p:spPr>
      </p:sp>
      <p:sp>
        <p:nvSpPr>
          <p:cNvPr id="19" name="Freeform 19"/>
          <p:cNvSpPr/>
          <p:nvPr/>
        </p:nvSpPr>
        <p:spPr>
          <a:xfrm>
            <a:off x="6240432" y="6109002"/>
            <a:ext cx="2268202" cy="1239005"/>
          </a:xfrm>
          <a:custGeom>
            <a:avLst/>
            <a:gdLst/>
            <a:ahLst/>
            <a:cxnLst/>
            <a:rect l="l" t="t" r="r" b="b"/>
            <a:pathLst>
              <a:path w="2268202" h="1239005">
                <a:moveTo>
                  <a:pt x="0" y="0"/>
                </a:moveTo>
                <a:lnTo>
                  <a:pt x="2268202" y="0"/>
                </a:lnTo>
                <a:lnTo>
                  <a:pt x="2268202" y="1239005"/>
                </a:lnTo>
                <a:lnTo>
                  <a:pt x="0" y="1239005"/>
                </a:lnTo>
                <a:lnTo>
                  <a:pt x="0" y="0"/>
                </a:lnTo>
                <a:close/>
              </a:path>
            </a:pathLst>
          </a:custGeom>
          <a:blipFill>
            <a:blip r:embed="rId5"/>
            <a:stretch>
              <a:fillRect/>
            </a:stretch>
          </a:blipFill>
          <a:ln w="76200" cap="sq">
            <a:solidFill>
              <a:srgbClr val="000000"/>
            </a:solidFill>
            <a:prstDash val="solid"/>
            <a:miter/>
          </a:ln>
        </p:spPr>
      </p:sp>
      <p:sp>
        <p:nvSpPr>
          <p:cNvPr id="20" name="Freeform 20"/>
          <p:cNvSpPr/>
          <p:nvPr/>
        </p:nvSpPr>
        <p:spPr>
          <a:xfrm>
            <a:off x="9042034" y="6109002"/>
            <a:ext cx="2268202" cy="1239005"/>
          </a:xfrm>
          <a:custGeom>
            <a:avLst/>
            <a:gdLst/>
            <a:ahLst/>
            <a:cxnLst/>
            <a:rect l="l" t="t" r="r" b="b"/>
            <a:pathLst>
              <a:path w="2268202" h="1239005">
                <a:moveTo>
                  <a:pt x="0" y="0"/>
                </a:moveTo>
                <a:lnTo>
                  <a:pt x="2268201" y="0"/>
                </a:lnTo>
                <a:lnTo>
                  <a:pt x="2268201" y="1239005"/>
                </a:lnTo>
                <a:lnTo>
                  <a:pt x="0" y="1239005"/>
                </a:lnTo>
                <a:lnTo>
                  <a:pt x="0" y="0"/>
                </a:lnTo>
                <a:close/>
              </a:path>
            </a:pathLst>
          </a:custGeom>
          <a:blipFill>
            <a:blip r:embed="rId5"/>
            <a:stretch>
              <a:fillRect/>
            </a:stretch>
          </a:blipFill>
          <a:ln w="76200" cap="sq">
            <a:solidFill>
              <a:srgbClr val="000000"/>
            </a:solidFill>
            <a:prstDash val="solid"/>
            <a:miter/>
          </a:ln>
        </p:spPr>
      </p:sp>
      <p:sp>
        <p:nvSpPr>
          <p:cNvPr id="21" name="Freeform 21"/>
          <p:cNvSpPr/>
          <p:nvPr/>
        </p:nvSpPr>
        <p:spPr>
          <a:xfrm>
            <a:off x="12465120" y="6109002"/>
            <a:ext cx="2268202" cy="1239005"/>
          </a:xfrm>
          <a:custGeom>
            <a:avLst/>
            <a:gdLst/>
            <a:ahLst/>
            <a:cxnLst/>
            <a:rect l="l" t="t" r="r" b="b"/>
            <a:pathLst>
              <a:path w="2268202" h="1239005">
                <a:moveTo>
                  <a:pt x="0" y="0"/>
                </a:moveTo>
                <a:lnTo>
                  <a:pt x="2268202" y="0"/>
                </a:lnTo>
                <a:lnTo>
                  <a:pt x="2268202" y="1239005"/>
                </a:lnTo>
                <a:lnTo>
                  <a:pt x="0" y="1239005"/>
                </a:lnTo>
                <a:lnTo>
                  <a:pt x="0" y="0"/>
                </a:lnTo>
                <a:close/>
              </a:path>
            </a:pathLst>
          </a:custGeom>
          <a:blipFill>
            <a:blip r:embed="rId5"/>
            <a:stretch>
              <a:fillRect/>
            </a:stretch>
          </a:blipFill>
          <a:ln w="76200" cap="sq">
            <a:solidFill>
              <a:srgbClr val="000000"/>
            </a:solidFill>
            <a:prstDash val="solid"/>
            <a:miter/>
          </a:ln>
        </p:spPr>
      </p:sp>
      <p:sp>
        <p:nvSpPr>
          <p:cNvPr id="22" name="Freeform 22"/>
          <p:cNvSpPr/>
          <p:nvPr/>
        </p:nvSpPr>
        <p:spPr>
          <a:xfrm>
            <a:off x="15386427" y="6166152"/>
            <a:ext cx="2268202" cy="1239005"/>
          </a:xfrm>
          <a:custGeom>
            <a:avLst/>
            <a:gdLst/>
            <a:ahLst/>
            <a:cxnLst/>
            <a:rect l="l" t="t" r="r" b="b"/>
            <a:pathLst>
              <a:path w="2268202" h="1239005">
                <a:moveTo>
                  <a:pt x="0" y="0"/>
                </a:moveTo>
                <a:lnTo>
                  <a:pt x="2268201" y="0"/>
                </a:lnTo>
                <a:lnTo>
                  <a:pt x="2268201" y="1239005"/>
                </a:lnTo>
                <a:lnTo>
                  <a:pt x="0" y="1239005"/>
                </a:lnTo>
                <a:lnTo>
                  <a:pt x="0" y="0"/>
                </a:lnTo>
                <a:close/>
              </a:path>
            </a:pathLst>
          </a:custGeom>
          <a:blipFill>
            <a:blip r:embed="rId5"/>
            <a:stretch>
              <a:fillRect/>
            </a:stretch>
          </a:blipFill>
          <a:ln w="76200" cap="sq">
            <a:solidFill>
              <a:srgbClr val="000000"/>
            </a:solidFill>
            <a:prstDash val="solid"/>
            <a:miter/>
          </a:ln>
        </p:spPr>
      </p:sp>
      <p:sp>
        <p:nvSpPr>
          <p:cNvPr id="23" name="AutoShape 23"/>
          <p:cNvSpPr/>
          <p:nvPr/>
        </p:nvSpPr>
        <p:spPr>
          <a:xfrm>
            <a:off x="2901573" y="4404888"/>
            <a:ext cx="462485" cy="0"/>
          </a:xfrm>
          <a:prstGeom prst="line">
            <a:avLst/>
          </a:prstGeom>
          <a:ln w="38100" cap="flat">
            <a:solidFill>
              <a:srgbClr val="000000"/>
            </a:solidFill>
            <a:prstDash val="solid"/>
            <a:headEnd type="none" w="sm" len="sm"/>
            <a:tailEnd type="arrow" w="med" len="sm"/>
          </a:ln>
        </p:spPr>
      </p:sp>
      <p:sp>
        <p:nvSpPr>
          <p:cNvPr id="24" name="AutoShape 24"/>
          <p:cNvSpPr/>
          <p:nvPr/>
        </p:nvSpPr>
        <p:spPr>
          <a:xfrm>
            <a:off x="5703175" y="4404888"/>
            <a:ext cx="462485" cy="0"/>
          </a:xfrm>
          <a:prstGeom prst="line">
            <a:avLst/>
          </a:prstGeom>
          <a:ln w="38100" cap="flat">
            <a:solidFill>
              <a:srgbClr val="000000"/>
            </a:solidFill>
            <a:prstDash val="solid"/>
            <a:headEnd type="none" w="sm" len="sm"/>
            <a:tailEnd type="arrow" w="med" len="sm"/>
          </a:ln>
        </p:spPr>
      </p:sp>
      <p:sp>
        <p:nvSpPr>
          <p:cNvPr id="25" name="AutoShape 25"/>
          <p:cNvSpPr/>
          <p:nvPr/>
        </p:nvSpPr>
        <p:spPr>
          <a:xfrm>
            <a:off x="8508634" y="4385838"/>
            <a:ext cx="462485" cy="0"/>
          </a:xfrm>
          <a:prstGeom prst="line">
            <a:avLst/>
          </a:prstGeom>
          <a:ln w="38100" cap="flat">
            <a:solidFill>
              <a:srgbClr val="000000"/>
            </a:solidFill>
            <a:prstDash val="solid"/>
            <a:headEnd type="none" w="sm" len="sm"/>
            <a:tailEnd type="arrow" w="med" len="sm"/>
          </a:ln>
        </p:spPr>
      </p:sp>
      <p:sp>
        <p:nvSpPr>
          <p:cNvPr id="26" name="AutoShape 26"/>
          <p:cNvSpPr/>
          <p:nvPr/>
        </p:nvSpPr>
        <p:spPr>
          <a:xfrm flipV="1">
            <a:off x="11310235" y="4385838"/>
            <a:ext cx="1154885" cy="19050"/>
          </a:xfrm>
          <a:prstGeom prst="line">
            <a:avLst/>
          </a:prstGeom>
          <a:ln w="38100" cap="flat">
            <a:solidFill>
              <a:srgbClr val="000000"/>
            </a:solidFill>
            <a:prstDash val="solid"/>
            <a:headEnd type="none" w="sm" len="sm"/>
            <a:tailEnd type="arrow" w="med" len="sm"/>
          </a:ln>
        </p:spPr>
      </p:sp>
      <p:sp>
        <p:nvSpPr>
          <p:cNvPr id="27" name="AutoShape 27"/>
          <p:cNvSpPr/>
          <p:nvPr/>
        </p:nvSpPr>
        <p:spPr>
          <a:xfrm>
            <a:off x="4569074" y="5646517"/>
            <a:ext cx="0" cy="462485"/>
          </a:xfrm>
          <a:prstGeom prst="line">
            <a:avLst/>
          </a:prstGeom>
          <a:ln w="38100" cap="flat">
            <a:solidFill>
              <a:srgbClr val="000000"/>
            </a:solidFill>
            <a:prstDash val="solid"/>
            <a:headEnd type="none" w="sm" len="sm"/>
            <a:tailEnd type="arrow" w="med" len="sm"/>
          </a:ln>
        </p:spPr>
      </p:sp>
      <p:sp>
        <p:nvSpPr>
          <p:cNvPr id="28" name="AutoShape 28"/>
          <p:cNvSpPr/>
          <p:nvPr/>
        </p:nvSpPr>
        <p:spPr>
          <a:xfrm flipV="1">
            <a:off x="4566367" y="5646517"/>
            <a:ext cx="9032855" cy="19050"/>
          </a:xfrm>
          <a:prstGeom prst="line">
            <a:avLst/>
          </a:prstGeom>
          <a:ln w="38100" cap="flat">
            <a:solidFill>
              <a:srgbClr val="000000"/>
            </a:solidFill>
            <a:prstDash val="solid"/>
            <a:headEnd type="none" w="sm" len="sm"/>
            <a:tailEnd type="none" w="sm" len="sm"/>
          </a:ln>
        </p:spPr>
      </p:sp>
      <p:sp>
        <p:nvSpPr>
          <p:cNvPr id="29" name="AutoShape 29"/>
          <p:cNvSpPr/>
          <p:nvPr/>
        </p:nvSpPr>
        <p:spPr>
          <a:xfrm flipH="1">
            <a:off x="13581021" y="5005341"/>
            <a:ext cx="18200" cy="635550"/>
          </a:xfrm>
          <a:prstGeom prst="line">
            <a:avLst/>
          </a:prstGeom>
          <a:ln w="38100" cap="flat">
            <a:solidFill>
              <a:srgbClr val="000000"/>
            </a:solidFill>
            <a:prstDash val="solid"/>
            <a:headEnd type="none" w="sm" len="sm"/>
            <a:tailEnd type="none" w="sm" len="sm"/>
          </a:ln>
        </p:spPr>
      </p:sp>
      <p:sp>
        <p:nvSpPr>
          <p:cNvPr id="30" name="AutoShape 30"/>
          <p:cNvSpPr/>
          <p:nvPr/>
        </p:nvSpPr>
        <p:spPr>
          <a:xfrm>
            <a:off x="5703175" y="6747554"/>
            <a:ext cx="462485" cy="0"/>
          </a:xfrm>
          <a:prstGeom prst="line">
            <a:avLst/>
          </a:prstGeom>
          <a:ln w="38100" cap="flat">
            <a:solidFill>
              <a:srgbClr val="000000"/>
            </a:solidFill>
            <a:prstDash val="solid"/>
            <a:headEnd type="none" w="sm" len="sm"/>
            <a:tailEnd type="arrow" w="med" len="sm"/>
          </a:ln>
        </p:spPr>
      </p:sp>
      <p:sp>
        <p:nvSpPr>
          <p:cNvPr id="31" name="AutoShape 31"/>
          <p:cNvSpPr/>
          <p:nvPr/>
        </p:nvSpPr>
        <p:spPr>
          <a:xfrm>
            <a:off x="8508634" y="6766604"/>
            <a:ext cx="462485" cy="0"/>
          </a:xfrm>
          <a:prstGeom prst="line">
            <a:avLst/>
          </a:prstGeom>
          <a:ln w="38100" cap="flat">
            <a:solidFill>
              <a:srgbClr val="000000"/>
            </a:solidFill>
            <a:prstDash val="solid"/>
            <a:headEnd type="none" w="sm" len="sm"/>
            <a:tailEnd type="arrow" w="med" len="sm"/>
          </a:ln>
        </p:spPr>
      </p:sp>
      <p:sp>
        <p:nvSpPr>
          <p:cNvPr id="32" name="AutoShape 32"/>
          <p:cNvSpPr/>
          <p:nvPr/>
        </p:nvSpPr>
        <p:spPr>
          <a:xfrm>
            <a:off x="11310235" y="6766604"/>
            <a:ext cx="1105913" cy="0"/>
          </a:xfrm>
          <a:prstGeom prst="line">
            <a:avLst/>
          </a:prstGeom>
          <a:ln w="38100" cap="flat">
            <a:solidFill>
              <a:srgbClr val="000000"/>
            </a:solidFill>
            <a:prstDash val="solid"/>
            <a:headEnd type="none" w="sm" len="sm"/>
            <a:tailEnd type="arrow" w="med" len="sm"/>
          </a:ln>
        </p:spPr>
      </p:sp>
      <p:sp>
        <p:nvSpPr>
          <p:cNvPr id="33" name="AutoShape 33"/>
          <p:cNvSpPr/>
          <p:nvPr/>
        </p:nvSpPr>
        <p:spPr>
          <a:xfrm>
            <a:off x="4569074" y="3284787"/>
            <a:ext cx="5628008" cy="13"/>
          </a:xfrm>
          <a:prstGeom prst="line">
            <a:avLst/>
          </a:prstGeom>
          <a:ln w="38100" cap="flat">
            <a:solidFill>
              <a:srgbClr val="000000"/>
            </a:solidFill>
            <a:prstDash val="solid"/>
            <a:headEnd type="none" w="sm" len="sm"/>
            <a:tailEnd type="none" w="sm" len="sm"/>
          </a:ln>
        </p:spPr>
      </p:sp>
      <p:sp>
        <p:nvSpPr>
          <p:cNvPr id="34" name="AutoShape 34"/>
          <p:cNvSpPr/>
          <p:nvPr/>
        </p:nvSpPr>
        <p:spPr>
          <a:xfrm>
            <a:off x="4566367" y="3303850"/>
            <a:ext cx="0" cy="462485"/>
          </a:xfrm>
          <a:prstGeom prst="line">
            <a:avLst/>
          </a:prstGeom>
          <a:ln w="38100" cap="flat">
            <a:solidFill>
              <a:srgbClr val="000000"/>
            </a:solidFill>
            <a:prstDash val="solid"/>
            <a:headEnd type="none" w="sm" len="sm"/>
            <a:tailEnd type="arrow" w="med" len="sm"/>
          </a:ln>
        </p:spPr>
      </p:sp>
      <p:sp>
        <p:nvSpPr>
          <p:cNvPr id="35" name="AutoShape 35"/>
          <p:cNvSpPr/>
          <p:nvPr/>
        </p:nvSpPr>
        <p:spPr>
          <a:xfrm flipH="1">
            <a:off x="4566367" y="7331897"/>
            <a:ext cx="335" cy="478596"/>
          </a:xfrm>
          <a:prstGeom prst="line">
            <a:avLst/>
          </a:prstGeom>
          <a:ln w="38100" cap="flat">
            <a:solidFill>
              <a:srgbClr val="000000"/>
            </a:solidFill>
            <a:prstDash val="solid"/>
            <a:headEnd type="none" w="sm" len="sm"/>
            <a:tailEnd type="none" w="sm" len="sm"/>
          </a:ln>
        </p:spPr>
      </p:sp>
      <p:sp>
        <p:nvSpPr>
          <p:cNvPr id="36" name="AutoShape 36"/>
          <p:cNvSpPr/>
          <p:nvPr/>
        </p:nvSpPr>
        <p:spPr>
          <a:xfrm flipV="1">
            <a:off x="4546959" y="7810492"/>
            <a:ext cx="5629175" cy="19012"/>
          </a:xfrm>
          <a:prstGeom prst="line">
            <a:avLst/>
          </a:prstGeom>
          <a:ln w="38100" cap="flat">
            <a:solidFill>
              <a:srgbClr val="000000"/>
            </a:solidFill>
            <a:prstDash val="solid"/>
            <a:headEnd type="none" w="sm" len="sm"/>
            <a:tailEnd type="none" w="sm" len="sm"/>
          </a:ln>
        </p:spPr>
      </p:sp>
      <p:sp>
        <p:nvSpPr>
          <p:cNvPr id="37" name="AutoShape 37"/>
          <p:cNvSpPr/>
          <p:nvPr/>
        </p:nvSpPr>
        <p:spPr>
          <a:xfrm flipV="1">
            <a:off x="10176134" y="7367019"/>
            <a:ext cx="0" cy="462485"/>
          </a:xfrm>
          <a:prstGeom prst="line">
            <a:avLst/>
          </a:prstGeom>
          <a:ln w="38100" cap="flat">
            <a:solidFill>
              <a:srgbClr val="000000"/>
            </a:solidFill>
            <a:prstDash val="solid"/>
            <a:headEnd type="none" w="sm" len="sm"/>
            <a:tailEnd type="arrow" w="med" len="sm"/>
          </a:ln>
        </p:spPr>
      </p:sp>
      <p:sp>
        <p:nvSpPr>
          <p:cNvPr id="38" name="AutoShape 38"/>
          <p:cNvSpPr/>
          <p:nvPr/>
        </p:nvSpPr>
        <p:spPr>
          <a:xfrm flipH="1">
            <a:off x="10175967" y="3303863"/>
            <a:ext cx="335" cy="478596"/>
          </a:xfrm>
          <a:prstGeom prst="line">
            <a:avLst/>
          </a:prstGeom>
          <a:ln w="38100" cap="flat">
            <a:solidFill>
              <a:srgbClr val="000000"/>
            </a:solidFill>
            <a:prstDash val="solid"/>
            <a:headEnd type="none" w="sm" len="sm"/>
            <a:tailEnd type="none" w="sm" len="sm"/>
          </a:ln>
        </p:spPr>
      </p:sp>
      <p:sp>
        <p:nvSpPr>
          <p:cNvPr id="39" name="Freeform 39"/>
          <p:cNvSpPr/>
          <p:nvPr/>
        </p:nvSpPr>
        <p:spPr>
          <a:xfrm>
            <a:off x="3584988" y="4265102"/>
            <a:ext cx="274330" cy="279572"/>
          </a:xfrm>
          <a:custGeom>
            <a:avLst/>
            <a:gdLst/>
            <a:ahLst/>
            <a:cxnLst/>
            <a:rect l="l" t="t" r="r" b="b"/>
            <a:pathLst>
              <a:path w="274330" h="279572">
                <a:moveTo>
                  <a:pt x="0" y="0"/>
                </a:moveTo>
                <a:lnTo>
                  <a:pt x="274331" y="0"/>
                </a:lnTo>
                <a:lnTo>
                  <a:pt x="274331" y="279572"/>
                </a:lnTo>
                <a:lnTo>
                  <a:pt x="0" y="279572"/>
                </a:lnTo>
                <a:lnTo>
                  <a:pt x="0" y="0"/>
                </a:lnTo>
                <a:close/>
              </a:path>
            </a:pathLst>
          </a:custGeom>
          <a:blipFill>
            <a:blip r:embed="rId6"/>
            <a:stretch>
              <a:fillRect/>
            </a:stretch>
          </a:blipFill>
        </p:spPr>
      </p:sp>
      <p:sp>
        <p:nvSpPr>
          <p:cNvPr id="40" name="TextBox 40"/>
          <p:cNvSpPr txBox="1"/>
          <p:nvPr/>
        </p:nvSpPr>
        <p:spPr>
          <a:xfrm>
            <a:off x="473101" y="3959118"/>
            <a:ext cx="2588743" cy="815340"/>
          </a:xfrm>
          <a:prstGeom prst="rect">
            <a:avLst/>
          </a:prstGeom>
        </p:spPr>
        <p:txBody>
          <a:bodyPr lIns="0" tIns="0" rIns="0" bIns="0" rtlCol="0" anchor="t">
            <a:spAutoFit/>
          </a:bodyPr>
          <a:lstStyle/>
          <a:p>
            <a:pPr algn="ctr">
              <a:lnSpc>
                <a:spcPts val="3359"/>
              </a:lnSpc>
            </a:pPr>
            <a:r>
              <a:rPr lang="en-US" sz="2400">
                <a:solidFill>
                  <a:srgbClr val="000000"/>
                </a:solidFill>
                <a:latin typeface="Alatsi"/>
                <a:ea typeface="Alatsi"/>
                <a:cs typeface="Alatsi"/>
                <a:sym typeface="Alatsi"/>
              </a:rPr>
              <a:t>Welcome + Instructions</a:t>
            </a:r>
          </a:p>
        </p:txBody>
      </p:sp>
      <p:sp>
        <p:nvSpPr>
          <p:cNvPr id="41" name="TextBox 41"/>
          <p:cNvSpPr txBox="1"/>
          <p:nvPr/>
        </p:nvSpPr>
        <p:spPr>
          <a:xfrm>
            <a:off x="6080161" y="4168668"/>
            <a:ext cx="2588743" cy="396240"/>
          </a:xfrm>
          <a:prstGeom prst="rect">
            <a:avLst/>
          </a:prstGeom>
        </p:spPr>
        <p:txBody>
          <a:bodyPr lIns="0" tIns="0" rIns="0" bIns="0" rtlCol="0" anchor="t">
            <a:spAutoFit/>
          </a:bodyPr>
          <a:lstStyle/>
          <a:p>
            <a:pPr algn="ctr">
              <a:lnSpc>
                <a:spcPts val="3359"/>
              </a:lnSpc>
            </a:pPr>
            <a:r>
              <a:rPr lang="en-US" sz="2400">
                <a:solidFill>
                  <a:srgbClr val="000000"/>
                </a:solidFill>
                <a:latin typeface="Alatsi"/>
                <a:ea typeface="Alatsi"/>
                <a:cs typeface="Alatsi"/>
                <a:sym typeface="Alatsi"/>
              </a:rPr>
              <a:t>dialogue 1</a:t>
            </a:r>
          </a:p>
        </p:txBody>
      </p:sp>
      <p:sp>
        <p:nvSpPr>
          <p:cNvPr id="42" name="Freeform 42"/>
          <p:cNvSpPr/>
          <p:nvPr/>
        </p:nvSpPr>
        <p:spPr>
          <a:xfrm>
            <a:off x="10885049" y="4265102"/>
            <a:ext cx="274330" cy="279572"/>
          </a:xfrm>
          <a:custGeom>
            <a:avLst/>
            <a:gdLst/>
            <a:ahLst/>
            <a:cxnLst/>
            <a:rect l="l" t="t" r="r" b="b"/>
            <a:pathLst>
              <a:path w="274330" h="279572">
                <a:moveTo>
                  <a:pt x="0" y="0"/>
                </a:moveTo>
                <a:lnTo>
                  <a:pt x="274330" y="0"/>
                </a:lnTo>
                <a:lnTo>
                  <a:pt x="274330" y="279572"/>
                </a:lnTo>
                <a:lnTo>
                  <a:pt x="0" y="279572"/>
                </a:lnTo>
                <a:lnTo>
                  <a:pt x="0" y="0"/>
                </a:lnTo>
                <a:close/>
              </a:path>
            </a:pathLst>
          </a:custGeom>
          <a:blipFill>
            <a:blip r:embed="rId6"/>
            <a:stretch>
              <a:fillRect/>
            </a:stretch>
          </a:blipFill>
        </p:spPr>
      </p:sp>
      <p:sp>
        <p:nvSpPr>
          <p:cNvPr id="43" name="TextBox 43"/>
          <p:cNvSpPr txBox="1"/>
          <p:nvPr/>
        </p:nvSpPr>
        <p:spPr>
          <a:xfrm>
            <a:off x="12304850" y="3978168"/>
            <a:ext cx="2588743" cy="763270"/>
          </a:xfrm>
          <a:prstGeom prst="rect">
            <a:avLst/>
          </a:prstGeom>
        </p:spPr>
        <p:txBody>
          <a:bodyPr lIns="0" tIns="0" rIns="0" bIns="0" rtlCol="0" anchor="t">
            <a:spAutoFit/>
          </a:bodyPr>
          <a:lstStyle/>
          <a:p>
            <a:pPr algn="ctr">
              <a:lnSpc>
                <a:spcPts val="3080"/>
              </a:lnSpc>
            </a:pPr>
            <a:r>
              <a:rPr lang="en-US" sz="2200">
                <a:solidFill>
                  <a:srgbClr val="000000"/>
                </a:solidFill>
                <a:latin typeface="Alatsi"/>
                <a:ea typeface="Alatsi"/>
                <a:cs typeface="Alatsi"/>
                <a:sym typeface="Alatsi"/>
              </a:rPr>
              <a:t>comprehension</a:t>
            </a:r>
          </a:p>
          <a:p>
            <a:pPr algn="ctr">
              <a:lnSpc>
                <a:spcPts val="3080"/>
              </a:lnSpc>
            </a:pPr>
            <a:r>
              <a:rPr lang="en-US" sz="2200">
                <a:solidFill>
                  <a:srgbClr val="000000"/>
                </a:solidFill>
                <a:latin typeface="Alatsi"/>
                <a:ea typeface="Alatsi"/>
                <a:cs typeface="Alatsi"/>
                <a:sym typeface="Alatsi"/>
              </a:rPr>
              <a:t>questions</a:t>
            </a:r>
          </a:p>
        </p:txBody>
      </p:sp>
      <p:sp>
        <p:nvSpPr>
          <p:cNvPr id="44" name="Freeform 44"/>
          <p:cNvSpPr/>
          <p:nvPr/>
        </p:nvSpPr>
        <p:spPr>
          <a:xfrm>
            <a:off x="3584988" y="6626818"/>
            <a:ext cx="274330" cy="279572"/>
          </a:xfrm>
          <a:custGeom>
            <a:avLst/>
            <a:gdLst/>
            <a:ahLst/>
            <a:cxnLst/>
            <a:rect l="l" t="t" r="r" b="b"/>
            <a:pathLst>
              <a:path w="274330" h="279572">
                <a:moveTo>
                  <a:pt x="0" y="0"/>
                </a:moveTo>
                <a:lnTo>
                  <a:pt x="274331" y="0"/>
                </a:lnTo>
                <a:lnTo>
                  <a:pt x="274331" y="279573"/>
                </a:lnTo>
                <a:lnTo>
                  <a:pt x="0" y="279573"/>
                </a:lnTo>
                <a:lnTo>
                  <a:pt x="0" y="0"/>
                </a:lnTo>
                <a:close/>
              </a:path>
            </a:pathLst>
          </a:custGeom>
          <a:blipFill>
            <a:blip r:embed="rId6"/>
            <a:stretch>
              <a:fillRect/>
            </a:stretch>
          </a:blipFill>
        </p:spPr>
      </p:sp>
      <p:sp>
        <p:nvSpPr>
          <p:cNvPr id="45" name="TextBox 45"/>
          <p:cNvSpPr txBox="1"/>
          <p:nvPr/>
        </p:nvSpPr>
        <p:spPr>
          <a:xfrm>
            <a:off x="6080161" y="6549434"/>
            <a:ext cx="2588743" cy="396240"/>
          </a:xfrm>
          <a:prstGeom prst="rect">
            <a:avLst/>
          </a:prstGeom>
        </p:spPr>
        <p:txBody>
          <a:bodyPr lIns="0" tIns="0" rIns="0" bIns="0" rtlCol="0" anchor="t">
            <a:spAutoFit/>
          </a:bodyPr>
          <a:lstStyle/>
          <a:p>
            <a:pPr algn="ctr">
              <a:lnSpc>
                <a:spcPts val="3359"/>
              </a:lnSpc>
            </a:pPr>
            <a:r>
              <a:rPr lang="en-US" sz="2400">
                <a:solidFill>
                  <a:srgbClr val="000000"/>
                </a:solidFill>
                <a:latin typeface="Alatsi"/>
                <a:ea typeface="Alatsi"/>
                <a:cs typeface="Alatsi"/>
                <a:sym typeface="Alatsi"/>
              </a:rPr>
              <a:t>dialogue 2</a:t>
            </a:r>
          </a:p>
        </p:txBody>
      </p:sp>
      <p:sp>
        <p:nvSpPr>
          <p:cNvPr id="46" name="Freeform 46"/>
          <p:cNvSpPr/>
          <p:nvPr/>
        </p:nvSpPr>
        <p:spPr>
          <a:xfrm>
            <a:off x="10885049" y="6626818"/>
            <a:ext cx="274330" cy="279572"/>
          </a:xfrm>
          <a:custGeom>
            <a:avLst/>
            <a:gdLst/>
            <a:ahLst/>
            <a:cxnLst/>
            <a:rect l="l" t="t" r="r" b="b"/>
            <a:pathLst>
              <a:path w="274330" h="279572">
                <a:moveTo>
                  <a:pt x="0" y="0"/>
                </a:moveTo>
                <a:lnTo>
                  <a:pt x="274330" y="0"/>
                </a:lnTo>
                <a:lnTo>
                  <a:pt x="274330" y="279573"/>
                </a:lnTo>
                <a:lnTo>
                  <a:pt x="0" y="279573"/>
                </a:lnTo>
                <a:lnTo>
                  <a:pt x="0" y="0"/>
                </a:lnTo>
                <a:close/>
              </a:path>
            </a:pathLst>
          </a:custGeom>
          <a:blipFill>
            <a:blip r:embed="rId6"/>
            <a:stretch>
              <a:fillRect/>
            </a:stretch>
          </a:blipFill>
        </p:spPr>
      </p:sp>
      <p:sp>
        <p:nvSpPr>
          <p:cNvPr id="47" name="TextBox 47"/>
          <p:cNvSpPr txBox="1"/>
          <p:nvPr/>
        </p:nvSpPr>
        <p:spPr>
          <a:xfrm>
            <a:off x="12416148" y="6365920"/>
            <a:ext cx="2317174" cy="763270"/>
          </a:xfrm>
          <a:prstGeom prst="rect">
            <a:avLst/>
          </a:prstGeom>
        </p:spPr>
        <p:txBody>
          <a:bodyPr lIns="0" tIns="0" rIns="0" bIns="0" rtlCol="0" anchor="t">
            <a:spAutoFit/>
          </a:bodyPr>
          <a:lstStyle/>
          <a:p>
            <a:pPr algn="ctr">
              <a:lnSpc>
                <a:spcPts val="3080"/>
              </a:lnSpc>
            </a:pPr>
            <a:r>
              <a:rPr lang="en-US" sz="2200">
                <a:solidFill>
                  <a:srgbClr val="000000"/>
                </a:solidFill>
                <a:latin typeface="Alatsi"/>
                <a:ea typeface="Alatsi"/>
                <a:cs typeface="Alatsi"/>
                <a:sym typeface="Alatsi"/>
              </a:rPr>
              <a:t>comprehension</a:t>
            </a:r>
          </a:p>
          <a:p>
            <a:pPr algn="ctr">
              <a:lnSpc>
                <a:spcPts val="3080"/>
              </a:lnSpc>
            </a:pPr>
            <a:r>
              <a:rPr lang="en-US" sz="2200">
                <a:solidFill>
                  <a:srgbClr val="000000"/>
                </a:solidFill>
                <a:latin typeface="Alatsi"/>
                <a:ea typeface="Alatsi"/>
                <a:cs typeface="Alatsi"/>
                <a:sym typeface="Alatsi"/>
              </a:rPr>
              <a:t>questions</a:t>
            </a:r>
          </a:p>
        </p:txBody>
      </p:sp>
      <p:sp>
        <p:nvSpPr>
          <p:cNvPr id="48" name="TextBox 48"/>
          <p:cNvSpPr txBox="1"/>
          <p:nvPr/>
        </p:nvSpPr>
        <p:spPr>
          <a:xfrm>
            <a:off x="15226156" y="6568484"/>
            <a:ext cx="2588743" cy="396240"/>
          </a:xfrm>
          <a:prstGeom prst="rect">
            <a:avLst/>
          </a:prstGeom>
        </p:spPr>
        <p:txBody>
          <a:bodyPr lIns="0" tIns="0" rIns="0" bIns="0" rtlCol="0" anchor="t">
            <a:spAutoFit/>
          </a:bodyPr>
          <a:lstStyle/>
          <a:p>
            <a:pPr algn="ctr">
              <a:lnSpc>
                <a:spcPts val="3359"/>
              </a:lnSpc>
            </a:pPr>
            <a:r>
              <a:rPr lang="en-US" sz="2400">
                <a:solidFill>
                  <a:srgbClr val="000000"/>
                </a:solidFill>
                <a:latin typeface="Alatsi"/>
                <a:ea typeface="Alatsi"/>
                <a:cs typeface="Alatsi"/>
                <a:sym typeface="Alatsi"/>
              </a:rPr>
              <a:t>end page</a:t>
            </a:r>
          </a:p>
        </p:txBody>
      </p:sp>
      <p:sp>
        <p:nvSpPr>
          <p:cNvPr id="49" name="TextBox 49"/>
          <p:cNvSpPr txBox="1"/>
          <p:nvPr/>
        </p:nvSpPr>
        <p:spPr>
          <a:xfrm>
            <a:off x="6012156" y="2941470"/>
            <a:ext cx="2588743" cy="396240"/>
          </a:xfrm>
          <a:prstGeom prst="rect">
            <a:avLst/>
          </a:prstGeom>
        </p:spPr>
        <p:txBody>
          <a:bodyPr lIns="0" tIns="0" rIns="0" bIns="0" rtlCol="0" anchor="t">
            <a:spAutoFit/>
          </a:bodyPr>
          <a:lstStyle/>
          <a:p>
            <a:pPr algn="ctr">
              <a:lnSpc>
                <a:spcPts val="3359"/>
              </a:lnSpc>
            </a:pPr>
            <a:r>
              <a:rPr lang="en-US" sz="2400">
                <a:solidFill>
                  <a:srgbClr val="84CBF5"/>
                </a:solidFill>
                <a:latin typeface="Alatsi"/>
                <a:ea typeface="Alatsi"/>
                <a:cs typeface="Alatsi"/>
                <a:sym typeface="Alatsi"/>
              </a:rPr>
              <a:t>X5</a:t>
            </a:r>
          </a:p>
        </p:txBody>
      </p:sp>
      <p:sp>
        <p:nvSpPr>
          <p:cNvPr id="50" name="TextBox 50"/>
          <p:cNvSpPr txBox="1"/>
          <p:nvPr/>
        </p:nvSpPr>
        <p:spPr>
          <a:xfrm>
            <a:off x="6012156" y="7799373"/>
            <a:ext cx="2588743" cy="396240"/>
          </a:xfrm>
          <a:prstGeom prst="rect">
            <a:avLst/>
          </a:prstGeom>
        </p:spPr>
        <p:txBody>
          <a:bodyPr lIns="0" tIns="0" rIns="0" bIns="0" rtlCol="0" anchor="t">
            <a:spAutoFit/>
          </a:bodyPr>
          <a:lstStyle/>
          <a:p>
            <a:pPr algn="ctr">
              <a:lnSpc>
                <a:spcPts val="3359"/>
              </a:lnSpc>
            </a:pPr>
            <a:r>
              <a:rPr lang="en-US" sz="2400">
                <a:solidFill>
                  <a:srgbClr val="84CBF5"/>
                </a:solidFill>
                <a:latin typeface="Alatsi"/>
                <a:ea typeface="Alatsi"/>
                <a:cs typeface="Alatsi"/>
                <a:sym typeface="Alatsi"/>
              </a:rPr>
              <a:t>X5</a:t>
            </a:r>
          </a:p>
        </p:txBody>
      </p:sp>
      <p:sp>
        <p:nvSpPr>
          <p:cNvPr id="51" name="AutoShape 51"/>
          <p:cNvSpPr/>
          <p:nvPr/>
        </p:nvSpPr>
        <p:spPr>
          <a:xfrm>
            <a:off x="14733322" y="6785654"/>
            <a:ext cx="462485" cy="0"/>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FFFFF"/>
            </a:solidFill>
          </p:spPr>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357841" y="3288515"/>
            <a:ext cx="503827" cy="50382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357841" y="5855512"/>
            <a:ext cx="503827" cy="50382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507803" y="3288515"/>
            <a:ext cx="503827" cy="50382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507803" y="6713987"/>
            <a:ext cx="503827" cy="50382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u="sng">
                <a:solidFill>
                  <a:srgbClr val="000000"/>
                </a:solidFill>
                <a:latin typeface="Alatsi"/>
                <a:ea typeface="Alatsi"/>
                <a:cs typeface="Alatsi"/>
                <a:sym typeface="Alatsi"/>
              </a:rPr>
              <a:t>IMPLEMENTATION</a:t>
            </a:r>
          </a:p>
        </p:txBody>
      </p:sp>
      <p:sp>
        <p:nvSpPr>
          <p:cNvPr id="18" name="TextBox 18"/>
          <p:cNvSpPr txBox="1"/>
          <p:nvPr/>
        </p:nvSpPr>
        <p:spPr>
          <a:xfrm>
            <a:off x="3064840" y="3100056"/>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Phase 1</a:t>
            </a:r>
          </a:p>
        </p:txBody>
      </p:sp>
      <p:sp>
        <p:nvSpPr>
          <p:cNvPr id="19" name="TextBox 19"/>
          <p:cNvSpPr txBox="1"/>
          <p:nvPr/>
        </p:nvSpPr>
        <p:spPr>
          <a:xfrm>
            <a:off x="3064840" y="4009376"/>
            <a:ext cx="6021555" cy="1082771"/>
          </a:xfrm>
          <a:prstGeom prst="rect">
            <a:avLst/>
          </a:prstGeom>
        </p:spPr>
        <p:txBody>
          <a:bodyPr lIns="0" tIns="0" rIns="0" bIns="0" rtlCol="0" anchor="t">
            <a:spAutoFit/>
          </a:bodyPr>
          <a:lstStyle/>
          <a:p>
            <a:pPr algn="l">
              <a:lnSpc>
                <a:spcPts val="4369"/>
              </a:lnSpc>
            </a:pPr>
            <a:r>
              <a:rPr lang="en-US" sz="3121">
                <a:solidFill>
                  <a:srgbClr val="000000"/>
                </a:solidFill>
                <a:latin typeface="Canva Sans"/>
                <a:ea typeface="Canva Sans"/>
                <a:cs typeface="Canva Sans"/>
                <a:sym typeface="Canva Sans"/>
              </a:rPr>
              <a:t>We used a sketchpad to write the intro and the instruction </a:t>
            </a:r>
          </a:p>
        </p:txBody>
      </p:sp>
      <p:sp>
        <p:nvSpPr>
          <p:cNvPr id="20" name="TextBox 20"/>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21" name="TextBox 21"/>
          <p:cNvSpPr txBox="1"/>
          <p:nvPr/>
        </p:nvSpPr>
        <p:spPr>
          <a:xfrm>
            <a:off x="3064840" y="5667053"/>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Phase 2</a:t>
            </a:r>
          </a:p>
        </p:txBody>
      </p:sp>
      <p:sp>
        <p:nvSpPr>
          <p:cNvPr id="22" name="TextBox 22"/>
          <p:cNvSpPr txBox="1"/>
          <p:nvPr/>
        </p:nvSpPr>
        <p:spPr>
          <a:xfrm>
            <a:off x="3064840" y="6576373"/>
            <a:ext cx="6021555" cy="3292571"/>
          </a:xfrm>
          <a:prstGeom prst="rect">
            <a:avLst/>
          </a:prstGeom>
        </p:spPr>
        <p:txBody>
          <a:bodyPr lIns="0" tIns="0" rIns="0" bIns="0" rtlCol="0" anchor="t">
            <a:spAutoFit/>
          </a:bodyPr>
          <a:lstStyle/>
          <a:p>
            <a:pPr algn="l">
              <a:lnSpc>
                <a:spcPts val="4369"/>
              </a:lnSpc>
            </a:pPr>
            <a:r>
              <a:rPr lang="en-US" sz="3121">
                <a:solidFill>
                  <a:srgbClr val="000000"/>
                </a:solidFill>
                <a:latin typeface="Canva Sans"/>
                <a:ea typeface="Canva Sans"/>
                <a:cs typeface="Canva Sans"/>
                <a:sym typeface="Canva Sans"/>
              </a:rPr>
              <a:t>We created a sequence with 4 loops (one for each version of the 2 dialogues) where we added the fixation dots, the dialogues and the eyetracker logs </a:t>
            </a:r>
          </a:p>
        </p:txBody>
      </p:sp>
      <p:sp>
        <p:nvSpPr>
          <p:cNvPr id="23" name="TextBox 23"/>
          <p:cNvSpPr txBox="1"/>
          <p:nvPr/>
        </p:nvSpPr>
        <p:spPr>
          <a:xfrm>
            <a:off x="10214802" y="3100056"/>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Phase 3</a:t>
            </a:r>
          </a:p>
        </p:txBody>
      </p:sp>
      <p:sp>
        <p:nvSpPr>
          <p:cNvPr id="24" name="TextBox 24"/>
          <p:cNvSpPr txBox="1"/>
          <p:nvPr/>
        </p:nvSpPr>
        <p:spPr>
          <a:xfrm>
            <a:off x="10214802" y="4009376"/>
            <a:ext cx="6848358" cy="2187671"/>
          </a:xfrm>
          <a:prstGeom prst="rect">
            <a:avLst/>
          </a:prstGeom>
        </p:spPr>
        <p:txBody>
          <a:bodyPr lIns="0" tIns="0" rIns="0" bIns="0" rtlCol="0" anchor="t">
            <a:spAutoFit/>
          </a:bodyPr>
          <a:lstStyle/>
          <a:p>
            <a:pPr algn="l">
              <a:lnSpc>
                <a:spcPts val="4369"/>
              </a:lnSpc>
            </a:pPr>
            <a:r>
              <a:rPr lang="en-US" sz="3121">
                <a:solidFill>
                  <a:srgbClr val="000000"/>
                </a:solidFill>
                <a:latin typeface="Canva Sans"/>
                <a:ea typeface="Canva Sans"/>
                <a:cs typeface="Canva Sans"/>
                <a:sym typeface="Canva Sans"/>
              </a:rPr>
              <a:t>We then wrote the script for: </a:t>
            </a:r>
          </a:p>
          <a:p>
            <a:pPr marL="673870" lvl="1" indent="-336935" algn="l">
              <a:lnSpc>
                <a:spcPts val="4369"/>
              </a:lnSpc>
              <a:buFont typeface="Arial"/>
              <a:buChar char="•"/>
            </a:pPr>
            <a:r>
              <a:rPr lang="en-US" sz="3121">
                <a:solidFill>
                  <a:srgbClr val="000000"/>
                </a:solidFill>
                <a:latin typeface="Canva Sans"/>
                <a:ea typeface="Canva Sans"/>
                <a:cs typeface="Canva Sans"/>
                <a:sym typeface="Canva Sans"/>
              </a:rPr>
              <a:t>Gaze detection</a:t>
            </a:r>
          </a:p>
          <a:p>
            <a:pPr marL="673870" lvl="1" indent="-336935" algn="l">
              <a:lnSpc>
                <a:spcPts val="4369"/>
              </a:lnSpc>
              <a:buFont typeface="Arial"/>
              <a:buChar char="•"/>
            </a:pPr>
            <a:r>
              <a:rPr lang="en-US" sz="3121">
                <a:solidFill>
                  <a:srgbClr val="000000"/>
                </a:solidFill>
                <a:latin typeface="Canva Sans"/>
                <a:ea typeface="Canva Sans"/>
                <a:cs typeface="Canva Sans"/>
                <a:sym typeface="Canva Sans"/>
              </a:rPr>
              <a:t>Randomization of the 4 dialogues</a:t>
            </a:r>
          </a:p>
        </p:txBody>
      </p:sp>
      <p:sp>
        <p:nvSpPr>
          <p:cNvPr id="25" name="TextBox 25"/>
          <p:cNvSpPr txBox="1"/>
          <p:nvPr/>
        </p:nvSpPr>
        <p:spPr>
          <a:xfrm>
            <a:off x="10214802" y="6525528"/>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Phase 4</a:t>
            </a:r>
          </a:p>
        </p:txBody>
      </p:sp>
      <p:sp>
        <p:nvSpPr>
          <p:cNvPr id="26" name="TextBox 26"/>
          <p:cNvSpPr txBox="1"/>
          <p:nvPr/>
        </p:nvSpPr>
        <p:spPr>
          <a:xfrm>
            <a:off x="10214802" y="7434848"/>
            <a:ext cx="6848358" cy="1635221"/>
          </a:xfrm>
          <a:prstGeom prst="rect">
            <a:avLst/>
          </a:prstGeom>
        </p:spPr>
        <p:txBody>
          <a:bodyPr lIns="0" tIns="0" rIns="0" bIns="0" rtlCol="0" anchor="t">
            <a:spAutoFit/>
          </a:bodyPr>
          <a:lstStyle/>
          <a:p>
            <a:pPr algn="l">
              <a:lnSpc>
                <a:spcPts val="4369"/>
              </a:lnSpc>
            </a:pPr>
            <a:r>
              <a:rPr lang="en-US" sz="3121">
                <a:solidFill>
                  <a:srgbClr val="000000"/>
                </a:solidFill>
                <a:latin typeface="Canva Sans"/>
                <a:ea typeface="Canva Sans"/>
                <a:cs typeface="Canva Sans"/>
                <a:sym typeface="Canva Sans"/>
              </a:rPr>
              <a:t>In the same sequence we added 4 loops for the comprehension questions</a:t>
            </a:r>
          </a:p>
        </p:txBody>
      </p:sp>
      <p:sp>
        <p:nvSpPr>
          <p:cNvPr id="27" name="AutoShape 27"/>
          <p:cNvSpPr/>
          <p:nvPr/>
        </p:nvSpPr>
        <p:spPr>
          <a:xfrm flipH="1" flipV="1">
            <a:off x="1085850" y="7289441"/>
            <a:ext cx="5403" cy="2997456"/>
          </a:xfrm>
          <a:prstGeom prst="line">
            <a:avLst/>
          </a:prstGeom>
          <a:ln w="114300" cap="flat">
            <a:solidFill>
              <a:srgbClr val="84CBF5"/>
            </a:solidFill>
            <a:prstDash val="solid"/>
            <a:headEnd type="none" w="sm" len="sm"/>
            <a:tailEnd type="none" w="sm" len="sm"/>
          </a:ln>
        </p:spPr>
      </p:sp>
      <p:sp>
        <p:nvSpPr>
          <p:cNvPr id="28" name="AutoShape 28"/>
          <p:cNvSpPr/>
          <p:nvPr/>
        </p:nvSpPr>
        <p:spPr>
          <a:xfrm flipH="1" flipV="1">
            <a:off x="1090490" y="-104525"/>
            <a:ext cx="5403" cy="2997456"/>
          </a:xfrm>
          <a:prstGeom prst="line">
            <a:avLst/>
          </a:prstGeom>
          <a:ln w="114300" cap="flat">
            <a:solidFill>
              <a:srgbClr val="84CBF5"/>
            </a:solidFill>
            <a:prstDash val="solid"/>
            <a:headEnd type="none" w="sm" len="sm"/>
            <a:tailEnd type="none" w="sm" len="sm"/>
          </a:ln>
        </p:spPr>
      </p:sp>
      <p:grpSp>
        <p:nvGrpSpPr>
          <p:cNvPr id="29" name="Group 29"/>
          <p:cNvGrpSpPr/>
          <p:nvPr/>
        </p:nvGrpSpPr>
        <p:grpSpPr>
          <a:xfrm>
            <a:off x="15859155" y="0"/>
            <a:ext cx="1562612" cy="1673225"/>
            <a:chOff x="0" y="0"/>
            <a:chExt cx="2083482" cy="2230967"/>
          </a:xfrm>
        </p:grpSpPr>
        <p:grpSp>
          <p:nvGrpSpPr>
            <p:cNvPr id="30" name="Group 30"/>
            <p:cNvGrpSpPr/>
            <p:nvPr/>
          </p:nvGrpSpPr>
          <p:grpSpPr>
            <a:xfrm>
              <a:off x="75599" y="0"/>
              <a:ext cx="1932284" cy="2230967"/>
              <a:chOff x="0" y="0"/>
              <a:chExt cx="703982" cy="812800"/>
            </a:xfrm>
          </p:grpSpPr>
          <p:sp>
            <p:nvSpPr>
              <p:cNvPr id="31" name="Freeform 3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32" name="TextBox 3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7</a:t>
              </a:r>
            </a:p>
          </p:txBody>
        </p:sp>
      </p:grpSp>
      <p:sp>
        <p:nvSpPr>
          <p:cNvPr id="34" name="Freeform 34"/>
          <p:cNvSpPr/>
          <p:nvPr/>
        </p:nvSpPr>
        <p:spPr>
          <a:xfrm>
            <a:off x="1263762" y="-145860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Freeform 35"/>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6" name="TextBox 36"/>
          <p:cNvSpPr txBox="1"/>
          <p:nvPr/>
        </p:nvSpPr>
        <p:spPr>
          <a:xfrm>
            <a:off x="7311628" y="2251076"/>
            <a:ext cx="366474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(on OpenSesame)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918390" y="866775"/>
            <a:ext cx="10451219" cy="1450976"/>
          </a:xfrm>
          <a:prstGeom prst="rect">
            <a:avLst/>
          </a:prstGeom>
        </p:spPr>
        <p:txBody>
          <a:bodyPr lIns="0" tIns="0" rIns="0" bIns="0" rtlCol="0" anchor="t">
            <a:spAutoFit/>
          </a:bodyPr>
          <a:lstStyle/>
          <a:p>
            <a:pPr algn="ctr">
              <a:lnSpc>
                <a:spcPts val="11899"/>
              </a:lnSpc>
            </a:pPr>
            <a:r>
              <a:rPr lang="en-US" sz="8499" u="sng">
                <a:solidFill>
                  <a:srgbClr val="000000"/>
                </a:solidFill>
                <a:latin typeface="Alatsi"/>
                <a:ea typeface="Alatsi"/>
                <a:cs typeface="Alatsi"/>
                <a:sym typeface="Alatsi"/>
              </a:rPr>
              <a:t>PROBLEMS</a:t>
            </a:r>
          </a:p>
        </p:txBody>
      </p:sp>
      <p:sp>
        <p:nvSpPr>
          <p:cNvPr id="3" name="TextBox 3"/>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Team Jaguar | 2024</a:t>
            </a:r>
          </a:p>
        </p:txBody>
      </p:sp>
      <p:sp>
        <p:nvSpPr>
          <p:cNvPr id="4" name="AutoShape 4"/>
          <p:cNvSpPr/>
          <p:nvPr/>
        </p:nvSpPr>
        <p:spPr>
          <a:xfrm flipH="1" flipV="1">
            <a:off x="1090490" y="-104525"/>
            <a:ext cx="5403" cy="2997456"/>
          </a:xfrm>
          <a:prstGeom prst="line">
            <a:avLst/>
          </a:prstGeom>
          <a:ln w="114300" cap="flat">
            <a:solidFill>
              <a:srgbClr val="84CBF5"/>
            </a:solidFill>
            <a:prstDash val="solid"/>
            <a:headEnd type="none" w="sm" len="sm"/>
            <a:tailEnd type="none" w="sm" len="sm"/>
          </a:ln>
        </p:spPr>
      </p:sp>
      <p:sp>
        <p:nvSpPr>
          <p:cNvPr id="5" name="AutoShape 5"/>
          <p:cNvSpPr/>
          <p:nvPr/>
        </p:nvSpPr>
        <p:spPr>
          <a:xfrm flipH="1" flipV="1">
            <a:off x="1085850" y="7289441"/>
            <a:ext cx="5403" cy="2997456"/>
          </a:xfrm>
          <a:prstGeom prst="line">
            <a:avLst/>
          </a:prstGeom>
          <a:ln w="114300" cap="flat">
            <a:solidFill>
              <a:srgbClr val="84CBF5"/>
            </a:solidFill>
            <a:prstDash val="solid"/>
            <a:headEnd type="none" w="sm" len="sm"/>
            <a:tailEnd type="none" w="sm" len="sm"/>
          </a:ln>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4CBF5"/>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8</a:t>
              </a:r>
            </a:p>
          </p:txBody>
        </p:sp>
      </p:grpSp>
      <p:sp>
        <p:nvSpPr>
          <p:cNvPr id="11" name="Freeform 11"/>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0402771" y="3218377"/>
            <a:ext cx="6450970" cy="2573239"/>
            <a:chOff x="0" y="0"/>
            <a:chExt cx="1699021" cy="677726"/>
          </a:xfrm>
        </p:grpSpPr>
        <p:sp>
          <p:nvSpPr>
            <p:cNvPr id="14" name="Freeform 14"/>
            <p:cNvSpPr/>
            <p:nvPr/>
          </p:nvSpPr>
          <p:spPr>
            <a:xfrm>
              <a:off x="0" y="0"/>
              <a:ext cx="1699021" cy="677725"/>
            </a:xfrm>
            <a:custGeom>
              <a:avLst/>
              <a:gdLst/>
              <a:ahLst/>
              <a:cxnLst/>
              <a:rect l="l" t="t" r="r" b="b"/>
              <a:pathLst>
                <a:path w="1699021" h="677725">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4F2"/>
            </a:solidFill>
          </p:spPr>
        </p:sp>
        <p:sp>
          <p:nvSpPr>
            <p:cNvPr id="15" name="TextBox 15"/>
            <p:cNvSpPr txBox="1"/>
            <p:nvPr/>
          </p:nvSpPr>
          <p:spPr>
            <a:xfrm>
              <a:off x="0" y="-38100"/>
              <a:ext cx="1699021" cy="715826"/>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0907980" y="3447661"/>
            <a:ext cx="5497475" cy="2174997"/>
          </a:xfrm>
          <a:prstGeom prst="rect">
            <a:avLst/>
          </a:prstGeom>
        </p:spPr>
        <p:txBody>
          <a:bodyPr lIns="0" tIns="0" rIns="0" bIns="0" rtlCol="0" anchor="t">
            <a:spAutoFit/>
          </a:bodyPr>
          <a:lstStyle/>
          <a:p>
            <a:pPr algn="l">
              <a:lnSpc>
                <a:spcPts val="3493"/>
              </a:lnSpc>
            </a:pPr>
            <a:r>
              <a:rPr lang="en-US" sz="2495">
                <a:solidFill>
                  <a:srgbClr val="000000"/>
                </a:solidFill>
                <a:latin typeface="Alatsi"/>
                <a:ea typeface="Alatsi"/>
                <a:cs typeface="Alatsi"/>
                <a:sym typeface="Alatsi"/>
              </a:rPr>
              <a:t>We came up with dialogues that were way easier to understand and we also managed to rewrite the longer sentences so that all have the same number of words</a:t>
            </a:r>
          </a:p>
        </p:txBody>
      </p:sp>
      <p:grpSp>
        <p:nvGrpSpPr>
          <p:cNvPr id="17" name="Group 17"/>
          <p:cNvGrpSpPr/>
          <p:nvPr/>
        </p:nvGrpSpPr>
        <p:grpSpPr>
          <a:xfrm>
            <a:off x="10417896" y="6685061"/>
            <a:ext cx="6450970" cy="2573239"/>
            <a:chOff x="0" y="0"/>
            <a:chExt cx="1699021" cy="677726"/>
          </a:xfrm>
        </p:grpSpPr>
        <p:sp>
          <p:nvSpPr>
            <p:cNvPr id="18" name="Freeform 18"/>
            <p:cNvSpPr/>
            <p:nvPr/>
          </p:nvSpPr>
          <p:spPr>
            <a:xfrm>
              <a:off x="0" y="0"/>
              <a:ext cx="1699021" cy="677725"/>
            </a:xfrm>
            <a:custGeom>
              <a:avLst/>
              <a:gdLst/>
              <a:ahLst/>
              <a:cxnLst/>
              <a:rect l="l" t="t" r="r" b="b"/>
              <a:pathLst>
                <a:path w="1699021" h="677725">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4F2"/>
            </a:solidFill>
          </p:spPr>
        </p:sp>
        <p:sp>
          <p:nvSpPr>
            <p:cNvPr id="19" name="TextBox 19"/>
            <p:cNvSpPr txBox="1"/>
            <p:nvPr/>
          </p:nvSpPr>
          <p:spPr>
            <a:xfrm>
              <a:off x="0" y="-38100"/>
              <a:ext cx="1699021" cy="715826"/>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0907980" y="6940476"/>
            <a:ext cx="5592792" cy="2114550"/>
          </a:xfrm>
          <a:prstGeom prst="rect">
            <a:avLst/>
          </a:prstGeom>
        </p:spPr>
        <p:txBody>
          <a:bodyPr lIns="0" tIns="0" rIns="0" bIns="0" rtlCol="0" anchor="t">
            <a:spAutoFit/>
          </a:bodyPr>
          <a:lstStyle/>
          <a:p>
            <a:pPr algn="l">
              <a:lnSpc>
                <a:spcPts val="4200"/>
              </a:lnSpc>
            </a:pPr>
            <a:r>
              <a:rPr lang="en-US" sz="3000">
                <a:solidFill>
                  <a:srgbClr val="000000"/>
                </a:solidFill>
                <a:latin typeface="Alatsi"/>
                <a:ea typeface="Alatsi"/>
                <a:cs typeface="Alatsi"/>
                <a:sym typeface="Alatsi"/>
              </a:rPr>
              <a:t>We added a small script and changed the logs names to make sure we were getting the right data</a:t>
            </a:r>
          </a:p>
        </p:txBody>
      </p:sp>
      <p:grpSp>
        <p:nvGrpSpPr>
          <p:cNvPr id="21" name="Group 21"/>
          <p:cNvGrpSpPr/>
          <p:nvPr/>
        </p:nvGrpSpPr>
        <p:grpSpPr>
          <a:xfrm>
            <a:off x="10116616" y="2598456"/>
            <a:ext cx="3331781" cy="884922"/>
            <a:chOff x="0" y="0"/>
            <a:chExt cx="877506" cy="233066"/>
          </a:xfrm>
        </p:grpSpPr>
        <p:sp>
          <p:nvSpPr>
            <p:cNvPr id="22" name="Freeform 22"/>
            <p:cNvSpPr/>
            <p:nvPr/>
          </p:nvSpPr>
          <p:spPr>
            <a:xfrm>
              <a:off x="0" y="0"/>
              <a:ext cx="877506" cy="233066"/>
            </a:xfrm>
            <a:custGeom>
              <a:avLst/>
              <a:gdLst/>
              <a:ahLst/>
              <a:cxnLst/>
              <a:rect l="l" t="t" r="r" b="b"/>
              <a:pathLst>
                <a:path w="877506" h="233066">
                  <a:moveTo>
                    <a:pt x="116533" y="0"/>
                  </a:moveTo>
                  <a:lnTo>
                    <a:pt x="760973" y="0"/>
                  </a:lnTo>
                  <a:cubicBezTo>
                    <a:pt x="825332" y="0"/>
                    <a:pt x="877506" y="52174"/>
                    <a:pt x="877506" y="116533"/>
                  </a:cubicBezTo>
                  <a:lnTo>
                    <a:pt x="877506" y="116533"/>
                  </a:lnTo>
                  <a:cubicBezTo>
                    <a:pt x="877506" y="180892"/>
                    <a:pt x="825332" y="233066"/>
                    <a:pt x="760973" y="233066"/>
                  </a:cubicBezTo>
                  <a:lnTo>
                    <a:pt x="116533" y="233066"/>
                  </a:lnTo>
                  <a:cubicBezTo>
                    <a:pt x="52174" y="233066"/>
                    <a:pt x="0" y="180892"/>
                    <a:pt x="0" y="116533"/>
                  </a:cubicBezTo>
                  <a:lnTo>
                    <a:pt x="0" y="116533"/>
                  </a:lnTo>
                  <a:cubicBezTo>
                    <a:pt x="0" y="52174"/>
                    <a:pt x="52174" y="0"/>
                    <a:pt x="116533" y="0"/>
                  </a:cubicBezTo>
                  <a:close/>
                </a:path>
              </a:pathLst>
            </a:custGeom>
            <a:solidFill>
              <a:srgbClr val="84CBF5"/>
            </a:solidFill>
          </p:spPr>
        </p:sp>
        <p:sp>
          <p:nvSpPr>
            <p:cNvPr id="23" name="TextBox 23"/>
            <p:cNvSpPr txBox="1"/>
            <p:nvPr/>
          </p:nvSpPr>
          <p:spPr>
            <a:xfrm>
              <a:off x="0" y="-38100"/>
              <a:ext cx="877506" cy="271166"/>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0177326" y="2670929"/>
            <a:ext cx="3210360" cy="671957"/>
          </a:xfrm>
          <a:prstGeom prst="rect">
            <a:avLst/>
          </a:prstGeom>
        </p:spPr>
        <p:txBody>
          <a:bodyPr lIns="0" tIns="0" rIns="0" bIns="0" rtlCol="0" anchor="t">
            <a:spAutoFit/>
          </a:bodyPr>
          <a:lstStyle/>
          <a:p>
            <a:pPr algn="ctr">
              <a:lnSpc>
                <a:spcPts val="5488"/>
              </a:lnSpc>
            </a:pPr>
            <a:r>
              <a:rPr lang="en-US" sz="3920">
                <a:solidFill>
                  <a:srgbClr val="000000"/>
                </a:solidFill>
                <a:latin typeface="Alatsi"/>
                <a:ea typeface="Alatsi"/>
                <a:cs typeface="Alatsi"/>
                <a:sym typeface="Alatsi"/>
              </a:rPr>
              <a:t>SOLUTION #1</a:t>
            </a:r>
          </a:p>
        </p:txBody>
      </p:sp>
      <p:grpSp>
        <p:nvGrpSpPr>
          <p:cNvPr id="25" name="Group 25"/>
          <p:cNvGrpSpPr/>
          <p:nvPr/>
        </p:nvGrpSpPr>
        <p:grpSpPr>
          <a:xfrm>
            <a:off x="10302805" y="6103179"/>
            <a:ext cx="3237213" cy="884922"/>
            <a:chOff x="0" y="0"/>
            <a:chExt cx="852599" cy="233066"/>
          </a:xfrm>
        </p:grpSpPr>
        <p:sp>
          <p:nvSpPr>
            <p:cNvPr id="26" name="Freeform 26"/>
            <p:cNvSpPr/>
            <p:nvPr/>
          </p:nvSpPr>
          <p:spPr>
            <a:xfrm>
              <a:off x="0" y="0"/>
              <a:ext cx="852599" cy="233066"/>
            </a:xfrm>
            <a:custGeom>
              <a:avLst/>
              <a:gdLst/>
              <a:ahLst/>
              <a:cxnLst/>
              <a:rect l="l" t="t" r="r" b="b"/>
              <a:pathLst>
                <a:path w="852599" h="233066">
                  <a:moveTo>
                    <a:pt x="116533" y="0"/>
                  </a:moveTo>
                  <a:lnTo>
                    <a:pt x="736066" y="0"/>
                  </a:lnTo>
                  <a:cubicBezTo>
                    <a:pt x="800426" y="0"/>
                    <a:pt x="852599" y="52174"/>
                    <a:pt x="852599" y="116533"/>
                  </a:cubicBezTo>
                  <a:lnTo>
                    <a:pt x="852599" y="116533"/>
                  </a:lnTo>
                  <a:cubicBezTo>
                    <a:pt x="852599" y="180892"/>
                    <a:pt x="800426" y="233066"/>
                    <a:pt x="736066" y="233066"/>
                  </a:cubicBezTo>
                  <a:lnTo>
                    <a:pt x="116533" y="233066"/>
                  </a:lnTo>
                  <a:cubicBezTo>
                    <a:pt x="52174" y="233066"/>
                    <a:pt x="0" y="180892"/>
                    <a:pt x="0" y="116533"/>
                  </a:cubicBezTo>
                  <a:lnTo>
                    <a:pt x="0" y="116533"/>
                  </a:lnTo>
                  <a:cubicBezTo>
                    <a:pt x="0" y="52174"/>
                    <a:pt x="52174" y="0"/>
                    <a:pt x="116533" y="0"/>
                  </a:cubicBezTo>
                  <a:close/>
                </a:path>
              </a:pathLst>
            </a:custGeom>
            <a:solidFill>
              <a:srgbClr val="84CBF5"/>
            </a:solidFill>
          </p:spPr>
        </p:sp>
        <p:sp>
          <p:nvSpPr>
            <p:cNvPr id="27" name="TextBox 27"/>
            <p:cNvSpPr txBox="1"/>
            <p:nvPr/>
          </p:nvSpPr>
          <p:spPr>
            <a:xfrm>
              <a:off x="0" y="-38100"/>
              <a:ext cx="852599" cy="271166"/>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10478606" y="6171562"/>
            <a:ext cx="2969791" cy="671957"/>
          </a:xfrm>
          <a:prstGeom prst="rect">
            <a:avLst/>
          </a:prstGeom>
        </p:spPr>
        <p:txBody>
          <a:bodyPr lIns="0" tIns="0" rIns="0" bIns="0" rtlCol="0" anchor="t">
            <a:spAutoFit/>
          </a:bodyPr>
          <a:lstStyle/>
          <a:p>
            <a:pPr algn="ctr">
              <a:lnSpc>
                <a:spcPts val="5488"/>
              </a:lnSpc>
            </a:pPr>
            <a:r>
              <a:rPr lang="en-US" sz="3920">
                <a:solidFill>
                  <a:srgbClr val="000000"/>
                </a:solidFill>
                <a:latin typeface="Alatsi"/>
                <a:ea typeface="Alatsi"/>
                <a:cs typeface="Alatsi"/>
                <a:sym typeface="Alatsi"/>
              </a:rPr>
              <a:t>SOLUTION #2</a:t>
            </a:r>
          </a:p>
        </p:txBody>
      </p:sp>
      <p:grpSp>
        <p:nvGrpSpPr>
          <p:cNvPr id="29" name="Group 29"/>
          <p:cNvGrpSpPr/>
          <p:nvPr/>
        </p:nvGrpSpPr>
        <p:grpSpPr>
          <a:xfrm>
            <a:off x="2677906" y="3218377"/>
            <a:ext cx="6450970" cy="2573239"/>
            <a:chOff x="0" y="0"/>
            <a:chExt cx="1699021" cy="677726"/>
          </a:xfrm>
        </p:grpSpPr>
        <p:sp>
          <p:nvSpPr>
            <p:cNvPr id="30" name="Freeform 30"/>
            <p:cNvSpPr/>
            <p:nvPr/>
          </p:nvSpPr>
          <p:spPr>
            <a:xfrm>
              <a:off x="0" y="0"/>
              <a:ext cx="1699021" cy="677725"/>
            </a:xfrm>
            <a:custGeom>
              <a:avLst/>
              <a:gdLst/>
              <a:ahLst/>
              <a:cxnLst/>
              <a:rect l="l" t="t" r="r" b="b"/>
              <a:pathLst>
                <a:path w="1699021" h="677725">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4F2"/>
            </a:solidFill>
          </p:spPr>
        </p:sp>
        <p:sp>
          <p:nvSpPr>
            <p:cNvPr id="31" name="TextBox 31"/>
            <p:cNvSpPr txBox="1"/>
            <p:nvPr/>
          </p:nvSpPr>
          <p:spPr>
            <a:xfrm>
              <a:off x="0" y="-38100"/>
              <a:ext cx="1699021" cy="715826"/>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3183115" y="3438136"/>
            <a:ext cx="5497475" cy="2076572"/>
          </a:xfrm>
          <a:prstGeom prst="rect">
            <a:avLst/>
          </a:prstGeom>
        </p:spPr>
        <p:txBody>
          <a:bodyPr lIns="0" tIns="0" rIns="0" bIns="0" rtlCol="0" anchor="t">
            <a:spAutoFit/>
          </a:bodyPr>
          <a:lstStyle/>
          <a:p>
            <a:pPr algn="l">
              <a:lnSpc>
                <a:spcPts val="4193"/>
              </a:lnSpc>
            </a:pPr>
            <a:r>
              <a:rPr lang="en-US" sz="2995" u="sng" dirty="0">
                <a:solidFill>
                  <a:srgbClr val="000000"/>
                </a:solidFill>
                <a:latin typeface="Alatsi"/>
                <a:ea typeface="Alatsi"/>
                <a:cs typeface="Alatsi"/>
                <a:sym typeface="Alatsi"/>
              </a:rPr>
              <a:t>The dialogues</a:t>
            </a:r>
          </a:p>
          <a:p>
            <a:pPr marL="646662" lvl="1" indent="-323331" algn="l">
              <a:lnSpc>
                <a:spcPts val="4193"/>
              </a:lnSpc>
              <a:buAutoNum type="arabicPeriod"/>
            </a:pPr>
            <a:r>
              <a:rPr lang="en-US" sz="2995" dirty="0">
                <a:solidFill>
                  <a:srgbClr val="000000"/>
                </a:solidFill>
                <a:latin typeface="Alatsi"/>
                <a:ea typeface="Alatsi"/>
                <a:cs typeface="Alatsi"/>
                <a:sym typeface="Alatsi"/>
              </a:rPr>
              <a:t> Were too difficult to understand</a:t>
            </a:r>
          </a:p>
          <a:p>
            <a:pPr marL="646662" lvl="1" indent="-323331" algn="l">
              <a:lnSpc>
                <a:spcPts val="4193"/>
              </a:lnSpc>
              <a:buAutoNum type="arabicPeriod"/>
            </a:pPr>
            <a:r>
              <a:rPr lang="en-US" sz="2995" dirty="0">
                <a:solidFill>
                  <a:srgbClr val="000000"/>
                </a:solidFill>
                <a:latin typeface="Alatsi"/>
                <a:ea typeface="Alatsi"/>
                <a:cs typeface="Alatsi"/>
                <a:sym typeface="Alatsi"/>
              </a:rPr>
              <a:t> Were not the same length</a:t>
            </a:r>
          </a:p>
        </p:txBody>
      </p:sp>
      <p:grpSp>
        <p:nvGrpSpPr>
          <p:cNvPr id="33" name="Group 33"/>
          <p:cNvGrpSpPr/>
          <p:nvPr/>
        </p:nvGrpSpPr>
        <p:grpSpPr>
          <a:xfrm>
            <a:off x="2693030" y="6685061"/>
            <a:ext cx="6450970" cy="2573239"/>
            <a:chOff x="0" y="0"/>
            <a:chExt cx="1699021" cy="677726"/>
          </a:xfrm>
        </p:grpSpPr>
        <p:sp>
          <p:nvSpPr>
            <p:cNvPr id="34" name="Freeform 34"/>
            <p:cNvSpPr/>
            <p:nvPr/>
          </p:nvSpPr>
          <p:spPr>
            <a:xfrm>
              <a:off x="0" y="0"/>
              <a:ext cx="1699021" cy="677725"/>
            </a:xfrm>
            <a:custGeom>
              <a:avLst/>
              <a:gdLst/>
              <a:ahLst/>
              <a:cxnLst/>
              <a:rect l="l" t="t" r="r" b="b"/>
              <a:pathLst>
                <a:path w="1699021" h="677725">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4F2"/>
            </a:solidFill>
          </p:spPr>
        </p:sp>
        <p:sp>
          <p:nvSpPr>
            <p:cNvPr id="35" name="TextBox 35"/>
            <p:cNvSpPr txBox="1"/>
            <p:nvPr/>
          </p:nvSpPr>
          <p:spPr>
            <a:xfrm>
              <a:off x="0" y="-38100"/>
              <a:ext cx="1699021" cy="715826"/>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3087799" y="7152530"/>
            <a:ext cx="5592792" cy="1581150"/>
          </a:xfrm>
          <a:prstGeom prst="rect">
            <a:avLst/>
          </a:prstGeom>
        </p:spPr>
        <p:txBody>
          <a:bodyPr lIns="0" tIns="0" rIns="0" bIns="0" rtlCol="0" anchor="t">
            <a:spAutoFit/>
          </a:bodyPr>
          <a:lstStyle/>
          <a:p>
            <a:pPr algn="l">
              <a:lnSpc>
                <a:spcPts val="4200"/>
              </a:lnSpc>
            </a:pPr>
            <a:r>
              <a:rPr lang="en-US" sz="3000" u="sng">
                <a:solidFill>
                  <a:srgbClr val="000000"/>
                </a:solidFill>
                <a:latin typeface="Alatsi"/>
                <a:ea typeface="Alatsi"/>
                <a:cs typeface="Alatsi"/>
                <a:sym typeface="Alatsi"/>
              </a:rPr>
              <a:t>Storing data</a:t>
            </a:r>
          </a:p>
          <a:p>
            <a:pPr marL="647700" lvl="1" indent="-323850" algn="l">
              <a:lnSpc>
                <a:spcPts val="4200"/>
              </a:lnSpc>
              <a:buAutoNum type="arabicPeriod"/>
            </a:pPr>
            <a:r>
              <a:rPr lang="en-US" sz="3000">
                <a:solidFill>
                  <a:srgbClr val="000000"/>
                </a:solidFill>
                <a:latin typeface="Alatsi"/>
                <a:ea typeface="Alatsi"/>
                <a:cs typeface="Alatsi"/>
                <a:sym typeface="Alatsi"/>
              </a:rPr>
              <a:t> Some loggers wouldn’t work correctly</a:t>
            </a:r>
          </a:p>
        </p:txBody>
      </p:sp>
      <p:grpSp>
        <p:nvGrpSpPr>
          <p:cNvPr id="37" name="Group 37"/>
          <p:cNvGrpSpPr/>
          <p:nvPr/>
        </p:nvGrpSpPr>
        <p:grpSpPr>
          <a:xfrm>
            <a:off x="2391751" y="2598456"/>
            <a:ext cx="3394271" cy="884922"/>
            <a:chOff x="0" y="0"/>
            <a:chExt cx="877506" cy="233066"/>
          </a:xfrm>
        </p:grpSpPr>
        <p:sp>
          <p:nvSpPr>
            <p:cNvPr id="38" name="Freeform 38"/>
            <p:cNvSpPr/>
            <p:nvPr/>
          </p:nvSpPr>
          <p:spPr>
            <a:xfrm>
              <a:off x="0" y="0"/>
              <a:ext cx="877506" cy="233066"/>
            </a:xfrm>
            <a:custGeom>
              <a:avLst/>
              <a:gdLst/>
              <a:ahLst/>
              <a:cxnLst/>
              <a:rect l="l" t="t" r="r" b="b"/>
              <a:pathLst>
                <a:path w="877506" h="233066">
                  <a:moveTo>
                    <a:pt x="116533" y="0"/>
                  </a:moveTo>
                  <a:lnTo>
                    <a:pt x="760973" y="0"/>
                  </a:lnTo>
                  <a:cubicBezTo>
                    <a:pt x="825332" y="0"/>
                    <a:pt x="877506" y="52174"/>
                    <a:pt x="877506" y="116533"/>
                  </a:cubicBezTo>
                  <a:lnTo>
                    <a:pt x="877506" y="116533"/>
                  </a:lnTo>
                  <a:cubicBezTo>
                    <a:pt x="877506" y="180892"/>
                    <a:pt x="825332" y="233066"/>
                    <a:pt x="760973" y="233066"/>
                  </a:cubicBezTo>
                  <a:lnTo>
                    <a:pt x="116533" y="233066"/>
                  </a:lnTo>
                  <a:cubicBezTo>
                    <a:pt x="52174" y="233066"/>
                    <a:pt x="0" y="180892"/>
                    <a:pt x="0" y="116533"/>
                  </a:cubicBezTo>
                  <a:lnTo>
                    <a:pt x="0" y="116533"/>
                  </a:lnTo>
                  <a:cubicBezTo>
                    <a:pt x="0" y="52174"/>
                    <a:pt x="52174" y="0"/>
                    <a:pt x="116533" y="0"/>
                  </a:cubicBezTo>
                  <a:close/>
                </a:path>
              </a:pathLst>
            </a:custGeom>
            <a:solidFill>
              <a:srgbClr val="84CBF5"/>
            </a:solidFill>
          </p:spPr>
        </p:sp>
        <p:sp>
          <p:nvSpPr>
            <p:cNvPr id="39" name="TextBox 39"/>
            <p:cNvSpPr txBox="1"/>
            <p:nvPr/>
          </p:nvSpPr>
          <p:spPr>
            <a:xfrm>
              <a:off x="0" y="-38100"/>
              <a:ext cx="877506" cy="271166"/>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2331040" y="2665392"/>
            <a:ext cx="3394271" cy="660950"/>
          </a:xfrm>
          <a:prstGeom prst="rect">
            <a:avLst/>
          </a:prstGeom>
        </p:spPr>
        <p:txBody>
          <a:bodyPr wrap="square" lIns="0" tIns="0" rIns="0" bIns="0" rtlCol="0" anchor="t">
            <a:spAutoFit/>
          </a:bodyPr>
          <a:lstStyle/>
          <a:p>
            <a:pPr algn="ctr">
              <a:lnSpc>
                <a:spcPts val="5488"/>
              </a:lnSpc>
            </a:pPr>
            <a:r>
              <a:rPr lang="it-IT" sz="3920" dirty="0" err="1">
                <a:solidFill>
                  <a:srgbClr val="000000"/>
                </a:solidFill>
                <a:latin typeface="Alatsi"/>
                <a:ea typeface="Alatsi"/>
                <a:cs typeface="Alatsi"/>
                <a:sym typeface="Alatsi"/>
              </a:rPr>
              <a:t>PROBLEM</a:t>
            </a:r>
            <a:r>
              <a:rPr lang="en-US" sz="3920" dirty="0">
                <a:solidFill>
                  <a:srgbClr val="000000"/>
                </a:solidFill>
                <a:latin typeface="Alatsi"/>
                <a:ea typeface="Alatsi"/>
                <a:cs typeface="Alatsi"/>
                <a:sym typeface="Alatsi"/>
              </a:rPr>
              <a:t> </a:t>
            </a:r>
            <a:r>
              <a:rPr lang="it-IT" sz="3920" dirty="0">
                <a:solidFill>
                  <a:srgbClr val="000000"/>
                </a:solidFill>
                <a:latin typeface="Alatsi"/>
                <a:ea typeface="Alatsi"/>
                <a:cs typeface="Alatsi"/>
                <a:sym typeface="Alatsi"/>
              </a:rPr>
              <a:t>#</a:t>
            </a:r>
            <a:r>
              <a:rPr lang="en-US" sz="3920" dirty="0">
                <a:solidFill>
                  <a:srgbClr val="000000"/>
                </a:solidFill>
                <a:latin typeface="Alatsi"/>
                <a:ea typeface="Alatsi"/>
                <a:cs typeface="Alatsi"/>
                <a:sym typeface="Alatsi"/>
              </a:rPr>
              <a:t>1</a:t>
            </a:r>
          </a:p>
        </p:txBody>
      </p:sp>
      <p:grpSp>
        <p:nvGrpSpPr>
          <p:cNvPr id="41" name="Group 41"/>
          <p:cNvGrpSpPr/>
          <p:nvPr/>
        </p:nvGrpSpPr>
        <p:grpSpPr>
          <a:xfrm>
            <a:off x="2577940" y="5958518"/>
            <a:ext cx="2949773" cy="1029583"/>
            <a:chOff x="0" y="-38100"/>
            <a:chExt cx="776895" cy="271166"/>
          </a:xfrm>
        </p:grpSpPr>
        <p:sp>
          <p:nvSpPr>
            <p:cNvPr id="42" name="Freeform 42"/>
            <p:cNvSpPr/>
            <p:nvPr/>
          </p:nvSpPr>
          <p:spPr>
            <a:xfrm>
              <a:off x="0" y="0"/>
              <a:ext cx="776895" cy="233066"/>
            </a:xfrm>
            <a:custGeom>
              <a:avLst/>
              <a:gdLst/>
              <a:ahLst/>
              <a:cxnLst/>
              <a:rect l="l" t="t" r="r" b="b"/>
              <a:pathLst>
                <a:path w="776895" h="233066">
                  <a:moveTo>
                    <a:pt x="116533" y="0"/>
                  </a:moveTo>
                  <a:lnTo>
                    <a:pt x="660362" y="0"/>
                  </a:lnTo>
                  <a:cubicBezTo>
                    <a:pt x="724721" y="0"/>
                    <a:pt x="776895" y="52174"/>
                    <a:pt x="776895" y="116533"/>
                  </a:cubicBezTo>
                  <a:lnTo>
                    <a:pt x="776895" y="116533"/>
                  </a:lnTo>
                  <a:cubicBezTo>
                    <a:pt x="776895" y="180892"/>
                    <a:pt x="724721" y="233066"/>
                    <a:pt x="660362" y="233066"/>
                  </a:cubicBezTo>
                  <a:lnTo>
                    <a:pt x="116533" y="233066"/>
                  </a:lnTo>
                  <a:cubicBezTo>
                    <a:pt x="52174" y="233066"/>
                    <a:pt x="0" y="180892"/>
                    <a:pt x="0" y="116533"/>
                  </a:cubicBezTo>
                  <a:lnTo>
                    <a:pt x="0" y="116533"/>
                  </a:lnTo>
                  <a:cubicBezTo>
                    <a:pt x="0" y="52174"/>
                    <a:pt x="52174" y="0"/>
                    <a:pt x="116533" y="0"/>
                  </a:cubicBezTo>
                  <a:close/>
                </a:path>
              </a:pathLst>
            </a:custGeom>
            <a:solidFill>
              <a:srgbClr val="84CBF5"/>
            </a:solidFill>
          </p:spPr>
        </p:sp>
        <p:sp>
          <p:nvSpPr>
            <p:cNvPr id="43" name="TextBox 43"/>
            <p:cNvSpPr txBox="1"/>
            <p:nvPr/>
          </p:nvSpPr>
          <p:spPr>
            <a:xfrm>
              <a:off x="0" y="-38100"/>
              <a:ext cx="776895" cy="271166"/>
            </a:xfrm>
            <a:prstGeom prst="rect">
              <a:avLst/>
            </a:prstGeom>
          </p:spPr>
          <p:txBody>
            <a:bodyPr lIns="50800" tIns="50800" rIns="50800" bIns="50800" rtlCol="0" anchor="ctr"/>
            <a:lstStyle/>
            <a:p>
              <a:pPr algn="ctr">
                <a:lnSpc>
                  <a:spcPts val="2659"/>
                </a:lnSpc>
              </a:pPr>
              <a:endParaRPr/>
            </a:p>
          </p:txBody>
        </p:sp>
      </p:grpSp>
      <p:sp>
        <p:nvSpPr>
          <p:cNvPr id="44" name="TextBox 44"/>
          <p:cNvSpPr txBox="1"/>
          <p:nvPr/>
        </p:nvSpPr>
        <p:spPr>
          <a:xfrm>
            <a:off x="2577940" y="6171562"/>
            <a:ext cx="2834683" cy="671957"/>
          </a:xfrm>
          <a:prstGeom prst="rect">
            <a:avLst/>
          </a:prstGeom>
        </p:spPr>
        <p:txBody>
          <a:bodyPr lIns="0" tIns="0" rIns="0" bIns="0" rtlCol="0" anchor="t">
            <a:spAutoFit/>
          </a:bodyPr>
          <a:lstStyle/>
          <a:p>
            <a:pPr algn="ctr">
              <a:lnSpc>
                <a:spcPts val="5488"/>
              </a:lnSpc>
            </a:pPr>
            <a:r>
              <a:rPr lang="en-US" sz="3920">
                <a:solidFill>
                  <a:srgbClr val="000000"/>
                </a:solidFill>
                <a:latin typeface="Alatsi"/>
                <a:ea typeface="Alatsi"/>
                <a:cs typeface="Alatsi"/>
                <a:sym typeface="Alatsi"/>
              </a:rPr>
              <a:t>PROBLEM #2</a:t>
            </a:r>
          </a:p>
        </p:txBody>
      </p:sp>
      <p:grpSp>
        <p:nvGrpSpPr>
          <p:cNvPr id="45" name="Group 45"/>
          <p:cNvGrpSpPr/>
          <p:nvPr/>
        </p:nvGrpSpPr>
        <p:grpSpPr>
          <a:xfrm>
            <a:off x="9280640" y="4274741"/>
            <a:ext cx="970365" cy="460511"/>
            <a:chOff x="0" y="0"/>
            <a:chExt cx="1712690" cy="812800"/>
          </a:xfrm>
        </p:grpSpPr>
        <p:sp>
          <p:nvSpPr>
            <p:cNvPr id="46" name="Freeform 46"/>
            <p:cNvSpPr/>
            <p:nvPr/>
          </p:nvSpPr>
          <p:spPr>
            <a:xfrm>
              <a:off x="0" y="0"/>
              <a:ext cx="1712690" cy="812800"/>
            </a:xfrm>
            <a:custGeom>
              <a:avLst/>
              <a:gdLst/>
              <a:ahLst/>
              <a:cxnLst/>
              <a:rect l="l" t="t" r="r" b="b"/>
              <a:pathLst>
                <a:path w="1712690" h="812800">
                  <a:moveTo>
                    <a:pt x="1712690" y="406400"/>
                  </a:moveTo>
                  <a:lnTo>
                    <a:pt x="1306290" y="0"/>
                  </a:lnTo>
                  <a:lnTo>
                    <a:pt x="1306290" y="203200"/>
                  </a:lnTo>
                  <a:lnTo>
                    <a:pt x="0" y="203200"/>
                  </a:lnTo>
                  <a:lnTo>
                    <a:pt x="0" y="609600"/>
                  </a:lnTo>
                  <a:lnTo>
                    <a:pt x="1306290" y="609600"/>
                  </a:lnTo>
                  <a:lnTo>
                    <a:pt x="1306290" y="812800"/>
                  </a:lnTo>
                  <a:lnTo>
                    <a:pt x="1712690" y="406400"/>
                  </a:lnTo>
                  <a:close/>
                </a:path>
              </a:pathLst>
            </a:custGeom>
            <a:solidFill>
              <a:srgbClr val="F5A1DD"/>
            </a:solidFill>
          </p:spPr>
        </p:sp>
        <p:sp>
          <p:nvSpPr>
            <p:cNvPr id="47" name="TextBox 47"/>
            <p:cNvSpPr txBox="1"/>
            <p:nvPr/>
          </p:nvSpPr>
          <p:spPr>
            <a:xfrm>
              <a:off x="0" y="155575"/>
              <a:ext cx="1611090" cy="454025"/>
            </a:xfrm>
            <a:prstGeom prst="rect">
              <a:avLst/>
            </a:prstGeom>
          </p:spPr>
          <p:txBody>
            <a:bodyPr lIns="50800" tIns="50800" rIns="50800" bIns="50800" rtlCol="0" anchor="ctr"/>
            <a:lstStyle/>
            <a:p>
              <a:pPr algn="ctr">
                <a:lnSpc>
                  <a:spcPts val="2659"/>
                </a:lnSpc>
              </a:pPr>
              <a:endParaRPr/>
            </a:p>
          </p:txBody>
        </p:sp>
      </p:grpSp>
      <p:grpSp>
        <p:nvGrpSpPr>
          <p:cNvPr id="48" name="Group 48"/>
          <p:cNvGrpSpPr/>
          <p:nvPr/>
        </p:nvGrpSpPr>
        <p:grpSpPr>
          <a:xfrm>
            <a:off x="9280640" y="7796071"/>
            <a:ext cx="970365" cy="460511"/>
            <a:chOff x="0" y="0"/>
            <a:chExt cx="1712690" cy="812800"/>
          </a:xfrm>
        </p:grpSpPr>
        <p:sp>
          <p:nvSpPr>
            <p:cNvPr id="49" name="Freeform 49"/>
            <p:cNvSpPr/>
            <p:nvPr/>
          </p:nvSpPr>
          <p:spPr>
            <a:xfrm>
              <a:off x="0" y="0"/>
              <a:ext cx="1712690" cy="812800"/>
            </a:xfrm>
            <a:custGeom>
              <a:avLst/>
              <a:gdLst/>
              <a:ahLst/>
              <a:cxnLst/>
              <a:rect l="l" t="t" r="r" b="b"/>
              <a:pathLst>
                <a:path w="1712690" h="812800">
                  <a:moveTo>
                    <a:pt x="1712690" y="406400"/>
                  </a:moveTo>
                  <a:lnTo>
                    <a:pt x="1306290" y="0"/>
                  </a:lnTo>
                  <a:lnTo>
                    <a:pt x="1306290" y="203200"/>
                  </a:lnTo>
                  <a:lnTo>
                    <a:pt x="0" y="203200"/>
                  </a:lnTo>
                  <a:lnTo>
                    <a:pt x="0" y="609600"/>
                  </a:lnTo>
                  <a:lnTo>
                    <a:pt x="1306290" y="609600"/>
                  </a:lnTo>
                  <a:lnTo>
                    <a:pt x="1306290" y="812800"/>
                  </a:lnTo>
                  <a:lnTo>
                    <a:pt x="1712690" y="406400"/>
                  </a:lnTo>
                  <a:close/>
                </a:path>
              </a:pathLst>
            </a:custGeom>
            <a:solidFill>
              <a:srgbClr val="F5A1DD"/>
            </a:solidFill>
          </p:spPr>
        </p:sp>
        <p:sp>
          <p:nvSpPr>
            <p:cNvPr id="50" name="TextBox 50"/>
            <p:cNvSpPr txBox="1"/>
            <p:nvPr/>
          </p:nvSpPr>
          <p:spPr>
            <a:xfrm>
              <a:off x="0" y="155575"/>
              <a:ext cx="1611090" cy="454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1806</Words>
  <Application>Microsoft Office PowerPoint</Application>
  <PresentationFormat>Custom</PresentationFormat>
  <Paragraphs>210</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 Team Jaguar</dc:title>
  <cp:lastModifiedBy>SVEVA BATTISTI</cp:lastModifiedBy>
  <cp:revision>11</cp:revision>
  <dcterms:created xsi:type="dcterms:W3CDTF">2006-08-16T00:00:00Z</dcterms:created>
  <dcterms:modified xsi:type="dcterms:W3CDTF">2024-07-14T19:29:26Z</dcterms:modified>
  <dc:identifier>DAGKjQn81UQ</dc:identifier>
</cp:coreProperties>
</file>