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9" r:id="rId21"/>
    <p:sldId id="272" r:id="rId22"/>
    <p:sldId id="273" r:id="rId23"/>
    <p:sldId id="274" r:id="rId24"/>
    <p:sldId id="277" r:id="rId25"/>
    <p:sldId id="275" r:id="rId26"/>
    <p:sldId id="276" r:id="rId27"/>
    <p:sldId id="278" r:id="rId28"/>
    <p:sldId id="280" r:id="rId29"/>
    <p:sldId id="281" r:id="rId30"/>
    <p:sldId id="282" r:id="rId31"/>
    <p:sldId id="287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swaroopch.com/python/byteofpython_120.pdf" TargetMode="External"/><Relationship Id="rId3" Type="http://schemas.openxmlformats.org/officeDocument/2006/relationships/hyperlink" Target="https://developers.google.com/edu/python/" TargetMode="External"/><Relationship Id="rId7" Type="http://schemas.openxmlformats.org/officeDocument/2006/relationships/hyperlink" Target="http://en.wikibooks.org/wiki/Think_Python" TargetMode="External"/><Relationship Id="rId2" Type="http://schemas.openxmlformats.org/officeDocument/2006/relationships/hyperlink" Target="https://docs.python.org/3.8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eenteapress.com/thinkpython/thinkpython.pdf" TargetMode="External"/><Relationship Id="rId5" Type="http://schemas.openxmlformats.org/officeDocument/2006/relationships/hyperlink" Target="http://cscircles.cemc.uwaterloo.ca/" TargetMode="External"/><Relationship Id="rId4" Type="http://schemas.openxmlformats.org/officeDocument/2006/relationships/hyperlink" Target="http://interactivepython.org/courselib/static/thinkcspy/index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asyncio-task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13-downloads-5672538.html" TargetMode="External"/><Relationship Id="rId2" Type="http://schemas.openxmlformats.org/officeDocument/2006/relationships/hyperlink" Target="https://www.oracle.com/java/technologies/javase-jdk13-downloa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dev.org/manual_101_install.html" TargetMode="External"/><Relationship Id="rId4" Type="http://schemas.openxmlformats.org/officeDocument/2006/relationships/hyperlink" Target="http://www.pydev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ydev.org/upd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visualstudio.com/v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1440-2867-447B-ADE8-C37D11C3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44881"/>
          </a:xfrm>
        </p:spPr>
        <p:txBody>
          <a:bodyPr/>
          <a:lstStyle/>
          <a:p>
            <a:pPr algn="r" rtl="1"/>
            <a:r>
              <a:rPr lang="en-US" dirty="0"/>
              <a:t>Python 1441032 (11-12)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BB03B-7223-4490-8D3F-FCCAD511B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Lesson 1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A.Abraham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Ariel University,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A1161-D1DA-4D4B-8806-06084FD7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2471"/>
            <a:ext cx="1647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9A-8B57-4987-8451-6F4CD947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99" y="2148110"/>
            <a:ext cx="8911687" cy="3017656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Comic Sans MS" panose="030F0702030302020204" pitchFamily="66" charset="0"/>
              </a:rPr>
              <a:t>יסודות השפה: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מילות מפתח, משתנים, מפעילים, מבני נתונים בסיסיים, פונקציות.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keywords, variables, operators, basic data structures, functions</a:t>
            </a:r>
          </a:p>
        </p:txBody>
      </p:sp>
    </p:spTree>
    <p:extLst>
      <p:ext uri="{BB962C8B-B14F-4D97-AF65-F5344CB8AC3E}">
        <p14:creationId xmlns:p14="http://schemas.microsoft.com/office/powerpoint/2010/main" val="73505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30A4-7EDE-4712-A238-AF56F364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Variables - </a:t>
            </a:r>
            <a:r>
              <a:rPr lang="he-IL" sz="4400" dirty="0"/>
              <a:t>משתנים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22B3-61C6-476F-B4A7-AF4C5710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8790"/>
            <a:ext cx="8915400" cy="4462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 are nothing but reserved memory locations to store values.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numerical types −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(signed integers)</a:t>
            </a:r>
          </a:p>
          <a:p>
            <a:pPr lvl="1"/>
            <a:r>
              <a:rPr lang="en-US" dirty="0"/>
              <a:t>float (floating point real values)</a:t>
            </a:r>
          </a:p>
          <a:p>
            <a:pPr lvl="1"/>
            <a:r>
              <a:rPr lang="en-US" dirty="0"/>
              <a:t>complex (complex numbers)</a:t>
            </a:r>
          </a:p>
          <a:p>
            <a:pPr lvl="1"/>
            <a:r>
              <a:rPr lang="en-US" dirty="0"/>
              <a:t>All integers in Python3 are represented as </a:t>
            </a:r>
            <a:r>
              <a:rPr lang="en-US" b="1" dirty="0"/>
              <a:t>long</a:t>
            </a:r>
            <a:r>
              <a:rPr lang="en-US" dirty="0"/>
              <a:t> integers.</a:t>
            </a:r>
            <a:endParaRPr lang="he-IL" dirty="0"/>
          </a:p>
          <a:p>
            <a:endParaRPr lang="he-IL" dirty="0"/>
          </a:p>
          <a:p>
            <a:r>
              <a:rPr lang="en-US" dirty="0"/>
              <a:t>Strings, lists, tuples, dictionaries, sets, 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27C1F-1A1E-47E4-9A26-F664DD6C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07" y="1719787"/>
            <a:ext cx="4104711" cy="157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A3229-C982-414E-A837-518E9F6A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00" y="1905000"/>
            <a:ext cx="1442106" cy="353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204CF-4F00-4F12-9604-83379A20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200" y="2304958"/>
            <a:ext cx="2629731" cy="3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7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38F0-C220-4B1B-823E-9C19F69E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2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Operators - </a:t>
            </a:r>
            <a:r>
              <a:rPr lang="he-IL" dirty="0"/>
              <a:t>מפעילים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F4C3-5917-4D8F-BA9F-13929B58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46909"/>
            <a:ext cx="8915400" cy="4664313"/>
          </a:xfrm>
        </p:spPr>
        <p:txBody>
          <a:bodyPr/>
          <a:lstStyle/>
          <a:p>
            <a:r>
              <a:rPr lang="en-US" dirty="0"/>
              <a:t>types of operators −</a:t>
            </a:r>
          </a:p>
          <a:p>
            <a:pPr lvl="1"/>
            <a:r>
              <a:rPr lang="en-US" b="1" dirty="0"/>
              <a:t>Arithmetic Operators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+, -, *, /, %, ** (exponent), </a:t>
            </a:r>
            <a:br>
              <a:rPr lang="en-US" dirty="0"/>
            </a:br>
            <a:r>
              <a:rPr lang="en-US" dirty="0"/>
              <a:t>// (Floor </a:t>
            </a:r>
            <a:r>
              <a:rPr lang="en-US" dirty="0" err="1"/>
              <a:t>Div</a:t>
            </a:r>
            <a:r>
              <a:rPr lang="en-US" dirty="0"/>
              <a:t>): 9//2 = 4 and 9.0//2.0 = 4.0, -11//3 = -4, -11.0//3 = -4.0)</a:t>
            </a:r>
          </a:p>
          <a:p>
            <a:pPr lvl="1"/>
            <a:r>
              <a:rPr lang="en-US" dirty="0"/>
              <a:t>Comparison (Relational) Operators</a:t>
            </a:r>
          </a:p>
          <a:p>
            <a:pPr marL="457200" lvl="1" indent="0">
              <a:buNone/>
            </a:pPr>
            <a:r>
              <a:rPr lang="en-US" dirty="0"/>
              <a:t>     ==, !=, &gt;, &lt;, &gt;=, &lt;=</a:t>
            </a:r>
          </a:p>
          <a:p>
            <a:pPr lvl="1"/>
            <a:r>
              <a:rPr lang="en-US" dirty="0"/>
              <a:t>Assignment Operators</a:t>
            </a:r>
            <a:br>
              <a:rPr lang="en-US" dirty="0"/>
            </a:br>
            <a:r>
              <a:rPr lang="en-US" dirty="0"/>
              <a:t>=, +=, -=,  (see arithmetic operators)</a:t>
            </a:r>
          </a:p>
          <a:p>
            <a:pPr lvl="1"/>
            <a:r>
              <a:rPr lang="en-US" dirty="0"/>
              <a:t>Logical Operators : </a:t>
            </a:r>
            <a:r>
              <a:rPr lang="en-US" b="1" dirty="0"/>
              <a:t>and, or, not</a:t>
            </a:r>
            <a:endParaRPr lang="en-US" dirty="0"/>
          </a:p>
          <a:p>
            <a:pPr lvl="1"/>
            <a:r>
              <a:rPr lang="en-US" dirty="0"/>
              <a:t>Bitwise Operators: &amp;, |, ^, ~</a:t>
            </a:r>
          </a:p>
          <a:p>
            <a:pPr lvl="1"/>
            <a:r>
              <a:rPr lang="en-US" dirty="0"/>
              <a:t>Membership Operators: </a:t>
            </a:r>
            <a:r>
              <a:rPr lang="en-US" b="1" dirty="0"/>
              <a:t>in, not in</a:t>
            </a:r>
          </a:p>
          <a:p>
            <a:pPr lvl="1"/>
            <a:r>
              <a:rPr lang="en-US" dirty="0"/>
              <a:t>Identity Operators: </a:t>
            </a:r>
            <a:r>
              <a:rPr lang="en-US" b="1" dirty="0"/>
              <a:t>is</a:t>
            </a:r>
            <a:r>
              <a:rPr lang="en-US" dirty="0"/>
              <a:t>, </a:t>
            </a:r>
            <a:r>
              <a:rPr lang="en-US" b="1" dirty="0"/>
              <a:t>is not</a:t>
            </a:r>
          </a:p>
        </p:txBody>
      </p:sp>
    </p:spTree>
    <p:extLst>
      <p:ext uri="{BB962C8B-B14F-4D97-AF65-F5344CB8AC3E}">
        <p14:creationId xmlns:p14="http://schemas.microsoft.com/office/powerpoint/2010/main" val="253077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D45F-2001-4874-8192-2E58A79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555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	יסודות השפה: </a:t>
            </a:r>
            <a:r>
              <a:rPr lang="he-IL" b="1" dirty="0"/>
              <a:t>מילות מפתח</a:t>
            </a:r>
            <a:r>
              <a:rPr lang="he-IL" dirty="0"/>
              <a:t>, משתנים, מפעילים, מבני נתונים בסיסיים, פונקציות.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274D0-5CA0-4A40-BFD3-5EACD625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416" y="2872669"/>
            <a:ext cx="5277007" cy="197748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4C4E005-4444-4CA0-AFE6-F40A37647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185" y="1617812"/>
            <a:ext cx="8798462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&gt;&gt;&gt; </a:t>
            </a:r>
            <a:r>
              <a:rPr lang="en-US" altLang="en-US" sz="1600" dirty="0">
                <a:solidFill>
                  <a:srgbClr val="00008B"/>
                </a:solidFill>
                <a:latin typeface="Droid Sans Mono"/>
              </a:rPr>
              <a:t>import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 keyword </a:t>
            </a:r>
            <a:br>
              <a:rPr lang="en-US" altLang="en-US" sz="16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&gt;&gt;&gt; </a:t>
            </a:r>
            <a:r>
              <a:rPr lang="en-US" altLang="en-US" sz="1600" dirty="0">
                <a:solidFill>
                  <a:srgbClr val="00008B"/>
                </a:solidFill>
                <a:latin typeface="Droid Sans Mono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Droid Sans Mono"/>
              </a:rPr>
              <a:t>keyword.kwlist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)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[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'False'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'None'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'True'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'and'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'as'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'assert'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'break'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'class'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'continue'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'def'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'del'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</a:t>
            </a:r>
            <a:r>
              <a:rPr lang="en-US" altLang="en-US" sz="1600" dirty="0" err="1">
                <a:solidFill>
                  <a:srgbClr val="800000"/>
                </a:solidFill>
                <a:latin typeface="Droid Sans Mono"/>
              </a:rPr>
              <a:t>elif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'else'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'except'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'finally'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'for'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'from’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he-IL" altLang="en-US" sz="16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'global'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'if'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'import'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'in'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'is'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'lambda'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'nonlocal'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'not'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'or'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'pass'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'raise'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'return'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'try'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'while'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'with'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Droid Sans Mono"/>
              </a:rPr>
              <a:t>'yield'</a:t>
            </a: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4F57-FEE7-4F41-BB31-2B41B63050F3}"/>
              </a:ext>
            </a:extLst>
          </p:cNvPr>
          <p:cNvSpPr/>
          <p:nvPr/>
        </p:nvSpPr>
        <p:spPr>
          <a:xfrm>
            <a:off x="2074223" y="31588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False, None, True, and, not, 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as, assert,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def,  lambda, return,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if, else, elif,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for, while, in, break, continue,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global, nonlocal,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try, except, raise, finally,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class, pass,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del, from, import, is, with, yield,</a:t>
            </a:r>
            <a:endParaRPr lang="he-I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async, await.</a:t>
            </a:r>
          </a:p>
        </p:txBody>
      </p:sp>
    </p:spTree>
    <p:extLst>
      <p:ext uri="{BB962C8B-B14F-4D97-AF65-F5344CB8AC3E}">
        <p14:creationId xmlns:p14="http://schemas.microsoft.com/office/powerpoint/2010/main" val="32380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C8F8-7B3B-4995-8D65-8F2F6BA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83" y="191881"/>
            <a:ext cx="9737765" cy="94343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b="1" dirty="0">
                <a:solidFill>
                  <a:srgbClr val="00B050"/>
                </a:solidFill>
              </a:rPr>
              <a:t>False, True, </a:t>
            </a:r>
            <a:r>
              <a:rPr lang="en-US" b="1" dirty="0">
                <a:solidFill>
                  <a:schemeClr val="tx1"/>
                </a:solidFill>
              </a:rPr>
              <a:t>None, </a:t>
            </a:r>
            <a:r>
              <a:rPr lang="en-US" b="1" dirty="0"/>
              <a:t>and, not, or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F96A47-5546-4084-AD4E-1BD25C2C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64" y="1290410"/>
            <a:ext cx="65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AC1EE-9B24-4529-A380-F5D8221914C4}"/>
              </a:ext>
            </a:extLst>
          </p:cNvPr>
          <p:cNvSpPr/>
          <p:nvPr/>
        </p:nvSpPr>
        <p:spPr>
          <a:xfrm>
            <a:off x="2589212" y="12727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True and False are </a:t>
            </a:r>
            <a:r>
              <a:rPr lang="en-US" b="1" dirty="0"/>
              <a:t>truth values </a:t>
            </a:r>
            <a:r>
              <a:rPr lang="en-US" dirty="0"/>
              <a:t>in Python. </a:t>
            </a:r>
            <a:br>
              <a:rPr lang="en-US" dirty="0"/>
            </a:br>
            <a:r>
              <a:rPr lang="en-US" dirty="0"/>
              <a:t>They are the results of comparison operations or logical (</a:t>
            </a:r>
            <a:r>
              <a:rPr lang="en-US" b="1" dirty="0"/>
              <a:t>Boolean</a:t>
            </a:r>
            <a:r>
              <a:rPr lang="en-US" dirty="0"/>
              <a:t>) operations in Python. For example: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6451CF8-7811-497D-9C18-0B77A3041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3" y="2471065"/>
            <a:ext cx="2374673" cy="3323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A76F518-7957-459A-92C2-447191915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381" y="4317724"/>
            <a:ext cx="2723406" cy="147732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DE190-9B5D-4BC3-A93C-B3558F1E5943}"/>
              </a:ext>
            </a:extLst>
          </p:cNvPr>
          <p:cNvSpPr/>
          <p:nvPr/>
        </p:nvSpPr>
        <p:spPr>
          <a:xfrm>
            <a:off x="6096000" y="3948392"/>
            <a:ext cx="498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and False in python is same as 1 and 0</a:t>
            </a:r>
          </a:p>
        </p:txBody>
      </p:sp>
    </p:spTree>
    <p:extLst>
      <p:ext uri="{BB962C8B-B14F-4D97-AF65-F5344CB8AC3E}">
        <p14:creationId xmlns:p14="http://schemas.microsoft.com/office/powerpoint/2010/main" val="29925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847-8556-4166-A8FE-8E05A06C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049" y="624110"/>
            <a:ext cx="969956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b="1" dirty="0">
                <a:solidFill>
                  <a:schemeClr val="tx1"/>
                </a:solidFill>
              </a:rPr>
              <a:t>False, True, None, </a:t>
            </a:r>
            <a:r>
              <a:rPr lang="en-US" b="1" dirty="0">
                <a:solidFill>
                  <a:srgbClr val="00B050"/>
                </a:solidFill>
              </a:rPr>
              <a:t>and, not, 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5952-F878-4B1C-B1FD-7ECD4629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52" y="1801091"/>
            <a:ext cx="8915400" cy="3777622"/>
          </a:xfrm>
        </p:spPr>
        <p:txBody>
          <a:bodyPr/>
          <a:lstStyle/>
          <a:p>
            <a:r>
              <a:rPr lang="en-US" b="1" dirty="0"/>
              <a:t>and, or, not </a:t>
            </a:r>
            <a:r>
              <a:rPr lang="en-US" dirty="0"/>
              <a:t>are the logical operators in Python. 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will result into True only if both the operands</a:t>
            </a:r>
            <a:br>
              <a:rPr lang="en-US" dirty="0"/>
            </a:br>
            <a:r>
              <a:rPr lang="en-US" dirty="0"/>
              <a:t>are True. </a:t>
            </a:r>
          </a:p>
          <a:p>
            <a:r>
              <a:rPr lang="en-US" b="1" dirty="0"/>
              <a:t>or</a:t>
            </a:r>
            <a:r>
              <a:rPr lang="en-US" dirty="0"/>
              <a:t> will result into True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/>
              <a:t>any</a:t>
            </a:r>
            <a:r>
              <a:rPr lang="en-US" dirty="0"/>
              <a:t> of the operands is True.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not</a:t>
            </a:r>
            <a:r>
              <a:rPr lang="en-US" dirty="0"/>
              <a:t> operator is used to </a:t>
            </a:r>
            <a:br>
              <a:rPr lang="en-US" dirty="0"/>
            </a:br>
            <a:r>
              <a:rPr lang="en-US" dirty="0"/>
              <a:t>invert the truth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03B8D-D2C5-4BB1-83BE-D68F3072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3743" y="2638651"/>
            <a:ext cx="522922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19089-C899-4F78-944B-5158D479A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6301" y="2617188"/>
            <a:ext cx="590550" cy="214312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4909B4E-C910-4B94-88EA-DEFED68B9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295" y="4947114"/>
            <a:ext cx="1781299" cy="129266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not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3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4AB8-3B70-4E80-A4BC-FDD6FB17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671" y="333325"/>
            <a:ext cx="974706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b="1" dirty="0">
                <a:solidFill>
                  <a:schemeClr val="tx1"/>
                </a:solidFill>
              </a:rPr>
              <a:t>False, True, </a:t>
            </a:r>
            <a:r>
              <a:rPr lang="en-US" b="1" dirty="0">
                <a:solidFill>
                  <a:srgbClr val="00B050"/>
                </a:solidFill>
              </a:rPr>
              <a:t>None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/>
              <a:t>and, not, 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A88F-BF4C-4FF6-BB1E-EB9AD460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149" y="1879571"/>
            <a:ext cx="9073254" cy="32030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None </a:t>
            </a:r>
            <a:r>
              <a:rPr lang="en-US" dirty="0"/>
              <a:t>represents the absence of a value or a null value.</a:t>
            </a:r>
          </a:p>
          <a:p>
            <a:r>
              <a:rPr lang="en-US" b="1" dirty="0"/>
              <a:t>None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imply False, 0 or any empty list, dictionary, string etc. </a:t>
            </a:r>
          </a:p>
          <a:p>
            <a:r>
              <a:rPr lang="en-US" dirty="0"/>
              <a:t>It is an object of its own datatype, the </a:t>
            </a:r>
            <a:r>
              <a:rPr lang="en-US" b="1" dirty="0" err="1"/>
              <a:t>NoneType</a:t>
            </a:r>
            <a:r>
              <a:rPr lang="en-US" dirty="0"/>
              <a:t>. We cannot create multiple None objects but can assign it to variables. These variables will be equal to one another.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Functions that do not return anything will return a None object. </a:t>
            </a:r>
          </a:p>
          <a:p>
            <a:r>
              <a:rPr lang="en-US" dirty="0"/>
              <a:t>None is also returned by functions in which the program flow does not encounter a return statement</a:t>
            </a:r>
          </a:p>
          <a:p>
            <a:r>
              <a:rPr lang="en-US" dirty="0"/>
              <a:t> Function that does not return a value, although it does some operations</a:t>
            </a:r>
            <a:br>
              <a:rPr lang="en-US" dirty="0"/>
            </a:br>
            <a:r>
              <a:rPr lang="en-US" dirty="0"/>
              <a:t> inside will return </a:t>
            </a:r>
            <a:r>
              <a:rPr lang="en-US" b="1" dirty="0"/>
              <a:t>None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EF667-6009-4D72-8EB6-66A4A1BFC0D9}"/>
              </a:ext>
            </a:extLst>
          </p:cNvPr>
          <p:cNvSpPr txBox="1">
            <a:spLocks/>
          </p:cNvSpPr>
          <p:nvPr/>
        </p:nvSpPr>
        <p:spPr>
          <a:xfrm>
            <a:off x="2672339" y="4313712"/>
            <a:ext cx="8915400" cy="195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8D3BBA-0480-4970-BF14-B3130CCE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549" y="1879571"/>
            <a:ext cx="1804658" cy="21544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==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x == y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E7878F2-750D-4771-934C-ACA4410E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8242" y="4250732"/>
            <a:ext cx="1804658" cy="200054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a_void_function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x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a_void_function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(x)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Output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1DE9AC5-1224-4FC1-AD06-C4F4A457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28" y="5613351"/>
            <a:ext cx="1804658" cy="4924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E388202-3B62-4867-9B92-D9C09E51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742" y="4689047"/>
            <a:ext cx="3697841" cy="196977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improper_return_function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(a):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(a %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Droid Sa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x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improper_return_function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(x)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uclid_circular_a"/>
              </a:rPr>
              <a:t>Output</a:t>
            </a:r>
            <a:endParaRPr lang="en-US" altLang="en-US" sz="1200" b="1" dirty="0">
              <a:solidFill>
                <a:srgbClr val="25265E"/>
              </a:solidFill>
              <a:latin typeface="Droid Sa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5265E"/>
                </a:solidFill>
                <a:latin typeface="Droid Sans Mono"/>
              </a:rPr>
              <a:t>None</a:t>
            </a:r>
            <a:r>
              <a:rPr lang="en-US" altLang="en-US" sz="1200" dirty="0"/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9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CF5610-5441-41DF-BBC0-D981F3ED1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0448" y="1796143"/>
            <a:ext cx="8876341" cy="35086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None/>
            </a:pPr>
            <a:r>
              <a:rPr lang="en-US" altLang="en-US" sz="2000" b="1" dirty="0">
                <a:solidFill>
                  <a:srgbClr val="25265E"/>
                </a:solidFill>
                <a:latin typeface="euclid_circular_a"/>
              </a:rPr>
              <a:t>as - </a:t>
            </a:r>
            <a:r>
              <a:rPr lang="en-US" altLang="en-US" dirty="0">
                <a:latin typeface="euclid_circular_a"/>
              </a:rPr>
              <a:t>to create an </a:t>
            </a:r>
            <a:r>
              <a:rPr lang="en-US" altLang="en-US" b="1" dirty="0">
                <a:latin typeface="euclid_circular_a"/>
              </a:rPr>
              <a:t>alias</a:t>
            </a:r>
            <a:r>
              <a:rPr lang="en-US" altLang="en-US" dirty="0">
                <a:latin typeface="euclid_circular_a"/>
              </a:rPr>
              <a:t> while importing a module. </a:t>
            </a:r>
          </a:p>
          <a:p>
            <a:pPr marL="0" lvl="0" indent="0" defTabSz="914400">
              <a:buClrTx/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lvl="0" indent="0" defTabSz="914400">
              <a:buClrTx/>
              <a:buNone/>
            </a:pPr>
            <a:r>
              <a:rPr lang="en-US" altLang="en-US" sz="2000" b="1" dirty="0">
                <a:solidFill>
                  <a:srgbClr val="25265E"/>
                </a:solidFill>
                <a:latin typeface="euclid_circular_a"/>
              </a:rPr>
              <a:t>assert</a:t>
            </a:r>
            <a:r>
              <a:rPr lang="en-US" altLang="en-US" dirty="0">
                <a:latin typeface="euclid_circular_a"/>
              </a:rPr>
              <a:t> - for debugging purposes.</a:t>
            </a:r>
            <a:r>
              <a:rPr lang="en-US" altLang="en-US" sz="1050" dirty="0"/>
              <a:t> </a:t>
            </a:r>
            <a:r>
              <a:rPr lang="en-US" altLang="en-US" dirty="0">
                <a:latin typeface="euclid_circular_a"/>
              </a:rPr>
              <a:t>Prints the internal state or check if our assumptions are true. </a:t>
            </a:r>
          </a:p>
          <a:p>
            <a:pPr marL="0" lvl="0" indent="0" defTabSz="914400">
              <a:buClrTx/>
              <a:buNone/>
            </a:pPr>
            <a:r>
              <a:rPr lang="en-US" altLang="en-US" dirty="0">
                <a:latin typeface="euclid_circular_a"/>
              </a:rPr>
              <a:t>followed by a condition. If the condition is false, </a:t>
            </a:r>
            <a:r>
              <a:rPr lang="en-US" altLang="en-US" sz="1600" b="1" dirty="0" err="1">
                <a:latin typeface="Droid Sans Mono"/>
              </a:rPr>
              <a:t>AssertionError</a:t>
            </a:r>
            <a:r>
              <a:rPr lang="en-US" altLang="en-US" dirty="0">
                <a:latin typeface="euclid_circular_a"/>
              </a:rPr>
              <a:t> is raised. </a:t>
            </a:r>
            <a:br>
              <a:rPr lang="en-US" altLang="en-US" dirty="0">
                <a:latin typeface="euclid_circular_a"/>
              </a:rPr>
            </a:b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&gt;&gt;&gt; a =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4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br>
              <a:rPr lang="en-US" alt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&gt;&gt;&gt; </a:t>
            </a:r>
            <a:r>
              <a:rPr lang="en-US" altLang="en-US" sz="1400" dirty="0">
                <a:solidFill>
                  <a:srgbClr val="00008B"/>
                </a:solidFill>
                <a:latin typeface="Droid Sans Mono"/>
              </a:rPr>
              <a:t>assert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a &lt;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5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br>
              <a:rPr lang="en-US" alt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&gt;&gt;&gt; </a:t>
            </a:r>
            <a:r>
              <a:rPr lang="en-US" altLang="en-US" sz="1400" dirty="0">
                <a:solidFill>
                  <a:srgbClr val="00008B"/>
                </a:solidFill>
                <a:latin typeface="Droid Sans Mono"/>
              </a:rPr>
              <a:t>assert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a &gt;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5, "The value of a is too small"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br>
              <a:rPr lang="en-US" alt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400" dirty="0">
                <a:solidFill>
                  <a:srgbClr val="2B91AF"/>
                </a:solidFill>
                <a:latin typeface="Droid Sans Mono"/>
              </a:rPr>
              <a:t>Traceback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(most recent call </a:t>
            </a:r>
            <a:r>
              <a:rPr lang="en-US" altLang="en-US" sz="1400" dirty="0">
                <a:solidFill>
                  <a:srgbClr val="00008B"/>
                </a:solidFill>
                <a:latin typeface="Droid Sans Mono"/>
              </a:rPr>
              <a:t>last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): </a:t>
            </a:r>
            <a:br>
              <a:rPr lang="en-US" alt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  </a:t>
            </a:r>
            <a:r>
              <a:rPr lang="en-US" altLang="en-US" sz="1400" dirty="0">
                <a:solidFill>
                  <a:srgbClr val="2B91AF"/>
                </a:solidFill>
                <a:latin typeface="Droid Sans Mono"/>
              </a:rPr>
              <a:t>File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"&lt;string&gt;"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, line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301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400" dirty="0">
                <a:solidFill>
                  <a:srgbClr val="00008B"/>
                </a:solidFill>
                <a:latin typeface="Droid Sans Mono"/>
              </a:rPr>
              <a:t>in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Droid Sans Mono"/>
              </a:rPr>
              <a:t>runcode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br>
              <a:rPr lang="en-US" alt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  </a:t>
            </a:r>
            <a:r>
              <a:rPr lang="en-US" altLang="en-US" sz="1400" dirty="0">
                <a:solidFill>
                  <a:srgbClr val="2B91AF"/>
                </a:solidFill>
                <a:latin typeface="Droid Sans Mono"/>
              </a:rPr>
              <a:t>File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"&lt;interactive input&gt;"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, line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altLang="en-US" sz="1400" dirty="0">
                <a:solidFill>
                  <a:srgbClr val="00008B"/>
                </a:solidFill>
                <a:latin typeface="Droid Sans Mono"/>
              </a:rPr>
              <a:t>in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Droid Sans Mono"/>
              </a:rPr>
              <a:t>&lt;module&gt;</a:t>
            </a:r>
            <a:r>
              <a:rPr lang="en-US" altLang="en-US" sz="1400" dirty="0">
                <a:solidFill>
                  <a:srgbClr val="000000"/>
                </a:solidFill>
                <a:latin typeface="Droid Sans Mono"/>
              </a:rPr>
              <a:t> </a:t>
            </a:r>
            <a:br>
              <a:rPr lang="en-US" altLang="en-US" sz="1400" dirty="0">
                <a:solidFill>
                  <a:srgbClr val="000000"/>
                </a:solidFill>
                <a:latin typeface="Droid Sans Mono"/>
              </a:rPr>
            </a:br>
            <a:r>
              <a:rPr lang="en-US" altLang="en-US" sz="1400" dirty="0" err="1">
                <a:solidFill>
                  <a:srgbClr val="2B91AF"/>
                </a:solidFill>
                <a:latin typeface="Droid Sans Mono"/>
              </a:rPr>
              <a:t>AssertionError</a:t>
            </a:r>
            <a:r>
              <a:rPr lang="en-US" altLang="en-US" sz="1400" dirty="0">
                <a:solidFill>
                  <a:srgbClr val="2B91AF"/>
                </a:solidFill>
                <a:latin typeface="Droid Sans Mono"/>
              </a:rPr>
              <a:t>: </a:t>
            </a:r>
            <a:r>
              <a:rPr lang="en-US" altLang="en-US" sz="1400" b="1" dirty="0">
                <a:solidFill>
                  <a:srgbClr val="2B91AF"/>
                </a:solidFill>
                <a:latin typeface="Droid Sans Mono"/>
              </a:rPr>
              <a:t>The value of a is too small</a:t>
            </a:r>
            <a:r>
              <a:rPr lang="en-US" altLang="en-US" sz="1200" dirty="0"/>
              <a:t> </a:t>
            </a:r>
            <a:endParaRPr lang="en-US" alt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CEFE3-AB7D-4552-9A82-5357F4C7A34D}"/>
              </a:ext>
            </a:extLst>
          </p:cNvPr>
          <p:cNvSpPr txBox="1">
            <a:spLocks/>
          </p:cNvSpPr>
          <p:nvPr/>
        </p:nvSpPr>
        <p:spPr>
          <a:xfrm>
            <a:off x="2592925" y="5152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as, assert</a:t>
            </a:r>
          </a:p>
          <a:p>
            <a:pPr algn="ctr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325927-893E-4748-911F-3DE129AB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953" y="2116776"/>
            <a:ext cx="2190235" cy="6463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math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myAss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&gt;&gt;&gt;myAss.cos(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myAss.pi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F2138C-469B-40B4-9AE7-410E3B5D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2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C5B5-1C19-433B-A71B-FECFF20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98" y="2531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if, elif,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27F8-CBB3-42E7-A0A8-91521272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6089"/>
            <a:ext cx="8915400" cy="3777622"/>
          </a:xfrm>
        </p:spPr>
        <p:txBody>
          <a:bodyPr/>
          <a:lstStyle/>
          <a:p>
            <a:r>
              <a:rPr lang="en-US" b="1" dirty="0"/>
              <a:t>if, else, elif </a:t>
            </a:r>
            <a:r>
              <a:rPr lang="en-US" dirty="0"/>
              <a:t>are used for conditional branching or decision making</a:t>
            </a:r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E7F9D-8C97-465D-84F4-727EFFE9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65" y="2050101"/>
            <a:ext cx="3724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8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0DC6-FD76-4140-AFEA-F4F88B48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0670"/>
            <a:ext cx="7009863" cy="4857008"/>
          </a:xfrm>
        </p:spPr>
        <p:txBody>
          <a:bodyPr/>
          <a:lstStyle/>
          <a:p>
            <a:r>
              <a:rPr lang="en-US" b="1" dirty="0"/>
              <a:t>def</a:t>
            </a:r>
            <a:r>
              <a:rPr lang="en-US" dirty="0"/>
              <a:t> is used to define a user-defined function.</a:t>
            </a:r>
            <a:br>
              <a:rPr lang="ru-RU" dirty="0"/>
            </a:br>
            <a:r>
              <a:rPr lang="en-US" b="1" dirty="0"/>
              <a:t>Function</a:t>
            </a:r>
            <a:r>
              <a:rPr lang="en-US" dirty="0"/>
              <a:t> is a block of related statements, which together does some specific task. It helps us organize code into manageable chunks and also to do some repetitive task.</a:t>
            </a:r>
            <a:endParaRPr lang="ru-RU" dirty="0"/>
          </a:p>
          <a:p>
            <a:r>
              <a:rPr lang="en-US" b="1" dirty="0"/>
              <a:t>return</a:t>
            </a:r>
            <a:r>
              <a:rPr lang="en-US" dirty="0"/>
              <a:t> statement is used </a:t>
            </a:r>
            <a:r>
              <a:rPr lang="en-US" b="1" dirty="0"/>
              <a:t>inside a function </a:t>
            </a:r>
            <a:r>
              <a:rPr lang="en-US" dirty="0"/>
              <a:t>to exit it and return a value.</a:t>
            </a:r>
            <a:endParaRPr lang="ru-RU" dirty="0"/>
          </a:p>
          <a:p>
            <a:endParaRPr lang="ru-RU" b="1" dirty="0"/>
          </a:p>
          <a:p>
            <a:r>
              <a:rPr lang="en-US" b="1" dirty="0"/>
              <a:t>lambda</a:t>
            </a:r>
            <a:r>
              <a:rPr lang="en-US" dirty="0"/>
              <a:t> is used to create an anonymous function (function with no name). It is an inline function that does not contain a return statement. It consists of an expression that is evaluated and returned.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94FD70-36A9-48CF-8517-FF99B152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61399"/>
            <a:ext cx="8911687" cy="102656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def,  lambda, return</a:t>
            </a:r>
            <a:br>
              <a:rPr lang="ru-RU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EA6D6-5E01-4E61-B799-A15AA32C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23" y="1698171"/>
            <a:ext cx="2433453" cy="3944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0AB16-7400-4599-8014-7B72EF2C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53" y="5223133"/>
            <a:ext cx="2152650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AB7B8-FD1C-44CB-A972-04713F7D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185" y="5223133"/>
            <a:ext cx="789915" cy="15472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18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BCC6-0BCD-4842-84DF-1CD7D234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pPr algn="ctr"/>
            <a:r>
              <a:rPr lang="en-US" dirty="0"/>
              <a:t>Installation | </a:t>
            </a:r>
            <a:r>
              <a:rPr lang="he-IL" dirty="0"/>
              <a:t>התקנה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A033-EA4D-4719-ACD2-B616B8BC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1485900"/>
            <a:ext cx="9628187" cy="5010150"/>
          </a:xfrm>
        </p:spPr>
        <p:txBody>
          <a:bodyPr/>
          <a:lstStyle/>
          <a:p>
            <a:pPr algn="r" rtl="1"/>
            <a:r>
              <a:rPr lang="en-US" dirty="0"/>
              <a:t>PYTHON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en-US" u="sng" dirty="0">
                <a:solidFill>
                  <a:srgbClr val="0070C0"/>
                </a:solidFill>
                <a:hlinkClick r:id="rId2"/>
              </a:rPr>
              <a:t>https://www.python.org/downloads/</a:t>
            </a:r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90AC-89A4-440A-8430-94D8BBE7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89" y="1846820"/>
            <a:ext cx="8081486" cy="46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in </a:t>
            </a:r>
            <a:r>
              <a:rPr lang="en-US" dirty="0"/>
              <a:t>is used to test if a sequence (list, tuple, string etc.) contains a value. It returns True if the value is present, else it returns False.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in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9468C-BED2-4E68-93FE-48FA5BE7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55" y="1888177"/>
            <a:ext cx="233362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6E963-C7DB-45C8-8B8C-39A1835E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93" y="1888177"/>
            <a:ext cx="1781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ED82-E2EA-4058-A21A-AEC78619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306285"/>
            <a:ext cx="9082046" cy="40732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for</a:t>
            </a:r>
            <a:r>
              <a:rPr lang="en-US" dirty="0"/>
              <a:t> &amp; </a:t>
            </a:r>
            <a:r>
              <a:rPr lang="en-US" b="1" dirty="0"/>
              <a:t>in</a:t>
            </a:r>
            <a:r>
              <a:rPr lang="en-US" dirty="0"/>
              <a:t> are used for looping. Generally we use </a:t>
            </a:r>
            <a:r>
              <a:rPr lang="en-US" b="1" dirty="0"/>
              <a:t>for </a:t>
            </a:r>
            <a:r>
              <a:rPr lang="en-US" dirty="0"/>
              <a:t>when we know the number of times we want to loop.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 loop continue to execute until the condition for the while loop evaluates to False or a </a:t>
            </a:r>
            <a:r>
              <a:rPr lang="en-US" b="1" dirty="0"/>
              <a:t>break</a:t>
            </a:r>
            <a:r>
              <a:rPr lang="en-US" dirty="0"/>
              <a:t> statement is encountered.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break</a:t>
            </a:r>
            <a:r>
              <a:rPr lang="en-US" dirty="0"/>
              <a:t> will end the smallest loop it is in and control flows to the statement immediately below the loop. </a:t>
            </a:r>
          </a:p>
          <a:p>
            <a:r>
              <a:rPr lang="en-US" b="1" dirty="0"/>
              <a:t>continue</a:t>
            </a:r>
            <a:r>
              <a:rPr lang="en-US" dirty="0"/>
              <a:t> causes to end the current iteration of the loop, but not the whole loop.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CC13B7-A97C-40D4-AA0B-5EC9378F220D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for, while, in, break, continue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E604-BBD3-496B-8A4C-83E92CB3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81" y="1854859"/>
            <a:ext cx="5762625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7477D-1179-47B2-A633-C3ACE359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81" y="3190875"/>
            <a:ext cx="143827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89A08-84B4-4C4F-8191-14BDC0320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681" y="5238999"/>
            <a:ext cx="21717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FB0DB-E134-4AF2-BF18-B539E9DCA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523" y="5279572"/>
            <a:ext cx="22002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9272"/>
            <a:ext cx="8915400" cy="4571950"/>
          </a:xfrm>
        </p:spPr>
        <p:txBody>
          <a:bodyPr/>
          <a:lstStyle/>
          <a:p>
            <a:r>
              <a:rPr lang="en-US" b="1" dirty="0"/>
              <a:t>global</a:t>
            </a:r>
            <a:r>
              <a:rPr lang="en-US" dirty="0"/>
              <a:t> is used to declare that a variable inside the function is global (outside the function). If we need to modify the value of a global variable inside a function, then we must declare it with global. Otherwise a local variable with that name is created.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nonlocal</a:t>
            </a:r>
            <a:r>
              <a:rPr lang="en-US" dirty="0"/>
              <a:t> is used to declare that a variable inside a nested</a:t>
            </a:r>
            <a:br>
              <a:rPr lang="en-US" dirty="0"/>
            </a:br>
            <a:r>
              <a:rPr lang="en-US" dirty="0"/>
              <a:t>function (function inside a function) is not local to it, </a:t>
            </a:r>
            <a:br>
              <a:rPr lang="en-US" dirty="0"/>
            </a:br>
            <a:r>
              <a:rPr lang="en-US" dirty="0"/>
              <a:t>meaning it lies in the outer inclosing function.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global, nonlocal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0F07F-D311-4D5A-9A68-F4FC0E29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38" y="2327319"/>
            <a:ext cx="1952625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9EBDE-AD81-4E4B-A6CA-BD1E561F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65" y="3744728"/>
            <a:ext cx="3638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except, raise, try</a:t>
            </a:r>
            <a:r>
              <a:rPr lang="en-US" dirty="0"/>
              <a:t> are used with exceptions in Python. Exceptions are basically errors that suggests something went wrong while executing our program. </a:t>
            </a:r>
            <a:r>
              <a:rPr lang="en-US" dirty="0" err="1">
                <a:latin typeface="Comic Sans MS" panose="030F0702030302020204" pitchFamily="66" charset="0"/>
              </a:rPr>
              <a:t>IOError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ValueError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ZeroDivisionError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ImportError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NameError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TypeError</a:t>
            </a:r>
            <a:r>
              <a:rPr lang="en-US" dirty="0"/>
              <a:t> etc. are few examples of exception in Python. </a:t>
            </a:r>
            <a:br>
              <a:rPr lang="en-US" dirty="0"/>
            </a:br>
            <a:r>
              <a:rPr lang="en-US" b="1" dirty="0"/>
              <a:t>try...except</a:t>
            </a:r>
            <a:r>
              <a:rPr lang="en-US" dirty="0"/>
              <a:t> blocks are used to catch exceptions in Python.</a:t>
            </a:r>
          </a:p>
          <a:p>
            <a:r>
              <a:rPr lang="en-US" dirty="0"/>
              <a:t>We can raise an exception explicitly with the </a:t>
            </a:r>
            <a:r>
              <a:rPr lang="en-US" b="1" dirty="0"/>
              <a:t>raise</a:t>
            </a:r>
            <a:r>
              <a:rPr lang="en-US" dirty="0"/>
              <a:t> keyword.</a:t>
            </a:r>
          </a:p>
          <a:p>
            <a:r>
              <a:rPr lang="en-US" b="1" dirty="0"/>
              <a:t>finally</a:t>
            </a:r>
            <a:r>
              <a:rPr lang="en-US" dirty="0"/>
              <a:t> is used with try…except block to close up resources or file streams.</a:t>
            </a:r>
            <a:br>
              <a:rPr lang="en-US" dirty="0"/>
            </a:br>
            <a:r>
              <a:rPr lang="en-US" dirty="0"/>
              <a:t>Using finally ensures that the block of code inside it gets executed even if there is an unhandled exception.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try, except, raise, finally,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61E67-D0FD-4E9E-A8F6-B2CC44A9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929" y="4097059"/>
            <a:ext cx="216217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B0ADE-8848-4442-B0FC-51FCF787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68" y="4082959"/>
            <a:ext cx="3400425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83306-AF01-4463-BBA0-B7AE9E06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729" y="4092268"/>
            <a:ext cx="4591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keyword is used to import modules into the current namespace. </a:t>
            </a:r>
            <a:r>
              <a:rPr lang="en-US" b="1" dirty="0"/>
              <a:t>from</a:t>
            </a:r>
            <a:r>
              <a:rPr lang="en-US" dirty="0"/>
              <a:t>…</a:t>
            </a:r>
            <a:r>
              <a:rPr lang="en-US" b="1" dirty="0"/>
              <a:t>import</a:t>
            </a:r>
            <a:r>
              <a:rPr lang="en-US" dirty="0"/>
              <a:t> is used to import specific attributes or functions into the current namespace.</a:t>
            </a:r>
          </a:p>
          <a:p>
            <a:endParaRPr lang="en-US" dirty="0"/>
          </a:p>
          <a:p>
            <a:r>
              <a:rPr lang="en-US" dirty="0"/>
              <a:t>Now we can use the cos() function inside it as </a:t>
            </a:r>
            <a:r>
              <a:rPr lang="en-US" dirty="0" err="1"/>
              <a:t>math.cos</a:t>
            </a:r>
            <a:r>
              <a:rPr lang="en-US" dirty="0"/>
              <a:t>(). </a:t>
            </a:r>
          </a:p>
          <a:p>
            <a:r>
              <a:rPr lang="en-US" dirty="0"/>
              <a:t>if we wanted to import just the cos() function, this can done using </a:t>
            </a:r>
            <a:r>
              <a:rPr lang="en-US" b="1" dirty="0"/>
              <a:t>from</a:t>
            </a:r>
          </a:p>
          <a:p>
            <a:endParaRPr lang="en-US" b="1" dirty="0"/>
          </a:p>
          <a:p>
            <a:r>
              <a:rPr lang="en-US" dirty="0"/>
              <a:t>now we can use the function simply as cos(), no need to write </a:t>
            </a:r>
            <a:r>
              <a:rPr lang="en-US" dirty="0" err="1"/>
              <a:t>math.cos</a:t>
            </a:r>
            <a:r>
              <a:rPr lang="en-US" dirty="0"/>
              <a:t>().</a:t>
            </a:r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from, 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A2B7-3C45-4D56-89AC-E393A508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16" y="2278949"/>
            <a:ext cx="132397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343DC-309E-4747-91FC-F51F5853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16" y="3447226"/>
            <a:ext cx="21145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is used to define a new user-defined class in Python.</a:t>
            </a:r>
          </a:p>
          <a:p>
            <a:r>
              <a:rPr lang="en-US" dirty="0"/>
              <a:t>Class is a collection of related attributes and methods that try to represent a real-world situation. This idea of putting data and functions together in a class is central to the concept of object-oriented programming (OOP).</a:t>
            </a:r>
          </a:p>
          <a:p>
            <a:r>
              <a:rPr lang="en-US" dirty="0"/>
              <a:t>Classes can be defined anywhere in a program. But it is a good practice to define a single class in a module.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Pass </a:t>
            </a:r>
            <a:r>
              <a:rPr lang="en-US" dirty="0"/>
              <a:t>is a null statement in Python. Nothing happens when it is executed. It is used as a placeholder.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class,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1B3BA-E02B-474E-801F-357C2214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41" y="3261014"/>
            <a:ext cx="3152775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B656D-86F4-4211-8D2C-2E60CFEA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41" y="5611091"/>
            <a:ext cx="2009775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A4946-88F1-4F32-956C-555FAFA5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51" y="5658591"/>
            <a:ext cx="1504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/>
              <a:t>Everything is object in Python. </a:t>
            </a:r>
            <a:r>
              <a:rPr lang="en-US" b="1" dirty="0"/>
              <a:t>del</a:t>
            </a:r>
            <a:r>
              <a:rPr lang="en-US" dirty="0"/>
              <a:t> is used to delete the reference to an object.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925DA-E3C6-4DE9-B3B9-D1696437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65" y="1696811"/>
            <a:ext cx="50863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12335-4859-48DD-AE2A-4394A999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65" y="4116161"/>
            <a:ext cx="2247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7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is</a:t>
            </a:r>
            <a:r>
              <a:rPr lang="en-US" dirty="0"/>
              <a:t> - is used in Python for testing object identity. While the == operator is used to test if two variables are equal or not, </a:t>
            </a:r>
            <a:r>
              <a:rPr lang="en-US" b="1" dirty="0"/>
              <a:t>is</a:t>
            </a:r>
            <a:r>
              <a:rPr lang="en-US" dirty="0"/>
              <a:t> is used to test if the two variables refer to the same object.</a:t>
            </a:r>
            <a:br>
              <a:rPr lang="en-US" dirty="0"/>
            </a:br>
            <a:r>
              <a:rPr lang="en-US" dirty="0"/>
              <a:t>It returns True if the objects are identical and False if not.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D3B95-A823-47D3-BBA3-C5315E79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88" y="2441246"/>
            <a:ext cx="2000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45AB1-FC8C-4F8D-B3EB-CE741639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84" y="2471801"/>
            <a:ext cx="1362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b="1" dirty="0"/>
              <a:t>yield</a:t>
            </a:r>
            <a:r>
              <a:rPr lang="en-US" dirty="0"/>
              <a:t> is used inside a function like a return statement. But yield returns a generator.</a:t>
            </a:r>
            <a:br>
              <a:rPr lang="en-US" dirty="0"/>
            </a:br>
            <a:r>
              <a:rPr lang="en-US" dirty="0"/>
              <a:t>Generator is an iterator that generates one item at a time. A large list of value will take up a lot of memory. Generators are useful in this situation as it generates only one value at a time instead of storing all the values in memory.</a:t>
            </a:r>
          </a:p>
          <a:p>
            <a:r>
              <a:rPr lang="en-US" dirty="0"/>
              <a:t>This type of generator is returned by the yield statement from a function.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yield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A8D7D-4E67-4A62-A0C6-B2A33DE6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59" y="2958935"/>
            <a:ext cx="352425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BE7E0-BF0E-4DF7-8167-D8C8D61D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16" y="3301835"/>
            <a:ext cx="120015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C5350-38DA-4427-B40E-02FD406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93" y="2958935"/>
            <a:ext cx="2295525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689B1-B29F-460F-9CF9-2923A1FF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693" y="5052653"/>
            <a:ext cx="590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75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/>
              <a:t>with statement is used to wrap the execution of a block of code within methods defined by the context manager.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Context manager is a class that implements </a:t>
            </a:r>
            <a:r>
              <a:rPr lang="en-US" b="1" dirty="0"/>
              <a:t>__enter__ </a:t>
            </a:r>
            <a:r>
              <a:rPr lang="en-US" dirty="0"/>
              <a:t>and </a:t>
            </a:r>
            <a:r>
              <a:rPr lang="en-US" b="1" dirty="0"/>
              <a:t>__exit__ </a:t>
            </a:r>
            <a:r>
              <a:rPr lang="en-US" dirty="0"/>
              <a:t>methods. Use of with statement ensures that the </a:t>
            </a:r>
            <a:r>
              <a:rPr lang="en-US" b="1" dirty="0"/>
              <a:t>__exit__ </a:t>
            </a:r>
            <a:r>
              <a:rPr lang="en-US" dirty="0"/>
              <a:t>method is called at the end of the nested block. This concept is similar to the use of try…finally block.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Keyword: </a:t>
            </a:r>
            <a:r>
              <a:rPr lang="en-US" dirty="0"/>
              <a:t>with</a:t>
            </a:r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EC926-3BC6-4BDB-AEFF-DF2732BD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25171"/>
            <a:ext cx="4718801" cy="6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181F-DAD3-4BA6-8EE3-C0E96CF9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865"/>
          </a:xfrm>
        </p:spPr>
        <p:txBody>
          <a:bodyPr/>
          <a:lstStyle/>
          <a:p>
            <a:pPr algn="ctr" rtl="1"/>
            <a:r>
              <a:rPr lang="he-IL" dirty="0"/>
              <a:t>תיעוד</a:t>
            </a:r>
            <a:r>
              <a:rPr lang="en-US" dirty="0"/>
              <a:t> </a:t>
            </a:r>
            <a:r>
              <a:rPr lang="he-IL" dirty="0"/>
              <a:t>|</a:t>
            </a:r>
            <a:r>
              <a:rPr lang="en-US" dirty="0"/>
              <a:t>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5FD-48C0-4C7F-9474-87BFD6D6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438274"/>
            <a:ext cx="10239375" cy="5314951"/>
          </a:xfrm>
        </p:spPr>
        <p:txBody>
          <a:bodyPr>
            <a:normAutofit/>
          </a:bodyPr>
          <a:lstStyle/>
          <a:p>
            <a:r>
              <a:rPr lang="en-US" sz="2400" dirty="0"/>
              <a:t>Python official documentation: </a:t>
            </a:r>
            <a:r>
              <a:rPr lang="en-US" sz="2400" u="sng" dirty="0">
                <a:hlinkClick r:id="rId2"/>
              </a:rPr>
              <a:t>https://docs.python.org/3.8/tutorial/index.html</a:t>
            </a:r>
            <a:endParaRPr lang="he-IL" sz="2400" u="sng" dirty="0"/>
          </a:p>
          <a:p>
            <a:pPr lvl="0"/>
            <a:r>
              <a:rPr lang="en-US" sz="2400" dirty="0"/>
              <a:t>Google python course : </a:t>
            </a:r>
            <a:r>
              <a:rPr lang="en-US" sz="2400" u="sng" dirty="0">
                <a:hlinkClick r:id="rId3"/>
              </a:rPr>
              <a:t>https://developers.google.com/edu/python/</a:t>
            </a:r>
            <a:endParaRPr lang="en-US" sz="2400" dirty="0"/>
          </a:p>
          <a:p>
            <a:pPr lvl="0"/>
            <a:r>
              <a:rPr lang="en-US" sz="2400" u="sng" dirty="0">
                <a:hlinkClick r:id="rId4"/>
              </a:rPr>
              <a:t>http://interactivepython.org/courselib/static/thinkcspy/index.html</a:t>
            </a:r>
            <a:r>
              <a:rPr lang="en-US" sz="2400" dirty="0"/>
              <a:t> </a:t>
            </a:r>
          </a:p>
          <a:p>
            <a:pPr lvl="0"/>
            <a:r>
              <a:rPr lang="en-US" sz="2400" u="sng" dirty="0">
                <a:hlinkClick r:id="rId5"/>
              </a:rPr>
              <a:t>http://cscircles.cemc.uwaterloo.ca/</a:t>
            </a:r>
            <a:endParaRPr lang="en-US" sz="2400" dirty="0"/>
          </a:p>
          <a:p>
            <a:pPr lvl="0"/>
            <a:r>
              <a:rPr lang="en-US" sz="2400" u="sng" dirty="0">
                <a:hlinkClick r:id="rId6"/>
              </a:rPr>
              <a:t>http://www.greenteapress.com/thinkpython/thinkpython.pdf</a:t>
            </a:r>
            <a:r>
              <a:rPr lang="en-US" sz="2400" dirty="0"/>
              <a:t> </a:t>
            </a:r>
          </a:p>
          <a:p>
            <a:pPr lvl="0"/>
            <a:r>
              <a:rPr lang="en-US" sz="2400" u="sng" dirty="0">
                <a:hlinkClick r:id="rId7"/>
              </a:rPr>
              <a:t>http://en.wikibooks.org/wiki/Think_Python</a:t>
            </a:r>
            <a:endParaRPr lang="en-US" sz="2400" dirty="0"/>
          </a:p>
          <a:p>
            <a:pPr lvl="0"/>
            <a:r>
              <a:rPr lang="en-US" sz="2400" u="sng" dirty="0">
                <a:hlinkClick r:id="rId8"/>
              </a:rPr>
              <a:t>http://files.swaroopch.com/python/byteofpython_120.pdf</a:t>
            </a:r>
            <a:r>
              <a:rPr lang="en-US" sz="2400" dirty="0"/>
              <a:t> </a:t>
            </a:r>
          </a:p>
          <a:p>
            <a:pPr marL="0" indent="0" algn="r" rtl="1">
              <a:buNone/>
            </a:pPr>
            <a:endParaRPr lang="he-IL" u="sng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37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85661-E427-4E0A-B3DD-F6F1FDCB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5" y="2384784"/>
            <a:ext cx="6657975" cy="4467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https://docs.python.org/3/library/asyncio-task.html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async</a:t>
            </a:r>
            <a:r>
              <a:rPr lang="en-US" i="1" dirty="0"/>
              <a:t> def </a:t>
            </a:r>
            <a:r>
              <a:rPr lang="en-US" i="1" dirty="0" err="1"/>
              <a:t>ping_local</a:t>
            </a:r>
            <a:r>
              <a:rPr lang="en-US" i="1" dirty="0"/>
              <a:t>():</a:t>
            </a:r>
          </a:p>
          <a:p>
            <a:pPr marL="0" indent="0">
              <a:buNone/>
            </a:pPr>
            <a:r>
              <a:rPr lang="en-US" i="1" dirty="0"/>
              <a:t>    return </a:t>
            </a:r>
            <a:r>
              <a:rPr lang="en-US" b="1" i="1" dirty="0"/>
              <a:t>await</a:t>
            </a:r>
            <a:r>
              <a:rPr lang="en-US" i="1" dirty="0"/>
              <a:t> </a:t>
            </a:r>
            <a:r>
              <a:rPr lang="en-US" i="1" dirty="0" err="1"/>
              <a:t>ping_server</a:t>
            </a:r>
            <a:r>
              <a:rPr lang="en-US" i="1" dirty="0"/>
              <a:t>('192.168.1.1’)</a:t>
            </a:r>
          </a:p>
          <a:p>
            <a:pPr marL="0" indent="0">
              <a:buNone/>
            </a:pPr>
            <a:r>
              <a:rPr lang="en-US" b="1" dirty="0"/>
              <a:t>async</a:t>
            </a:r>
            <a:r>
              <a:rPr lang="en-US" dirty="0"/>
              <a:t> def </a:t>
            </a:r>
            <a:r>
              <a:rPr lang="en-US" dirty="0" err="1"/>
              <a:t>ping_server</a:t>
            </a:r>
            <a:r>
              <a:rPr lang="en-US" dirty="0"/>
              <a:t>(</a:t>
            </a:r>
            <a:r>
              <a:rPr lang="en-US" dirty="0" err="1"/>
              <a:t>ip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/>
              <a:t># ping code here...</a:t>
            </a:r>
            <a:br>
              <a:rPr lang="en-US" i="1" dirty="0"/>
            </a:br>
            <a:br>
              <a:rPr lang="en-US" i="1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b="1" dirty="0"/>
              <a:t>Python Keywords: </a:t>
            </a:r>
            <a:r>
              <a:rPr lang="en-US" dirty="0"/>
              <a:t>async, await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0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4D8-088C-4DB4-9297-3B7E41DC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48CF-F492-49A9-9024-14AB7C42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76" y="1468582"/>
            <a:ext cx="9084232" cy="1280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EX1</a:t>
            </a:r>
          </a:p>
          <a:p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r>
              <a:rPr lang="en-US" dirty="0"/>
              <a:t>Find the sum of all the multiples of 3 or 5 below 1000.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5885B-C85C-4E04-9300-08819034C234}"/>
              </a:ext>
            </a:extLst>
          </p:cNvPr>
          <p:cNvSpPr txBox="1">
            <a:spLocks/>
          </p:cNvSpPr>
          <p:nvPr/>
        </p:nvSpPr>
        <p:spPr>
          <a:xfrm>
            <a:off x="2173576" y="3000498"/>
            <a:ext cx="8915400" cy="385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EX2:</a:t>
            </a:r>
          </a:p>
          <a:p>
            <a:r>
              <a:rPr lang="en-US" dirty="0"/>
              <a:t>Ask the user for a number. Depending on whether the number is even or odd, print out an appropriate message to the user. </a:t>
            </a:r>
            <a:br>
              <a:rPr lang="en-US" dirty="0"/>
            </a:br>
            <a:r>
              <a:rPr lang="en-US" dirty="0"/>
              <a:t>Hint: how does an even / odd number react differently when divided by 2?</a:t>
            </a:r>
          </a:p>
          <a:p>
            <a:r>
              <a:rPr lang="en-US" b="1" dirty="0"/>
              <a:t>Extras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number is a multiple of 4, print out a different message.</a:t>
            </a:r>
          </a:p>
          <a:p>
            <a:pPr lvl="1"/>
            <a:r>
              <a:rPr lang="en-US" dirty="0"/>
              <a:t>Ask the user for two numbers: </a:t>
            </a:r>
            <a:br>
              <a:rPr lang="en-US" dirty="0"/>
            </a:br>
            <a:r>
              <a:rPr lang="en-US" dirty="0"/>
              <a:t>* a number to check /variable/</a:t>
            </a:r>
            <a:br>
              <a:rPr lang="en-US" dirty="0"/>
            </a:br>
            <a:r>
              <a:rPr lang="en-US" dirty="0"/>
              <a:t>* a number to divide by /</a:t>
            </a:r>
            <a:r>
              <a:rPr lang="en-US" b="1" dirty="0" err="1"/>
              <a:t>dividor</a:t>
            </a:r>
            <a:r>
              <a:rPr lang="en-US" dirty="0"/>
              <a:t>/. </a:t>
            </a:r>
            <a:br>
              <a:rPr lang="en-US" dirty="0"/>
            </a:br>
            <a:r>
              <a:rPr lang="en-US" dirty="0"/>
              <a:t>If </a:t>
            </a:r>
            <a:r>
              <a:rPr lang="en-US" b="1" dirty="0" err="1"/>
              <a:t>dividor</a:t>
            </a:r>
            <a:r>
              <a:rPr lang="en-US" dirty="0"/>
              <a:t> divides evenly into </a:t>
            </a:r>
            <a:r>
              <a:rPr lang="en-US" b="1" dirty="0"/>
              <a:t>variable</a:t>
            </a:r>
            <a:r>
              <a:rPr lang="en-US" dirty="0"/>
              <a:t>, tell that to the user. </a:t>
            </a:r>
            <a:br>
              <a:rPr lang="en-US" dirty="0"/>
            </a:br>
            <a:r>
              <a:rPr lang="en-US" dirty="0"/>
              <a:t>If not, print a different appropriate message.</a:t>
            </a:r>
          </a:p>
        </p:txBody>
      </p:sp>
    </p:spTree>
    <p:extLst>
      <p:ext uri="{BB962C8B-B14F-4D97-AF65-F5344CB8AC3E}">
        <p14:creationId xmlns:p14="http://schemas.microsoft.com/office/powerpoint/2010/main" val="421816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B68F-FF96-4C38-B637-584A1443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 | </a:t>
            </a:r>
            <a:r>
              <a:rPr lang="he-IL" dirty="0"/>
              <a:t>סביבות פיתוח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BDE26-2BBC-484D-94A0-FCF1A6310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488" y="1159780"/>
            <a:ext cx="5067300" cy="2009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1B577-301B-46D1-B17D-E523B305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7" y="3905826"/>
            <a:ext cx="5954818" cy="16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0E870-E685-4428-A795-FD51E8717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75" y="3288305"/>
            <a:ext cx="6084848" cy="34240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010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5663-F12B-4FC3-9BC6-AA74339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63" y="624110"/>
            <a:ext cx="9224550" cy="599048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IDE (2): Eclipse + </a:t>
            </a:r>
            <a:r>
              <a:rPr lang="en-US" b="1" i="1" dirty="0" err="1"/>
              <a:t>PyDev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6DB9-F4EF-4B82-9016-6B0DD8A8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23158"/>
            <a:ext cx="8915400" cy="4688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  <a:r>
              <a:rPr lang="he-IL" dirty="0"/>
              <a:t>:</a:t>
            </a:r>
            <a:r>
              <a:rPr lang="en-US" dirty="0"/>
              <a:t> free, powerful</a:t>
            </a:r>
          </a:p>
          <a:p>
            <a:r>
              <a:rPr lang="en-US" dirty="0"/>
              <a:t>CONS: not so powerful and quite slow, there are others, much better… but a bit expensive</a:t>
            </a:r>
          </a:p>
          <a:p>
            <a:pPr marL="0" indent="0">
              <a:buNone/>
            </a:pPr>
            <a:r>
              <a:rPr lang="en-US" b="1" dirty="0"/>
              <a:t>Installation Requirements:</a:t>
            </a:r>
            <a:endParaRPr lang="en-US" dirty="0"/>
          </a:p>
          <a:p>
            <a:r>
              <a:rPr lang="en-US" b="1" dirty="0"/>
              <a:t>Java 8</a:t>
            </a:r>
            <a:r>
              <a:rPr lang="en-US" dirty="0"/>
              <a:t> (required for Eclipse to work) /160MB</a:t>
            </a:r>
            <a:br>
              <a:rPr lang="en-US" dirty="0"/>
            </a:br>
            <a:r>
              <a:rPr lang="en-US" u="sng" dirty="0">
                <a:hlinkClick r:id="rId2"/>
              </a:rPr>
              <a:t>https://www.oracle.com/java/technologies/javase-jdk13-downloads.html</a:t>
            </a:r>
            <a:br>
              <a:rPr lang="en-US" u="sng" dirty="0"/>
            </a:br>
            <a:r>
              <a:rPr lang="en-US" dirty="0"/>
              <a:t>Or </a:t>
            </a:r>
            <a:br>
              <a:rPr lang="en-US" dirty="0"/>
            </a:br>
            <a:r>
              <a:rPr lang="en-US" u="sng" dirty="0">
                <a:hlinkClick r:id="rId3"/>
              </a:rPr>
              <a:t>https://www.oracle.com/technetwork/java/javase/downloads/jdk13-downloads-5672538.html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  <a:r>
              <a:rPr lang="en-US" b="1" dirty="0"/>
              <a:t>Eclipse IDE</a:t>
            </a:r>
            <a:r>
              <a:rPr lang="en-US" dirty="0"/>
              <a:t> (~300Mb)</a:t>
            </a:r>
          </a:p>
          <a:p>
            <a:pPr lvl="1"/>
            <a:r>
              <a:rPr lang="en-US" dirty="0"/>
              <a:t>http://www.eclipse.org/downloads/packages/release/2019-12/r/eclipse-ide-web-and-javascript-developers-includes-incubating-components</a:t>
            </a:r>
          </a:p>
          <a:p>
            <a:pPr marL="0" indent="0">
              <a:buNone/>
            </a:pPr>
            <a:r>
              <a:rPr lang="en-US" b="1" dirty="0"/>
              <a:t>	Required installation:</a:t>
            </a:r>
            <a:r>
              <a:rPr lang="en-US" dirty="0"/>
              <a:t> "Eclipse IDE for JavaScript and Web Developers (includes incubating components)"</a:t>
            </a:r>
          </a:p>
          <a:p>
            <a:pPr lvl="1"/>
            <a:r>
              <a:rPr lang="en-US" dirty="0"/>
              <a:t> </a:t>
            </a:r>
            <a:r>
              <a:rPr lang="en-US" b="1" dirty="0" err="1"/>
              <a:t>PyDev</a:t>
            </a:r>
            <a:r>
              <a:rPr lang="en-US" dirty="0"/>
              <a:t> - python plugin for the Eclipse</a:t>
            </a:r>
            <a:br>
              <a:rPr lang="en-US" dirty="0"/>
            </a:br>
            <a:r>
              <a:rPr lang="en-US" dirty="0"/>
              <a:t>(</a:t>
            </a:r>
            <a:r>
              <a:rPr lang="en-US" u="sng" dirty="0">
                <a:hlinkClick r:id="rId4"/>
              </a:rPr>
              <a:t>http://www.pydev.org/</a:t>
            </a:r>
            <a:r>
              <a:rPr lang="en-US" dirty="0"/>
              <a:t> , </a:t>
            </a:r>
            <a:r>
              <a:rPr lang="en-US" u="sng" dirty="0">
                <a:hlinkClick r:id="rId5"/>
              </a:rPr>
              <a:t>http://www.pydev.org/manual_101_install.html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3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C332-FE6A-42E2-82C8-21C17E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(3): Eclipse + </a:t>
            </a:r>
            <a:r>
              <a:rPr lang="en-US" dirty="0" err="1"/>
              <a:t>PyDev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C5C4-CD27-4D19-BC20-2D9B9AFFF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69" y="1187532"/>
            <a:ext cx="9901443" cy="4723690"/>
          </a:xfrm>
        </p:spPr>
        <p:txBody>
          <a:bodyPr/>
          <a:lstStyle/>
          <a:p>
            <a:r>
              <a:rPr lang="en-US" dirty="0"/>
              <a:t>In Eclipse: </a:t>
            </a:r>
            <a:r>
              <a:rPr lang="en-US" b="1" dirty="0"/>
              <a:t>Help &gt; Install New Software</a:t>
            </a:r>
            <a:r>
              <a:rPr lang="en-US" dirty="0"/>
              <a:t>... menu.</a:t>
            </a:r>
            <a:br>
              <a:rPr lang="en-US" dirty="0"/>
            </a:br>
            <a:r>
              <a:rPr lang="en-US" dirty="0"/>
              <a:t>In the pop up window press “Add” and enter the following address (</a:t>
            </a:r>
            <a:r>
              <a:rPr lang="en-US" u="sng" dirty="0">
                <a:hlinkClick r:id="rId2"/>
              </a:rPr>
              <a:t>http://www.pydev.org/updates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PyDev</a:t>
            </a:r>
            <a:r>
              <a:rPr lang="en-US" dirty="0"/>
              <a:t> extensions: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3B4FA-7CC9-4978-A368-4093D3A1B6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7922" y="1739626"/>
            <a:ext cx="5032997" cy="1917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946532-1A17-4ABA-8A14-FB34B9AFAF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43896" y="3752603"/>
            <a:ext cx="4536373" cy="2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2C84-ED8D-4182-86EA-0A5CAF0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IDEs: Sublime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373A-A334-4D42-91B2-AA07EF10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5034"/>
            <a:ext cx="8915400" cy="4676188"/>
          </a:xfrm>
        </p:spPr>
        <p:txBody>
          <a:bodyPr/>
          <a:lstStyle/>
          <a:p>
            <a:r>
              <a:rPr lang="pt-BR" dirty="0"/>
              <a:t>Sublime Text</a:t>
            </a:r>
            <a:br>
              <a:rPr lang="pt-BR" dirty="0"/>
            </a:br>
            <a:r>
              <a:rPr lang="pt-BR" dirty="0">
                <a:hlinkClick r:id="rId2"/>
              </a:rPr>
              <a:t>http://www.sublimetext.com</a:t>
            </a:r>
            <a:endParaRPr lang="pt-BR" dirty="0"/>
          </a:p>
          <a:p>
            <a:pPr algn="r" rtl="1"/>
            <a:r>
              <a:rPr lang="he-IL" dirty="0"/>
              <a:t>אינו חינמי, אבל יכול להשתמש בתקופת הניסיון ככל שתרצו. התקנת תוספים יכולה להפוך למסע הרפתקאות . בנוסף, העורך אינו תומך באגים ובהרצת קוד.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C69A2-5E55-4107-AA3A-29CD66D5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77" y="2515925"/>
            <a:ext cx="5312731" cy="33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A47D-F370-400A-9537-C0274517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75" y="284203"/>
            <a:ext cx="8911687" cy="1280890"/>
          </a:xfrm>
        </p:spPr>
        <p:txBody>
          <a:bodyPr/>
          <a:lstStyle/>
          <a:p>
            <a:r>
              <a:rPr lang="en-US" dirty="0"/>
              <a:t>Other IDEs: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868B-1827-41B9-B6EE-566A73E1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21" y="974412"/>
            <a:ext cx="8597735" cy="9018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MS Visual Studio: </a:t>
            </a:r>
            <a:r>
              <a:rPr lang="en-US" dirty="0">
                <a:hlinkClick r:id="rId2"/>
              </a:rPr>
              <a:t>https://www.visualstudio.com/vs/</a:t>
            </a:r>
            <a:r>
              <a:rPr lang="en-US" dirty="0"/>
              <a:t> </a:t>
            </a:r>
          </a:p>
          <a:p>
            <a:r>
              <a:rPr lang="en-US" dirty="0"/>
              <a:t>Python-extension</a:t>
            </a:r>
            <a:r>
              <a:rPr lang="ru-RU" dirty="0"/>
              <a:t>: </a:t>
            </a:r>
            <a:r>
              <a:rPr lang="en-US" dirty="0"/>
              <a:t>Python Tools for Visual Studio,(PTVS)</a:t>
            </a:r>
          </a:p>
          <a:p>
            <a:r>
              <a:rPr lang="en-US" dirty="0"/>
              <a:t>WIN only!!!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BF7E6-E5E4-45AE-939A-A9D61787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8" y="1678961"/>
            <a:ext cx="7776477" cy="51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34-3033-4287-B260-258DE828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5" y="624110"/>
            <a:ext cx="9177048" cy="848430"/>
          </a:xfrm>
        </p:spPr>
        <p:txBody>
          <a:bodyPr>
            <a:normAutofit/>
          </a:bodyPr>
          <a:lstStyle/>
          <a:p>
            <a:r>
              <a:rPr lang="en-US" dirty="0"/>
              <a:t>Other IDEs: </a:t>
            </a:r>
            <a:r>
              <a:rPr lang="en-US" b="1" dirty="0" err="1"/>
              <a:t>PyCharm</a:t>
            </a:r>
            <a:r>
              <a:rPr lang="en-US" dirty="0"/>
              <a:t> – built FOR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6BC8-B527-4C98-BB3B-8E55F3C3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553" y="1341913"/>
            <a:ext cx="9557059" cy="4569310"/>
          </a:xfrm>
        </p:spPr>
        <p:txBody>
          <a:bodyPr/>
          <a:lstStyle/>
          <a:p>
            <a:r>
              <a:rPr lang="en-US" dirty="0" err="1"/>
              <a:t>PyCharm</a:t>
            </a:r>
            <a:r>
              <a:rPr lang="ru-RU" dirty="0"/>
              <a:t>: </a:t>
            </a:r>
            <a:r>
              <a:rPr lang="en-US" dirty="0">
                <a:hlinkClick r:id="rId2"/>
              </a:rPr>
              <a:t>https://www.jetbrains.com/pycharm/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3AC66-ABAB-4672-AD05-00289F6A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52" y="1824998"/>
            <a:ext cx="93154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5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1887</TotalTime>
  <Words>1170</Words>
  <Application>Microsoft Office PowerPoint</Application>
  <PresentationFormat>Widescreen</PresentationFormat>
  <Paragraphs>186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Century Gothic</vt:lpstr>
      <vt:lpstr>Comic Sans MS</vt:lpstr>
      <vt:lpstr>David</vt:lpstr>
      <vt:lpstr>Droid Sans Mono</vt:lpstr>
      <vt:lpstr>euclid_circular_a</vt:lpstr>
      <vt:lpstr>Gisha</vt:lpstr>
      <vt:lpstr>Wingdings 3</vt:lpstr>
      <vt:lpstr>Wisp</vt:lpstr>
      <vt:lpstr>Python 1441032 (11-12)</vt:lpstr>
      <vt:lpstr>Installation | התקנה</vt:lpstr>
      <vt:lpstr>תיעוד |Documentation </vt:lpstr>
      <vt:lpstr>IDE  | סביבות פיתוח</vt:lpstr>
      <vt:lpstr>IDE (2): Eclipse + PyDev</vt:lpstr>
      <vt:lpstr>IDE (3): Eclipse + PyDev</vt:lpstr>
      <vt:lpstr>Other IDEs: Sublime Text</vt:lpstr>
      <vt:lpstr>Other IDEs: Visual Studio</vt:lpstr>
      <vt:lpstr>Other IDEs: PyCharm – built FOR Python!</vt:lpstr>
      <vt:lpstr>יסודות השפה: מילות מפתח, משתנים, מפעילים, מבני נתונים בסיסיים, פונקציות.  keywords, variables, operators, basic data structures, functions</vt:lpstr>
      <vt:lpstr>Variables - משתנים</vt:lpstr>
      <vt:lpstr>Operators - מפעילים</vt:lpstr>
      <vt:lpstr> יסודות השפה: מילות מפתח, משתנים, מפעילים, מבני נתונים בסיסיים, פונקציות.</vt:lpstr>
      <vt:lpstr>יסודות השפה: מילות מפתח Python Keywords: False, True, None, and, not, or</vt:lpstr>
      <vt:lpstr>יסודות השפה: מילות מפתח Python Keywords: False, True, None, and, not, or </vt:lpstr>
      <vt:lpstr>יסודות השפה: מילות מפתח Python Keywords: False, True, None, and, not, or</vt:lpstr>
      <vt:lpstr>PowerPoint Presentation</vt:lpstr>
      <vt:lpstr>יסודות השפה: מילות מפתח Python Keywords: if, elif, else</vt:lpstr>
      <vt:lpstr>יסודות השפה: מילות מפתח Python Keywords: def,  lambda, return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1441032 (11-12)</dc:title>
  <dc:creator>Info</dc:creator>
  <cp:lastModifiedBy>Info</cp:lastModifiedBy>
  <cp:revision>2</cp:revision>
  <dcterms:created xsi:type="dcterms:W3CDTF">2020-03-15T14:05:07Z</dcterms:created>
  <dcterms:modified xsi:type="dcterms:W3CDTF">2020-03-16T21:32:53Z</dcterms:modified>
</cp:coreProperties>
</file>