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71" r:id="rId4"/>
    <p:sldId id="288" r:id="rId5"/>
    <p:sldId id="274" r:id="rId6"/>
    <p:sldId id="289" r:id="rId7"/>
    <p:sldId id="290" r:id="rId8"/>
    <p:sldId id="277" r:id="rId9"/>
    <p:sldId id="275" r:id="rId10"/>
    <p:sldId id="291" r:id="rId11"/>
    <p:sldId id="276" r:id="rId12"/>
    <p:sldId id="278" r:id="rId13"/>
    <p:sldId id="280" r:id="rId14"/>
    <p:sldId id="301" r:id="rId15"/>
    <p:sldId id="281" r:id="rId16"/>
    <p:sldId id="282" r:id="rId17"/>
    <p:sldId id="287" r:id="rId18"/>
    <p:sldId id="283" r:id="rId19"/>
    <p:sldId id="292" r:id="rId20"/>
    <p:sldId id="293" r:id="rId21"/>
    <p:sldId id="295" r:id="rId22"/>
    <p:sldId id="296" r:id="rId23"/>
    <p:sldId id="297" r:id="rId24"/>
    <p:sldId id="298" r:id="rId25"/>
    <p:sldId id="299" r:id="rId26"/>
    <p:sldId id="294" r:id="rId27"/>
    <p:sldId id="30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.wikibooks.org/wiki/%D7%A4%D7%99%D7%99%D7%AA%D7%95%D7%9F/%D7%A4%D7%99%D7%99%D7%AA%D7%95%D7%9F_%D7%92%D7%A8%D7%A1%D7%94_3/%D7%9E%D7%97%D7%9C%D7%A7%D7%94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asyncio-task.html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methods/set/intersection" TargetMode="External"/><Relationship Id="rId13" Type="http://schemas.openxmlformats.org/officeDocument/2006/relationships/hyperlink" Target="https://www.programiz.com/python-programming/methods/set/pop" TargetMode="External"/><Relationship Id="rId18" Type="http://schemas.openxmlformats.org/officeDocument/2006/relationships/hyperlink" Target="https://www.programiz.com/python-programming/methods/set/update" TargetMode="External"/><Relationship Id="rId3" Type="http://schemas.openxmlformats.org/officeDocument/2006/relationships/hyperlink" Target="https://www.programiz.com/python-programming/methods/set/clear" TargetMode="External"/><Relationship Id="rId7" Type="http://schemas.openxmlformats.org/officeDocument/2006/relationships/hyperlink" Target="https://www.programiz.com/python-programming/methods/set/discard" TargetMode="External"/><Relationship Id="rId12" Type="http://schemas.openxmlformats.org/officeDocument/2006/relationships/hyperlink" Target="https://www.programiz.com/python-programming/methods/set/issuperset" TargetMode="External"/><Relationship Id="rId17" Type="http://schemas.openxmlformats.org/officeDocument/2006/relationships/hyperlink" Target="https://www.programiz.com/python-programming/methods/set/union" TargetMode="External"/><Relationship Id="rId2" Type="http://schemas.openxmlformats.org/officeDocument/2006/relationships/hyperlink" Target="https://www.programiz.com/python-programming/methods/set/add" TargetMode="External"/><Relationship Id="rId16" Type="http://schemas.openxmlformats.org/officeDocument/2006/relationships/hyperlink" Target="https://www.programiz.com/python-programming/methods/set/symmetric_difference_upd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python-programming/methods/set/difference_update" TargetMode="External"/><Relationship Id="rId11" Type="http://schemas.openxmlformats.org/officeDocument/2006/relationships/hyperlink" Target="https://www.programiz.com/python-programming/methods/set/issubset" TargetMode="External"/><Relationship Id="rId5" Type="http://schemas.openxmlformats.org/officeDocument/2006/relationships/hyperlink" Target="https://www.programiz.com/python-programming/methods/set/difference" TargetMode="External"/><Relationship Id="rId15" Type="http://schemas.openxmlformats.org/officeDocument/2006/relationships/hyperlink" Target="https://www.programiz.com/python-programming/methods/set/symmetric_difference" TargetMode="External"/><Relationship Id="rId10" Type="http://schemas.openxmlformats.org/officeDocument/2006/relationships/hyperlink" Target="https://www.programiz.com/python-programming/methods/set/isdisjoint" TargetMode="External"/><Relationship Id="rId4" Type="http://schemas.openxmlformats.org/officeDocument/2006/relationships/hyperlink" Target="https://www.programiz.com/python-programming/methods/set/copy" TargetMode="External"/><Relationship Id="rId9" Type="http://schemas.openxmlformats.org/officeDocument/2006/relationships/hyperlink" Target="https://www.programiz.com/python-programming/methods/set/intersection_update" TargetMode="External"/><Relationship Id="rId14" Type="http://schemas.openxmlformats.org/officeDocument/2006/relationships/hyperlink" Target="https://www.programiz.com/python-programming/methods/set/remove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methods/built-in/sorted" TargetMode="External"/><Relationship Id="rId3" Type="http://schemas.openxmlformats.org/officeDocument/2006/relationships/hyperlink" Target="https://www.programiz.com/python-programming/methods/built-in/any" TargetMode="External"/><Relationship Id="rId7" Type="http://schemas.openxmlformats.org/officeDocument/2006/relationships/hyperlink" Target="https://www.programiz.com/python-programming/methods/built-in/min" TargetMode="External"/><Relationship Id="rId2" Type="http://schemas.openxmlformats.org/officeDocument/2006/relationships/hyperlink" Target="https://www.programiz.com/python-programming/methods/built-in/a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python-programming/methods/built-in/max" TargetMode="External"/><Relationship Id="rId5" Type="http://schemas.openxmlformats.org/officeDocument/2006/relationships/hyperlink" Target="https://www.programiz.com/python-programming/methods/built-in/len" TargetMode="External"/><Relationship Id="rId10" Type="http://schemas.openxmlformats.org/officeDocument/2006/relationships/image" Target="../media/image82.png"/><Relationship Id="rId4" Type="http://schemas.openxmlformats.org/officeDocument/2006/relationships/hyperlink" Target="https://www.programiz.com/python-programming/methods/built-in/enumerate" TargetMode="External"/><Relationship Id="rId9" Type="http://schemas.openxmlformats.org/officeDocument/2006/relationships/hyperlink" Target="https://www.programiz.com/python-programming/methods/built-in/sum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methods/built-in/any" TargetMode="External"/><Relationship Id="rId3" Type="http://schemas.openxmlformats.org/officeDocument/2006/relationships/image" Target="../media/image84.png"/><Relationship Id="rId7" Type="http://schemas.openxmlformats.org/officeDocument/2006/relationships/hyperlink" Target="https://www.programiz.com/python-programming/methods/built-in/all" TargetMode="External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10" Type="http://schemas.openxmlformats.org/officeDocument/2006/relationships/hyperlink" Target="https://www.programiz.com/python-programming/methods/built-in/sorted" TargetMode="External"/><Relationship Id="rId4" Type="http://schemas.openxmlformats.org/officeDocument/2006/relationships/image" Target="../media/image85.png"/><Relationship Id="rId9" Type="http://schemas.openxmlformats.org/officeDocument/2006/relationships/hyperlink" Target="https://www.programiz.com/python-programming/methods/built-in/len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s://realpython.com/python-lambda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hyperlink" Target="https://realpython.com/python-f-strings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python-programming/modules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1440-2867-447B-ADE8-C37D11C34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2212" y="1585208"/>
            <a:ext cx="8915399" cy="1344881"/>
          </a:xfrm>
        </p:spPr>
        <p:txBody>
          <a:bodyPr/>
          <a:lstStyle/>
          <a:p>
            <a:pPr algn="r" rtl="1"/>
            <a:r>
              <a:rPr lang="en-US" dirty="0"/>
              <a:t>Python 1441032 (11-12)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BB03B-7223-4490-8D3F-FCCAD511B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2212" y="5193536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Lesson </a:t>
            </a:r>
            <a:r>
              <a:rPr lang="ru-RU" dirty="0"/>
              <a:t>2</a:t>
            </a:r>
            <a:br>
              <a:rPr lang="en-US" dirty="0"/>
            </a:br>
            <a:r>
              <a:rPr lang="en-US" dirty="0"/>
              <a:t>by </a:t>
            </a:r>
            <a:r>
              <a:rPr lang="en-US" dirty="0" err="1"/>
              <a:t>A.Abraham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Ariel University, Spring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A1161-D1DA-4D4B-8806-06084FD7A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742" y="947353"/>
            <a:ext cx="1647825" cy="8763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4F62E8B-9840-4286-87BA-7160FBCFAB13}"/>
              </a:ext>
            </a:extLst>
          </p:cNvPr>
          <p:cNvSpPr txBox="1">
            <a:spLocks/>
          </p:cNvSpPr>
          <p:nvPr/>
        </p:nvSpPr>
        <p:spPr>
          <a:xfrm>
            <a:off x="2462212" y="2930089"/>
            <a:ext cx="8915399" cy="29805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dirty="0"/>
              <a:t>הרצאה#2: </a:t>
            </a:r>
            <a:br>
              <a:rPr lang="en-US" dirty="0"/>
            </a:br>
            <a:r>
              <a:rPr lang="he-IL" b="1" dirty="0"/>
              <a:t>: 1.	מפעילים לוגיים - </a:t>
            </a:r>
            <a:r>
              <a:rPr lang="en-US" b="1" dirty="0"/>
              <a:t>and, not, or.</a:t>
            </a:r>
          </a:p>
          <a:p>
            <a:pPr algn="r" rtl="1"/>
            <a:r>
              <a:rPr lang="en-US" b="1" dirty="0"/>
              <a:t>2.	</a:t>
            </a:r>
            <a:r>
              <a:rPr lang="he-IL" b="1" dirty="0"/>
              <a:t>בקרת מבני זרימה (</a:t>
            </a:r>
            <a:r>
              <a:rPr lang="en-US" b="1" dirty="0"/>
              <a:t>if, while, for).</a:t>
            </a:r>
          </a:p>
          <a:p>
            <a:pPr algn="r" rtl="1"/>
            <a:r>
              <a:rPr lang="en-US" b="1" dirty="0"/>
              <a:t>3.	</a:t>
            </a:r>
            <a:r>
              <a:rPr lang="he-IL" b="1" dirty="0"/>
              <a:t>מיתרים, זוגות, רשימות (</a:t>
            </a:r>
            <a:r>
              <a:rPr lang="en-US" b="1" dirty="0"/>
              <a:t>Strings, Tuples, Lists).</a:t>
            </a:r>
          </a:p>
          <a:p>
            <a:pPr algn="r" rtl="1"/>
            <a:r>
              <a:rPr lang="en-US" b="1" dirty="0"/>
              <a:t>4.	</a:t>
            </a:r>
            <a:r>
              <a:rPr lang="he-IL" b="1" dirty="0"/>
              <a:t>המשך: </a:t>
            </a:r>
            <a:r>
              <a:rPr lang="he-IL" b="1" dirty="0" err="1"/>
              <a:t>איטרציות</a:t>
            </a:r>
            <a:r>
              <a:rPr lang="he-IL" b="1" dirty="0"/>
              <a:t>, לולאות וזרימת בקרה.</a:t>
            </a:r>
          </a:p>
          <a:p>
            <a:pPr algn="r" rtl="1"/>
            <a:r>
              <a:rPr lang="he-IL" b="1" dirty="0"/>
              <a:t>5.	תוסף: הקלד המרות (</a:t>
            </a:r>
            <a:r>
              <a:rPr lang="en-US" b="1" dirty="0"/>
              <a:t>Type conversions)</a:t>
            </a:r>
          </a:p>
          <a:p>
            <a:pPr algn="r" rtl="1"/>
            <a:endParaRPr lang="en-US" b="1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9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3B31-68A2-4FDD-9A1B-8B9CFB1EB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715" y="19049"/>
            <a:ext cx="8911687" cy="610330"/>
          </a:xfrm>
        </p:spPr>
        <p:txBody>
          <a:bodyPr>
            <a:normAutofit fontScale="90000"/>
          </a:bodyPr>
          <a:lstStyle/>
          <a:p>
            <a:r>
              <a:rPr lang="en-US" dirty="0"/>
              <a:t>OOP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F4A84F-6446-45B6-8ABC-AD21773F8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408" y="476615"/>
            <a:ext cx="3714750" cy="3181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A7F9FA-832B-478C-A72B-4F0F21ADD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41" y="3657965"/>
            <a:ext cx="3820683" cy="3173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94EB26-3FD1-4A09-92C0-A6B685283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558" y="476615"/>
            <a:ext cx="2612708" cy="5077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23BF1E-88FE-4772-8D9A-03C13DC1A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839" y="503156"/>
            <a:ext cx="3740161" cy="30495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B12AC05-948B-457C-8E76-A5D3D97A2858}"/>
              </a:ext>
            </a:extLst>
          </p:cNvPr>
          <p:cNvSpPr/>
          <p:nvPr/>
        </p:nvSpPr>
        <p:spPr>
          <a:xfrm>
            <a:off x="8451839" y="91292"/>
            <a:ext cx="3332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encapsulation - </a:t>
            </a:r>
            <a:r>
              <a:rPr lang="he-IL" dirty="0" err="1"/>
              <a:t>כימוס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53C8B5-55A0-44AF-8094-157BD261EC8B}"/>
              </a:ext>
            </a:extLst>
          </p:cNvPr>
          <p:cNvSpPr/>
          <p:nvPr/>
        </p:nvSpPr>
        <p:spPr>
          <a:xfrm>
            <a:off x="5682558" y="107283"/>
            <a:ext cx="3332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Inheritance - </a:t>
            </a:r>
            <a:r>
              <a:rPr lang="he-IL" dirty="0"/>
              <a:t>ירושה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706511-7BEB-4D30-B6FE-A7DF6BADEA92}"/>
              </a:ext>
            </a:extLst>
          </p:cNvPr>
          <p:cNvSpPr/>
          <p:nvPr/>
        </p:nvSpPr>
        <p:spPr>
          <a:xfrm>
            <a:off x="3513360" y="99285"/>
            <a:ext cx="3332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&amp; object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A86186-3C56-4923-80DB-175E355FBD79}"/>
              </a:ext>
            </a:extLst>
          </p:cNvPr>
          <p:cNvSpPr/>
          <p:nvPr/>
        </p:nvSpPr>
        <p:spPr>
          <a:xfrm>
            <a:off x="3742168" y="5827387"/>
            <a:ext cx="8327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https://he.wikibooks.org/wiki/%D7%A4%D7%99%D7%99%D7%AA%D7%95%D7%9F/%D7%A4%D7%99%D7%99%D7%AA%D7%95%D7%9F_%D7%92%D7%A8%D7%A1%D7%94_3/%D7%9E%D7%97%D7%9C%D7%A7%D7%94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07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E53F-535B-4424-94F9-1E9B654B8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42" y="1246909"/>
            <a:ext cx="9984570" cy="4664313"/>
          </a:xfrm>
        </p:spPr>
        <p:txBody>
          <a:bodyPr/>
          <a:lstStyle/>
          <a:p>
            <a:r>
              <a:rPr lang="en-US" dirty="0"/>
              <a:t>Everything is object in Python. </a:t>
            </a:r>
            <a:r>
              <a:rPr lang="en-US" b="1" dirty="0"/>
              <a:t>del</a:t>
            </a:r>
            <a:r>
              <a:rPr lang="en-US" dirty="0"/>
              <a:t> is used to delete the reference to an object.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50E398-45D7-41FA-BB00-B6CECF059BCF}"/>
              </a:ext>
            </a:extLst>
          </p:cNvPr>
          <p:cNvSpPr txBox="1">
            <a:spLocks/>
          </p:cNvSpPr>
          <p:nvPr/>
        </p:nvSpPr>
        <p:spPr>
          <a:xfrm>
            <a:off x="2410692" y="436747"/>
            <a:ext cx="9082046" cy="902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dirty="0"/>
              <a:t>יסודות השפה: </a:t>
            </a:r>
            <a:r>
              <a:rPr lang="he-IL" b="1" dirty="0"/>
              <a:t>מילות מפתח</a:t>
            </a:r>
            <a:br>
              <a:rPr lang="en-US" b="1" dirty="0"/>
            </a:br>
            <a:r>
              <a:rPr lang="en-US" b="1" dirty="0"/>
              <a:t>Python Keyword: </a:t>
            </a:r>
            <a:r>
              <a:rPr lang="en-US" dirty="0"/>
              <a:t>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C925DA-E3C6-4DE9-B3B9-D16964370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65" y="1696811"/>
            <a:ext cx="5086350" cy="2419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812335-4859-48DD-AE2A-4394A999F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365" y="4116161"/>
            <a:ext cx="22479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7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E53F-535B-4424-94F9-1E9B654B8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42" y="1246909"/>
            <a:ext cx="9984570" cy="4664313"/>
          </a:xfrm>
        </p:spPr>
        <p:txBody>
          <a:bodyPr/>
          <a:lstStyle/>
          <a:p>
            <a:r>
              <a:rPr lang="en-US" b="1" dirty="0"/>
              <a:t>is</a:t>
            </a:r>
            <a:r>
              <a:rPr lang="en-US" dirty="0"/>
              <a:t> - is used in Python for testing object identity. While the == operator is used to test if two variables are equal or not, </a:t>
            </a:r>
            <a:r>
              <a:rPr lang="en-US" b="1" dirty="0"/>
              <a:t>is</a:t>
            </a:r>
            <a:r>
              <a:rPr lang="en-US" dirty="0"/>
              <a:t> is used to test if the two variables refer to the same object.</a:t>
            </a:r>
            <a:br>
              <a:rPr lang="en-US" dirty="0"/>
            </a:br>
            <a:r>
              <a:rPr lang="en-US" dirty="0"/>
              <a:t>It returns True if the objects are identical and False if not.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50E398-45D7-41FA-BB00-B6CECF059BCF}"/>
              </a:ext>
            </a:extLst>
          </p:cNvPr>
          <p:cNvSpPr txBox="1">
            <a:spLocks/>
          </p:cNvSpPr>
          <p:nvPr/>
        </p:nvSpPr>
        <p:spPr>
          <a:xfrm>
            <a:off x="2410692" y="436747"/>
            <a:ext cx="9082046" cy="902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dirty="0"/>
              <a:t>יסודות השפה: </a:t>
            </a:r>
            <a:r>
              <a:rPr lang="he-IL" b="1" dirty="0"/>
              <a:t>מילות מפתח</a:t>
            </a:r>
            <a:br>
              <a:rPr lang="en-US" b="1" dirty="0"/>
            </a:br>
            <a:r>
              <a:rPr lang="en-US" b="1" dirty="0"/>
              <a:t>Python Keyword: </a:t>
            </a:r>
            <a:r>
              <a:rPr lang="en-US" dirty="0"/>
              <a:t>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D3B95-A823-47D3-BBA3-C5315E79B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88" y="2441246"/>
            <a:ext cx="2000250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D45AB1-FC8C-4F8D-B3EB-CE741639B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784" y="2471801"/>
            <a:ext cx="13620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22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E53F-535B-4424-94F9-1E9B654B8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42" y="1246909"/>
            <a:ext cx="9984570" cy="4664313"/>
          </a:xfrm>
        </p:spPr>
        <p:txBody>
          <a:bodyPr/>
          <a:lstStyle/>
          <a:p>
            <a:r>
              <a:rPr lang="en-US" b="1" dirty="0"/>
              <a:t>yield</a:t>
            </a:r>
            <a:r>
              <a:rPr lang="en-US" dirty="0"/>
              <a:t> is used inside a function like a return statement. But yield returns a generator.</a:t>
            </a:r>
            <a:br>
              <a:rPr lang="en-US" dirty="0"/>
            </a:br>
            <a:r>
              <a:rPr lang="en-US" dirty="0"/>
              <a:t>Generator is an iterator that generates one item at a time. A large list of value will take up a lot of memory. Generators are useful in this situation as it generates only one value at a time instead of storing all the values in memory.</a:t>
            </a:r>
          </a:p>
          <a:p>
            <a:r>
              <a:rPr lang="en-US" dirty="0"/>
              <a:t>This type of generator is returned by the yield statement from a function.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50E398-45D7-41FA-BB00-B6CECF059BCF}"/>
              </a:ext>
            </a:extLst>
          </p:cNvPr>
          <p:cNvSpPr txBox="1">
            <a:spLocks/>
          </p:cNvSpPr>
          <p:nvPr/>
        </p:nvSpPr>
        <p:spPr>
          <a:xfrm>
            <a:off x="2410692" y="436747"/>
            <a:ext cx="9082046" cy="902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dirty="0"/>
              <a:t>יסודות השפה: </a:t>
            </a:r>
            <a:r>
              <a:rPr lang="he-IL" b="1" dirty="0"/>
              <a:t>מילות מפתח</a:t>
            </a:r>
            <a:br>
              <a:rPr lang="en-US" b="1" dirty="0"/>
            </a:br>
            <a:r>
              <a:rPr lang="en-US" b="1" dirty="0"/>
              <a:t>Python Keyword: </a:t>
            </a:r>
            <a:r>
              <a:rPr lang="en-US" dirty="0"/>
              <a:t>yield</a:t>
            </a:r>
          </a:p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3A8D7D-4E67-4A62-A0C6-B2A33DE6C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059" y="2958935"/>
            <a:ext cx="352425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4BE7E0-BF0E-4DF7-8167-D8C8D61D5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516" y="3301835"/>
            <a:ext cx="1200150" cy="266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6C5350-38DA-4427-B40E-02FD406A4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693" y="2958935"/>
            <a:ext cx="2295525" cy="1885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E689B1-B29F-460F-9CF9-2923A1FF2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693" y="5052653"/>
            <a:ext cx="5905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75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577B-2179-4F0C-B84A-F773CD6D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B1804-AE70-4BBD-85E7-90A8EA4FD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Iterator</a:t>
            </a:r>
            <a:r>
              <a:rPr lang="en-US" dirty="0"/>
              <a:t>: class with </a:t>
            </a:r>
            <a:r>
              <a:rPr lang="en-US" b="1" dirty="0"/>
              <a:t>__</a:t>
            </a:r>
            <a:r>
              <a:rPr lang="en-US" b="1" dirty="0" err="1"/>
              <a:t>iter</a:t>
            </a:r>
            <a:r>
              <a:rPr lang="en-US" b="1" dirty="0"/>
              <a:t>__</a:t>
            </a:r>
            <a:r>
              <a:rPr lang="en-US" dirty="0"/>
              <a:t>() and </a:t>
            </a:r>
            <a:r>
              <a:rPr lang="en-US" b="1" dirty="0"/>
              <a:t>__next__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7E000-BBAD-483C-A08C-490F066A4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27" y="2582825"/>
            <a:ext cx="3083664" cy="3968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4DEDCA-995A-4CF8-8F51-DBB9F1FAB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422" y="2582824"/>
            <a:ext cx="4214703" cy="22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31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E53F-535B-4424-94F9-1E9B654B8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42" y="1246909"/>
            <a:ext cx="9984570" cy="4664313"/>
          </a:xfrm>
        </p:spPr>
        <p:txBody>
          <a:bodyPr/>
          <a:lstStyle/>
          <a:p>
            <a:r>
              <a:rPr lang="en-US" dirty="0"/>
              <a:t>with statement is used to wrap the execution of a block of code within methods defined by the context manager.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Context manager is a class that implements </a:t>
            </a:r>
            <a:r>
              <a:rPr lang="en-US" b="1" dirty="0"/>
              <a:t>__enter__ </a:t>
            </a:r>
            <a:r>
              <a:rPr lang="en-US" dirty="0"/>
              <a:t>and </a:t>
            </a:r>
            <a:r>
              <a:rPr lang="en-US" b="1" dirty="0"/>
              <a:t>__exit__ </a:t>
            </a:r>
            <a:r>
              <a:rPr lang="en-US" dirty="0"/>
              <a:t>methods. Use of with statement ensures that the </a:t>
            </a:r>
            <a:r>
              <a:rPr lang="en-US" b="1" dirty="0"/>
              <a:t>__exit__ </a:t>
            </a:r>
            <a:r>
              <a:rPr lang="en-US" dirty="0"/>
              <a:t>method is called at the end of the nested block. This concept is similar to the use of try…finally block.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50E398-45D7-41FA-BB00-B6CECF059BCF}"/>
              </a:ext>
            </a:extLst>
          </p:cNvPr>
          <p:cNvSpPr txBox="1">
            <a:spLocks/>
          </p:cNvSpPr>
          <p:nvPr/>
        </p:nvSpPr>
        <p:spPr>
          <a:xfrm>
            <a:off x="2410692" y="436747"/>
            <a:ext cx="9082046" cy="902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dirty="0"/>
              <a:t>יסודות השפה: </a:t>
            </a:r>
            <a:r>
              <a:rPr lang="he-IL" b="1" dirty="0"/>
              <a:t>מילות מפתח</a:t>
            </a:r>
            <a:br>
              <a:rPr lang="en-US" b="1" dirty="0"/>
            </a:br>
            <a:r>
              <a:rPr lang="en-US" b="1" dirty="0"/>
              <a:t>Python Keyword: </a:t>
            </a:r>
            <a:r>
              <a:rPr lang="en-US" dirty="0"/>
              <a:t>with</a:t>
            </a:r>
          </a:p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EC926-3BC6-4BDB-AEFF-DF2732BDD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3025171"/>
            <a:ext cx="4718801" cy="66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29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C85661-E427-4E0A-B3DD-F6F1FDCB6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715" y="2384784"/>
            <a:ext cx="6657975" cy="44672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E53F-535B-4424-94F9-1E9B654B8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42" y="1246909"/>
            <a:ext cx="9984570" cy="4664313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https://docs.python.org/3/library/asyncio-task.html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async</a:t>
            </a:r>
            <a:r>
              <a:rPr lang="en-US" i="1" dirty="0"/>
              <a:t> def </a:t>
            </a:r>
            <a:r>
              <a:rPr lang="en-US" i="1" dirty="0" err="1"/>
              <a:t>ping_local</a:t>
            </a:r>
            <a:r>
              <a:rPr lang="en-US" i="1" dirty="0"/>
              <a:t>():</a:t>
            </a:r>
          </a:p>
          <a:p>
            <a:pPr marL="0" indent="0">
              <a:buNone/>
            </a:pPr>
            <a:r>
              <a:rPr lang="en-US" i="1" dirty="0"/>
              <a:t>    return </a:t>
            </a:r>
            <a:r>
              <a:rPr lang="en-US" b="1" i="1" dirty="0"/>
              <a:t>await</a:t>
            </a:r>
            <a:r>
              <a:rPr lang="en-US" i="1" dirty="0"/>
              <a:t> </a:t>
            </a:r>
            <a:r>
              <a:rPr lang="en-US" i="1" dirty="0" err="1"/>
              <a:t>ping_server</a:t>
            </a:r>
            <a:r>
              <a:rPr lang="en-US" i="1" dirty="0"/>
              <a:t>('192.168.1.1’)</a:t>
            </a:r>
          </a:p>
          <a:p>
            <a:pPr marL="0" indent="0">
              <a:buNone/>
            </a:pPr>
            <a:r>
              <a:rPr lang="en-US" b="1" dirty="0"/>
              <a:t>async</a:t>
            </a:r>
            <a:r>
              <a:rPr lang="en-US" dirty="0"/>
              <a:t> def </a:t>
            </a:r>
            <a:r>
              <a:rPr lang="en-US" dirty="0" err="1"/>
              <a:t>ping_server</a:t>
            </a:r>
            <a:r>
              <a:rPr lang="en-US" dirty="0"/>
              <a:t>(</a:t>
            </a:r>
            <a:r>
              <a:rPr lang="en-US" dirty="0" err="1"/>
              <a:t>ip</a:t>
            </a:r>
            <a:r>
              <a:rPr lang="en-US" dirty="0"/>
              <a:t>): </a:t>
            </a:r>
            <a:br>
              <a:rPr lang="en-US" dirty="0"/>
            </a:br>
            <a:r>
              <a:rPr lang="en-US" dirty="0"/>
              <a:t>      </a:t>
            </a:r>
            <a:r>
              <a:rPr lang="en-US" i="1" dirty="0"/>
              <a:t># ping code here...</a:t>
            </a:r>
            <a:br>
              <a:rPr lang="en-US" i="1" dirty="0"/>
            </a:br>
            <a:br>
              <a:rPr lang="en-US" i="1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50E398-45D7-41FA-BB00-B6CECF059BCF}"/>
              </a:ext>
            </a:extLst>
          </p:cNvPr>
          <p:cNvSpPr txBox="1">
            <a:spLocks/>
          </p:cNvSpPr>
          <p:nvPr/>
        </p:nvSpPr>
        <p:spPr>
          <a:xfrm>
            <a:off x="2410692" y="436747"/>
            <a:ext cx="9082046" cy="902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dirty="0"/>
              <a:t>יסודות השפה: </a:t>
            </a:r>
            <a:r>
              <a:rPr lang="he-IL" b="1" dirty="0"/>
              <a:t>מילות מפתח</a:t>
            </a:r>
            <a:br>
              <a:rPr lang="en-US" b="1" dirty="0"/>
            </a:br>
            <a:r>
              <a:rPr lang="en-US" b="1" dirty="0"/>
              <a:t>Python Keywords: </a:t>
            </a:r>
            <a:r>
              <a:rPr lang="en-US" dirty="0"/>
              <a:t>async, await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02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E4D8-088C-4DB4-9297-3B7E41DC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48CF-F492-49A9-9024-14AB7C42B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576" y="1468582"/>
            <a:ext cx="9084232" cy="12808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EX1</a:t>
            </a:r>
          </a:p>
          <a:p>
            <a:r>
              <a:rPr lang="en-US" dirty="0"/>
              <a:t>If we list all the natural numbers below 10 that are multiples of 3 or 5, we get 3, 5, 6 and 9. The sum of these multiples is 23.</a:t>
            </a:r>
          </a:p>
          <a:p>
            <a:r>
              <a:rPr lang="en-US" dirty="0"/>
              <a:t>Find the sum of all the multiples of 3 or 5 below 1000.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E5885B-C85C-4E04-9300-08819034C234}"/>
              </a:ext>
            </a:extLst>
          </p:cNvPr>
          <p:cNvSpPr txBox="1">
            <a:spLocks/>
          </p:cNvSpPr>
          <p:nvPr/>
        </p:nvSpPr>
        <p:spPr>
          <a:xfrm>
            <a:off x="2173576" y="3000498"/>
            <a:ext cx="8915400" cy="385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EX2:</a:t>
            </a:r>
          </a:p>
          <a:p>
            <a:r>
              <a:rPr lang="en-US" dirty="0"/>
              <a:t>Ask the user for a number. Depending on whether the number is even or odd, print out an appropriate message to the user. </a:t>
            </a:r>
            <a:br>
              <a:rPr lang="en-US" dirty="0"/>
            </a:br>
            <a:r>
              <a:rPr lang="en-US" dirty="0"/>
              <a:t>Hint: how does an even / odd number react differently when divided by 2?</a:t>
            </a:r>
          </a:p>
          <a:p>
            <a:r>
              <a:rPr lang="en-US" b="1" dirty="0"/>
              <a:t>Extras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If the number is a multiple of 4, print out a different message.</a:t>
            </a:r>
          </a:p>
          <a:p>
            <a:pPr lvl="1"/>
            <a:r>
              <a:rPr lang="en-US" dirty="0"/>
              <a:t>Ask the user for two numbers: </a:t>
            </a:r>
            <a:br>
              <a:rPr lang="en-US" dirty="0"/>
            </a:br>
            <a:r>
              <a:rPr lang="en-US" dirty="0"/>
              <a:t>* a number to check /variable/</a:t>
            </a:r>
            <a:br>
              <a:rPr lang="en-US" dirty="0"/>
            </a:br>
            <a:r>
              <a:rPr lang="en-US" dirty="0"/>
              <a:t>* a number to divide by /</a:t>
            </a:r>
            <a:r>
              <a:rPr lang="en-US" b="1" dirty="0" err="1"/>
              <a:t>dividor</a:t>
            </a:r>
            <a:r>
              <a:rPr lang="en-US" dirty="0"/>
              <a:t>/. </a:t>
            </a:r>
            <a:br>
              <a:rPr lang="en-US" dirty="0"/>
            </a:br>
            <a:r>
              <a:rPr lang="en-US" dirty="0"/>
              <a:t>If </a:t>
            </a:r>
            <a:r>
              <a:rPr lang="en-US" b="1" dirty="0" err="1"/>
              <a:t>dividor</a:t>
            </a:r>
            <a:r>
              <a:rPr lang="en-US" dirty="0"/>
              <a:t> divides evenly into </a:t>
            </a:r>
            <a:r>
              <a:rPr lang="en-US" b="1" dirty="0"/>
              <a:t>variable</a:t>
            </a:r>
            <a:r>
              <a:rPr lang="en-US" dirty="0"/>
              <a:t>, tell that to the user. </a:t>
            </a:r>
            <a:br>
              <a:rPr lang="en-US" dirty="0"/>
            </a:br>
            <a:r>
              <a:rPr lang="en-US" dirty="0"/>
              <a:t>If not, print a different appropriate message.</a:t>
            </a:r>
          </a:p>
        </p:txBody>
      </p:sp>
    </p:spTree>
    <p:extLst>
      <p:ext uri="{BB962C8B-B14F-4D97-AF65-F5344CB8AC3E}">
        <p14:creationId xmlns:p14="http://schemas.microsoft.com/office/powerpoint/2010/main" val="4218163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E53F-535B-4424-94F9-1E9B654B8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42" y="1246909"/>
            <a:ext cx="9984570" cy="466431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string i</a:t>
            </a:r>
            <a:r>
              <a:rPr lang="en-US" dirty="0"/>
              <a:t>s a sequence of characters. It can be declared in python by using double quotes. </a:t>
            </a:r>
            <a:r>
              <a:rPr lang="en-US" b="1" dirty="0"/>
              <a:t>Strings are immutable</a:t>
            </a:r>
            <a:r>
              <a:rPr lang="en-US" dirty="0"/>
              <a:t>.</a:t>
            </a:r>
            <a:endParaRPr lang="he-IL" dirty="0"/>
          </a:p>
          <a:p>
            <a:endParaRPr lang="he-IL" dirty="0"/>
          </a:p>
          <a:p>
            <a:r>
              <a:rPr lang="en-US" dirty="0"/>
              <a:t>A list can contain strings, integers, as well as objects. Lists can also be used for implementing stacks and queues. Lists are mutable, i.e., they can be altered once declared.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en-US" dirty="0"/>
              <a:t>A tuple is a sequence of immutable Python objects. Tuples are just like lists with the exception that tuples cannot be changed once declared. Tuples are usually faster than lists.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50E398-45D7-41FA-BB00-B6CECF059BCF}"/>
              </a:ext>
            </a:extLst>
          </p:cNvPr>
          <p:cNvSpPr txBox="1">
            <a:spLocks/>
          </p:cNvSpPr>
          <p:nvPr/>
        </p:nvSpPr>
        <p:spPr>
          <a:xfrm>
            <a:off x="2410692" y="436747"/>
            <a:ext cx="9082046" cy="902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/>
              <a:t>מחרוזות, זוגות, רשימות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C4EAED-6087-4A10-8CD9-477570E3CC25}"/>
              </a:ext>
            </a:extLst>
          </p:cNvPr>
          <p:cNvSpPr/>
          <p:nvPr/>
        </p:nvSpPr>
        <p:spPr>
          <a:xfrm>
            <a:off x="2616894" y="577446"/>
            <a:ext cx="2949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Strings, Tuples, Lists</a:t>
            </a:r>
            <a:r>
              <a:rPr lang="he-IL" dirty="0"/>
              <a:t> -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823C0-D09B-4FB6-BD69-B4DDD2753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442" y="1968459"/>
            <a:ext cx="1781175" cy="361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CE8B4-0E07-4CFB-AD02-C82FF057F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442" y="3298867"/>
            <a:ext cx="2343150" cy="1228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BF838-DC78-49AF-839A-12EC69854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917" y="5495338"/>
            <a:ext cx="2352675" cy="600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B34F49-7F23-4C4F-8398-59D0BBCB3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150" y="1756940"/>
            <a:ext cx="1409700" cy="590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75A0A1-EEBB-475F-8B16-E84F104AF6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1150" y="3301459"/>
            <a:ext cx="1076325" cy="428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3F1EB2-A468-47AE-8968-E9C917E7DF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9618" y="3237756"/>
            <a:ext cx="1876425" cy="495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6E5F52-46CE-477E-A65C-E5AFC3B55F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0087" y="5168809"/>
            <a:ext cx="2838450" cy="1552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92860E-A55E-4E96-9F4B-A8EB0FC1D2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9987" y="5168809"/>
            <a:ext cx="24288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46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DFB9-C46B-464F-B738-9F346144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שורות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A04537-EA49-4556-A4DD-62542791F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9912" y="1264555"/>
            <a:ext cx="3314700" cy="217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88FCC9-7BDA-4ECC-B56A-D3B9376B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105" y="1255030"/>
            <a:ext cx="2724150" cy="2190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E7EC09-A597-4B1A-92BE-F920625D9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363" y="1264555"/>
            <a:ext cx="3562350" cy="18288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B0735A3-52B0-466A-9E50-632051B8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363" y="3634740"/>
            <a:ext cx="12192000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We cannot delete or remove characters from a string. But deleting the string entirely is possible using the keyword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del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21287C-414C-4292-A9D0-989061FD4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363" y="3833226"/>
            <a:ext cx="2495550" cy="1238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2B6A68-66A8-4CC4-B44C-BFC48D856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3405" y="3833226"/>
            <a:ext cx="2009775" cy="838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BDBA8B-501F-451D-ABD4-2EE39153DB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4180" y="3833226"/>
            <a:ext cx="1962150" cy="768667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4529BDA4-7AAE-460C-B718-1B007E76F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712" y="5122569"/>
            <a:ext cx="2240597" cy="30777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enumerate()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and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733A51-DCC5-4CFA-A1BF-EF7BDC64CC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5712" y="5591509"/>
            <a:ext cx="32385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7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D45F-2001-4874-8192-2E58A79B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6555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dirty="0"/>
              <a:t>	יסודות השפה: </a:t>
            </a:r>
            <a:r>
              <a:rPr lang="he-IL" b="1" dirty="0"/>
              <a:t>מילות מפתח</a:t>
            </a:r>
            <a:r>
              <a:rPr lang="he-IL" dirty="0"/>
              <a:t>, משתנים, מפעילים, מבני נתונים בסיסיים, פונקציות.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9274D0-5CA0-4A40-BFD3-5EACD6250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416" y="2872669"/>
            <a:ext cx="5277007" cy="1977489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4C4E005-4444-4CA0-AFE6-F40A37647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185" y="1617812"/>
            <a:ext cx="8798462" cy="123110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&gt;&gt;&gt; </a:t>
            </a:r>
            <a:r>
              <a:rPr lang="en-US" altLang="en-US" sz="1600" dirty="0">
                <a:solidFill>
                  <a:srgbClr val="00008B"/>
                </a:solidFill>
                <a:latin typeface="Droid Sans Mono"/>
              </a:rPr>
              <a:t>import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 keyword </a:t>
            </a:r>
            <a:br>
              <a:rPr lang="en-US" altLang="en-US" sz="1600" dirty="0">
                <a:solidFill>
                  <a:srgbClr val="000000"/>
                </a:solidFill>
                <a:latin typeface="Droid Sans Mono"/>
              </a:rPr>
            </a:b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&gt;&gt;&gt; </a:t>
            </a:r>
            <a:r>
              <a:rPr lang="en-US" altLang="en-US" sz="1600" dirty="0">
                <a:solidFill>
                  <a:srgbClr val="00008B"/>
                </a:solidFill>
                <a:latin typeface="Droid Sans Mono"/>
              </a:rPr>
              <a:t>print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Droid Sans Mono"/>
              </a:rPr>
              <a:t>keyword.kwlist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)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[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'False'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'None'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'True'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'and'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'as'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'assert'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'break'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'class'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'continue'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'def'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'del'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</a:t>
            </a:r>
            <a:r>
              <a:rPr lang="en-US" altLang="en-US" sz="1600" dirty="0" err="1">
                <a:solidFill>
                  <a:srgbClr val="800000"/>
                </a:solidFill>
                <a:latin typeface="Droid Sans Mono"/>
              </a:rPr>
              <a:t>elif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'else'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'except'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'finally'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'for'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'from’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he-IL" altLang="en-US" sz="16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'global'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'if'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'import'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'in'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'is'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'lambda'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'nonlocal'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'not'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'or'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'pass'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'raise'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'return'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'try'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'while'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'with'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'yield'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]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C34F57-FEE7-4F41-BB31-2B41B63050F3}"/>
              </a:ext>
            </a:extLst>
          </p:cNvPr>
          <p:cNvSpPr/>
          <p:nvPr/>
        </p:nvSpPr>
        <p:spPr>
          <a:xfrm>
            <a:off x="2074223" y="315883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 </a:t>
            </a:r>
            <a:r>
              <a:rPr lang="en-US" dirty="0"/>
              <a:t>False, None, True, and, not, or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 </a:t>
            </a:r>
            <a:r>
              <a:rPr lang="en-US" dirty="0"/>
              <a:t>as, assert,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 </a:t>
            </a:r>
            <a:r>
              <a:rPr lang="en-US" dirty="0"/>
              <a:t>def,  </a:t>
            </a:r>
            <a:r>
              <a:rPr lang="en-US" b="1" dirty="0">
                <a:solidFill>
                  <a:srgbClr val="FF0000"/>
                </a:solidFill>
              </a:rPr>
              <a:t>lambda</a:t>
            </a:r>
            <a:r>
              <a:rPr lang="en-US" dirty="0"/>
              <a:t>, return,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 </a:t>
            </a:r>
            <a:r>
              <a:rPr lang="en-US" dirty="0"/>
              <a:t>if, else, elif,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 </a:t>
            </a:r>
            <a:r>
              <a:rPr lang="en-US" dirty="0"/>
              <a:t>for, while, in, break, continue,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 </a:t>
            </a:r>
            <a:r>
              <a:rPr lang="en-US" dirty="0"/>
              <a:t>global, nonlocal,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try, except, raise, finally,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class, pass,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del, from, import, is, with, yield,</a:t>
            </a:r>
            <a:endParaRPr lang="he-IL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async, await.</a:t>
            </a:r>
          </a:p>
        </p:txBody>
      </p:sp>
    </p:spTree>
    <p:extLst>
      <p:ext uri="{BB962C8B-B14F-4D97-AF65-F5344CB8AC3E}">
        <p14:creationId xmlns:p14="http://schemas.microsoft.com/office/powerpoint/2010/main" val="3238041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43E1-4C3E-4BEF-8500-496FBCCE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1760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/>
              <a:t>שורות (המשך)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867F2-B149-4539-B99A-D560C9EDA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45870"/>
            <a:ext cx="8915400" cy="4665352"/>
          </a:xfrm>
        </p:spPr>
        <p:txBody>
          <a:bodyPr/>
          <a:lstStyle/>
          <a:p>
            <a:r>
              <a:rPr lang="en-US" b="1" dirty="0"/>
              <a:t>String Formatting</a:t>
            </a:r>
            <a:r>
              <a:rPr lang="he-IL" b="1" dirty="0"/>
              <a:t> </a:t>
            </a:r>
            <a:r>
              <a:rPr lang="he-IL" b="1" dirty="0" err="1"/>
              <a:t>פירמוט</a:t>
            </a:r>
            <a:r>
              <a:rPr lang="he-IL" b="1" dirty="0"/>
              <a:t> מחרוזות  -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665E9-FE16-4273-854A-6950B59AA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544" y="1666429"/>
            <a:ext cx="2810827" cy="1342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CB0078-FC66-4298-B069-909D48A4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772" y="1601152"/>
            <a:ext cx="3952875" cy="1704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9227E7-683A-47E1-B1D2-0769602D7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387" y="3429000"/>
            <a:ext cx="3362325" cy="1009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2F823B-7684-4707-AB83-661D7E37C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772" y="3474720"/>
            <a:ext cx="4714875" cy="2124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9A8D8D-D5F4-4876-91B4-06CCA53445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7387" y="4665345"/>
            <a:ext cx="3200400" cy="933450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07A951CD-A4A9-49BD-B12A-4BFB9FF66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104" y="5884016"/>
            <a:ext cx="3917676" cy="30777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lower()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upper()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join()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split()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find()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replace(), …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39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AC87-D6A7-4901-BD93-30AFC94A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23655"/>
            <a:ext cx="8911687" cy="5989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Sets - </a:t>
            </a:r>
            <a:r>
              <a:rPr lang="he-IL" b="1" dirty="0"/>
              <a:t>סטים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64F6C-B6D5-4594-AFE5-ED6658592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569" y="822555"/>
            <a:ext cx="10469880" cy="4297680"/>
          </a:xfrm>
        </p:spPr>
        <p:txBody>
          <a:bodyPr/>
          <a:lstStyle/>
          <a:p>
            <a:r>
              <a:rPr lang="en-US" sz="1400" dirty="0"/>
              <a:t>A set is an unordered collection of items. Every element is unique (no duplicates) and must be immutable. </a:t>
            </a:r>
            <a:r>
              <a:rPr lang="en-US" sz="1600" dirty="0"/>
              <a:t>However, the set itself is mutable. We can add or remove items from it.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To make a set without any elements we use the set() function </a:t>
            </a:r>
            <a:br>
              <a:rPr lang="en-US" sz="1400" dirty="0"/>
            </a:br>
            <a:r>
              <a:rPr lang="en-US" sz="1400" dirty="0"/>
              <a:t>without any argument.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880204-07D1-4A24-9BAD-0CE45B9E5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266" y="1385847"/>
            <a:ext cx="2846861" cy="1327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3D58B6-B637-47A3-96FE-B3F8D7184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709" y="1329285"/>
            <a:ext cx="2505075" cy="2647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4EA38-938D-4304-8D3F-0311F705B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191" y="1421455"/>
            <a:ext cx="1743075" cy="1962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8992C6-E74E-4DFF-8B98-9888D1F2E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8334" y="4167370"/>
            <a:ext cx="2038350" cy="1819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904C04-CBB6-47A2-9A8D-205BFAA1F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9709" y="4167370"/>
            <a:ext cx="3724275" cy="2466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A48B22-12D2-48E6-B7B8-83E8A0DDFD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2569" y="4143782"/>
            <a:ext cx="37242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45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6D1B-6928-4786-AE9B-230DD35FA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44050"/>
            <a:ext cx="8911687" cy="6331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 Operations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96E4E3-1CE8-4A4F-93B7-4A51AE3D8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4028" y="605789"/>
            <a:ext cx="2371725" cy="1095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27B6B9-F4F3-43A8-82EF-08CD4BA02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512" y="566738"/>
            <a:ext cx="2462848" cy="137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2D8871-C519-4064-97EE-628AC6079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395" y="659416"/>
            <a:ext cx="1861553" cy="1155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AE32B4-0946-48B4-B6FA-5609CE20D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8512" y="1937592"/>
            <a:ext cx="2462848" cy="15280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EBA611-EBC9-45D4-B6BC-2D2EA23C98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7296" y="1937592"/>
            <a:ext cx="1485900" cy="933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FD1737-088C-4F5D-9DBB-7306D430A3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2998" y="1907522"/>
            <a:ext cx="2647950" cy="1381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BC8B09-F3CF-4530-83FA-4630BEFD90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0578" y="3486662"/>
            <a:ext cx="2418716" cy="1577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DAC96A-0F1A-4A9C-BDC1-417DEF381A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7296" y="3314098"/>
            <a:ext cx="1422395" cy="10328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549873-609C-4F50-A851-A54717DF0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17928" y="3314098"/>
            <a:ext cx="2135873" cy="1729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D30171-A4CE-4AD1-B730-D750F6A1C9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40578" y="5191126"/>
            <a:ext cx="2418716" cy="1544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CD0EA3-F083-4CB4-B5A9-035E3C672E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86045" y="5144467"/>
            <a:ext cx="2000250" cy="1200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8905F8-B3E1-4DE1-B882-8DC9B44FC8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20051" y="5144467"/>
            <a:ext cx="33337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23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4E6A-8DD5-4385-B3A0-4E7BB208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Methods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13F660B-A136-4940-BBDC-E83CE51475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699044"/>
              </p:ext>
            </p:extLst>
          </p:nvPr>
        </p:nvGraphicFramePr>
        <p:xfrm>
          <a:off x="2366010" y="1417320"/>
          <a:ext cx="9138602" cy="5127174"/>
        </p:xfrm>
        <a:graphic>
          <a:graphicData uri="http://schemas.openxmlformats.org/drawingml/2006/table">
            <a:tbl>
              <a:tblPr/>
              <a:tblGrid>
                <a:gridCol w="2763991">
                  <a:extLst>
                    <a:ext uri="{9D8B030D-6E8A-4147-A177-3AD203B41FA5}">
                      <a16:colId xmlns:a16="http://schemas.microsoft.com/office/drawing/2014/main" val="1432111822"/>
                    </a:ext>
                  </a:extLst>
                </a:gridCol>
                <a:gridCol w="6374611">
                  <a:extLst>
                    <a:ext uri="{9D8B030D-6E8A-4147-A177-3AD203B41FA5}">
                      <a16:colId xmlns:a16="http://schemas.microsoft.com/office/drawing/2014/main" val="1775318037"/>
                    </a:ext>
                  </a:extLst>
                </a:gridCol>
              </a:tblGrid>
              <a:tr h="260696">
                <a:tc>
                  <a:txBody>
                    <a:bodyPr/>
                    <a:lstStyle/>
                    <a:p>
                      <a:pPr algn="l"/>
                      <a:r>
                        <a:rPr lang="en-US" sz="1050" b="1">
                          <a:effectLst/>
                        </a:rPr>
                        <a:t>Method</a:t>
                      </a: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effectLst/>
                        </a:rPr>
                        <a:t>Description</a:t>
                      </a: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324785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r>
                        <a:rPr lang="en-US" sz="1050" u="none" strike="noStrike">
                          <a:solidFill>
                            <a:srgbClr val="0556F3"/>
                          </a:solidFill>
                          <a:effectLst/>
                          <a:hlinkClick r:id="rId2" tooltip="Python set add()"/>
                        </a:rPr>
                        <a:t>add()</a:t>
                      </a:r>
                      <a:endParaRPr lang="en-US" sz="1050">
                        <a:effectLst/>
                      </a:endParaRP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Adds an element to the set</a:t>
                      </a: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948521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r>
                        <a:rPr lang="en-US" sz="1050" u="none" strike="noStrike">
                          <a:solidFill>
                            <a:srgbClr val="0556F3"/>
                          </a:solidFill>
                          <a:effectLst/>
                          <a:hlinkClick r:id="rId3" tooltip="Python set clear()"/>
                        </a:rPr>
                        <a:t>clear()</a:t>
                      </a:r>
                      <a:endParaRPr lang="en-US" sz="1050">
                        <a:effectLst/>
                      </a:endParaRP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Removes all elements from the set</a:t>
                      </a: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98675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r>
                        <a:rPr lang="en-US" sz="1050" u="none" strike="noStrike">
                          <a:solidFill>
                            <a:srgbClr val="0556F3"/>
                          </a:solidFill>
                          <a:effectLst/>
                          <a:hlinkClick r:id="rId4" tooltip="Python set copy"/>
                        </a:rPr>
                        <a:t>copy()</a:t>
                      </a:r>
                      <a:endParaRPr lang="en-US" sz="1050">
                        <a:effectLst/>
                      </a:endParaRP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Returns a copy of the set</a:t>
                      </a: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853433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r>
                        <a:rPr lang="en-US" sz="1050" u="none" strike="noStrike">
                          <a:solidFill>
                            <a:srgbClr val="0556F3"/>
                          </a:solidFill>
                          <a:effectLst/>
                          <a:hlinkClick r:id="rId5" tooltip="Python set difference()"/>
                        </a:rPr>
                        <a:t>difference()</a:t>
                      </a:r>
                      <a:endParaRPr lang="en-US" sz="1050">
                        <a:effectLst/>
                      </a:endParaRP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Returns the difference of two or more sets as a new set</a:t>
                      </a: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977983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r>
                        <a:rPr lang="en-US" sz="1050" u="none" strike="noStrike">
                          <a:solidFill>
                            <a:srgbClr val="0556F3"/>
                          </a:solidFill>
                          <a:effectLst/>
                          <a:hlinkClick r:id="rId6" tooltip="Python set difference_update"/>
                        </a:rPr>
                        <a:t>difference_update()</a:t>
                      </a:r>
                      <a:endParaRPr lang="en-US" sz="1050">
                        <a:effectLst/>
                      </a:endParaRP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Removes all elements of another set from this set</a:t>
                      </a: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157029"/>
                  </a:ext>
                </a:extLst>
              </a:tr>
              <a:tr h="343576">
                <a:tc>
                  <a:txBody>
                    <a:bodyPr/>
                    <a:lstStyle/>
                    <a:p>
                      <a:r>
                        <a:rPr lang="en-US" sz="1050" u="none" strike="noStrike">
                          <a:solidFill>
                            <a:srgbClr val="0556F3"/>
                          </a:solidFill>
                          <a:effectLst/>
                          <a:hlinkClick r:id="rId7" tooltip="Python set discard()"/>
                        </a:rPr>
                        <a:t>discard()</a:t>
                      </a:r>
                      <a:endParaRPr lang="en-US" sz="1050">
                        <a:effectLst/>
                      </a:endParaRP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Removes an element from the set if it is a member. (Do nothing if the element is not in set)</a:t>
                      </a: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447929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r>
                        <a:rPr lang="en-US" sz="1050" u="none" strike="noStrike">
                          <a:solidFill>
                            <a:srgbClr val="0556F3"/>
                          </a:solidFill>
                          <a:effectLst/>
                          <a:hlinkClick r:id="rId8" tooltip="Python set intersection()"/>
                        </a:rPr>
                        <a:t>intersection()</a:t>
                      </a:r>
                      <a:endParaRPr lang="en-US" sz="1050">
                        <a:effectLst/>
                      </a:endParaRP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Returns the intersection of two sets as a new set</a:t>
                      </a: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5382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r>
                        <a:rPr lang="en-US" sz="1050" u="none" strike="noStrike">
                          <a:solidFill>
                            <a:srgbClr val="0556F3"/>
                          </a:solidFill>
                          <a:effectLst/>
                          <a:hlinkClick r:id="rId9" tooltip="Python set intersection_update()"/>
                        </a:rPr>
                        <a:t>intersection_update()</a:t>
                      </a:r>
                      <a:endParaRPr lang="en-US" sz="1050">
                        <a:effectLst/>
                      </a:endParaRP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Updates the set with the intersection of itself and another</a:t>
                      </a: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000391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r>
                        <a:rPr lang="en-US" sz="1050" u="none" strike="noStrike">
                          <a:solidFill>
                            <a:srgbClr val="0556F3"/>
                          </a:solidFill>
                          <a:effectLst/>
                          <a:hlinkClick r:id="rId10" tooltip="Python set isdisjoint()"/>
                        </a:rPr>
                        <a:t>isdisjoint()</a:t>
                      </a:r>
                      <a:endParaRPr lang="en-US" sz="1050">
                        <a:effectLst/>
                      </a:endParaRP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Returns True if two sets have a null intersection</a:t>
                      </a: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335767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r>
                        <a:rPr lang="en-US" sz="1050" u="none" strike="noStrike">
                          <a:solidFill>
                            <a:srgbClr val="0556F3"/>
                          </a:solidFill>
                          <a:effectLst/>
                          <a:hlinkClick r:id="rId11" tooltip="Python set issubset()"/>
                        </a:rPr>
                        <a:t>issubset()</a:t>
                      </a:r>
                      <a:endParaRPr lang="en-US" sz="1050">
                        <a:effectLst/>
                      </a:endParaRP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Returns True if another set contains this set</a:t>
                      </a: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477820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r>
                        <a:rPr lang="en-US" sz="1050" u="none" strike="noStrike">
                          <a:solidFill>
                            <a:srgbClr val="0556F3"/>
                          </a:solidFill>
                          <a:effectLst/>
                          <a:hlinkClick r:id="rId12" tooltip="Python set issuperset()"/>
                        </a:rPr>
                        <a:t>issuperset()</a:t>
                      </a:r>
                      <a:endParaRPr lang="en-US" sz="1050">
                        <a:effectLst/>
                      </a:endParaRP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Returns True if this set contains another set</a:t>
                      </a: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665640"/>
                  </a:ext>
                </a:extLst>
              </a:tr>
              <a:tr h="343576">
                <a:tc>
                  <a:txBody>
                    <a:bodyPr/>
                    <a:lstStyle/>
                    <a:p>
                      <a:r>
                        <a:rPr lang="en-US" sz="1050" u="none" strike="noStrike">
                          <a:solidFill>
                            <a:srgbClr val="0556F3"/>
                          </a:solidFill>
                          <a:effectLst/>
                          <a:hlinkClick r:id="rId13" tooltip="Python set pop()"/>
                        </a:rPr>
                        <a:t>pop()</a:t>
                      </a:r>
                      <a:endParaRPr lang="en-US" sz="1050">
                        <a:effectLst/>
                      </a:endParaRP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Removes and returns an arbitrary set element. Raise </a:t>
                      </a:r>
                      <a:r>
                        <a:rPr lang="en-US" sz="1050" dirty="0" err="1">
                          <a:effectLst/>
                        </a:rPr>
                        <a:t>KeyError</a:t>
                      </a:r>
                      <a:r>
                        <a:rPr lang="en-US" sz="1050" dirty="0">
                          <a:effectLst/>
                        </a:rPr>
                        <a:t> if the set is empty</a:t>
                      </a: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98310"/>
                  </a:ext>
                </a:extLst>
              </a:tr>
              <a:tr h="343576">
                <a:tc>
                  <a:txBody>
                    <a:bodyPr/>
                    <a:lstStyle/>
                    <a:p>
                      <a:r>
                        <a:rPr lang="en-US" sz="1050" u="none" strike="noStrike">
                          <a:solidFill>
                            <a:srgbClr val="0556F3"/>
                          </a:solidFill>
                          <a:effectLst/>
                          <a:hlinkClick r:id="rId14" tooltip="Python set remove()"/>
                        </a:rPr>
                        <a:t>remove()</a:t>
                      </a:r>
                      <a:endParaRPr lang="en-US" sz="1050">
                        <a:effectLst/>
                      </a:endParaRP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Removes an element from the set. If the element is not a member, raise a </a:t>
                      </a:r>
                      <a:r>
                        <a:rPr lang="en-US" sz="1050" dirty="0" err="1">
                          <a:effectLst/>
                        </a:rPr>
                        <a:t>KeyError</a:t>
                      </a:r>
                      <a:endParaRPr lang="en-US" sz="1050" dirty="0">
                        <a:effectLst/>
                      </a:endParaRP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892355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r>
                        <a:rPr lang="en-US" sz="1050" u="none" strike="noStrike">
                          <a:solidFill>
                            <a:srgbClr val="0556F3"/>
                          </a:solidFill>
                          <a:effectLst/>
                          <a:hlinkClick r:id="rId15" tooltip="Python set symmetric_difference()"/>
                        </a:rPr>
                        <a:t>symmetric_difference()</a:t>
                      </a:r>
                      <a:endParaRPr lang="en-US" sz="1050">
                        <a:effectLst/>
                      </a:endParaRP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Returns the symmetric difference of two sets as a new set</a:t>
                      </a: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238093"/>
                  </a:ext>
                </a:extLst>
              </a:tr>
              <a:tr h="446702">
                <a:tc>
                  <a:txBody>
                    <a:bodyPr/>
                    <a:lstStyle/>
                    <a:p>
                      <a:r>
                        <a:rPr lang="en-US" sz="1050" u="none" strike="noStrike">
                          <a:solidFill>
                            <a:srgbClr val="0556F3"/>
                          </a:solidFill>
                          <a:effectLst/>
                          <a:hlinkClick r:id="rId16" tooltip="Python set symmetric_difference_update()"/>
                        </a:rPr>
                        <a:t>symmetric_difference_update()</a:t>
                      </a:r>
                      <a:endParaRPr lang="en-US" sz="1050">
                        <a:effectLst/>
                      </a:endParaRP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Updates a set with the symmetric difference of itself and another</a:t>
                      </a: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34836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r>
                        <a:rPr lang="en-US" sz="1050" u="none" strike="noStrike">
                          <a:solidFill>
                            <a:srgbClr val="0556F3"/>
                          </a:solidFill>
                          <a:effectLst/>
                          <a:hlinkClick r:id="rId17" tooltip="Python set union()"/>
                        </a:rPr>
                        <a:t>union()</a:t>
                      </a:r>
                      <a:endParaRPr lang="en-US" sz="1050">
                        <a:effectLst/>
                      </a:endParaRP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Returns the union of sets in a new set</a:t>
                      </a: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1196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r>
                        <a:rPr lang="en-US" sz="1050" u="none" strike="noStrike">
                          <a:solidFill>
                            <a:srgbClr val="0556F3"/>
                          </a:solidFill>
                          <a:effectLst/>
                          <a:hlinkClick r:id="rId18" tooltip="Python set update()"/>
                        </a:rPr>
                        <a:t>update()</a:t>
                      </a:r>
                      <a:endParaRPr lang="en-US" sz="1050">
                        <a:effectLst/>
                      </a:endParaRP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Updates the set with the union of itself and others</a:t>
                      </a:r>
                    </a:p>
                  </a:txBody>
                  <a:tcPr marL="64256" marR="64256" marT="32128" marB="32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043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449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2D64-48F8-4220-88EB-840FCE79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functions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B704D6-8C62-416F-8355-99C3B924D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002278"/>
              </p:ext>
            </p:extLst>
          </p:nvPr>
        </p:nvGraphicFramePr>
        <p:xfrm>
          <a:off x="2366010" y="1417320"/>
          <a:ext cx="7075170" cy="3901026"/>
        </p:xfrm>
        <a:graphic>
          <a:graphicData uri="http://schemas.openxmlformats.org/drawingml/2006/table">
            <a:tbl>
              <a:tblPr/>
              <a:tblGrid>
                <a:gridCol w="1232795">
                  <a:extLst>
                    <a:ext uri="{9D8B030D-6E8A-4147-A177-3AD203B41FA5}">
                      <a16:colId xmlns:a16="http://schemas.microsoft.com/office/drawing/2014/main" val="4071036053"/>
                    </a:ext>
                  </a:extLst>
                </a:gridCol>
                <a:gridCol w="5842375">
                  <a:extLst>
                    <a:ext uri="{9D8B030D-6E8A-4147-A177-3AD203B41FA5}">
                      <a16:colId xmlns:a16="http://schemas.microsoft.com/office/drawing/2014/main" val="127131024"/>
                    </a:ext>
                  </a:extLst>
                </a:gridCol>
              </a:tblGrid>
              <a:tr h="253058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Function</a:t>
                      </a:r>
                    </a:p>
                  </a:txBody>
                  <a:tcPr marL="114492" marR="114492" marT="57246" marB="5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effectLst/>
                        </a:rPr>
                        <a:t>Description</a:t>
                      </a:r>
                    </a:p>
                  </a:txBody>
                  <a:tcPr marL="114492" marR="114492" marT="57246" marB="5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148215"/>
                  </a:ext>
                </a:extLst>
              </a:tr>
              <a:tr h="487272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0556F3"/>
                          </a:solidFill>
                          <a:effectLst/>
                          <a:hlinkClick r:id="rId2" tooltip="Python all()"/>
                        </a:rPr>
                        <a:t>all()</a:t>
                      </a:r>
                      <a:endParaRPr lang="en-US" sz="1400" dirty="0">
                        <a:effectLst/>
                      </a:endParaRPr>
                    </a:p>
                  </a:txBody>
                  <a:tcPr marL="114492" marR="114492" marT="57246" marB="5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Return True if all elements of the set are true (or if the set is empty).</a:t>
                      </a:r>
                    </a:p>
                  </a:txBody>
                  <a:tcPr marL="114492" marR="114492" marT="57246" marB="5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303519"/>
                  </a:ext>
                </a:extLst>
              </a:tr>
              <a:tr h="487272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556F3"/>
                          </a:solidFill>
                          <a:effectLst/>
                          <a:hlinkClick r:id="rId3" tooltip="Python any()"/>
                        </a:rPr>
                        <a:t>any()</a:t>
                      </a:r>
                      <a:endParaRPr lang="en-US" sz="1400">
                        <a:effectLst/>
                      </a:endParaRPr>
                    </a:p>
                  </a:txBody>
                  <a:tcPr marL="114492" marR="114492" marT="57246" marB="5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Return True if any element of the set is true. If the set is empty, return False.</a:t>
                      </a:r>
                    </a:p>
                  </a:txBody>
                  <a:tcPr marL="114492" marR="114492" marT="57246" marB="5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13575"/>
                  </a:ext>
                </a:extLst>
              </a:tr>
              <a:tr h="487272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556F3"/>
                          </a:solidFill>
                          <a:effectLst/>
                          <a:hlinkClick r:id="rId4" tooltip="Python enumerate()"/>
                        </a:rPr>
                        <a:t>enumerate()</a:t>
                      </a:r>
                      <a:endParaRPr lang="en-US" sz="1400">
                        <a:effectLst/>
                      </a:endParaRPr>
                    </a:p>
                  </a:txBody>
                  <a:tcPr marL="114492" marR="114492" marT="57246" marB="5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Return an enumerate object. It contains the index and value of all the items of set as a pair.</a:t>
                      </a:r>
                    </a:p>
                  </a:txBody>
                  <a:tcPr marL="114492" marR="114492" marT="57246" marB="5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765521"/>
                  </a:ext>
                </a:extLst>
              </a:tr>
              <a:tr h="36015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556F3"/>
                          </a:solidFill>
                          <a:effectLst/>
                          <a:hlinkClick r:id="rId5" tooltip="Python len()"/>
                        </a:rPr>
                        <a:t>len()</a:t>
                      </a:r>
                      <a:endParaRPr lang="en-US" sz="1400">
                        <a:effectLst/>
                      </a:endParaRPr>
                    </a:p>
                  </a:txBody>
                  <a:tcPr marL="114492" marR="114492" marT="57246" marB="5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Return the length (the number of items) in the set.</a:t>
                      </a:r>
                    </a:p>
                  </a:txBody>
                  <a:tcPr marL="114492" marR="114492" marT="57246" marB="5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835226"/>
                  </a:ext>
                </a:extLst>
              </a:tr>
              <a:tr h="25305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556F3"/>
                          </a:solidFill>
                          <a:effectLst/>
                          <a:hlinkClick r:id="rId6" tooltip="Python max()"/>
                        </a:rPr>
                        <a:t>max()</a:t>
                      </a:r>
                      <a:endParaRPr lang="en-US" sz="1400">
                        <a:effectLst/>
                      </a:endParaRPr>
                    </a:p>
                  </a:txBody>
                  <a:tcPr marL="114492" marR="114492" marT="57246" marB="5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Return the largest item in the set.</a:t>
                      </a:r>
                    </a:p>
                  </a:txBody>
                  <a:tcPr marL="114492" marR="114492" marT="57246" marB="5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476393"/>
                  </a:ext>
                </a:extLst>
              </a:tr>
              <a:tr h="36015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556F3"/>
                          </a:solidFill>
                          <a:effectLst/>
                          <a:hlinkClick r:id="rId7" tooltip="Python min()"/>
                        </a:rPr>
                        <a:t>min()</a:t>
                      </a:r>
                      <a:endParaRPr lang="en-US" sz="1400">
                        <a:effectLst/>
                      </a:endParaRPr>
                    </a:p>
                  </a:txBody>
                  <a:tcPr marL="114492" marR="114492" marT="57246" marB="5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Return the smallest item in the set.</a:t>
                      </a:r>
                    </a:p>
                  </a:txBody>
                  <a:tcPr marL="114492" marR="114492" marT="57246" marB="5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102489"/>
                  </a:ext>
                </a:extLst>
              </a:tr>
              <a:tr h="487272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556F3"/>
                          </a:solidFill>
                          <a:effectLst/>
                          <a:hlinkClick r:id="rId8" tooltip="Python sorted()"/>
                        </a:rPr>
                        <a:t>sorted()</a:t>
                      </a:r>
                      <a:endParaRPr lang="en-US" sz="1400">
                        <a:effectLst/>
                      </a:endParaRPr>
                    </a:p>
                  </a:txBody>
                  <a:tcPr marL="114492" marR="114492" marT="57246" marB="5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Return a new sorted list from elements in the set(does not sort the set itself).</a:t>
                      </a:r>
                    </a:p>
                  </a:txBody>
                  <a:tcPr marL="114492" marR="114492" marT="57246" marB="5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435755"/>
                  </a:ext>
                </a:extLst>
              </a:tr>
              <a:tr h="36015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556F3"/>
                          </a:solidFill>
                          <a:effectLst/>
                          <a:hlinkClick r:id="rId9" tooltip="Python sum()"/>
                        </a:rPr>
                        <a:t>sum()</a:t>
                      </a:r>
                      <a:endParaRPr lang="en-US" sz="1400">
                        <a:effectLst/>
                      </a:endParaRPr>
                    </a:p>
                  </a:txBody>
                  <a:tcPr marL="114492" marR="114492" marT="57246" marB="5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Return the sum of all elements in the set.</a:t>
                      </a:r>
                    </a:p>
                  </a:txBody>
                  <a:tcPr marL="114492" marR="114492" marT="57246" marB="5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4713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3ADEC94-0AAC-4EE1-9077-59E6F6010B28}"/>
              </a:ext>
            </a:extLst>
          </p:cNvPr>
          <p:cNvSpPr/>
          <p:nvPr/>
        </p:nvSpPr>
        <p:spPr>
          <a:xfrm>
            <a:off x="1815154" y="5530334"/>
            <a:ext cx="1165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25265E"/>
                </a:solidFill>
                <a:latin typeface="euclid_circular_a"/>
              </a:rPr>
              <a:t>Frozenset</a:t>
            </a:r>
            <a:r>
              <a:rPr lang="en-US" b="1" dirty="0">
                <a:solidFill>
                  <a:srgbClr val="25265E"/>
                </a:solidFill>
                <a:latin typeface="euclid_circular_a"/>
              </a:rPr>
              <a:t>: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75BD37-013A-46F7-BC0D-FAE881C1A01A}"/>
              </a:ext>
            </a:extLst>
          </p:cNvPr>
          <p:cNvSpPr/>
          <p:nvPr/>
        </p:nvSpPr>
        <p:spPr>
          <a:xfrm>
            <a:off x="2855595" y="5530334"/>
            <a:ext cx="37738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euclid_circular_a"/>
              </a:rPr>
              <a:t>Frozenset</a:t>
            </a:r>
            <a:r>
              <a:rPr lang="en-US" sz="1400" dirty="0">
                <a:latin typeface="euclid_circular_a"/>
              </a:rPr>
              <a:t> is a new class that has the characteristics of a set, but its elements cannot be changed once assigned. While tuples are immutable lists, </a:t>
            </a:r>
            <a:r>
              <a:rPr lang="en-US" sz="1400" dirty="0" err="1">
                <a:latin typeface="euclid_circular_a"/>
              </a:rPr>
              <a:t>frozensets</a:t>
            </a:r>
            <a:r>
              <a:rPr lang="en-US" sz="1400" dirty="0">
                <a:latin typeface="euclid_circular_a"/>
              </a:rPr>
              <a:t> are immutable sets.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156CD4-341D-4E5A-9149-6D2E1982B4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4946" y="5318346"/>
            <a:ext cx="37719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66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658F-7900-4BA9-900C-9FC4BC1BE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0330"/>
          </a:xfrm>
        </p:spPr>
        <p:txBody>
          <a:bodyPr>
            <a:normAutofit fontScale="90000"/>
          </a:bodyPr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04C8D-CCE7-4CB9-8033-28994C8BC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030" y="1234440"/>
            <a:ext cx="10121582" cy="4676782"/>
          </a:xfrm>
        </p:spPr>
        <p:txBody>
          <a:bodyPr/>
          <a:lstStyle/>
          <a:p>
            <a:r>
              <a:rPr lang="en-US" sz="1400" dirty="0"/>
              <a:t>dictionary is an unordered collection of items. While other compound data types have only value as an element, a dictionary has a key: value pair.</a:t>
            </a:r>
          </a:p>
          <a:p>
            <a:r>
              <a:rPr lang="en-US" sz="1400" dirty="0"/>
              <a:t>Dictionaries are optimized to retrieve values when the key is known.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04E76-B287-40D8-B92D-D2D7A6E50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805" y="2060257"/>
            <a:ext cx="2724150" cy="2143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A597C6-EAFB-43BE-B59F-ED3B68E5F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730" y="2076448"/>
            <a:ext cx="3451414" cy="14668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69F221-57E7-47A6-9860-EB5F4281B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919" y="2076448"/>
            <a:ext cx="3917158" cy="1844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98113E-5A82-4CBA-A179-CC72466CA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805" y="4573904"/>
            <a:ext cx="3590930" cy="718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8AFA6F-DAC8-40AE-8ECA-FD65C81C4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806" y="5406390"/>
            <a:ext cx="3816784" cy="63817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352671-A9B1-46F6-9932-F3D9585BC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476883"/>
              </p:ext>
            </p:extLst>
          </p:nvPr>
        </p:nvGraphicFramePr>
        <p:xfrm>
          <a:off x="5448980" y="3920490"/>
          <a:ext cx="6489266" cy="2884928"/>
        </p:xfrm>
        <a:graphic>
          <a:graphicData uri="http://schemas.openxmlformats.org/drawingml/2006/table">
            <a:tbl>
              <a:tblPr/>
              <a:tblGrid>
                <a:gridCol w="1220036">
                  <a:extLst>
                    <a:ext uri="{9D8B030D-6E8A-4147-A177-3AD203B41FA5}">
                      <a16:colId xmlns:a16="http://schemas.microsoft.com/office/drawing/2014/main" val="1951049241"/>
                    </a:ext>
                  </a:extLst>
                </a:gridCol>
                <a:gridCol w="5269230">
                  <a:extLst>
                    <a:ext uri="{9D8B030D-6E8A-4147-A177-3AD203B41FA5}">
                      <a16:colId xmlns:a16="http://schemas.microsoft.com/office/drawing/2014/main" val="3059467093"/>
                    </a:ext>
                  </a:extLst>
                </a:gridCol>
              </a:tblGrid>
              <a:tr h="297262">
                <a:tc>
                  <a:txBody>
                    <a:bodyPr/>
                    <a:lstStyle/>
                    <a:p>
                      <a:pPr algn="l"/>
                      <a:r>
                        <a:rPr lang="en-US" sz="1300" b="1">
                          <a:effectLst/>
                        </a:rPr>
                        <a:t>Function</a:t>
                      </a:r>
                    </a:p>
                  </a:txBody>
                  <a:tcPr marL="170447" marR="170447" marT="85224" marB="852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>
                          <a:effectLst/>
                        </a:rPr>
                        <a:t>Description</a:t>
                      </a:r>
                    </a:p>
                  </a:txBody>
                  <a:tcPr marL="170447" marR="170447" marT="85224" marB="852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055859"/>
                  </a:ext>
                </a:extLst>
              </a:tr>
              <a:tr h="616843"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0556F3"/>
                          </a:solidFill>
                          <a:effectLst/>
                          <a:hlinkClick r:id="rId7" tooltip="Python all()"/>
                        </a:rPr>
                        <a:t>all()</a:t>
                      </a:r>
                      <a:endParaRPr lang="en-US" sz="1300">
                        <a:effectLst/>
                      </a:endParaRPr>
                    </a:p>
                  </a:txBody>
                  <a:tcPr marL="170447" marR="170447" marT="85224" marB="852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Return True if all keys of the dictionary are true (or if the dictionary is empty).</a:t>
                      </a:r>
                    </a:p>
                  </a:txBody>
                  <a:tcPr marL="170447" marR="170447" marT="85224" marB="852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53992"/>
                  </a:ext>
                </a:extLst>
              </a:tr>
              <a:tr h="616843"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0556F3"/>
                          </a:solidFill>
                          <a:effectLst/>
                          <a:hlinkClick r:id="rId8" tooltip="Python any()"/>
                        </a:rPr>
                        <a:t>any()</a:t>
                      </a:r>
                      <a:endParaRPr lang="en-US" sz="1300">
                        <a:effectLst/>
                      </a:endParaRPr>
                    </a:p>
                  </a:txBody>
                  <a:tcPr marL="170447" marR="170447" marT="85224" marB="852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Return True if any key of the dictionary is true. If the dictionary is empty, return False.</a:t>
                      </a:r>
                    </a:p>
                  </a:txBody>
                  <a:tcPr marL="170447" marR="170447" marT="85224" marB="852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859894"/>
                  </a:ext>
                </a:extLst>
              </a:tr>
              <a:tr h="457053"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0556F3"/>
                          </a:solidFill>
                          <a:effectLst/>
                          <a:hlinkClick r:id="rId9" tooltip="Python len()"/>
                        </a:rPr>
                        <a:t>len()</a:t>
                      </a:r>
                      <a:endParaRPr lang="en-US" sz="1300">
                        <a:effectLst/>
                      </a:endParaRPr>
                    </a:p>
                  </a:txBody>
                  <a:tcPr marL="170447" marR="170447" marT="85224" marB="852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Return the length (the number of items) in the dictionary.</a:t>
                      </a:r>
                    </a:p>
                  </a:txBody>
                  <a:tcPr marL="170447" marR="170447" marT="85224" marB="852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23744"/>
                  </a:ext>
                </a:extLst>
              </a:tr>
              <a:tr h="32534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cmp()</a:t>
                      </a:r>
                    </a:p>
                  </a:txBody>
                  <a:tcPr marL="170447" marR="170447" marT="85224" marB="852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Compares items of two dictionaries.</a:t>
                      </a:r>
                    </a:p>
                  </a:txBody>
                  <a:tcPr marL="170447" marR="170447" marT="85224" marB="852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79608"/>
                  </a:ext>
                </a:extLst>
              </a:tr>
              <a:tr h="457053"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0556F3"/>
                          </a:solidFill>
                          <a:effectLst/>
                          <a:hlinkClick r:id="rId10" tooltip="Python sorted()"/>
                        </a:rPr>
                        <a:t>sorted()</a:t>
                      </a:r>
                      <a:endParaRPr lang="en-US" sz="1300">
                        <a:effectLst/>
                      </a:endParaRPr>
                    </a:p>
                  </a:txBody>
                  <a:tcPr marL="170447" marR="170447" marT="85224" marB="852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Return a new sorted list of keys in the dictionary.</a:t>
                      </a:r>
                    </a:p>
                  </a:txBody>
                  <a:tcPr marL="170447" marR="170447" marT="85224" marB="852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08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141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DD33-79DF-4636-83D5-DD9C3DD5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31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Python f-string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B457F-A24B-48E4-961D-94CD3B975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57300"/>
            <a:ext cx="8915400" cy="4653922"/>
          </a:xfrm>
        </p:spPr>
        <p:txBody>
          <a:bodyPr/>
          <a:lstStyle/>
          <a:p>
            <a:r>
              <a:rPr lang="en-US" dirty="0"/>
              <a:t>f-string is the newest Python syntax to do string formatting. It is available since Python 3.6. Python f-strings provide a faster, more readable, more concise, and less error prone way of formatting strings in Python.</a:t>
            </a:r>
          </a:p>
          <a:p>
            <a:r>
              <a:rPr lang="en-US" dirty="0"/>
              <a:t>The f-strings have the f prefix and use {} brackets to evaluate values.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A35DB-EE7D-4483-9183-CE30A512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20" y="2663190"/>
            <a:ext cx="3994150" cy="1268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F5C99B-98E1-457C-8FC8-39075082C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819" y="3931920"/>
            <a:ext cx="4918711" cy="90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1A6E68-C100-4D67-97CC-F7656FDD7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819" y="5085871"/>
            <a:ext cx="3819525" cy="581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683F83-52C1-483E-8123-F4FB3AE1F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970" y="5074461"/>
            <a:ext cx="32194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16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0AA7-1A34-443E-BEC4-4F1F8EC8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531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 - String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ED1896-0E5A-4CD7-B802-24DFB3CE0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3398" y="4141025"/>
            <a:ext cx="2190750" cy="895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78C460-8794-4590-9C22-4A6F03AB6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755" y="1177290"/>
            <a:ext cx="3752850" cy="224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153E33-9C20-4886-8EDE-81CDF3D75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205" y="3587845"/>
            <a:ext cx="4343400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BC29A8-00B2-4F45-945C-0974D20BF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4912" y="5199030"/>
            <a:ext cx="14097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0A5E1E-DC43-4665-B9EB-F83E04AEF6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8768" y="5178155"/>
            <a:ext cx="2695575" cy="447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37F887-9459-49F3-B49D-F00B33D298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5850" y="1290637"/>
            <a:ext cx="12001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7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00DC6-FD76-4140-AFEA-F4F88B48B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50670"/>
            <a:ext cx="7009863" cy="4857008"/>
          </a:xfrm>
        </p:spPr>
        <p:txBody>
          <a:bodyPr/>
          <a:lstStyle/>
          <a:p>
            <a:r>
              <a:rPr lang="en-US" b="1" dirty="0"/>
              <a:t>def</a:t>
            </a:r>
            <a:r>
              <a:rPr lang="en-US" dirty="0"/>
              <a:t> is used to define a user-defined function.</a:t>
            </a:r>
            <a:br>
              <a:rPr lang="ru-RU" dirty="0"/>
            </a:br>
            <a:r>
              <a:rPr lang="en-US" b="1" dirty="0"/>
              <a:t>Function</a:t>
            </a:r>
            <a:r>
              <a:rPr lang="en-US" dirty="0"/>
              <a:t> is a block of related statements, which together does some specific task. It helps us organize code into manageable chunks and also to do some repetitive task.</a:t>
            </a:r>
            <a:endParaRPr lang="ru-RU" dirty="0"/>
          </a:p>
          <a:p>
            <a:r>
              <a:rPr lang="en-US" b="1" dirty="0"/>
              <a:t>return</a:t>
            </a:r>
            <a:r>
              <a:rPr lang="en-US" dirty="0"/>
              <a:t> statement is used </a:t>
            </a:r>
            <a:r>
              <a:rPr lang="en-US" b="1" dirty="0"/>
              <a:t>inside a function </a:t>
            </a:r>
            <a:r>
              <a:rPr lang="en-US" dirty="0"/>
              <a:t>to exit it and return a value.</a:t>
            </a:r>
            <a:endParaRPr lang="ru-RU" dirty="0"/>
          </a:p>
          <a:p>
            <a:endParaRPr lang="ru-RU" b="1" dirty="0"/>
          </a:p>
          <a:p>
            <a:r>
              <a:rPr lang="en-US" b="1" dirty="0"/>
              <a:t>lambda</a:t>
            </a:r>
            <a:r>
              <a:rPr lang="en-US" dirty="0"/>
              <a:t> is used to create an anonymous function (function with no name). It is an inline function that does not contain a return statement. It consists of an expression that is evaluated and returned.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94FD70-36A9-48CF-8517-FF99B152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61399"/>
            <a:ext cx="8911687" cy="1026560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יסודות השפה: </a:t>
            </a:r>
            <a:r>
              <a:rPr lang="he-IL" b="1" dirty="0"/>
              <a:t>מילות מפתח</a:t>
            </a:r>
            <a:br>
              <a:rPr lang="en-US" b="1" dirty="0"/>
            </a:br>
            <a:r>
              <a:rPr lang="en-US" b="1" dirty="0"/>
              <a:t>Python Keywords: </a:t>
            </a:r>
            <a:r>
              <a:rPr lang="en-US" dirty="0"/>
              <a:t>def,  lambda, return</a:t>
            </a:r>
            <a:br>
              <a:rPr lang="ru-RU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EA6D6-5E01-4E61-B799-A15AA32C4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123" y="1698171"/>
            <a:ext cx="2433453" cy="39442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10AB16-7400-4599-8014-7B72EF2C6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053" y="5223133"/>
            <a:ext cx="2152650" cy="8572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1AB7B8-FD1C-44CB-A972-04713F7DB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185" y="5223133"/>
            <a:ext cx="789915" cy="154725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1182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A244-AC56-47D1-B5E4-FD43EBDD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429" y="624110"/>
            <a:ext cx="9526183" cy="722552"/>
          </a:xfrm>
        </p:spPr>
        <p:txBody>
          <a:bodyPr/>
          <a:lstStyle/>
          <a:p>
            <a:r>
              <a:rPr lang="en-US" dirty="0"/>
              <a:t>Lambda functions = anonymous functions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07AB0E-2D4F-490F-89E6-ECA0680AC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722" y="1346661"/>
            <a:ext cx="2318209" cy="3823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2DAA68-3679-4CB6-8958-7FB2ADA36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72" y="1712420"/>
            <a:ext cx="2905306" cy="498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272C9-7849-4AAE-8DF2-3A9E39D45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97" y="2211185"/>
            <a:ext cx="3627697" cy="852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D7DE65-C73F-4D54-BEAA-2D731977D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439" y="1488634"/>
            <a:ext cx="2389976" cy="7225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4802D4-7713-41BF-BC85-0603AC5080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571" y="2317569"/>
            <a:ext cx="4823516" cy="7225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3B393F-4BB1-453E-9FFB-C0F75AFA28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3520" y="3304570"/>
            <a:ext cx="4054849" cy="14756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51C74F-D194-4425-A6DB-A109232D3B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722" y="3304570"/>
            <a:ext cx="5163755" cy="10266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D910E2-F705-4BDC-B7B1-DBE9C3A14A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195" y="5068430"/>
            <a:ext cx="5163755" cy="6018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F0648B-ACB7-4930-AF2C-E1D1278A02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1625" y="5086785"/>
            <a:ext cx="6810375" cy="9620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04BEA7B-A981-4895-939F-5434AC4CCC9B}"/>
              </a:ext>
            </a:extLst>
          </p:cNvPr>
          <p:cNvSpPr/>
          <p:nvPr/>
        </p:nvSpPr>
        <p:spPr>
          <a:xfrm>
            <a:off x="5293037" y="6104434"/>
            <a:ext cx="4766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11"/>
              </a:rPr>
              <a:t>https://realpython.com/python-f-strings/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273F7B-CC56-4BE5-9461-750606577477}"/>
              </a:ext>
            </a:extLst>
          </p:cNvPr>
          <p:cNvSpPr/>
          <p:nvPr/>
        </p:nvSpPr>
        <p:spPr>
          <a:xfrm>
            <a:off x="3718586" y="1134662"/>
            <a:ext cx="4754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2"/>
              </a:rPr>
              <a:t>https://realpython.com/python-lambda/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6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E53F-535B-4424-94F9-1E9B654B8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42" y="1246909"/>
            <a:ext cx="9984570" cy="4664313"/>
          </a:xfrm>
        </p:spPr>
        <p:txBody>
          <a:bodyPr/>
          <a:lstStyle/>
          <a:p>
            <a:r>
              <a:rPr lang="en-US" b="1" dirty="0"/>
              <a:t>except, raise, try</a:t>
            </a:r>
            <a:r>
              <a:rPr lang="en-US" dirty="0"/>
              <a:t> are used with exceptions in Python. </a:t>
            </a:r>
            <a:br>
              <a:rPr lang="ru-RU" dirty="0"/>
            </a:br>
            <a:r>
              <a:rPr lang="en-US" dirty="0"/>
              <a:t>Exceptions are basically errors that suggests something went wrong while executing our program. </a:t>
            </a:r>
            <a:r>
              <a:rPr lang="en-US" dirty="0" err="1">
                <a:solidFill>
                  <a:srgbClr val="7030A0"/>
                </a:solidFill>
                <a:latin typeface="Comic Sans MS" panose="030F0702030302020204" pitchFamily="66" charset="0"/>
              </a:rPr>
              <a:t>IOError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mic Sans MS" panose="030F0702030302020204" pitchFamily="66" charset="0"/>
              </a:rPr>
              <a:t>ValueError</a:t>
            </a:r>
            <a:r>
              <a:rPr lang="en-US" dirty="0">
                <a:solidFill>
                  <a:srgbClr val="7030A0"/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mic Sans MS" panose="030F0702030302020204" pitchFamily="66" charset="0"/>
              </a:rPr>
              <a:t>ZeroDivisionError</a:t>
            </a:r>
            <a:r>
              <a:rPr lang="en-US" dirty="0">
                <a:solidFill>
                  <a:srgbClr val="7030A0"/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mic Sans MS" panose="030F0702030302020204" pitchFamily="66" charset="0"/>
              </a:rPr>
              <a:t>ImportError</a:t>
            </a:r>
            <a:r>
              <a:rPr lang="en-US" dirty="0">
                <a:solidFill>
                  <a:srgbClr val="7030A0"/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mic Sans MS" panose="030F0702030302020204" pitchFamily="66" charset="0"/>
              </a:rPr>
              <a:t>NameError</a:t>
            </a:r>
            <a:r>
              <a:rPr lang="en-US" dirty="0">
                <a:solidFill>
                  <a:srgbClr val="7030A0"/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mic Sans MS" panose="030F0702030302020204" pitchFamily="66" charset="0"/>
              </a:rPr>
              <a:t>TypeError</a:t>
            </a:r>
            <a:r>
              <a:rPr lang="en-US" dirty="0"/>
              <a:t> etc. are few examples of exception in Python. </a:t>
            </a:r>
            <a:br>
              <a:rPr lang="en-US" dirty="0"/>
            </a:br>
            <a:r>
              <a:rPr lang="en-US" b="1" dirty="0"/>
              <a:t>try</a:t>
            </a:r>
            <a:r>
              <a:rPr lang="ru-RU" b="1" dirty="0"/>
              <a:t> </a:t>
            </a:r>
            <a:r>
              <a:rPr lang="en-US" b="1" dirty="0"/>
              <a:t>...</a:t>
            </a:r>
            <a:r>
              <a:rPr lang="ru-RU" b="1" dirty="0"/>
              <a:t> </a:t>
            </a:r>
            <a:r>
              <a:rPr lang="en-US" b="1" dirty="0"/>
              <a:t>except</a:t>
            </a:r>
            <a:r>
              <a:rPr lang="en-US" dirty="0"/>
              <a:t> blocks are used to catch exceptions in Python.</a:t>
            </a:r>
          </a:p>
          <a:p>
            <a:r>
              <a:rPr lang="en-US" dirty="0"/>
              <a:t>We can raise an exception explicitly with the </a:t>
            </a:r>
            <a:r>
              <a:rPr lang="en-US" b="1" dirty="0"/>
              <a:t>raise</a:t>
            </a:r>
            <a:r>
              <a:rPr lang="en-US" dirty="0"/>
              <a:t> keyword.</a:t>
            </a:r>
          </a:p>
          <a:p>
            <a:r>
              <a:rPr lang="en-US" b="1" dirty="0"/>
              <a:t>finally</a:t>
            </a:r>
            <a:r>
              <a:rPr lang="en-US" dirty="0"/>
              <a:t> is used with try…except block to close up resources or file streams.</a:t>
            </a:r>
            <a:br>
              <a:rPr lang="en-US" dirty="0"/>
            </a:br>
            <a:r>
              <a:rPr lang="en-US" dirty="0"/>
              <a:t>Using finally ensures that the block of code inside it gets executed even if there is an unhandled exception.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50E398-45D7-41FA-BB00-B6CECF059BCF}"/>
              </a:ext>
            </a:extLst>
          </p:cNvPr>
          <p:cNvSpPr txBox="1">
            <a:spLocks/>
          </p:cNvSpPr>
          <p:nvPr/>
        </p:nvSpPr>
        <p:spPr>
          <a:xfrm>
            <a:off x="2410692" y="436747"/>
            <a:ext cx="9082046" cy="902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dirty="0"/>
              <a:t>יסודות השפה: </a:t>
            </a:r>
            <a:r>
              <a:rPr lang="he-IL" b="1" dirty="0"/>
              <a:t>מילות מפתח</a:t>
            </a:r>
            <a:br>
              <a:rPr lang="en-US" b="1" dirty="0"/>
            </a:br>
            <a:r>
              <a:rPr lang="en-US" b="1" dirty="0"/>
              <a:t>Python Keywords: </a:t>
            </a:r>
            <a:r>
              <a:rPr lang="en-US" dirty="0"/>
              <a:t>try, except, raise, finally,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161E67-D0FD-4E9E-A8F6-B2CC44A9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929" y="4097059"/>
            <a:ext cx="2162175" cy="2695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1B0ADE-8848-4442-B0FC-51FCF787B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768" y="4082959"/>
            <a:ext cx="3400425" cy="2638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B83306-AF01-4463-BBA0-B7AE9E068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729" y="4092268"/>
            <a:ext cx="45910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4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A195-77C5-4B50-96D9-18084A5C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5803"/>
          </a:xfrm>
        </p:spPr>
        <p:txBody>
          <a:bodyPr/>
          <a:lstStyle/>
          <a:p>
            <a:r>
              <a:rPr lang="en-US" dirty="0"/>
              <a:t>Exceptions (continued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1F7C-58C0-4C1D-8B8C-1A4579862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9913"/>
            <a:ext cx="8915400" cy="4531309"/>
          </a:xfrm>
        </p:spPr>
        <p:txBody>
          <a:bodyPr/>
          <a:lstStyle/>
          <a:p>
            <a:r>
              <a:rPr lang="en-US" dirty="0"/>
              <a:t>1) Simple Exceptions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2) Catching Specific Exceptions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760DB-C437-4A59-BD2A-A397E52FA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002" y="1277043"/>
            <a:ext cx="4323610" cy="2816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85C691-AB52-4048-8582-E1477B16F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497" y="3542825"/>
            <a:ext cx="31718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9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63AD-5E57-40C3-A84B-D1101B3D2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7480"/>
          </a:xfrm>
        </p:spPr>
        <p:txBody>
          <a:bodyPr/>
          <a:lstStyle/>
          <a:p>
            <a:r>
              <a:rPr lang="en-US" dirty="0"/>
              <a:t>Exceptions (continued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DAB00-3C2C-4239-9071-42FCB72BC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91590"/>
            <a:ext cx="8915400" cy="4619632"/>
          </a:xfrm>
        </p:spPr>
        <p:txBody>
          <a:bodyPr/>
          <a:lstStyle/>
          <a:p>
            <a:r>
              <a:rPr lang="en-US" b="1" dirty="0"/>
              <a:t>Raising Exceptions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try...finally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AFB27-DC14-4D16-BAA6-28D1A9F9A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830" y="1291590"/>
            <a:ext cx="4991100" cy="1733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6D75B3-11D0-474D-B248-A8ADFCCBB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830" y="3154457"/>
            <a:ext cx="34385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4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E53F-535B-4424-94F9-1E9B654B8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68" y="1279643"/>
            <a:ext cx="9984570" cy="5258947"/>
          </a:xfrm>
        </p:spPr>
        <p:txBody>
          <a:bodyPr>
            <a:normAutofit/>
          </a:bodyPr>
          <a:lstStyle/>
          <a:p>
            <a:r>
              <a:rPr lang="en-US" b="1" dirty="0"/>
              <a:t>What are modules in Python? </a:t>
            </a:r>
            <a:r>
              <a:rPr lang="en-US" dirty="0"/>
              <a:t>Modules refer to a file containing Python statements and definitions. A file containing Python code, for e.g.: example.py, is called a module and its module name would be example.</a:t>
            </a:r>
          </a:p>
          <a:p>
            <a:r>
              <a:rPr lang="en-US" b="1" dirty="0"/>
              <a:t>                        import</a:t>
            </a:r>
            <a:r>
              <a:rPr lang="en-US" dirty="0"/>
              <a:t> keyword is used to import </a:t>
            </a:r>
            <a:r>
              <a:rPr lang="en-US" b="1" dirty="0"/>
              <a:t>modules</a:t>
            </a:r>
            <a:r>
              <a:rPr lang="en-US" dirty="0"/>
              <a:t> into the current namespace. </a:t>
            </a:r>
            <a:r>
              <a:rPr lang="en-US" b="1" dirty="0"/>
              <a:t>from</a:t>
            </a:r>
            <a:r>
              <a:rPr lang="en-US" dirty="0"/>
              <a:t>…</a:t>
            </a:r>
            <a:r>
              <a:rPr lang="en-US" b="1" dirty="0"/>
              <a:t>import</a:t>
            </a:r>
            <a:r>
              <a:rPr lang="en-US" dirty="0"/>
              <a:t> is used to import specific attributes or functions into the current namespace.</a:t>
            </a:r>
          </a:p>
          <a:p>
            <a:r>
              <a:rPr lang="en-US" dirty="0"/>
              <a:t>Now we can use the cos() function inside it as </a:t>
            </a:r>
            <a:r>
              <a:rPr lang="en-US" dirty="0" err="1"/>
              <a:t>math.cos</a:t>
            </a:r>
            <a:r>
              <a:rPr lang="en-US" dirty="0"/>
              <a:t>(). </a:t>
            </a:r>
          </a:p>
          <a:p>
            <a:r>
              <a:rPr lang="en-US" dirty="0"/>
              <a:t>if we wanted to import just the cos() function, this can done using </a:t>
            </a:r>
            <a:r>
              <a:rPr lang="en-US" b="1" dirty="0"/>
              <a:t>from</a:t>
            </a:r>
          </a:p>
          <a:p>
            <a:endParaRPr lang="en-US" b="1" dirty="0"/>
          </a:p>
          <a:p>
            <a:r>
              <a:rPr lang="en-US" dirty="0"/>
              <a:t>now we can use the function simply as cos(), no need to write </a:t>
            </a:r>
            <a:r>
              <a:rPr lang="en-US" dirty="0" err="1"/>
              <a:t>math.cos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b="1" dirty="0"/>
              <a:t>&gt;&gt;&gt; </a:t>
            </a:r>
            <a:r>
              <a:rPr lang="en-US" b="1" dirty="0" err="1"/>
              <a:t>sys.path</a:t>
            </a:r>
            <a:br>
              <a:rPr lang="en-US" b="1" dirty="0"/>
            </a:br>
            <a:r>
              <a:rPr lang="en-US" b="1" dirty="0"/>
              <a:t>&gt;&gt;&gt; </a:t>
            </a:r>
            <a:r>
              <a:rPr lang="en-US" dirty="0" err="1"/>
              <a:t>dir</a:t>
            </a:r>
            <a:r>
              <a:rPr lang="en-US" dirty="0"/>
              <a:t>(); </a:t>
            </a:r>
          </a:p>
          <a:p>
            <a:r>
              <a:rPr lang="en-US" dirty="0" err="1"/>
              <a:t>imp</a:t>
            </a:r>
            <a:r>
              <a:rPr lang="en-US" b="1" dirty="0" err="1"/>
              <a:t>.reload</a:t>
            </a:r>
            <a:r>
              <a:rPr lang="en-US" b="1" dirty="0"/>
              <a:t>(~</a:t>
            </a:r>
            <a:r>
              <a:rPr lang="en-US" b="1" dirty="0" err="1"/>
              <a:t>a~module~name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50E398-45D7-41FA-BB00-B6CECF059BCF}"/>
              </a:ext>
            </a:extLst>
          </p:cNvPr>
          <p:cNvSpPr txBox="1">
            <a:spLocks/>
          </p:cNvSpPr>
          <p:nvPr/>
        </p:nvSpPr>
        <p:spPr>
          <a:xfrm>
            <a:off x="2410692" y="436747"/>
            <a:ext cx="9082046" cy="902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dirty="0"/>
              <a:t>יסודות השפה: </a:t>
            </a:r>
            <a:r>
              <a:rPr lang="he-IL" b="1" dirty="0"/>
              <a:t>מילות מפתח</a:t>
            </a:r>
            <a:br>
              <a:rPr lang="en-US" b="1" dirty="0"/>
            </a:br>
            <a:r>
              <a:rPr lang="en-US" b="1" dirty="0"/>
              <a:t>Python Keywords: </a:t>
            </a:r>
            <a:r>
              <a:rPr lang="en-US" dirty="0"/>
              <a:t>from, import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7A2B7-3C45-4D56-89AC-E393A5083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916" y="2192763"/>
            <a:ext cx="1323975" cy="400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E343DC-309E-4747-91FC-F51F58537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916" y="3909117"/>
            <a:ext cx="211455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DCD8A6-1917-45D4-84A7-65A7FA9CA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916" y="4719278"/>
            <a:ext cx="3202182" cy="4433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E78C78-7BC2-45AC-A34A-3AE2FAF4F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972" y="4719277"/>
            <a:ext cx="2538345" cy="4433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2D5165E-4CB7-4E3A-AB90-5B40AB8AFE3C}"/>
              </a:ext>
            </a:extLst>
          </p:cNvPr>
          <p:cNvSpPr/>
          <p:nvPr/>
        </p:nvSpPr>
        <p:spPr>
          <a:xfrm>
            <a:off x="2659311" y="6236586"/>
            <a:ext cx="7682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https://www.programiz.com/python-programming/modules</a:t>
            </a:r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B4F3642-FE9C-46E1-88B3-8CC9ECFE3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219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imp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25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E53F-535B-4424-94F9-1E9B654B8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42" y="1246909"/>
            <a:ext cx="9984570" cy="4664313"/>
          </a:xfrm>
        </p:spPr>
        <p:txBody>
          <a:bodyPr/>
          <a:lstStyle/>
          <a:p>
            <a:r>
              <a:rPr lang="en-US" b="1" dirty="0"/>
              <a:t>class</a:t>
            </a:r>
            <a:r>
              <a:rPr lang="en-US" dirty="0"/>
              <a:t> is used to define a new user-defined class in Python.</a:t>
            </a:r>
          </a:p>
          <a:p>
            <a:r>
              <a:rPr lang="en-US" dirty="0"/>
              <a:t>Class is a collection of related attributes and methods that try to represent a real-world situation. This idea of putting data and functions together in a class is central to the concept of object-oriented programming (OOP).</a:t>
            </a:r>
          </a:p>
          <a:p>
            <a:r>
              <a:rPr lang="en-US" dirty="0"/>
              <a:t>Classes can be defined anywhere in a program. But it is a good practice to define a single class in a module.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Pass </a:t>
            </a:r>
            <a:r>
              <a:rPr lang="en-US" dirty="0"/>
              <a:t>is a null statement in Python. Nothing happens when it is executed. It is used as a placeholder.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50E398-45D7-41FA-BB00-B6CECF059BCF}"/>
              </a:ext>
            </a:extLst>
          </p:cNvPr>
          <p:cNvSpPr txBox="1">
            <a:spLocks/>
          </p:cNvSpPr>
          <p:nvPr/>
        </p:nvSpPr>
        <p:spPr>
          <a:xfrm>
            <a:off x="2410692" y="436747"/>
            <a:ext cx="9082046" cy="902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dirty="0"/>
              <a:t>יסודות השפה: </a:t>
            </a:r>
            <a:r>
              <a:rPr lang="he-IL" b="1" dirty="0"/>
              <a:t>מילות מפתח</a:t>
            </a:r>
            <a:br>
              <a:rPr lang="en-US" b="1" dirty="0"/>
            </a:br>
            <a:r>
              <a:rPr lang="en-US" b="1" dirty="0"/>
              <a:t>Python Keywords: </a:t>
            </a:r>
            <a:r>
              <a:rPr lang="en-US" dirty="0"/>
              <a:t>class, pass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1B3BA-E02B-474E-801F-357C2214B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041" y="3261014"/>
            <a:ext cx="3152775" cy="133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9B656D-86F4-4211-8D2C-2E60CFEA5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041" y="5611091"/>
            <a:ext cx="2009775" cy="704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BA4946-88F1-4F32-956C-555FAFA5A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751" y="5658591"/>
            <a:ext cx="15049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011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8563</TotalTime>
  <Words>1381</Words>
  <Application>Microsoft Office PowerPoint</Application>
  <PresentationFormat>Widescreen</PresentationFormat>
  <Paragraphs>195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Century Gothic</vt:lpstr>
      <vt:lpstr>Comic Sans MS</vt:lpstr>
      <vt:lpstr>Droid Sans Mono</vt:lpstr>
      <vt:lpstr>euclid_circular_a</vt:lpstr>
      <vt:lpstr>Gisha</vt:lpstr>
      <vt:lpstr>Wingdings</vt:lpstr>
      <vt:lpstr>Wingdings 3</vt:lpstr>
      <vt:lpstr>Wisp</vt:lpstr>
      <vt:lpstr>Python 1441032 (11-12)</vt:lpstr>
      <vt:lpstr> יסודות השפה: מילות מפתח, משתנים, מפעילים, מבני נתונים בסיסיים, פונקציות.</vt:lpstr>
      <vt:lpstr>יסודות השפה: מילות מפתח Python Keywords: def,  lambda, return </vt:lpstr>
      <vt:lpstr>Lambda functions = anonymous functions</vt:lpstr>
      <vt:lpstr>PowerPoint Presentation</vt:lpstr>
      <vt:lpstr>Exceptions (continued 1)</vt:lpstr>
      <vt:lpstr>Exceptions (continued 2)</vt:lpstr>
      <vt:lpstr>PowerPoint Presentation</vt:lpstr>
      <vt:lpstr>PowerPoint Presentation</vt:lpstr>
      <vt:lpstr>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Assignments</vt:lpstr>
      <vt:lpstr>PowerPoint Presentation</vt:lpstr>
      <vt:lpstr>שורות</vt:lpstr>
      <vt:lpstr>שורות (המשך)</vt:lpstr>
      <vt:lpstr>Sets - סטים </vt:lpstr>
      <vt:lpstr>Set Operations</vt:lpstr>
      <vt:lpstr>Sets Methods</vt:lpstr>
      <vt:lpstr>Sets functions</vt:lpstr>
      <vt:lpstr>Dictionaries</vt:lpstr>
      <vt:lpstr>Python f-string </vt:lpstr>
      <vt:lpstr>F -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1441032 (11-12)</dc:title>
  <dc:creator>Info</dc:creator>
  <cp:lastModifiedBy>Info</cp:lastModifiedBy>
  <cp:revision>5</cp:revision>
  <dcterms:created xsi:type="dcterms:W3CDTF">2020-03-15T14:05:07Z</dcterms:created>
  <dcterms:modified xsi:type="dcterms:W3CDTF">2020-03-25T10:49:51Z</dcterms:modified>
</cp:coreProperties>
</file>