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4" r:id="rId3"/>
    <p:sldId id="285" r:id="rId4"/>
    <p:sldId id="288" r:id="rId5"/>
    <p:sldId id="289" r:id="rId6"/>
    <p:sldId id="290" r:id="rId7"/>
    <p:sldId id="266" r:id="rId8"/>
    <p:sldId id="268" r:id="rId9"/>
    <p:sldId id="267" r:id="rId10"/>
    <p:sldId id="269" r:id="rId11"/>
    <p:sldId id="270" r:id="rId12"/>
    <p:sldId id="271" r:id="rId13"/>
    <p:sldId id="279" r:id="rId14"/>
    <p:sldId id="272" r:id="rId15"/>
    <p:sldId id="273" r:id="rId16"/>
    <p:sldId id="274" r:id="rId17"/>
    <p:sldId id="277" r:id="rId18"/>
    <p:sldId id="275" r:id="rId19"/>
    <p:sldId id="276" r:id="rId20"/>
    <p:sldId id="278" r:id="rId21"/>
    <p:sldId id="280" r:id="rId22"/>
    <p:sldId id="281" r:id="rId23"/>
    <p:sldId id="282" r:id="rId24"/>
    <p:sldId id="291" r:id="rId25"/>
    <p:sldId id="293" r:id="rId26"/>
    <p:sldId id="294" r:id="rId27"/>
    <p:sldId id="297" r:id="rId28"/>
    <p:sldId id="298" r:id="rId29"/>
    <p:sldId id="301" r:id="rId30"/>
    <p:sldId id="304" r:id="rId31"/>
    <p:sldId id="305" r:id="rId32"/>
    <p:sldId id="306" r:id="rId33"/>
    <p:sldId id="307" r:id="rId34"/>
    <p:sldId id="308" r:id="rId35"/>
    <p:sldId id="309" r:id="rId36"/>
    <p:sldId id="310" r:id="rId37"/>
    <p:sldId id="311" r:id="rId38"/>
    <p:sldId id="312" r:id="rId39"/>
    <p:sldId id="313" r:id="rId40"/>
    <p:sldId id="31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58" d="100"/>
          <a:sy n="58" d="100"/>
        </p:scale>
        <p:origin x="10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python.org/3/library/asyncio-task.html" TargetMode="External"/><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hyperlink" Target="https://realpython.com/python-lambda/" TargetMode="External"/><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hyperlink" Target="https://realpython.com/python-f-strings/" TargetMode="External"/><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hyperlink" Target="https://he.wikibooks.org/wiki/%D7%A4%D7%99%D7%99%D7%AA%D7%95%D7%9F/%D7%A4%D7%99%D7%99%D7%AA%D7%95%D7%9F_%D7%92%D7%A8%D7%A1%D7%94_3/%D7%9E%D7%97%D7%9C%D7%A7%D7%94" TargetMode="External"/><Relationship Id="rId5" Type="http://schemas.openxmlformats.org/officeDocument/2006/relationships/image" Target="../media/image59.pn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32.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3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3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35.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3" Type="http://schemas.openxmlformats.org/officeDocument/2006/relationships/image" Target="../media/image88.png"/><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90.pn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png"/></Relationships>
</file>

<file path=ppt/slides/_rels/slide36.xml.rels><?xml version="1.0" encoding="UTF-8" standalone="yes"?>
<Relationships xmlns="http://schemas.openxmlformats.org/package/2006/relationships"><Relationship Id="rId8" Type="http://schemas.openxmlformats.org/officeDocument/2006/relationships/hyperlink" Target="https://www.programiz.com/python-programming/methods/set/intersection" TargetMode="External"/><Relationship Id="rId13" Type="http://schemas.openxmlformats.org/officeDocument/2006/relationships/hyperlink" Target="https://www.programiz.com/python-programming/methods/set/pop" TargetMode="External"/><Relationship Id="rId18" Type="http://schemas.openxmlformats.org/officeDocument/2006/relationships/hyperlink" Target="https://www.programiz.com/python-programming/methods/set/update" TargetMode="External"/><Relationship Id="rId3" Type="http://schemas.openxmlformats.org/officeDocument/2006/relationships/hyperlink" Target="https://www.programiz.com/python-programming/methods/set/clear" TargetMode="External"/><Relationship Id="rId7" Type="http://schemas.openxmlformats.org/officeDocument/2006/relationships/hyperlink" Target="https://www.programiz.com/python-programming/methods/set/discard" TargetMode="External"/><Relationship Id="rId12" Type="http://schemas.openxmlformats.org/officeDocument/2006/relationships/hyperlink" Target="https://www.programiz.com/python-programming/methods/set/issuperset" TargetMode="External"/><Relationship Id="rId17" Type="http://schemas.openxmlformats.org/officeDocument/2006/relationships/hyperlink" Target="https://www.programiz.com/python-programming/methods/set/union" TargetMode="External"/><Relationship Id="rId2" Type="http://schemas.openxmlformats.org/officeDocument/2006/relationships/hyperlink" Target="https://www.programiz.com/python-programming/methods/set/add" TargetMode="External"/><Relationship Id="rId16" Type="http://schemas.openxmlformats.org/officeDocument/2006/relationships/hyperlink" Target="https://www.programiz.com/python-programming/methods/set/symmetric_difference_update" TargetMode="External"/><Relationship Id="rId1" Type="http://schemas.openxmlformats.org/officeDocument/2006/relationships/slideLayout" Target="../slideLayouts/slideLayout2.xml"/><Relationship Id="rId6" Type="http://schemas.openxmlformats.org/officeDocument/2006/relationships/hyperlink" Target="https://www.programiz.com/python-programming/methods/set/difference_update" TargetMode="External"/><Relationship Id="rId11" Type="http://schemas.openxmlformats.org/officeDocument/2006/relationships/hyperlink" Target="https://www.programiz.com/python-programming/methods/set/issubset" TargetMode="External"/><Relationship Id="rId5" Type="http://schemas.openxmlformats.org/officeDocument/2006/relationships/hyperlink" Target="https://www.programiz.com/python-programming/methods/set/difference" TargetMode="External"/><Relationship Id="rId15" Type="http://schemas.openxmlformats.org/officeDocument/2006/relationships/hyperlink" Target="https://www.programiz.com/python-programming/methods/set/symmetric_difference" TargetMode="External"/><Relationship Id="rId10" Type="http://schemas.openxmlformats.org/officeDocument/2006/relationships/hyperlink" Target="https://www.programiz.com/python-programming/methods/set/isdisjoint" TargetMode="External"/><Relationship Id="rId4" Type="http://schemas.openxmlformats.org/officeDocument/2006/relationships/hyperlink" Target="https://www.programiz.com/python-programming/methods/set/copy" TargetMode="External"/><Relationship Id="rId9" Type="http://schemas.openxmlformats.org/officeDocument/2006/relationships/hyperlink" Target="https://www.programiz.com/python-programming/methods/set/intersection_update" TargetMode="External"/><Relationship Id="rId14" Type="http://schemas.openxmlformats.org/officeDocument/2006/relationships/hyperlink" Target="https://www.programiz.com/python-programming/methods/set/remove"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www.programiz.com/python-programming/methods/built-in/min" TargetMode="External"/><Relationship Id="rId3" Type="http://schemas.openxmlformats.org/officeDocument/2006/relationships/hyperlink" Target="https://www.programiz.com/python-programming/methods/built-in/all" TargetMode="External"/><Relationship Id="rId7" Type="http://schemas.openxmlformats.org/officeDocument/2006/relationships/hyperlink" Target="https://www.programiz.com/python-programming/methods/built-in/max" TargetMode="External"/><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hyperlink" Target="https://www.programiz.com/python-programming/methods/built-in/len" TargetMode="External"/><Relationship Id="rId5" Type="http://schemas.openxmlformats.org/officeDocument/2006/relationships/hyperlink" Target="https://www.programiz.com/python-programming/methods/built-in/enumerate" TargetMode="External"/><Relationship Id="rId10" Type="http://schemas.openxmlformats.org/officeDocument/2006/relationships/hyperlink" Target="https://www.programiz.com/python-programming/methods/built-in/sum" TargetMode="External"/><Relationship Id="rId4" Type="http://schemas.openxmlformats.org/officeDocument/2006/relationships/hyperlink" Target="https://www.programiz.com/python-programming/methods/built-in/any" TargetMode="External"/><Relationship Id="rId9" Type="http://schemas.openxmlformats.org/officeDocument/2006/relationships/hyperlink" Target="https://www.programiz.com/python-programming/methods/built-in/sorted"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www.programiz.com/python-programming/methods/built-in/any" TargetMode="External"/><Relationship Id="rId3" Type="http://schemas.openxmlformats.org/officeDocument/2006/relationships/image" Target="../media/image101.png"/><Relationship Id="rId7" Type="http://schemas.openxmlformats.org/officeDocument/2006/relationships/hyperlink" Target="https://www.programiz.com/python-programming/methods/built-in/all" TargetMode="External"/><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04.png"/><Relationship Id="rId5" Type="http://schemas.openxmlformats.org/officeDocument/2006/relationships/image" Target="../media/image103.png"/><Relationship Id="rId10" Type="http://schemas.openxmlformats.org/officeDocument/2006/relationships/hyperlink" Target="https://www.programiz.com/python-programming/methods/built-in/sorted" TargetMode="External"/><Relationship Id="rId4" Type="http://schemas.openxmlformats.org/officeDocument/2006/relationships/image" Target="../media/image102.png"/><Relationship Id="rId9" Type="http://schemas.openxmlformats.org/officeDocument/2006/relationships/hyperlink" Target="https://www.programiz.com/python-programming/methods/built-in/len"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image" Target="../media/image10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pyeda.readthedocs.io/en/latest/boolalg.html"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61440-2867-447B-ADE8-C37D11C34A2D}"/>
              </a:ext>
            </a:extLst>
          </p:cNvPr>
          <p:cNvSpPr>
            <a:spLocks noGrp="1"/>
          </p:cNvSpPr>
          <p:nvPr>
            <p:ph type="ctrTitle"/>
          </p:nvPr>
        </p:nvSpPr>
        <p:spPr>
          <a:xfrm>
            <a:off x="2589213" y="2514600"/>
            <a:ext cx="8915399" cy="1344881"/>
          </a:xfrm>
        </p:spPr>
        <p:txBody>
          <a:bodyPr/>
          <a:lstStyle/>
          <a:p>
            <a:pPr algn="r" rtl="1"/>
            <a:r>
              <a:rPr lang="en-US" dirty="0"/>
              <a:t>Python 1441032 (11-12)</a:t>
            </a:r>
          </a:p>
        </p:txBody>
      </p:sp>
      <p:sp>
        <p:nvSpPr>
          <p:cNvPr id="3" name="Subtitle 2">
            <a:extLst>
              <a:ext uri="{FF2B5EF4-FFF2-40B4-BE49-F238E27FC236}">
                <a16:creationId xmlns:a16="http://schemas.microsoft.com/office/drawing/2014/main" id="{2E8BB03B-7223-4490-8D3F-FCCAD511BF78}"/>
              </a:ext>
            </a:extLst>
          </p:cNvPr>
          <p:cNvSpPr>
            <a:spLocks noGrp="1"/>
          </p:cNvSpPr>
          <p:nvPr>
            <p:ph type="subTitle" idx="1"/>
          </p:nvPr>
        </p:nvSpPr>
        <p:spPr/>
        <p:txBody>
          <a:bodyPr>
            <a:normAutofit lnSpcReduction="10000"/>
          </a:bodyPr>
          <a:lstStyle/>
          <a:p>
            <a:r>
              <a:rPr lang="en-US" dirty="0"/>
              <a:t>Lesson 3</a:t>
            </a:r>
            <a:br>
              <a:rPr lang="en-US" dirty="0"/>
            </a:br>
            <a:r>
              <a:rPr lang="en-US" dirty="0"/>
              <a:t>by </a:t>
            </a:r>
            <a:r>
              <a:rPr lang="en-US" dirty="0" err="1"/>
              <a:t>A.Abraham</a:t>
            </a:r>
            <a:br>
              <a:rPr lang="en-US" dirty="0"/>
            </a:br>
            <a:br>
              <a:rPr lang="en-US" dirty="0"/>
            </a:br>
            <a:r>
              <a:rPr lang="en-US" dirty="0"/>
              <a:t>Ariel University, Spring 2020</a:t>
            </a:r>
          </a:p>
        </p:txBody>
      </p:sp>
      <p:pic>
        <p:nvPicPr>
          <p:cNvPr id="5" name="Picture 4">
            <a:extLst>
              <a:ext uri="{FF2B5EF4-FFF2-40B4-BE49-F238E27FC236}">
                <a16:creationId xmlns:a16="http://schemas.microsoft.com/office/drawing/2014/main" id="{8DEA1161-D1DA-4D4B-8806-06084FD7A600}"/>
              </a:ext>
            </a:extLst>
          </p:cNvPr>
          <p:cNvPicPr>
            <a:picLocks noChangeAspect="1"/>
          </p:cNvPicPr>
          <p:nvPr/>
        </p:nvPicPr>
        <p:blipFill>
          <a:blip r:embed="rId2"/>
          <a:stretch>
            <a:fillRect/>
          </a:stretch>
        </p:blipFill>
        <p:spPr>
          <a:xfrm>
            <a:off x="6096000" y="1642471"/>
            <a:ext cx="1647825" cy="876300"/>
          </a:xfrm>
          <a:prstGeom prst="rect">
            <a:avLst/>
          </a:prstGeom>
        </p:spPr>
      </p:pic>
    </p:spTree>
    <p:extLst>
      <p:ext uri="{BB962C8B-B14F-4D97-AF65-F5344CB8AC3E}">
        <p14:creationId xmlns:p14="http://schemas.microsoft.com/office/powerpoint/2010/main" val="166139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7CF5610-5441-41DF-BBC0-D981F3ED168F}"/>
              </a:ext>
            </a:extLst>
          </p:cNvPr>
          <p:cNvSpPr>
            <a:spLocks noGrp="1" noChangeArrowheads="1"/>
          </p:cNvSpPr>
          <p:nvPr>
            <p:ph idx="1"/>
          </p:nvPr>
        </p:nvSpPr>
        <p:spPr bwMode="auto">
          <a:xfrm>
            <a:off x="2090448" y="1796143"/>
            <a:ext cx="8876341" cy="350865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defTabSz="914400">
              <a:buClrTx/>
              <a:buNone/>
            </a:pPr>
            <a:r>
              <a:rPr lang="en-US" altLang="en-US" sz="2000" b="1" dirty="0">
                <a:solidFill>
                  <a:srgbClr val="25265E"/>
                </a:solidFill>
                <a:latin typeface="euclid_circular_a"/>
              </a:rPr>
              <a:t>as - </a:t>
            </a:r>
            <a:r>
              <a:rPr lang="en-US" altLang="en-US" dirty="0">
                <a:latin typeface="euclid_circular_a"/>
              </a:rPr>
              <a:t>to create an </a:t>
            </a:r>
            <a:r>
              <a:rPr lang="en-US" altLang="en-US" b="1" dirty="0">
                <a:latin typeface="euclid_circular_a"/>
              </a:rPr>
              <a:t>alias</a:t>
            </a:r>
            <a:r>
              <a:rPr lang="en-US" altLang="en-US" dirty="0">
                <a:latin typeface="euclid_circular_a"/>
              </a:rPr>
              <a:t> while importing a module. </a:t>
            </a:r>
          </a:p>
          <a:p>
            <a:pPr marL="0" lvl="0" indent="0" defTabSz="914400">
              <a:buClrTx/>
              <a:buNone/>
            </a:pPr>
            <a:br>
              <a:rPr kumimoji="0" lang="en-US" altLang="en-US" sz="1800" b="0" i="0" u="none" strike="noStrike" cap="none" normalizeH="0" baseline="0" dirty="0">
                <a:ln>
                  <a:noFill/>
                </a:ln>
                <a:solidFill>
                  <a:schemeClr val="tx1"/>
                </a:solidFill>
                <a:effectLst/>
                <a:latin typeface="euclid_circular_a"/>
              </a:rPr>
            </a:br>
            <a:br>
              <a:rPr kumimoji="0" lang="en-US" altLang="en-US" sz="1800" b="0" i="0" u="none" strike="noStrike" cap="none" normalizeH="0" baseline="0" dirty="0">
                <a:ln>
                  <a:noFill/>
                </a:ln>
                <a:solidFill>
                  <a:schemeClr val="tx1"/>
                </a:solidFill>
                <a:effectLst/>
                <a:latin typeface="euclid_circular_a"/>
              </a:rPr>
            </a:br>
            <a:br>
              <a:rPr kumimoji="0" lang="en-US" altLang="en-US" sz="1800" b="0" i="0" u="none" strike="noStrike" cap="none" normalizeH="0" baseline="0" dirty="0">
                <a:ln>
                  <a:noFill/>
                </a:ln>
                <a:solidFill>
                  <a:schemeClr val="tx1"/>
                </a:solidFill>
                <a:effectLst/>
                <a:latin typeface="euclid_circular_a"/>
              </a:rPr>
            </a:br>
            <a:endParaRPr kumimoji="0" lang="en-US" altLang="en-US" sz="1800" b="0" i="0" u="none" strike="noStrike" cap="none" normalizeH="0" baseline="0" dirty="0">
              <a:ln>
                <a:noFill/>
              </a:ln>
              <a:solidFill>
                <a:schemeClr val="tx1"/>
              </a:solidFill>
              <a:effectLst/>
              <a:latin typeface="euclid_circular_a"/>
            </a:endParaRPr>
          </a:p>
          <a:p>
            <a:pPr marL="0" lvl="0" indent="0" defTabSz="914400">
              <a:buClrTx/>
              <a:buNone/>
            </a:pPr>
            <a:r>
              <a:rPr lang="en-US" altLang="en-US" sz="2000" b="1" dirty="0">
                <a:solidFill>
                  <a:srgbClr val="25265E"/>
                </a:solidFill>
                <a:latin typeface="euclid_circular_a"/>
              </a:rPr>
              <a:t>assert</a:t>
            </a:r>
            <a:r>
              <a:rPr lang="en-US" altLang="en-US" dirty="0">
                <a:latin typeface="euclid_circular_a"/>
              </a:rPr>
              <a:t> - for debugging purposes.</a:t>
            </a:r>
            <a:r>
              <a:rPr lang="en-US" altLang="en-US" sz="1050" dirty="0"/>
              <a:t> </a:t>
            </a:r>
            <a:r>
              <a:rPr lang="en-US" altLang="en-US" dirty="0">
                <a:latin typeface="euclid_circular_a"/>
              </a:rPr>
              <a:t>Prints the internal state or check if our assumptions are true. </a:t>
            </a:r>
          </a:p>
          <a:p>
            <a:pPr marL="0" lvl="0" indent="0" defTabSz="914400">
              <a:buClrTx/>
              <a:buNone/>
            </a:pPr>
            <a:r>
              <a:rPr lang="en-US" altLang="en-US" dirty="0">
                <a:latin typeface="euclid_circular_a"/>
              </a:rPr>
              <a:t>followed by a condition. If the condition is false, </a:t>
            </a:r>
            <a:r>
              <a:rPr lang="en-US" altLang="en-US" sz="1600" b="1" dirty="0" err="1">
                <a:latin typeface="Droid Sans Mono"/>
              </a:rPr>
              <a:t>AssertionError</a:t>
            </a:r>
            <a:r>
              <a:rPr lang="en-US" altLang="en-US" dirty="0">
                <a:latin typeface="euclid_circular_a"/>
              </a:rPr>
              <a:t> is raised. </a:t>
            </a:r>
            <a:br>
              <a:rPr lang="en-US" altLang="en-US" dirty="0">
                <a:latin typeface="euclid_circular_a"/>
              </a:rPr>
            </a:br>
            <a:r>
              <a:rPr lang="en-US" altLang="en-US" sz="1400" dirty="0">
                <a:solidFill>
                  <a:srgbClr val="000000"/>
                </a:solidFill>
                <a:latin typeface="Droid Sans Mono"/>
              </a:rPr>
              <a:t>&gt;&gt;&gt; a = </a:t>
            </a:r>
            <a:r>
              <a:rPr lang="en-US" altLang="en-US" sz="1400" dirty="0">
                <a:solidFill>
                  <a:srgbClr val="800000"/>
                </a:solidFill>
                <a:latin typeface="Droid Sans Mono"/>
              </a:rPr>
              <a:t>4</a:t>
            </a:r>
            <a:r>
              <a:rPr lang="en-US" altLang="en-US" sz="1400" dirty="0">
                <a:solidFill>
                  <a:srgbClr val="000000"/>
                </a:solidFill>
                <a:latin typeface="Droid Sans Mono"/>
              </a:rPr>
              <a:t> </a:t>
            </a:r>
            <a:br>
              <a:rPr lang="en-US" altLang="en-US" sz="1400" dirty="0">
                <a:solidFill>
                  <a:srgbClr val="000000"/>
                </a:solidFill>
                <a:latin typeface="Droid Sans Mono"/>
              </a:rPr>
            </a:br>
            <a:r>
              <a:rPr lang="en-US" altLang="en-US" sz="1400" dirty="0">
                <a:solidFill>
                  <a:srgbClr val="000000"/>
                </a:solidFill>
                <a:latin typeface="Droid Sans Mono"/>
              </a:rPr>
              <a:t>&gt;&gt;&gt; </a:t>
            </a:r>
            <a:r>
              <a:rPr lang="en-US" altLang="en-US" sz="1400" dirty="0">
                <a:solidFill>
                  <a:srgbClr val="00008B"/>
                </a:solidFill>
                <a:latin typeface="Droid Sans Mono"/>
              </a:rPr>
              <a:t>assert</a:t>
            </a:r>
            <a:r>
              <a:rPr lang="en-US" altLang="en-US" sz="1400" dirty="0">
                <a:solidFill>
                  <a:srgbClr val="000000"/>
                </a:solidFill>
                <a:latin typeface="Droid Sans Mono"/>
              </a:rPr>
              <a:t> a &lt; </a:t>
            </a:r>
            <a:r>
              <a:rPr lang="en-US" altLang="en-US" sz="1400" dirty="0">
                <a:solidFill>
                  <a:srgbClr val="800000"/>
                </a:solidFill>
                <a:latin typeface="Droid Sans Mono"/>
              </a:rPr>
              <a:t>5</a:t>
            </a:r>
            <a:r>
              <a:rPr lang="en-US" altLang="en-US" sz="1400" dirty="0">
                <a:solidFill>
                  <a:srgbClr val="000000"/>
                </a:solidFill>
                <a:latin typeface="Droid Sans Mono"/>
              </a:rPr>
              <a:t> </a:t>
            </a:r>
            <a:br>
              <a:rPr lang="en-US" altLang="en-US" sz="1400" dirty="0">
                <a:solidFill>
                  <a:srgbClr val="000000"/>
                </a:solidFill>
                <a:latin typeface="Droid Sans Mono"/>
              </a:rPr>
            </a:br>
            <a:r>
              <a:rPr lang="en-US" altLang="en-US" sz="1400" dirty="0">
                <a:solidFill>
                  <a:srgbClr val="000000"/>
                </a:solidFill>
                <a:latin typeface="Droid Sans Mono"/>
              </a:rPr>
              <a:t>&gt;&gt;&gt; </a:t>
            </a:r>
            <a:r>
              <a:rPr lang="en-US" altLang="en-US" sz="1400" dirty="0">
                <a:solidFill>
                  <a:srgbClr val="00008B"/>
                </a:solidFill>
                <a:latin typeface="Droid Sans Mono"/>
              </a:rPr>
              <a:t>assert</a:t>
            </a:r>
            <a:r>
              <a:rPr lang="en-US" altLang="en-US" sz="1400" dirty="0">
                <a:solidFill>
                  <a:srgbClr val="000000"/>
                </a:solidFill>
                <a:latin typeface="Droid Sans Mono"/>
              </a:rPr>
              <a:t> a &gt; </a:t>
            </a:r>
            <a:r>
              <a:rPr lang="en-US" altLang="en-US" sz="1400" dirty="0">
                <a:solidFill>
                  <a:srgbClr val="800000"/>
                </a:solidFill>
                <a:latin typeface="Droid Sans Mono"/>
              </a:rPr>
              <a:t>5, "The value of a is too small"</a:t>
            </a:r>
            <a:r>
              <a:rPr lang="en-US" altLang="en-US" sz="1400" dirty="0">
                <a:solidFill>
                  <a:srgbClr val="000000"/>
                </a:solidFill>
                <a:latin typeface="Droid Sans Mono"/>
              </a:rPr>
              <a:t> </a:t>
            </a:r>
            <a:br>
              <a:rPr lang="en-US" altLang="en-US" sz="1400" dirty="0">
                <a:solidFill>
                  <a:srgbClr val="000000"/>
                </a:solidFill>
                <a:latin typeface="Droid Sans Mono"/>
              </a:rPr>
            </a:br>
            <a:r>
              <a:rPr lang="en-US" altLang="en-US" sz="1400" dirty="0">
                <a:solidFill>
                  <a:srgbClr val="2B91AF"/>
                </a:solidFill>
                <a:latin typeface="Droid Sans Mono"/>
              </a:rPr>
              <a:t>Traceback</a:t>
            </a:r>
            <a:r>
              <a:rPr lang="en-US" altLang="en-US" sz="1400" dirty="0">
                <a:solidFill>
                  <a:srgbClr val="000000"/>
                </a:solidFill>
                <a:latin typeface="Droid Sans Mono"/>
              </a:rPr>
              <a:t> (most recent call </a:t>
            </a:r>
            <a:r>
              <a:rPr lang="en-US" altLang="en-US" sz="1400" dirty="0">
                <a:solidFill>
                  <a:srgbClr val="00008B"/>
                </a:solidFill>
                <a:latin typeface="Droid Sans Mono"/>
              </a:rPr>
              <a:t>last</a:t>
            </a:r>
            <a:r>
              <a:rPr lang="en-US" altLang="en-US" sz="1400" dirty="0">
                <a:solidFill>
                  <a:srgbClr val="000000"/>
                </a:solidFill>
                <a:latin typeface="Droid Sans Mono"/>
              </a:rPr>
              <a:t>): </a:t>
            </a:r>
            <a:br>
              <a:rPr lang="en-US" altLang="en-US" sz="1400" dirty="0">
                <a:solidFill>
                  <a:srgbClr val="000000"/>
                </a:solidFill>
                <a:latin typeface="Droid Sans Mono"/>
              </a:rPr>
            </a:br>
            <a:r>
              <a:rPr lang="en-US" altLang="en-US" sz="1400" dirty="0">
                <a:solidFill>
                  <a:srgbClr val="000000"/>
                </a:solidFill>
                <a:latin typeface="Droid Sans Mono"/>
              </a:rPr>
              <a:t>   </a:t>
            </a:r>
            <a:r>
              <a:rPr lang="en-US" altLang="en-US" sz="1400" dirty="0">
                <a:solidFill>
                  <a:srgbClr val="2B91AF"/>
                </a:solidFill>
                <a:latin typeface="Droid Sans Mono"/>
              </a:rPr>
              <a:t>File</a:t>
            </a:r>
            <a:r>
              <a:rPr lang="en-US" altLang="en-US" sz="1400" dirty="0">
                <a:solidFill>
                  <a:srgbClr val="000000"/>
                </a:solidFill>
                <a:latin typeface="Droid Sans Mono"/>
              </a:rPr>
              <a:t> </a:t>
            </a:r>
            <a:r>
              <a:rPr lang="en-US" altLang="en-US" sz="1400" dirty="0">
                <a:solidFill>
                  <a:srgbClr val="800000"/>
                </a:solidFill>
                <a:latin typeface="Droid Sans Mono"/>
              </a:rPr>
              <a:t>"&lt;string&gt;"</a:t>
            </a:r>
            <a:r>
              <a:rPr lang="en-US" altLang="en-US" sz="1400" dirty="0">
                <a:solidFill>
                  <a:srgbClr val="000000"/>
                </a:solidFill>
                <a:latin typeface="Droid Sans Mono"/>
              </a:rPr>
              <a:t>, line </a:t>
            </a:r>
            <a:r>
              <a:rPr lang="en-US" altLang="en-US" sz="1400" dirty="0">
                <a:solidFill>
                  <a:srgbClr val="800000"/>
                </a:solidFill>
                <a:latin typeface="Droid Sans Mono"/>
              </a:rPr>
              <a:t>301</a:t>
            </a:r>
            <a:r>
              <a:rPr lang="en-US" altLang="en-US" sz="1400" dirty="0">
                <a:solidFill>
                  <a:srgbClr val="000000"/>
                </a:solidFill>
                <a:latin typeface="Droid Sans Mono"/>
              </a:rPr>
              <a:t>, </a:t>
            </a:r>
            <a:r>
              <a:rPr lang="en-US" altLang="en-US" sz="1400" dirty="0">
                <a:solidFill>
                  <a:srgbClr val="00008B"/>
                </a:solidFill>
                <a:latin typeface="Droid Sans Mono"/>
              </a:rPr>
              <a:t>in</a:t>
            </a:r>
            <a:r>
              <a:rPr lang="en-US" altLang="en-US" sz="1400" dirty="0">
                <a:solidFill>
                  <a:srgbClr val="000000"/>
                </a:solidFill>
                <a:latin typeface="Droid Sans Mono"/>
              </a:rPr>
              <a:t> </a:t>
            </a:r>
            <a:r>
              <a:rPr lang="en-US" altLang="en-US" sz="1400" dirty="0" err="1">
                <a:solidFill>
                  <a:srgbClr val="000000"/>
                </a:solidFill>
                <a:latin typeface="Droid Sans Mono"/>
              </a:rPr>
              <a:t>runcode</a:t>
            </a:r>
            <a:r>
              <a:rPr lang="en-US" altLang="en-US" sz="1400" dirty="0">
                <a:solidFill>
                  <a:srgbClr val="000000"/>
                </a:solidFill>
                <a:latin typeface="Droid Sans Mono"/>
              </a:rPr>
              <a:t> </a:t>
            </a:r>
            <a:br>
              <a:rPr lang="en-US" altLang="en-US" sz="1400" dirty="0">
                <a:solidFill>
                  <a:srgbClr val="000000"/>
                </a:solidFill>
                <a:latin typeface="Droid Sans Mono"/>
              </a:rPr>
            </a:br>
            <a:r>
              <a:rPr lang="en-US" altLang="en-US" sz="1400" dirty="0">
                <a:solidFill>
                  <a:srgbClr val="000000"/>
                </a:solidFill>
                <a:latin typeface="Droid Sans Mono"/>
              </a:rPr>
              <a:t>   </a:t>
            </a:r>
            <a:r>
              <a:rPr lang="en-US" altLang="en-US" sz="1400" dirty="0">
                <a:solidFill>
                  <a:srgbClr val="2B91AF"/>
                </a:solidFill>
                <a:latin typeface="Droid Sans Mono"/>
              </a:rPr>
              <a:t>File</a:t>
            </a:r>
            <a:r>
              <a:rPr lang="en-US" altLang="en-US" sz="1400" dirty="0">
                <a:solidFill>
                  <a:srgbClr val="000000"/>
                </a:solidFill>
                <a:latin typeface="Droid Sans Mono"/>
              </a:rPr>
              <a:t> </a:t>
            </a:r>
            <a:r>
              <a:rPr lang="en-US" altLang="en-US" sz="1400" dirty="0">
                <a:solidFill>
                  <a:srgbClr val="800000"/>
                </a:solidFill>
                <a:latin typeface="Droid Sans Mono"/>
              </a:rPr>
              <a:t>"&lt;interactive input&gt;"</a:t>
            </a:r>
            <a:r>
              <a:rPr lang="en-US" altLang="en-US" sz="1400" dirty="0">
                <a:solidFill>
                  <a:srgbClr val="000000"/>
                </a:solidFill>
                <a:latin typeface="Droid Sans Mono"/>
              </a:rPr>
              <a:t>, line </a:t>
            </a:r>
            <a:r>
              <a:rPr lang="en-US" altLang="en-US" sz="1400" dirty="0">
                <a:solidFill>
                  <a:srgbClr val="800000"/>
                </a:solidFill>
                <a:latin typeface="Droid Sans Mono"/>
              </a:rPr>
              <a:t>1</a:t>
            </a:r>
            <a:r>
              <a:rPr lang="en-US" altLang="en-US" sz="1400" dirty="0">
                <a:solidFill>
                  <a:srgbClr val="000000"/>
                </a:solidFill>
                <a:latin typeface="Droid Sans Mono"/>
              </a:rPr>
              <a:t>, </a:t>
            </a:r>
            <a:r>
              <a:rPr lang="en-US" altLang="en-US" sz="1400" dirty="0">
                <a:solidFill>
                  <a:srgbClr val="00008B"/>
                </a:solidFill>
                <a:latin typeface="Droid Sans Mono"/>
              </a:rPr>
              <a:t>in</a:t>
            </a:r>
            <a:r>
              <a:rPr lang="en-US" altLang="en-US" sz="1400" dirty="0">
                <a:solidFill>
                  <a:srgbClr val="000000"/>
                </a:solidFill>
                <a:latin typeface="Droid Sans Mono"/>
              </a:rPr>
              <a:t> </a:t>
            </a:r>
            <a:r>
              <a:rPr lang="en-US" altLang="en-US" sz="1400" dirty="0">
                <a:solidFill>
                  <a:srgbClr val="800000"/>
                </a:solidFill>
                <a:latin typeface="Droid Sans Mono"/>
              </a:rPr>
              <a:t>&lt;module&gt;</a:t>
            </a:r>
            <a:r>
              <a:rPr lang="en-US" altLang="en-US" sz="1400" dirty="0">
                <a:solidFill>
                  <a:srgbClr val="000000"/>
                </a:solidFill>
                <a:latin typeface="Droid Sans Mono"/>
              </a:rPr>
              <a:t> </a:t>
            </a:r>
            <a:br>
              <a:rPr lang="en-US" altLang="en-US" sz="1400" dirty="0">
                <a:solidFill>
                  <a:srgbClr val="000000"/>
                </a:solidFill>
                <a:latin typeface="Droid Sans Mono"/>
              </a:rPr>
            </a:br>
            <a:r>
              <a:rPr lang="en-US" altLang="en-US" sz="1400" dirty="0" err="1">
                <a:solidFill>
                  <a:srgbClr val="2B91AF"/>
                </a:solidFill>
                <a:latin typeface="Droid Sans Mono"/>
              </a:rPr>
              <a:t>AssertionError</a:t>
            </a:r>
            <a:r>
              <a:rPr lang="en-US" altLang="en-US" sz="1400" dirty="0">
                <a:solidFill>
                  <a:srgbClr val="2B91AF"/>
                </a:solidFill>
                <a:latin typeface="Droid Sans Mono"/>
              </a:rPr>
              <a:t>: </a:t>
            </a:r>
            <a:r>
              <a:rPr lang="en-US" altLang="en-US" sz="1400" b="1" dirty="0">
                <a:solidFill>
                  <a:srgbClr val="2B91AF"/>
                </a:solidFill>
                <a:latin typeface="Droid Sans Mono"/>
              </a:rPr>
              <a:t>The value of a is too small</a:t>
            </a:r>
            <a:r>
              <a:rPr lang="en-US" altLang="en-US" sz="1200" dirty="0"/>
              <a:t> </a:t>
            </a:r>
            <a:endParaRPr lang="en-US" altLang="en-US" sz="3200" dirty="0"/>
          </a:p>
        </p:txBody>
      </p:sp>
      <p:sp>
        <p:nvSpPr>
          <p:cNvPr id="5" name="Title 1">
            <a:extLst>
              <a:ext uri="{FF2B5EF4-FFF2-40B4-BE49-F238E27FC236}">
                <a16:creationId xmlns:a16="http://schemas.microsoft.com/office/drawing/2014/main" id="{996CEFE3-AB7D-4552-9A82-5357F4C7A34D}"/>
              </a:ext>
            </a:extLst>
          </p:cNvPr>
          <p:cNvSpPr txBox="1">
            <a:spLocks/>
          </p:cNvSpPr>
          <p:nvPr/>
        </p:nvSpPr>
        <p:spPr>
          <a:xfrm>
            <a:off x="2592925" y="515253"/>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he-IL" dirty="0"/>
              <a:t>יסודות השפה: </a:t>
            </a:r>
            <a:r>
              <a:rPr lang="he-IL" b="1" dirty="0"/>
              <a:t>מילות מפתח</a:t>
            </a:r>
            <a:br>
              <a:rPr lang="en-US" b="1" dirty="0"/>
            </a:br>
            <a:r>
              <a:rPr lang="en-US" b="1" dirty="0"/>
              <a:t>Python Keywords: as, assert</a:t>
            </a:r>
          </a:p>
          <a:p>
            <a:pPr algn="ctr"/>
            <a:endParaRPr lang="en-US" dirty="0"/>
          </a:p>
        </p:txBody>
      </p:sp>
      <p:sp>
        <p:nvSpPr>
          <p:cNvPr id="7" name="Rectangle 2">
            <a:extLst>
              <a:ext uri="{FF2B5EF4-FFF2-40B4-BE49-F238E27FC236}">
                <a16:creationId xmlns:a16="http://schemas.microsoft.com/office/drawing/2014/main" id="{D0325927-893E-4748-911F-3DE129AB9DCA}"/>
              </a:ext>
            </a:extLst>
          </p:cNvPr>
          <p:cNvSpPr>
            <a:spLocks noChangeArrowheads="1"/>
          </p:cNvSpPr>
          <p:nvPr/>
        </p:nvSpPr>
        <p:spPr bwMode="auto">
          <a:xfrm>
            <a:off x="2245953" y="2116776"/>
            <a:ext cx="2190235" cy="64633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Droid Sans Mono"/>
              </a:rPr>
              <a:t>&gt;&gt;&gt; </a:t>
            </a:r>
            <a:r>
              <a:rPr kumimoji="0" lang="en-US" altLang="en-US" sz="1400" b="0" i="0" u="none" strike="noStrike" cap="none" normalizeH="0" baseline="0" dirty="0">
                <a:ln>
                  <a:noFill/>
                </a:ln>
                <a:solidFill>
                  <a:srgbClr val="00008B"/>
                </a:solidFill>
                <a:effectLst/>
                <a:latin typeface="Droid Sans Mono"/>
              </a:rPr>
              <a:t>import</a:t>
            </a:r>
            <a:r>
              <a:rPr kumimoji="0" lang="en-US" altLang="en-US" sz="1400" b="0" i="0" u="none" strike="noStrike" cap="none" normalizeH="0" baseline="0" dirty="0">
                <a:ln>
                  <a:noFill/>
                </a:ln>
                <a:solidFill>
                  <a:srgbClr val="000000"/>
                </a:solidFill>
                <a:effectLst/>
                <a:latin typeface="Droid Sans Mono"/>
              </a:rPr>
              <a:t> math </a:t>
            </a:r>
            <a:r>
              <a:rPr kumimoji="0" lang="en-US" altLang="en-US" sz="1400" b="0" i="0" u="none" strike="noStrike" cap="none" normalizeH="0" baseline="0" dirty="0">
                <a:ln>
                  <a:noFill/>
                </a:ln>
                <a:solidFill>
                  <a:srgbClr val="00008B"/>
                </a:solidFill>
                <a:effectLst/>
                <a:latin typeface="Droid Sans Mono"/>
              </a:rPr>
              <a:t>as</a:t>
            </a:r>
            <a:r>
              <a:rPr kumimoji="0" lang="en-US" altLang="en-US" sz="1400" b="0" i="0" u="none" strike="noStrike" cap="none" normalizeH="0" baseline="0" dirty="0">
                <a:ln>
                  <a:noFill/>
                </a:ln>
                <a:solidFill>
                  <a:srgbClr val="000000"/>
                </a:solidFill>
                <a:effectLst/>
                <a:latin typeface="Droid Sans Mono"/>
              </a:rPr>
              <a:t> myAss </a:t>
            </a:r>
            <a:br>
              <a:rPr kumimoji="0" lang="en-US" altLang="en-US" sz="1400" b="0" i="0" u="none" strike="noStrike" cap="none" normalizeH="0" baseline="0" dirty="0">
                <a:ln>
                  <a:noFill/>
                </a:ln>
                <a:solidFill>
                  <a:srgbClr val="000000"/>
                </a:solidFill>
                <a:effectLst/>
                <a:latin typeface="Droid Sans Mono"/>
              </a:rPr>
            </a:br>
            <a:r>
              <a:rPr kumimoji="0" lang="en-US" altLang="en-US" sz="1400" b="0" i="0" u="none" strike="noStrike" cap="none" normalizeH="0" baseline="0" dirty="0">
                <a:ln>
                  <a:noFill/>
                </a:ln>
                <a:solidFill>
                  <a:srgbClr val="000000"/>
                </a:solidFill>
                <a:effectLst/>
                <a:latin typeface="Droid Sans Mono"/>
              </a:rPr>
              <a:t>&gt;&gt;&gt;myAss.cos(</a:t>
            </a:r>
            <a:r>
              <a:rPr kumimoji="0" lang="en-US" altLang="en-US" sz="1400" b="0" i="0" u="none" strike="noStrike" cap="none" normalizeH="0" baseline="0" dirty="0" err="1">
                <a:ln>
                  <a:noFill/>
                </a:ln>
                <a:solidFill>
                  <a:srgbClr val="000000"/>
                </a:solidFill>
                <a:effectLst/>
                <a:latin typeface="Droid Sans Mono"/>
              </a:rPr>
              <a:t>myAss.pi</a:t>
            </a:r>
            <a:r>
              <a:rPr kumimoji="0" lang="en-US" altLang="en-US" sz="1400" b="0" i="0" u="none" strike="noStrike" cap="none" normalizeH="0" baseline="0" dirty="0">
                <a:ln>
                  <a:noFill/>
                </a:ln>
                <a:solidFill>
                  <a:srgbClr val="000000"/>
                </a:solidFill>
                <a:effectLst/>
                <a:latin typeface="Droid Sans Mono"/>
              </a:rPr>
              <a:t>) </a:t>
            </a:r>
            <a:br>
              <a:rPr kumimoji="0" lang="en-US" altLang="en-US" sz="1400" b="0" i="0" u="none" strike="noStrike" cap="none" normalizeH="0" baseline="0" dirty="0">
                <a:ln>
                  <a:noFill/>
                </a:ln>
                <a:solidFill>
                  <a:srgbClr val="000000"/>
                </a:solidFill>
                <a:effectLst/>
                <a:latin typeface="Droid Sans Mono"/>
              </a:rPr>
            </a:br>
            <a:r>
              <a:rPr kumimoji="0" lang="en-US" altLang="en-US" sz="1400" b="0" i="0" u="none" strike="noStrike" cap="none" normalizeH="0" baseline="0" dirty="0">
                <a:ln>
                  <a:noFill/>
                </a:ln>
                <a:solidFill>
                  <a:srgbClr val="000000"/>
                </a:solidFill>
                <a:effectLst/>
                <a:latin typeface="Droid Sans Mono"/>
              </a:rPr>
              <a:t>-</a:t>
            </a:r>
            <a:r>
              <a:rPr kumimoji="0" lang="en-US" altLang="en-US" sz="1400" b="0" i="0" u="none" strike="noStrike" cap="none" normalizeH="0" baseline="0" dirty="0">
                <a:ln>
                  <a:noFill/>
                </a:ln>
                <a:solidFill>
                  <a:srgbClr val="800000"/>
                </a:solidFill>
                <a:effectLst/>
                <a:latin typeface="Droid Sans Mono"/>
              </a:rPr>
              <a:t>1.0</a:t>
            </a:r>
            <a:r>
              <a:rPr kumimoji="0" lang="en-US" altLang="en-US" sz="1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9BF2138C-469B-40B4-9AE7-410E3B5DC892}"/>
              </a:ext>
            </a:extLst>
          </p:cNvPr>
          <p:cNvSpPr>
            <a:spLocks noChangeArrowheads="1"/>
          </p:cNvSpPr>
          <p:nvPr/>
        </p:nvSpPr>
        <p:spPr bwMode="auto">
          <a:xfrm>
            <a:off x="0" y="90100"/>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3625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C5B5-1C19-433B-A71B-FECFF20DB500}"/>
              </a:ext>
            </a:extLst>
          </p:cNvPr>
          <p:cNvSpPr>
            <a:spLocks noGrp="1"/>
          </p:cNvSpPr>
          <p:nvPr>
            <p:ph type="title"/>
          </p:nvPr>
        </p:nvSpPr>
        <p:spPr>
          <a:xfrm>
            <a:off x="2509798" y="253193"/>
            <a:ext cx="8911687" cy="1280890"/>
          </a:xfrm>
        </p:spPr>
        <p:txBody>
          <a:bodyPr>
            <a:normAutofit/>
          </a:bodyPr>
          <a:lstStyle/>
          <a:p>
            <a:pPr algn="ctr"/>
            <a:r>
              <a:rPr lang="he-IL" dirty="0"/>
              <a:t>יסודות השפה: </a:t>
            </a:r>
            <a:r>
              <a:rPr lang="he-IL" b="1" dirty="0"/>
              <a:t>מילות מפתח</a:t>
            </a:r>
            <a:br>
              <a:rPr lang="en-US" b="1" dirty="0"/>
            </a:br>
            <a:r>
              <a:rPr lang="en-US" b="1" dirty="0"/>
              <a:t>Python Keywords: </a:t>
            </a:r>
            <a:r>
              <a:rPr lang="en-US" dirty="0"/>
              <a:t>if, elif, else</a:t>
            </a:r>
          </a:p>
        </p:txBody>
      </p:sp>
      <p:sp>
        <p:nvSpPr>
          <p:cNvPr id="3" name="Content Placeholder 2">
            <a:extLst>
              <a:ext uri="{FF2B5EF4-FFF2-40B4-BE49-F238E27FC236}">
                <a16:creationId xmlns:a16="http://schemas.microsoft.com/office/drawing/2014/main" id="{9F4D27F8-CBB3-42E7-A0A8-915212721F2D}"/>
              </a:ext>
            </a:extLst>
          </p:cNvPr>
          <p:cNvSpPr>
            <a:spLocks noGrp="1"/>
          </p:cNvSpPr>
          <p:nvPr>
            <p:ph idx="1"/>
          </p:nvPr>
        </p:nvSpPr>
        <p:spPr>
          <a:xfrm>
            <a:off x="2592925" y="1706089"/>
            <a:ext cx="8915400" cy="3777622"/>
          </a:xfrm>
        </p:spPr>
        <p:txBody>
          <a:bodyPr/>
          <a:lstStyle/>
          <a:p>
            <a:pPr algn="r" rtl="1"/>
            <a:r>
              <a:rPr lang="en-US" b="1" dirty="0"/>
              <a:t>if, else, </a:t>
            </a:r>
            <a:r>
              <a:rPr lang="en-US" b="1" dirty="0" err="1"/>
              <a:t>elif</a:t>
            </a:r>
            <a:r>
              <a:rPr lang="en-US" b="1" dirty="0"/>
              <a:t>  </a:t>
            </a:r>
            <a:r>
              <a:rPr lang="he-IL" dirty="0"/>
              <a:t>משמשים להסתעפות מותנית או לקבלת החלטות</a:t>
            </a:r>
            <a:endParaRPr lang="ru-RU" dirty="0"/>
          </a:p>
          <a:p>
            <a:endParaRPr lang="en-US" dirty="0"/>
          </a:p>
        </p:txBody>
      </p:sp>
      <p:pic>
        <p:nvPicPr>
          <p:cNvPr id="4" name="Picture 3">
            <a:extLst>
              <a:ext uri="{FF2B5EF4-FFF2-40B4-BE49-F238E27FC236}">
                <a16:creationId xmlns:a16="http://schemas.microsoft.com/office/drawing/2014/main" id="{EE4E7F9D-8C97-465D-84F4-727EFFE90670}"/>
              </a:ext>
            </a:extLst>
          </p:cNvPr>
          <p:cNvPicPr>
            <a:picLocks noChangeAspect="1"/>
          </p:cNvPicPr>
          <p:nvPr/>
        </p:nvPicPr>
        <p:blipFill>
          <a:blip r:embed="rId2"/>
          <a:stretch>
            <a:fillRect/>
          </a:stretch>
        </p:blipFill>
        <p:spPr>
          <a:xfrm>
            <a:off x="3056065" y="2050101"/>
            <a:ext cx="3724275" cy="4705350"/>
          </a:xfrm>
          <a:prstGeom prst="rect">
            <a:avLst/>
          </a:prstGeom>
        </p:spPr>
      </p:pic>
    </p:spTree>
    <p:extLst>
      <p:ext uri="{BB962C8B-B14F-4D97-AF65-F5344CB8AC3E}">
        <p14:creationId xmlns:p14="http://schemas.microsoft.com/office/powerpoint/2010/main" val="3913388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00DC6-FD76-4140-AFEA-F4F88B48B19D}"/>
              </a:ext>
            </a:extLst>
          </p:cNvPr>
          <p:cNvSpPr>
            <a:spLocks noGrp="1"/>
          </p:cNvSpPr>
          <p:nvPr>
            <p:ph idx="1"/>
          </p:nvPr>
        </p:nvSpPr>
        <p:spPr>
          <a:xfrm>
            <a:off x="2589212" y="1650670"/>
            <a:ext cx="7009863" cy="4857008"/>
          </a:xfrm>
        </p:spPr>
        <p:txBody>
          <a:bodyPr/>
          <a:lstStyle/>
          <a:p>
            <a:pPr algn="r" rtl="1"/>
            <a:r>
              <a:rPr lang="en-US" b="1" dirty="0"/>
              <a:t>def </a:t>
            </a:r>
            <a:r>
              <a:rPr lang="he-IL" dirty="0"/>
              <a:t>משמש להגדרת פונקציה מוגדרת על ידי משתמש. פונקציה היא בלוק של הצהרות קשורות, שיחד מבצע משימה מסוימת כלשהי. זה עוזר לנו לארגן קוד לנתחים הניתנים לניהול וגם לבצע משימה חוזרת.</a:t>
            </a:r>
          </a:p>
          <a:p>
            <a:pPr algn="r" rtl="1"/>
            <a:r>
              <a:rPr lang="he-IL" dirty="0"/>
              <a:t>הצהרת</a:t>
            </a:r>
            <a:r>
              <a:rPr lang="he-IL" b="1" dirty="0"/>
              <a:t> </a:t>
            </a:r>
            <a:r>
              <a:rPr lang="en-US" b="1" dirty="0"/>
              <a:t>return </a:t>
            </a:r>
            <a:r>
              <a:rPr lang="he-IL" b="1" dirty="0"/>
              <a:t> </a:t>
            </a:r>
            <a:r>
              <a:rPr lang="he-IL" dirty="0"/>
              <a:t>משמשת בפונקציה כדי לצאת ממנה ולהחזיר ערך.</a:t>
            </a:r>
          </a:p>
          <a:p>
            <a:pPr algn="r" rtl="1"/>
            <a:endParaRPr lang="he-IL" b="1" dirty="0"/>
          </a:p>
          <a:p>
            <a:pPr algn="r" rtl="1"/>
            <a:r>
              <a:rPr lang="en-US" b="1" dirty="0"/>
              <a:t>lambda  </a:t>
            </a:r>
            <a:r>
              <a:rPr lang="he-IL" dirty="0"/>
              <a:t>משמש ליצירת פונקציה אנונימית (פונקציה ללא שם). זוהי פונקציה מוטבעת שאינה מכילה הצהרת החזרה. זה מורכב מביטוי שמוערך ומוחזר.</a:t>
            </a:r>
            <a:endParaRPr lang="en-US" dirty="0"/>
          </a:p>
        </p:txBody>
      </p:sp>
      <p:sp>
        <p:nvSpPr>
          <p:cNvPr id="4" name="Title 1">
            <a:extLst>
              <a:ext uri="{FF2B5EF4-FFF2-40B4-BE49-F238E27FC236}">
                <a16:creationId xmlns:a16="http://schemas.microsoft.com/office/drawing/2014/main" id="{A894FD70-36A9-48CF-8517-FF99B1520479}"/>
              </a:ext>
            </a:extLst>
          </p:cNvPr>
          <p:cNvSpPr>
            <a:spLocks noGrp="1"/>
          </p:cNvSpPr>
          <p:nvPr>
            <p:ph type="title"/>
          </p:nvPr>
        </p:nvSpPr>
        <p:spPr>
          <a:xfrm>
            <a:off x="2589212" y="361399"/>
            <a:ext cx="8911687" cy="1026560"/>
          </a:xfrm>
        </p:spPr>
        <p:txBody>
          <a:bodyPr>
            <a:normAutofit fontScale="90000"/>
          </a:bodyPr>
          <a:lstStyle/>
          <a:p>
            <a:pPr algn="ctr"/>
            <a:r>
              <a:rPr lang="he-IL" dirty="0"/>
              <a:t>יסודות השפה: </a:t>
            </a:r>
            <a:r>
              <a:rPr lang="he-IL" b="1" dirty="0"/>
              <a:t>מילות מפתח</a:t>
            </a:r>
            <a:br>
              <a:rPr lang="en-US" b="1" dirty="0"/>
            </a:br>
            <a:r>
              <a:rPr lang="en-US" b="1" dirty="0"/>
              <a:t>Python Keywords: </a:t>
            </a:r>
            <a:r>
              <a:rPr lang="en-US" dirty="0"/>
              <a:t>def,  lambda, return</a:t>
            </a:r>
            <a:br>
              <a:rPr lang="ru-RU" dirty="0"/>
            </a:br>
            <a:endParaRPr lang="en-US" dirty="0"/>
          </a:p>
        </p:txBody>
      </p:sp>
      <p:pic>
        <p:nvPicPr>
          <p:cNvPr id="5" name="Picture 4">
            <a:extLst>
              <a:ext uri="{FF2B5EF4-FFF2-40B4-BE49-F238E27FC236}">
                <a16:creationId xmlns:a16="http://schemas.microsoft.com/office/drawing/2014/main" id="{26EEA6D6-5E01-4E61-B799-A15AA32C4311}"/>
              </a:ext>
            </a:extLst>
          </p:cNvPr>
          <p:cNvPicPr>
            <a:picLocks noChangeAspect="1"/>
          </p:cNvPicPr>
          <p:nvPr/>
        </p:nvPicPr>
        <p:blipFill>
          <a:blip r:embed="rId2"/>
          <a:stretch>
            <a:fillRect/>
          </a:stretch>
        </p:blipFill>
        <p:spPr>
          <a:xfrm>
            <a:off x="9513123" y="1698171"/>
            <a:ext cx="2433453" cy="3944222"/>
          </a:xfrm>
          <a:prstGeom prst="rect">
            <a:avLst/>
          </a:prstGeom>
          <a:ln>
            <a:solidFill>
              <a:schemeClr val="accent1"/>
            </a:solidFill>
          </a:ln>
        </p:spPr>
      </p:pic>
      <p:pic>
        <p:nvPicPr>
          <p:cNvPr id="6" name="Picture 5">
            <a:extLst>
              <a:ext uri="{FF2B5EF4-FFF2-40B4-BE49-F238E27FC236}">
                <a16:creationId xmlns:a16="http://schemas.microsoft.com/office/drawing/2014/main" id="{9310AB16-7400-4599-8014-7B72EF2C67CB}"/>
              </a:ext>
            </a:extLst>
          </p:cNvPr>
          <p:cNvPicPr>
            <a:picLocks noChangeAspect="1"/>
          </p:cNvPicPr>
          <p:nvPr/>
        </p:nvPicPr>
        <p:blipFill>
          <a:blip r:embed="rId3"/>
          <a:stretch>
            <a:fillRect/>
          </a:stretch>
        </p:blipFill>
        <p:spPr>
          <a:xfrm>
            <a:off x="5017818" y="4533127"/>
            <a:ext cx="2152650" cy="857250"/>
          </a:xfrm>
          <a:prstGeom prst="rect">
            <a:avLst/>
          </a:prstGeom>
          <a:ln>
            <a:solidFill>
              <a:srgbClr val="C00000"/>
            </a:solidFill>
          </a:ln>
        </p:spPr>
      </p:pic>
      <p:pic>
        <p:nvPicPr>
          <p:cNvPr id="7" name="Picture 6">
            <a:extLst>
              <a:ext uri="{FF2B5EF4-FFF2-40B4-BE49-F238E27FC236}">
                <a16:creationId xmlns:a16="http://schemas.microsoft.com/office/drawing/2014/main" id="{321AB7B8-FD1C-44CB-A972-04713F7DBCB1}"/>
              </a:ext>
            </a:extLst>
          </p:cNvPr>
          <p:cNvPicPr>
            <a:picLocks noChangeAspect="1"/>
          </p:cNvPicPr>
          <p:nvPr/>
        </p:nvPicPr>
        <p:blipFill>
          <a:blip r:embed="rId4"/>
          <a:stretch>
            <a:fillRect/>
          </a:stretch>
        </p:blipFill>
        <p:spPr>
          <a:xfrm>
            <a:off x="8093250" y="4533127"/>
            <a:ext cx="789915" cy="1547256"/>
          </a:xfrm>
          <a:prstGeom prst="rect">
            <a:avLst/>
          </a:prstGeom>
          <a:ln>
            <a:solidFill>
              <a:srgbClr val="C00000"/>
            </a:solidFill>
          </a:ln>
        </p:spPr>
      </p:pic>
    </p:spTree>
    <p:extLst>
      <p:ext uri="{BB962C8B-B14F-4D97-AF65-F5344CB8AC3E}">
        <p14:creationId xmlns:p14="http://schemas.microsoft.com/office/powerpoint/2010/main" val="611823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F0E53F-535B-4424-94F9-1E9B654B890B}"/>
              </a:ext>
            </a:extLst>
          </p:cNvPr>
          <p:cNvSpPr>
            <a:spLocks noGrp="1"/>
          </p:cNvSpPr>
          <p:nvPr>
            <p:ph idx="1"/>
          </p:nvPr>
        </p:nvSpPr>
        <p:spPr>
          <a:xfrm>
            <a:off x="1520042" y="1246909"/>
            <a:ext cx="9984570" cy="4664313"/>
          </a:xfrm>
        </p:spPr>
        <p:txBody>
          <a:bodyPr/>
          <a:lstStyle/>
          <a:p>
            <a:pPr algn="r" rtl="1"/>
            <a:r>
              <a:rPr lang="en-US" b="1" dirty="0"/>
              <a:t> </a:t>
            </a:r>
            <a:r>
              <a:rPr lang="en-US" sz="2400" b="1" dirty="0"/>
              <a:t>in</a:t>
            </a:r>
            <a:r>
              <a:rPr lang="en-US" b="1" dirty="0"/>
              <a:t> </a:t>
            </a:r>
            <a:r>
              <a:rPr lang="he-IL" dirty="0"/>
              <a:t>משמש לבדיקה אם רצף (רשימה, טיפוס, מחרוזת </a:t>
            </a:r>
            <a:r>
              <a:rPr lang="he-IL" dirty="0" err="1"/>
              <a:t>וכו</a:t>
            </a:r>
            <a:r>
              <a:rPr lang="he-IL" dirty="0"/>
              <a:t> ') מכיל ערך. הוא חוזר </a:t>
            </a:r>
            <a:r>
              <a:rPr lang="en-US" dirty="0"/>
              <a:t>True</a:t>
            </a:r>
            <a:r>
              <a:rPr lang="he-IL" dirty="0"/>
              <a:t> אם הערך קיים, אחרת הוא מחזיר </a:t>
            </a:r>
            <a:r>
              <a:rPr lang="en-US" dirty="0"/>
              <a:t>False</a:t>
            </a:r>
            <a:r>
              <a:rPr lang="he-IL" dirty="0"/>
              <a:t>.</a:t>
            </a:r>
            <a:endParaRPr lang="en-US" dirty="0"/>
          </a:p>
        </p:txBody>
      </p:sp>
      <p:sp>
        <p:nvSpPr>
          <p:cNvPr id="4" name="Title 1">
            <a:extLst>
              <a:ext uri="{FF2B5EF4-FFF2-40B4-BE49-F238E27FC236}">
                <a16:creationId xmlns:a16="http://schemas.microsoft.com/office/drawing/2014/main" id="{1550E398-45D7-41FA-BB00-B6CECF059BCF}"/>
              </a:ext>
            </a:extLst>
          </p:cNvPr>
          <p:cNvSpPr txBox="1">
            <a:spLocks/>
          </p:cNvSpPr>
          <p:nvPr/>
        </p:nvSpPr>
        <p:spPr>
          <a:xfrm>
            <a:off x="2410692" y="436747"/>
            <a:ext cx="9082046" cy="902525"/>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he-IL" dirty="0"/>
              <a:t>יסודות השפה: </a:t>
            </a:r>
            <a:r>
              <a:rPr lang="he-IL" b="1" dirty="0"/>
              <a:t>מילות מפתח</a:t>
            </a:r>
            <a:br>
              <a:rPr lang="en-US" b="1" dirty="0"/>
            </a:br>
            <a:r>
              <a:rPr lang="en-US" b="1" dirty="0"/>
              <a:t>Python Keyword: </a:t>
            </a:r>
            <a:r>
              <a:rPr lang="en-US" dirty="0"/>
              <a:t>in</a:t>
            </a:r>
          </a:p>
          <a:p>
            <a:pPr algn="ctr"/>
            <a:endParaRPr lang="en-US" dirty="0"/>
          </a:p>
        </p:txBody>
      </p:sp>
      <p:pic>
        <p:nvPicPr>
          <p:cNvPr id="2" name="Picture 1">
            <a:extLst>
              <a:ext uri="{FF2B5EF4-FFF2-40B4-BE49-F238E27FC236}">
                <a16:creationId xmlns:a16="http://schemas.microsoft.com/office/drawing/2014/main" id="{9239468C-BED2-4E68-93FE-48FA5BE7FBE7}"/>
              </a:ext>
            </a:extLst>
          </p:cNvPr>
          <p:cNvPicPr>
            <a:picLocks noChangeAspect="1"/>
          </p:cNvPicPr>
          <p:nvPr/>
        </p:nvPicPr>
        <p:blipFill>
          <a:blip r:embed="rId2"/>
          <a:stretch>
            <a:fillRect/>
          </a:stretch>
        </p:blipFill>
        <p:spPr>
          <a:xfrm>
            <a:off x="1960355" y="1888177"/>
            <a:ext cx="2333625" cy="1371600"/>
          </a:xfrm>
          <a:prstGeom prst="rect">
            <a:avLst/>
          </a:prstGeom>
        </p:spPr>
      </p:pic>
      <p:pic>
        <p:nvPicPr>
          <p:cNvPr id="7" name="Picture 6">
            <a:extLst>
              <a:ext uri="{FF2B5EF4-FFF2-40B4-BE49-F238E27FC236}">
                <a16:creationId xmlns:a16="http://schemas.microsoft.com/office/drawing/2014/main" id="{3596E963-C7DB-45C8-8B8C-39A1835E4D07}"/>
              </a:ext>
            </a:extLst>
          </p:cNvPr>
          <p:cNvPicPr>
            <a:picLocks noChangeAspect="1"/>
          </p:cNvPicPr>
          <p:nvPr/>
        </p:nvPicPr>
        <p:blipFill>
          <a:blip r:embed="rId3"/>
          <a:stretch>
            <a:fillRect/>
          </a:stretch>
        </p:blipFill>
        <p:spPr>
          <a:xfrm>
            <a:off x="4734293" y="1888177"/>
            <a:ext cx="1781175" cy="638175"/>
          </a:xfrm>
          <a:prstGeom prst="rect">
            <a:avLst/>
          </a:prstGeom>
        </p:spPr>
      </p:pic>
    </p:spTree>
    <p:extLst>
      <p:ext uri="{BB962C8B-B14F-4D97-AF65-F5344CB8AC3E}">
        <p14:creationId xmlns:p14="http://schemas.microsoft.com/office/powerpoint/2010/main" val="215105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5EED82-E2EA-4058-A21A-AEC78619CC7A}"/>
              </a:ext>
            </a:extLst>
          </p:cNvPr>
          <p:cNvSpPr>
            <a:spLocks noGrp="1"/>
          </p:cNvSpPr>
          <p:nvPr>
            <p:ph idx="1"/>
          </p:nvPr>
        </p:nvSpPr>
        <p:spPr>
          <a:xfrm>
            <a:off x="1313411" y="1306285"/>
            <a:ext cx="10357848" cy="4073238"/>
          </a:xfrm>
        </p:spPr>
        <p:txBody>
          <a:bodyPr>
            <a:normAutofit/>
          </a:bodyPr>
          <a:lstStyle/>
          <a:p>
            <a:pPr algn="r" rtl="1"/>
            <a:r>
              <a:rPr lang="ru-RU" b="1" dirty="0"/>
              <a:t> </a:t>
            </a:r>
            <a:r>
              <a:rPr lang="en-US" b="1" dirty="0"/>
              <a:t>for</a:t>
            </a:r>
            <a:r>
              <a:rPr lang="en-US" dirty="0"/>
              <a:t> &amp; </a:t>
            </a:r>
            <a:r>
              <a:rPr lang="en-US" b="1" dirty="0"/>
              <a:t>in</a:t>
            </a:r>
            <a:r>
              <a:rPr lang="en-US" dirty="0"/>
              <a:t> </a:t>
            </a:r>
            <a:r>
              <a:rPr lang="he-IL" dirty="0"/>
              <a:t>משמשים לולאות. באופן כללי אנו משתמשים ב-</a:t>
            </a:r>
            <a:r>
              <a:rPr lang="en-US" dirty="0"/>
              <a:t>for </a:t>
            </a:r>
            <a:r>
              <a:rPr lang="he-IL" dirty="0"/>
              <a:t>כאשר אנו יודעים את מספר הפעמים בהן אנו רוצים להריץ לולאה</a:t>
            </a:r>
            <a:r>
              <a:rPr lang="en-US" dirty="0"/>
              <a:t>.</a:t>
            </a:r>
          </a:p>
          <a:p>
            <a:endParaRPr lang="en-US" dirty="0"/>
          </a:p>
          <a:p>
            <a:endParaRPr lang="en-US" dirty="0"/>
          </a:p>
          <a:p>
            <a:pPr algn="r" rtl="1"/>
            <a:r>
              <a:rPr lang="en-US" dirty="0"/>
              <a:t> </a:t>
            </a:r>
            <a:r>
              <a:rPr lang="he-IL" dirty="0"/>
              <a:t>לולאת </a:t>
            </a:r>
            <a:r>
              <a:rPr lang="en-US" b="1" dirty="0"/>
              <a:t>while</a:t>
            </a:r>
            <a:r>
              <a:rPr lang="he-IL" dirty="0"/>
              <a:t>ממשיכה לבצע עד שהמצב של הלולאה מוערך כשגוי או שהתקבלה הצהרת הפסקה (</a:t>
            </a:r>
            <a:r>
              <a:rPr lang="en-US" b="1" dirty="0"/>
              <a:t>break</a:t>
            </a:r>
            <a:r>
              <a:rPr lang="he-IL" dirty="0"/>
              <a:t>)</a:t>
            </a:r>
            <a:r>
              <a:rPr lang="en-US" dirty="0"/>
              <a:t>. </a:t>
            </a:r>
          </a:p>
          <a:p>
            <a:endParaRPr lang="en-US" dirty="0"/>
          </a:p>
          <a:p>
            <a:endParaRPr lang="en-US" dirty="0"/>
          </a:p>
          <a:p>
            <a:endParaRPr lang="en-US" dirty="0"/>
          </a:p>
          <a:p>
            <a:pPr algn="r" rtl="1"/>
            <a:r>
              <a:rPr lang="en-US" b="1" dirty="0"/>
              <a:t> break</a:t>
            </a:r>
            <a:r>
              <a:rPr lang="en-US" dirty="0"/>
              <a:t> </a:t>
            </a:r>
            <a:r>
              <a:rPr lang="he-IL" dirty="0"/>
              <a:t> יסיים את הלולאה הפנימית ביותר שהיא נמצאת בה והשליטה זורמת להצהרה </a:t>
            </a:r>
            <a:r>
              <a:rPr lang="he-IL" dirty="0" err="1"/>
              <a:t>מייד</a:t>
            </a:r>
            <a:r>
              <a:rPr lang="he-IL" dirty="0"/>
              <a:t> מתחת ללולאה</a:t>
            </a:r>
            <a:r>
              <a:rPr lang="en-US" dirty="0"/>
              <a:t>. </a:t>
            </a:r>
          </a:p>
          <a:p>
            <a:pPr algn="r" rtl="1"/>
            <a:r>
              <a:rPr lang="en-US" b="1" dirty="0"/>
              <a:t> continue</a:t>
            </a:r>
            <a:r>
              <a:rPr lang="en-US" dirty="0"/>
              <a:t> </a:t>
            </a:r>
            <a:r>
              <a:rPr lang="he-IL" dirty="0"/>
              <a:t> גורם לסיים את </a:t>
            </a:r>
            <a:r>
              <a:rPr lang="he-IL" dirty="0" err="1"/>
              <a:t>האיטרציה</a:t>
            </a:r>
            <a:r>
              <a:rPr lang="he-IL" dirty="0"/>
              <a:t> הנוכחית של הלולאה, אך לא את כל הלולאה.</a:t>
            </a:r>
            <a:endParaRPr lang="en-US" dirty="0"/>
          </a:p>
          <a:p>
            <a:endParaRPr lang="en-US" dirty="0"/>
          </a:p>
        </p:txBody>
      </p:sp>
      <p:sp>
        <p:nvSpPr>
          <p:cNvPr id="4" name="Title 1">
            <a:extLst>
              <a:ext uri="{FF2B5EF4-FFF2-40B4-BE49-F238E27FC236}">
                <a16:creationId xmlns:a16="http://schemas.microsoft.com/office/drawing/2014/main" id="{B2CC13B7-A97C-40D4-AA0B-5EC9378F220D}"/>
              </a:ext>
            </a:extLst>
          </p:cNvPr>
          <p:cNvSpPr txBox="1">
            <a:spLocks/>
          </p:cNvSpPr>
          <p:nvPr/>
        </p:nvSpPr>
        <p:spPr>
          <a:xfrm>
            <a:off x="2410692" y="436747"/>
            <a:ext cx="9082046" cy="902525"/>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he-IL" dirty="0"/>
              <a:t>יסודות השפה: </a:t>
            </a:r>
            <a:r>
              <a:rPr lang="he-IL" b="1" dirty="0"/>
              <a:t>מילות מפתח</a:t>
            </a:r>
            <a:br>
              <a:rPr lang="en-US" b="1" dirty="0"/>
            </a:br>
            <a:r>
              <a:rPr lang="en-US" b="1" dirty="0"/>
              <a:t>Python Keywords: </a:t>
            </a:r>
            <a:r>
              <a:rPr lang="en-US" dirty="0"/>
              <a:t>for, while, in, break, continue</a:t>
            </a:r>
          </a:p>
        </p:txBody>
      </p:sp>
      <p:pic>
        <p:nvPicPr>
          <p:cNvPr id="6" name="Picture 5">
            <a:extLst>
              <a:ext uri="{FF2B5EF4-FFF2-40B4-BE49-F238E27FC236}">
                <a16:creationId xmlns:a16="http://schemas.microsoft.com/office/drawing/2014/main" id="{0494E604-BBD3-496B-8A4C-83E92CB334CB}"/>
              </a:ext>
            </a:extLst>
          </p:cNvPr>
          <p:cNvPicPr>
            <a:picLocks noChangeAspect="1"/>
          </p:cNvPicPr>
          <p:nvPr/>
        </p:nvPicPr>
        <p:blipFill>
          <a:blip r:embed="rId2"/>
          <a:stretch>
            <a:fillRect/>
          </a:stretch>
        </p:blipFill>
        <p:spPr>
          <a:xfrm>
            <a:off x="3024681" y="1854859"/>
            <a:ext cx="5762625" cy="790575"/>
          </a:xfrm>
          <a:prstGeom prst="rect">
            <a:avLst/>
          </a:prstGeom>
        </p:spPr>
      </p:pic>
      <p:pic>
        <p:nvPicPr>
          <p:cNvPr id="7" name="Picture 6">
            <a:extLst>
              <a:ext uri="{FF2B5EF4-FFF2-40B4-BE49-F238E27FC236}">
                <a16:creationId xmlns:a16="http://schemas.microsoft.com/office/drawing/2014/main" id="{8FC7477D-1179-47B2-A633-C3ACE35978CC}"/>
              </a:ext>
            </a:extLst>
          </p:cNvPr>
          <p:cNvPicPr>
            <a:picLocks noChangeAspect="1"/>
          </p:cNvPicPr>
          <p:nvPr/>
        </p:nvPicPr>
        <p:blipFill>
          <a:blip r:embed="rId3"/>
          <a:stretch>
            <a:fillRect/>
          </a:stretch>
        </p:blipFill>
        <p:spPr>
          <a:xfrm>
            <a:off x="3024681" y="3190875"/>
            <a:ext cx="1438275" cy="1028700"/>
          </a:xfrm>
          <a:prstGeom prst="rect">
            <a:avLst/>
          </a:prstGeom>
        </p:spPr>
      </p:pic>
      <p:pic>
        <p:nvPicPr>
          <p:cNvPr id="8" name="Picture 7">
            <a:extLst>
              <a:ext uri="{FF2B5EF4-FFF2-40B4-BE49-F238E27FC236}">
                <a16:creationId xmlns:a16="http://schemas.microsoft.com/office/drawing/2014/main" id="{AC389A08-84B4-4C4F-8191-14BDC0320A99}"/>
              </a:ext>
            </a:extLst>
          </p:cNvPr>
          <p:cNvPicPr>
            <a:picLocks noChangeAspect="1"/>
          </p:cNvPicPr>
          <p:nvPr/>
        </p:nvPicPr>
        <p:blipFill>
          <a:blip r:embed="rId4"/>
          <a:stretch>
            <a:fillRect/>
          </a:stretch>
        </p:blipFill>
        <p:spPr>
          <a:xfrm>
            <a:off x="3024681" y="5238999"/>
            <a:ext cx="2171700" cy="1066800"/>
          </a:xfrm>
          <a:prstGeom prst="rect">
            <a:avLst/>
          </a:prstGeom>
        </p:spPr>
      </p:pic>
      <p:pic>
        <p:nvPicPr>
          <p:cNvPr id="9" name="Picture 8">
            <a:extLst>
              <a:ext uri="{FF2B5EF4-FFF2-40B4-BE49-F238E27FC236}">
                <a16:creationId xmlns:a16="http://schemas.microsoft.com/office/drawing/2014/main" id="{2ECFB0DB-E134-4AF2-BF18-B539E9DCAEA6}"/>
              </a:ext>
            </a:extLst>
          </p:cNvPr>
          <p:cNvPicPr>
            <a:picLocks noChangeAspect="1"/>
          </p:cNvPicPr>
          <p:nvPr/>
        </p:nvPicPr>
        <p:blipFill>
          <a:blip r:embed="rId5"/>
          <a:stretch>
            <a:fillRect/>
          </a:stretch>
        </p:blipFill>
        <p:spPr>
          <a:xfrm>
            <a:off x="7071523" y="5279572"/>
            <a:ext cx="2200275" cy="1066800"/>
          </a:xfrm>
          <a:prstGeom prst="rect">
            <a:avLst/>
          </a:prstGeom>
        </p:spPr>
      </p:pic>
    </p:spTree>
    <p:extLst>
      <p:ext uri="{BB962C8B-B14F-4D97-AF65-F5344CB8AC3E}">
        <p14:creationId xmlns:p14="http://schemas.microsoft.com/office/powerpoint/2010/main" val="313145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F0E53F-535B-4424-94F9-1E9B654B890B}"/>
              </a:ext>
            </a:extLst>
          </p:cNvPr>
          <p:cNvSpPr>
            <a:spLocks noGrp="1"/>
          </p:cNvSpPr>
          <p:nvPr>
            <p:ph idx="1"/>
          </p:nvPr>
        </p:nvSpPr>
        <p:spPr>
          <a:xfrm>
            <a:off x="2589212" y="1339272"/>
            <a:ext cx="8915400" cy="4571950"/>
          </a:xfrm>
        </p:spPr>
        <p:txBody>
          <a:bodyPr/>
          <a:lstStyle/>
          <a:p>
            <a:pPr algn="r" rtl="1"/>
            <a:r>
              <a:rPr lang="en-US" b="1" dirty="0"/>
              <a:t> global</a:t>
            </a:r>
            <a:r>
              <a:rPr lang="en-US" dirty="0"/>
              <a:t> </a:t>
            </a:r>
            <a:r>
              <a:rPr lang="he-IL" dirty="0"/>
              <a:t>משמש כדי להכריז שמשתנה בתוך הפונקציה הוא גלובלי (מחוץ לפונקציה). אם עלינו לשנות את הערך של משתנה גלובלי בתוך פונקציה, עלינו להכריז על כך שהוא גלובלי. אחרת נוצר משתנה מקומי עם שם זה.</a:t>
            </a:r>
            <a:endParaRPr lang="en-US" dirty="0"/>
          </a:p>
          <a:p>
            <a:pPr algn="r" rtl="1"/>
            <a:r>
              <a:rPr lang="en-US" b="1" dirty="0"/>
              <a:t> nonlocal</a:t>
            </a:r>
            <a:r>
              <a:rPr lang="en-US" dirty="0"/>
              <a:t> </a:t>
            </a:r>
            <a:r>
              <a:rPr lang="he-IL" dirty="0"/>
              <a:t>משמש כדי להכריז שמשתנה בתוך פונקציה מקוננת (פונקציה בתוך פונקציה) אינו מקומי אליו, כלומר הוא טמון בפונקציה החיצונית </a:t>
            </a:r>
            <a:r>
              <a:rPr lang="he-IL" dirty="0" err="1"/>
              <a:t>החיצונית</a:t>
            </a:r>
            <a:r>
              <a:rPr lang="he-IL" dirty="0"/>
              <a:t>.</a:t>
            </a:r>
            <a:br>
              <a:rPr lang="en-US" dirty="0"/>
            </a:br>
            <a:endParaRPr lang="en-US" dirty="0"/>
          </a:p>
        </p:txBody>
      </p:sp>
      <p:sp>
        <p:nvSpPr>
          <p:cNvPr id="4" name="Title 1">
            <a:extLst>
              <a:ext uri="{FF2B5EF4-FFF2-40B4-BE49-F238E27FC236}">
                <a16:creationId xmlns:a16="http://schemas.microsoft.com/office/drawing/2014/main" id="{1550E398-45D7-41FA-BB00-B6CECF059BCF}"/>
              </a:ext>
            </a:extLst>
          </p:cNvPr>
          <p:cNvSpPr txBox="1">
            <a:spLocks/>
          </p:cNvSpPr>
          <p:nvPr/>
        </p:nvSpPr>
        <p:spPr>
          <a:xfrm>
            <a:off x="2410692" y="436747"/>
            <a:ext cx="9082046" cy="902525"/>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he-IL" dirty="0"/>
              <a:t>יסודות השפה: </a:t>
            </a:r>
            <a:r>
              <a:rPr lang="he-IL" b="1" dirty="0"/>
              <a:t>מילות מפתח</a:t>
            </a:r>
            <a:br>
              <a:rPr lang="en-US" b="1" dirty="0"/>
            </a:br>
            <a:r>
              <a:rPr lang="en-US" b="1" dirty="0"/>
              <a:t>Python Keywords: </a:t>
            </a:r>
            <a:r>
              <a:rPr lang="en-US" dirty="0"/>
              <a:t>global, nonlocal</a:t>
            </a:r>
          </a:p>
        </p:txBody>
      </p:sp>
      <p:pic>
        <p:nvPicPr>
          <p:cNvPr id="5" name="Picture 4">
            <a:extLst>
              <a:ext uri="{FF2B5EF4-FFF2-40B4-BE49-F238E27FC236}">
                <a16:creationId xmlns:a16="http://schemas.microsoft.com/office/drawing/2014/main" id="{CA70F07F-D311-4D5A-9A68-F4FC0E296C94}"/>
              </a:ext>
            </a:extLst>
          </p:cNvPr>
          <p:cNvPicPr>
            <a:picLocks noChangeAspect="1"/>
          </p:cNvPicPr>
          <p:nvPr/>
        </p:nvPicPr>
        <p:blipFill>
          <a:blip r:embed="rId2"/>
          <a:stretch>
            <a:fillRect/>
          </a:stretch>
        </p:blipFill>
        <p:spPr>
          <a:xfrm>
            <a:off x="9602788" y="3030353"/>
            <a:ext cx="1952625" cy="3390900"/>
          </a:xfrm>
          <a:prstGeom prst="rect">
            <a:avLst/>
          </a:prstGeom>
        </p:spPr>
      </p:pic>
      <p:pic>
        <p:nvPicPr>
          <p:cNvPr id="6" name="Picture 5">
            <a:extLst>
              <a:ext uri="{FF2B5EF4-FFF2-40B4-BE49-F238E27FC236}">
                <a16:creationId xmlns:a16="http://schemas.microsoft.com/office/drawing/2014/main" id="{1909EBDE-AD81-4E4B-A6CA-BD1E561F8494}"/>
              </a:ext>
            </a:extLst>
          </p:cNvPr>
          <p:cNvPicPr>
            <a:picLocks noChangeAspect="1"/>
          </p:cNvPicPr>
          <p:nvPr/>
        </p:nvPicPr>
        <p:blipFill>
          <a:blip r:embed="rId3"/>
          <a:stretch>
            <a:fillRect/>
          </a:stretch>
        </p:blipFill>
        <p:spPr>
          <a:xfrm>
            <a:off x="2856435" y="3070197"/>
            <a:ext cx="3638550" cy="2676525"/>
          </a:xfrm>
          <a:prstGeom prst="rect">
            <a:avLst/>
          </a:prstGeom>
        </p:spPr>
      </p:pic>
    </p:spTree>
    <p:extLst>
      <p:ext uri="{BB962C8B-B14F-4D97-AF65-F5344CB8AC3E}">
        <p14:creationId xmlns:p14="http://schemas.microsoft.com/office/powerpoint/2010/main" val="164603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F0E53F-535B-4424-94F9-1E9B654B890B}"/>
              </a:ext>
            </a:extLst>
          </p:cNvPr>
          <p:cNvSpPr>
            <a:spLocks noGrp="1"/>
          </p:cNvSpPr>
          <p:nvPr>
            <p:ph idx="1"/>
          </p:nvPr>
        </p:nvSpPr>
        <p:spPr>
          <a:xfrm>
            <a:off x="1520042" y="1246909"/>
            <a:ext cx="9984570" cy="4664313"/>
          </a:xfrm>
        </p:spPr>
        <p:txBody>
          <a:bodyPr/>
          <a:lstStyle/>
          <a:p>
            <a:pPr algn="r" rtl="1"/>
            <a:r>
              <a:rPr lang="en-US" b="1" dirty="0"/>
              <a:t>except, raise, try</a:t>
            </a:r>
            <a:r>
              <a:rPr lang="en-US" dirty="0"/>
              <a:t> </a:t>
            </a:r>
            <a:r>
              <a:rPr lang="he-IL" dirty="0"/>
              <a:t>משמשים ביחד עם </a:t>
            </a:r>
            <a:r>
              <a:rPr lang="he-IL" dirty="0" err="1"/>
              <a:t>עבעדה</a:t>
            </a:r>
            <a:r>
              <a:rPr lang="he-IL" dirty="0"/>
              <a:t> עם מצבים חריגים. חריגים הם בעצם שגיאות שמרמזות שמשהו השתבש בזמן הפעלת התוכנית שלנו</a:t>
            </a:r>
            <a:r>
              <a:rPr lang="en-US" dirty="0"/>
              <a:t>. </a:t>
            </a:r>
            <a:r>
              <a:rPr lang="en-US" dirty="0" err="1">
                <a:latin typeface="Comic Sans MS" panose="030F0702030302020204" pitchFamily="66" charset="0"/>
              </a:rPr>
              <a:t>IOError</a:t>
            </a:r>
            <a:r>
              <a:rPr lang="en-US" dirty="0">
                <a:latin typeface="Comic Sans MS" panose="030F0702030302020204" pitchFamily="66" charset="0"/>
              </a:rPr>
              <a:t>, </a:t>
            </a:r>
            <a:r>
              <a:rPr lang="en-US" dirty="0" err="1">
                <a:latin typeface="Comic Sans MS" panose="030F0702030302020204" pitchFamily="66" charset="0"/>
              </a:rPr>
              <a:t>ValueError</a:t>
            </a:r>
            <a:r>
              <a:rPr lang="en-US" dirty="0">
                <a:latin typeface="Comic Sans MS" panose="030F0702030302020204" pitchFamily="66" charset="0"/>
              </a:rPr>
              <a:t>, </a:t>
            </a:r>
            <a:r>
              <a:rPr lang="en-US" dirty="0" err="1">
                <a:latin typeface="Comic Sans MS" panose="030F0702030302020204" pitchFamily="66" charset="0"/>
              </a:rPr>
              <a:t>ZeroDivisionError</a:t>
            </a:r>
            <a:r>
              <a:rPr lang="en-US" dirty="0">
                <a:latin typeface="Comic Sans MS" panose="030F0702030302020204" pitchFamily="66" charset="0"/>
              </a:rPr>
              <a:t>, </a:t>
            </a:r>
            <a:r>
              <a:rPr lang="en-US" dirty="0" err="1">
                <a:latin typeface="Comic Sans MS" panose="030F0702030302020204" pitchFamily="66" charset="0"/>
              </a:rPr>
              <a:t>ImportError</a:t>
            </a:r>
            <a:r>
              <a:rPr lang="en-US" dirty="0">
                <a:latin typeface="Comic Sans MS" panose="030F0702030302020204" pitchFamily="66" charset="0"/>
              </a:rPr>
              <a:t>, </a:t>
            </a:r>
            <a:r>
              <a:rPr lang="en-US" dirty="0" err="1">
                <a:latin typeface="Comic Sans MS" panose="030F0702030302020204" pitchFamily="66" charset="0"/>
              </a:rPr>
              <a:t>NameError</a:t>
            </a:r>
            <a:r>
              <a:rPr lang="en-US" dirty="0">
                <a:latin typeface="Comic Sans MS" panose="030F0702030302020204" pitchFamily="66" charset="0"/>
              </a:rPr>
              <a:t>, </a:t>
            </a:r>
            <a:r>
              <a:rPr lang="en-US" dirty="0" err="1">
                <a:latin typeface="Comic Sans MS" panose="030F0702030302020204" pitchFamily="66" charset="0"/>
              </a:rPr>
              <a:t>TypeError</a:t>
            </a:r>
            <a:r>
              <a:rPr lang="en-US" dirty="0"/>
              <a:t> </a:t>
            </a:r>
            <a:r>
              <a:rPr lang="he-IL" dirty="0" err="1"/>
              <a:t>וכו</a:t>
            </a:r>
            <a:r>
              <a:rPr lang="he-IL" dirty="0"/>
              <a:t> 'הם כמה דוגמאות למעט חריג בפיתון.</a:t>
            </a:r>
            <a:r>
              <a:rPr lang="en-US" dirty="0"/>
              <a:t>. </a:t>
            </a:r>
            <a:br>
              <a:rPr lang="en-US" dirty="0"/>
            </a:br>
            <a:r>
              <a:rPr lang="he-IL" dirty="0"/>
              <a:t> בלוקים של</a:t>
            </a:r>
            <a:r>
              <a:rPr lang="en-US" b="1" dirty="0"/>
              <a:t>try...except</a:t>
            </a:r>
            <a:r>
              <a:rPr lang="en-US" dirty="0"/>
              <a:t> </a:t>
            </a:r>
            <a:r>
              <a:rPr lang="he-IL" dirty="0"/>
              <a:t> משמשים לתפיסת חריגים </a:t>
            </a:r>
            <a:r>
              <a:rPr lang="he-IL" dirty="0" err="1"/>
              <a:t>בפייתון</a:t>
            </a:r>
            <a:r>
              <a:rPr lang="en-US" dirty="0"/>
              <a:t>.</a:t>
            </a:r>
          </a:p>
          <a:p>
            <a:pPr algn="r" rtl="1"/>
            <a:r>
              <a:rPr lang="he-IL" b="1" dirty="0"/>
              <a:t>אנו יכולים להעלות חריגה במפורש באמצעות מילת המפתח העלאה - </a:t>
            </a:r>
            <a:r>
              <a:rPr lang="en-US" b="1" dirty="0"/>
              <a:t>raise</a:t>
            </a:r>
            <a:r>
              <a:rPr lang="he-IL" b="1" dirty="0"/>
              <a:t> </a:t>
            </a:r>
            <a:endParaRPr lang="en-US" dirty="0"/>
          </a:p>
          <a:p>
            <a:pPr algn="r" rtl="1"/>
            <a:r>
              <a:rPr lang="en-US" b="1" dirty="0"/>
              <a:t>finally </a:t>
            </a:r>
            <a:r>
              <a:rPr lang="he-IL" b="1" dirty="0"/>
              <a:t> </a:t>
            </a:r>
            <a:r>
              <a:rPr lang="he-IL" dirty="0"/>
              <a:t>משמשת ב- </a:t>
            </a:r>
            <a:r>
              <a:rPr lang="en-US" b="1" dirty="0"/>
              <a:t>try…except</a:t>
            </a:r>
            <a:r>
              <a:rPr lang="he-IL" b="1" dirty="0"/>
              <a:t> </a:t>
            </a:r>
            <a:r>
              <a:rPr lang="en-US" b="1" dirty="0"/>
              <a:t> </a:t>
            </a:r>
            <a:r>
              <a:rPr lang="he-IL" dirty="0"/>
              <a:t>לסגירת משאבים או זרמי קבצים. השימוש בסופו של דבר מבטיח כי גוש הקוד שבתוכו יבוצע גם אם קיים חריג שאינו מטופל.</a:t>
            </a:r>
            <a:endParaRPr lang="en-US" dirty="0"/>
          </a:p>
        </p:txBody>
      </p:sp>
      <p:sp>
        <p:nvSpPr>
          <p:cNvPr id="4" name="Title 1">
            <a:extLst>
              <a:ext uri="{FF2B5EF4-FFF2-40B4-BE49-F238E27FC236}">
                <a16:creationId xmlns:a16="http://schemas.microsoft.com/office/drawing/2014/main" id="{1550E398-45D7-41FA-BB00-B6CECF059BCF}"/>
              </a:ext>
            </a:extLst>
          </p:cNvPr>
          <p:cNvSpPr txBox="1">
            <a:spLocks/>
          </p:cNvSpPr>
          <p:nvPr/>
        </p:nvSpPr>
        <p:spPr>
          <a:xfrm>
            <a:off x="2410692" y="436747"/>
            <a:ext cx="9082046" cy="902525"/>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he-IL" dirty="0"/>
              <a:t>יסודות השפה: </a:t>
            </a:r>
            <a:r>
              <a:rPr lang="he-IL" b="1" dirty="0"/>
              <a:t>מילות מפתח</a:t>
            </a:r>
            <a:br>
              <a:rPr lang="en-US" b="1" dirty="0"/>
            </a:br>
            <a:r>
              <a:rPr lang="en-US" b="1" dirty="0"/>
              <a:t>Python Keywords: </a:t>
            </a:r>
            <a:r>
              <a:rPr lang="en-US" dirty="0"/>
              <a:t>try, except, raise, finally,</a:t>
            </a:r>
          </a:p>
        </p:txBody>
      </p:sp>
      <p:pic>
        <p:nvPicPr>
          <p:cNvPr id="2" name="Picture 1">
            <a:extLst>
              <a:ext uri="{FF2B5EF4-FFF2-40B4-BE49-F238E27FC236}">
                <a16:creationId xmlns:a16="http://schemas.microsoft.com/office/drawing/2014/main" id="{1F161E67-D0FD-4E9E-A8F6-B2CC44A96863}"/>
              </a:ext>
            </a:extLst>
          </p:cNvPr>
          <p:cNvPicPr>
            <a:picLocks noChangeAspect="1"/>
          </p:cNvPicPr>
          <p:nvPr/>
        </p:nvPicPr>
        <p:blipFill>
          <a:blip r:embed="rId2"/>
          <a:stretch>
            <a:fillRect/>
          </a:stretch>
        </p:blipFill>
        <p:spPr>
          <a:xfrm>
            <a:off x="4920467" y="3550489"/>
            <a:ext cx="2162175" cy="2695575"/>
          </a:xfrm>
          <a:prstGeom prst="rect">
            <a:avLst/>
          </a:prstGeom>
        </p:spPr>
      </p:pic>
      <p:pic>
        <p:nvPicPr>
          <p:cNvPr id="7" name="Picture 6">
            <a:extLst>
              <a:ext uri="{FF2B5EF4-FFF2-40B4-BE49-F238E27FC236}">
                <a16:creationId xmlns:a16="http://schemas.microsoft.com/office/drawing/2014/main" id="{8A1B0ADE-8848-4442-B0FC-51FCF787B6ED}"/>
              </a:ext>
            </a:extLst>
          </p:cNvPr>
          <p:cNvPicPr>
            <a:picLocks noChangeAspect="1"/>
          </p:cNvPicPr>
          <p:nvPr/>
        </p:nvPicPr>
        <p:blipFill>
          <a:blip r:embed="rId3"/>
          <a:stretch>
            <a:fillRect/>
          </a:stretch>
        </p:blipFill>
        <p:spPr>
          <a:xfrm>
            <a:off x="1000942" y="3579065"/>
            <a:ext cx="3400425" cy="2638425"/>
          </a:xfrm>
          <a:prstGeom prst="rect">
            <a:avLst/>
          </a:prstGeom>
        </p:spPr>
      </p:pic>
      <p:pic>
        <p:nvPicPr>
          <p:cNvPr id="8" name="Picture 7">
            <a:extLst>
              <a:ext uri="{FF2B5EF4-FFF2-40B4-BE49-F238E27FC236}">
                <a16:creationId xmlns:a16="http://schemas.microsoft.com/office/drawing/2014/main" id="{F3B83306-AF01-4463-BBA0-B7AE9E068122}"/>
              </a:ext>
            </a:extLst>
          </p:cNvPr>
          <p:cNvPicPr>
            <a:picLocks noChangeAspect="1"/>
          </p:cNvPicPr>
          <p:nvPr/>
        </p:nvPicPr>
        <p:blipFill>
          <a:blip r:embed="rId4"/>
          <a:stretch>
            <a:fillRect/>
          </a:stretch>
        </p:blipFill>
        <p:spPr>
          <a:xfrm>
            <a:off x="7332288" y="3454309"/>
            <a:ext cx="4591050" cy="628650"/>
          </a:xfrm>
          <a:prstGeom prst="rect">
            <a:avLst/>
          </a:prstGeom>
        </p:spPr>
      </p:pic>
    </p:spTree>
    <p:extLst>
      <p:ext uri="{BB962C8B-B14F-4D97-AF65-F5344CB8AC3E}">
        <p14:creationId xmlns:p14="http://schemas.microsoft.com/office/powerpoint/2010/main" val="1852844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F0E53F-535B-4424-94F9-1E9B654B890B}"/>
              </a:ext>
            </a:extLst>
          </p:cNvPr>
          <p:cNvSpPr>
            <a:spLocks noGrp="1"/>
          </p:cNvSpPr>
          <p:nvPr>
            <p:ph idx="1"/>
          </p:nvPr>
        </p:nvSpPr>
        <p:spPr>
          <a:xfrm>
            <a:off x="1520042" y="1246909"/>
            <a:ext cx="9984570" cy="4664313"/>
          </a:xfrm>
        </p:spPr>
        <p:txBody>
          <a:bodyPr/>
          <a:lstStyle/>
          <a:p>
            <a:pPr algn="r" rtl="1"/>
            <a:r>
              <a:rPr lang="he-IL" dirty="0"/>
              <a:t>מילת מפתח לייבוא </a:t>
            </a:r>
            <a:r>
              <a:rPr lang="en-US" dirty="0"/>
              <a:t> </a:t>
            </a:r>
            <a:r>
              <a:rPr lang="en-US" b="1" dirty="0"/>
              <a:t>(import) </a:t>
            </a:r>
            <a:r>
              <a:rPr lang="he-IL" dirty="0"/>
              <a:t>משמשת לייבוא מודולים למרחב השמות הנוכחי. </a:t>
            </a:r>
          </a:p>
          <a:p>
            <a:pPr algn="r" rtl="1"/>
            <a:r>
              <a:rPr lang="he-IL" dirty="0"/>
              <a:t>מ- ... יבוא </a:t>
            </a:r>
            <a:r>
              <a:rPr lang="en-US" b="1" dirty="0"/>
              <a:t>from…import)</a:t>
            </a:r>
            <a:r>
              <a:rPr lang="he-IL" dirty="0"/>
              <a:t>) </a:t>
            </a:r>
            <a:r>
              <a:rPr lang="en-US" dirty="0"/>
              <a:t>  </a:t>
            </a:r>
            <a:r>
              <a:rPr lang="he-IL" dirty="0"/>
              <a:t>משמש לייבוא תכונות או פונקציות ספציפיות למרחב השמות הנוכחי.</a:t>
            </a:r>
          </a:p>
          <a:p>
            <a:pPr algn="r" rtl="1"/>
            <a:endParaRPr lang="en-US" dirty="0"/>
          </a:p>
          <a:p>
            <a:pPr algn="r" rtl="1"/>
            <a:r>
              <a:rPr lang="he-IL" dirty="0"/>
              <a:t>כעת אנו יכולים להשתמש בפונקציה </a:t>
            </a:r>
            <a:r>
              <a:rPr lang="en-US" dirty="0"/>
              <a:t>cos ()</a:t>
            </a:r>
            <a:r>
              <a:rPr lang="he-IL" dirty="0"/>
              <a:t> </a:t>
            </a:r>
            <a:r>
              <a:rPr lang="en-US" dirty="0"/>
              <a:t> </a:t>
            </a:r>
            <a:r>
              <a:rPr lang="he-IL" dirty="0"/>
              <a:t>שבתוכו כמו </a:t>
            </a:r>
            <a:r>
              <a:rPr lang="en-US" dirty="0" err="1"/>
              <a:t>math.cos</a:t>
            </a:r>
            <a:r>
              <a:rPr lang="en-US" dirty="0"/>
              <a:t> ().</a:t>
            </a:r>
          </a:p>
          <a:p>
            <a:pPr algn="r" rtl="1"/>
            <a:r>
              <a:rPr lang="he-IL" dirty="0"/>
              <a:t>אם רצינו לייבא רק את הפונקציה </a:t>
            </a:r>
            <a:r>
              <a:rPr lang="en-US" dirty="0"/>
              <a:t>cos ()</a:t>
            </a:r>
            <a:r>
              <a:rPr lang="he-IL" dirty="0"/>
              <a:t> </a:t>
            </a:r>
            <a:r>
              <a:rPr lang="en-US" dirty="0"/>
              <a:t> </a:t>
            </a:r>
            <a:r>
              <a:rPr lang="he-IL" dirty="0"/>
              <a:t>ניתן לעשות זאת באמצעות</a:t>
            </a:r>
          </a:p>
          <a:p>
            <a:endParaRPr lang="he-IL" dirty="0"/>
          </a:p>
          <a:p>
            <a:pPr algn="r" rtl="1"/>
            <a:r>
              <a:rPr lang="he-IL" dirty="0"/>
              <a:t>כעת אנו יכולים להשתמש בפונקציה פשוט כ- </a:t>
            </a:r>
            <a:r>
              <a:rPr lang="en-US" dirty="0"/>
              <a:t>cos ()</a:t>
            </a:r>
            <a:r>
              <a:rPr lang="he-IL" dirty="0"/>
              <a:t> אין צורך לכתוב </a:t>
            </a:r>
            <a:r>
              <a:rPr lang="en-US" dirty="0" err="1"/>
              <a:t>math.cos</a:t>
            </a:r>
            <a:endParaRPr lang="en-US" b="1" dirty="0"/>
          </a:p>
        </p:txBody>
      </p:sp>
      <p:sp>
        <p:nvSpPr>
          <p:cNvPr id="4" name="Title 1">
            <a:extLst>
              <a:ext uri="{FF2B5EF4-FFF2-40B4-BE49-F238E27FC236}">
                <a16:creationId xmlns:a16="http://schemas.microsoft.com/office/drawing/2014/main" id="{1550E398-45D7-41FA-BB00-B6CECF059BCF}"/>
              </a:ext>
            </a:extLst>
          </p:cNvPr>
          <p:cNvSpPr txBox="1">
            <a:spLocks/>
          </p:cNvSpPr>
          <p:nvPr/>
        </p:nvSpPr>
        <p:spPr>
          <a:xfrm>
            <a:off x="2410692" y="436747"/>
            <a:ext cx="9082046" cy="902525"/>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he-IL" dirty="0"/>
              <a:t>יסודות השפה: </a:t>
            </a:r>
            <a:r>
              <a:rPr lang="he-IL" b="1" dirty="0"/>
              <a:t>מילות מפתח</a:t>
            </a:r>
            <a:br>
              <a:rPr lang="en-US" b="1" dirty="0"/>
            </a:br>
            <a:r>
              <a:rPr lang="en-US" b="1" dirty="0"/>
              <a:t>Python Keywords: </a:t>
            </a:r>
            <a:r>
              <a:rPr lang="en-US" dirty="0"/>
              <a:t>from, import</a:t>
            </a:r>
          </a:p>
        </p:txBody>
      </p:sp>
      <p:pic>
        <p:nvPicPr>
          <p:cNvPr id="5" name="Picture 4">
            <a:extLst>
              <a:ext uri="{FF2B5EF4-FFF2-40B4-BE49-F238E27FC236}">
                <a16:creationId xmlns:a16="http://schemas.microsoft.com/office/drawing/2014/main" id="{DA07A2B7-3C45-4D56-89AC-E393A508346D}"/>
              </a:ext>
            </a:extLst>
          </p:cNvPr>
          <p:cNvPicPr>
            <a:picLocks noChangeAspect="1"/>
          </p:cNvPicPr>
          <p:nvPr/>
        </p:nvPicPr>
        <p:blipFill>
          <a:blip r:embed="rId2"/>
          <a:stretch>
            <a:fillRect/>
          </a:stretch>
        </p:blipFill>
        <p:spPr>
          <a:xfrm>
            <a:off x="2410692" y="1246909"/>
            <a:ext cx="1323975" cy="400050"/>
          </a:xfrm>
          <a:prstGeom prst="rect">
            <a:avLst/>
          </a:prstGeom>
        </p:spPr>
      </p:pic>
      <p:pic>
        <p:nvPicPr>
          <p:cNvPr id="6" name="Picture 5">
            <a:extLst>
              <a:ext uri="{FF2B5EF4-FFF2-40B4-BE49-F238E27FC236}">
                <a16:creationId xmlns:a16="http://schemas.microsoft.com/office/drawing/2014/main" id="{03E343DC-309E-4747-91FC-F51F58537258}"/>
              </a:ext>
            </a:extLst>
          </p:cNvPr>
          <p:cNvPicPr>
            <a:picLocks noChangeAspect="1"/>
          </p:cNvPicPr>
          <p:nvPr/>
        </p:nvPicPr>
        <p:blipFill>
          <a:blip r:embed="rId3"/>
          <a:stretch>
            <a:fillRect/>
          </a:stretch>
        </p:blipFill>
        <p:spPr>
          <a:xfrm>
            <a:off x="2410692" y="1977984"/>
            <a:ext cx="2114550" cy="342900"/>
          </a:xfrm>
          <a:prstGeom prst="rect">
            <a:avLst/>
          </a:prstGeom>
        </p:spPr>
      </p:pic>
      <p:pic>
        <p:nvPicPr>
          <p:cNvPr id="7" name="Picture 6">
            <a:extLst>
              <a:ext uri="{FF2B5EF4-FFF2-40B4-BE49-F238E27FC236}">
                <a16:creationId xmlns:a16="http://schemas.microsoft.com/office/drawing/2014/main" id="{9EFD5A1D-7064-4075-A35F-21ED11946953}"/>
              </a:ext>
            </a:extLst>
          </p:cNvPr>
          <p:cNvPicPr>
            <a:picLocks noChangeAspect="1"/>
          </p:cNvPicPr>
          <p:nvPr/>
        </p:nvPicPr>
        <p:blipFill>
          <a:blip r:embed="rId3"/>
          <a:stretch>
            <a:fillRect/>
          </a:stretch>
        </p:blipFill>
        <p:spPr>
          <a:xfrm>
            <a:off x="2677392" y="2882652"/>
            <a:ext cx="2114550" cy="342900"/>
          </a:xfrm>
          <a:prstGeom prst="rect">
            <a:avLst/>
          </a:prstGeom>
        </p:spPr>
      </p:pic>
      <p:pic>
        <p:nvPicPr>
          <p:cNvPr id="8" name="Picture 7">
            <a:extLst>
              <a:ext uri="{FF2B5EF4-FFF2-40B4-BE49-F238E27FC236}">
                <a16:creationId xmlns:a16="http://schemas.microsoft.com/office/drawing/2014/main" id="{0DD29912-BE4C-4132-A03E-D747F2D22F6D}"/>
              </a:ext>
            </a:extLst>
          </p:cNvPr>
          <p:cNvPicPr>
            <a:picLocks noChangeAspect="1"/>
          </p:cNvPicPr>
          <p:nvPr/>
        </p:nvPicPr>
        <p:blipFill>
          <a:blip r:embed="rId4"/>
          <a:stretch>
            <a:fillRect/>
          </a:stretch>
        </p:blipFill>
        <p:spPr>
          <a:xfrm>
            <a:off x="2604137" y="4317669"/>
            <a:ext cx="6518237" cy="902525"/>
          </a:xfrm>
          <a:prstGeom prst="rect">
            <a:avLst/>
          </a:prstGeom>
        </p:spPr>
      </p:pic>
      <p:pic>
        <p:nvPicPr>
          <p:cNvPr id="9" name="Picture 8">
            <a:extLst>
              <a:ext uri="{FF2B5EF4-FFF2-40B4-BE49-F238E27FC236}">
                <a16:creationId xmlns:a16="http://schemas.microsoft.com/office/drawing/2014/main" id="{6102E09A-AF17-4938-8F93-2492D4E0B454}"/>
              </a:ext>
            </a:extLst>
          </p:cNvPr>
          <p:cNvPicPr>
            <a:picLocks noChangeAspect="1"/>
          </p:cNvPicPr>
          <p:nvPr/>
        </p:nvPicPr>
        <p:blipFill>
          <a:blip r:embed="rId5"/>
          <a:stretch>
            <a:fillRect/>
          </a:stretch>
        </p:blipFill>
        <p:spPr>
          <a:xfrm>
            <a:off x="2604137" y="5360378"/>
            <a:ext cx="5166956" cy="902525"/>
          </a:xfrm>
          <a:prstGeom prst="rect">
            <a:avLst/>
          </a:prstGeom>
        </p:spPr>
      </p:pic>
    </p:spTree>
    <p:extLst>
      <p:ext uri="{BB962C8B-B14F-4D97-AF65-F5344CB8AC3E}">
        <p14:creationId xmlns:p14="http://schemas.microsoft.com/office/powerpoint/2010/main" val="3757255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F0E53F-535B-4424-94F9-1E9B654B890B}"/>
              </a:ext>
            </a:extLst>
          </p:cNvPr>
          <p:cNvSpPr>
            <a:spLocks noGrp="1"/>
          </p:cNvSpPr>
          <p:nvPr>
            <p:ph idx="1"/>
          </p:nvPr>
        </p:nvSpPr>
        <p:spPr>
          <a:xfrm>
            <a:off x="1520042" y="1246909"/>
            <a:ext cx="9984570" cy="4664313"/>
          </a:xfrm>
        </p:spPr>
        <p:txBody>
          <a:bodyPr/>
          <a:lstStyle/>
          <a:p>
            <a:pPr algn="r" rtl="1"/>
            <a:r>
              <a:rPr lang="en-US" b="1" dirty="0"/>
              <a:t>class</a:t>
            </a:r>
            <a:r>
              <a:rPr lang="he-IL" b="1" dirty="0"/>
              <a:t> </a:t>
            </a:r>
            <a:r>
              <a:rPr lang="en-US" dirty="0"/>
              <a:t> </a:t>
            </a:r>
            <a:r>
              <a:rPr lang="he-IL" dirty="0"/>
              <a:t>משמש להגדרת </a:t>
            </a:r>
            <a:r>
              <a:rPr lang="he-IL" b="1" dirty="0"/>
              <a:t>מחלקה</a:t>
            </a:r>
            <a:r>
              <a:rPr lang="he-IL" dirty="0"/>
              <a:t> חדשה המוגדרת על ידי המשתמש ב- </a:t>
            </a:r>
            <a:r>
              <a:rPr lang="en-US" dirty="0"/>
              <a:t>Python</a:t>
            </a:r>
          </a:p>
          <a:p>
            <a:pPr algn="r" rtl="1"/>
            <a:r>
              <a:rPr lang="he-IL" dirty="0"/>
              <a:t>מחלקה הוא אוסף של תכונות ושיטות קשורות שמנסים לייצג מצב בעולם </a:t>
            </a:r>
            <a:r>
              <a:rPr lang="he-IL" dirty="0" err="1"/>
              <a:t>האמיתי</a:t>
            </a:r>
            <a:r>
              <a:rPr lang="he-IL" dirty="0"/>
              <a:t>. רעיון זה של הצבת נתונים ופונקציות יחד במחלקה הוא מרכזי בתפיסה של תכנות מונחה עצמים</a:t>
            </a:r>
            <a:r>
              <a:rPr lang="en-US" dirty="0"/>
              <a:t> (OOP).</a:t>
            </a:r>
          </a:p>
          <a:p>
            <a:pPr algn="r" rtl="1"/>
            <a:r>
              <a:rPr lang="he-IL" dirty="0"/>
              <a:t>ניתן להגדיר מחלקות בכל מקום בתוכנית. אבל זה תרגול טוב להגדיר מחלקה יחידה במודול.</a:t>
            </a:r>
            <a:endParaRPr lang="en-US" dirty="0"/>
          </a:p>
          <a:p>
            <a:endParaRPr lang="en-US" dirty="0"/>
          </a:p>
          <a:p>
            <a:endParaRPr lang="en-US" dirty="0"/>
          </a:p>
          <a:p>
            <a:endParaRPr lang="en-US" dirty="0"/>
          </a:p>
          <a:p>
            <a:pPr algn="r" rtl="1"/>
            <a:r>
              <a:rPr lang="en-US" b="1" dirty="0"/>
              <a:t>pass </a:t>
            </a:r>
            <a:r>
              <a:rPr lang="he-IL" b="1" dirty="0"/>
              <a:t> </a:t>
            </a:r>
            <a:r>
              <a:rPr lang="he-IL" dirty="0"/>
              <a:t>הוא הצהרת בטל בפיתון. שום דבר לא קורה כשהוא מוצא להורג. הוא משמש כמציין מקום.</a:t>
            </a:r>
            <a:endParaRPr lang="en-US" dirty="0"/>
          </a:p>
          <a:p>
            <a:endParaRPr lang="en-US" dirty="0"/>
          </a:p>
          <a:p>
            <a:endParaRPr lang="en-US" dirty="0"/>
          </a:p>
        </p:txBody>
      </p:sp>
      <p:sp>
        <p:nvSpPr>
          <p:cNvPr id="4" name="Title 1">
            <a:extLst>
              <a:ext uri="{FF2B5EF4-FFF2-40B4-BE49-F238E27FC236}">
                <a16:creationId xmlns:a16="http://schemas.microsoft.com/office/drawing/2014/main" id="{1550E398-45D7-41FA-BB00-B6CECF059BCF}"/>
              </a:ext>
            </a:extLst>
          </p:cNvPr>
          <p:cNvSpPr txBox="1">
            <a:spLocks/>
          </p:cNvSpPr>
          <p:nvPr/>
        </p:nvSpPr>
        <p:spPr>
          <a:xfrm>
            <a:off x="2410692" y="436747"/>
            <a:ext cx="9082046" cy="902525"/>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he-IL" dirty="0"/>
              <a:t>יסודות השפה: </a:t>
            </a:r>
            <a:r>
              <a:rPr lang="he-IL" b="1" dirty="0"/>
              <a:t>מילות מפתח</a:t>
            </a:r>
            <a:br>
              <a:rPr lang="en-US" b="1" dirty="0"/>
            </a:br>
            <a:r>
              <a:rPr lang="en-US" b="1" dirty="0"/>
              <a:t>Python Keywords: </a:t>
            </a:r>
            <a:r>
              <a:rPr lang="en-US" dirty="0"/>
              <a:t>class, pass</a:t>
            </a:r>
          </a:p>
        </p:txBody>
      </p:sp>
      <p:pic>
        <p:nvPicPr>
          <p:cNvPr id="5" name="Picture 4">
            <a:extLst>
              <a:ext uri="{FF2B5EF4-FFF2-40B4-BE49-F238E27FC236}">
                <a16:creationId xmlns:a16="http://schemas.microsoft.com/office/drawing/2014/main" id="{BE61B3BA-E02B-474E-801F-357C2214B02B}"/>
              </a:ext>
            </a:extLst>
          </p:cNvPr>
          <p:cNvPicPr>
            <a:picLocks noChangeAspect="1"/>
          </p:cNvPicPr>
          <p:nvPr/>
        </p:nvPicPr>
        <p:blipFill>
          <a:blip r:embed="rId2"/>
          <a:stretch>
            <a:fillRect/>
          </a:stretch>
        </p:blipFill>
        <p:spPr>
          <a:xfrm>
            <a:off x="7519183" y="2623224"/>
            <a:ext cx="3152775" cy="1333500"/>
          </a:xfrm>
          <a:prstGeom prst="rect">
            <a:avLst/>
          </a:prstGeom>
        </p:spPr>
      </p:pic>
      <p:pic>
        <p:nvPicPr>
          <p:cNvPr id="6" name="Picture 5">
            <a:extLst>
              <a:ext uri="{FF2B5EF4-FFF2-40B4-BE49-F238E27FC236}">
                <a16:creationId xmlns:a16="http://schemas.microsoft.com/office/drawing/2014/main" id="{009B656D-86F4-4211-8D2C-2E60CFEA57F5}"/>
              </a:ext>
            </a:extLst>
          </p:cNvPr>
          <p:cNvPicPr>
            <a:picLocks noChangeAspect="1"/>
          </p:cNvPicPr>
          <p:nvPr/>
        </p:nvPicPr>
        <p:blipFill>
          <a:blip r:embed="rId3"/>
          <a:stretch>
            <a:fillRect/>
          </a:stretch>
        </p:blipFill>
        <p:spPr>
          <a:xfrm>
            <a:off x="7044306" y="4314305"/>
            <a:ext cx="2009775" cy="704850"/>
          </a:xfrm>
          <a:prstGeom prst="rect">
            <a:avLst/>
          </a:prstGeom>
        </p:spPr>
      </p:pic>
      <p:pic>
        <p:nvPicPr>
          <p:cNvPr id="9" name="Picture 8">
            <a:extLst>
              <a:ext uri="{FF2B5EF4-FFF2-40B4-BE49-F238E27FC236}">
                <a16:creationId xmlns:a16="http://schemas.microsoft.com/office/drawing/2014/main" id="{FABA4946-88F1-4F32-956C-555FAFA5A84E}"/>
              </a:ext>
            </a:extLst>
          </p:cNvPr>
          <p:cNvPicPr>
            <a:picLocks noChangeAspect="1"/>
          </p:cNvPicPr>
          <p:nvPr/>
        </p:nvPicPr>
        <p:blipFill>
          <a:blip r:embed="rId4"/>
          <a:stretch>
            <a:fillRect/>
          </a:stretch>
        </p:blipFill>
        <p:spPr>
          <a:xfrm>
            <a:off x="9602016" y="4361805"/>
            <a:ext cx="1504950" cy="685800"/>
          </a:xfrm>
          <a:prstGeom prst="rect">
            <a:avLst/>
          </a:prstGeom>
        </p:spPr>
      </p:pic>
    </p:spTree>
    <p:extLst>
      <p:ext uri="{BB962C8B-B14F-4D97-AF65-F5344CB8AC3E}">
        <p14:creationId xmlns:p14="http://schemas.microsoft.com/office/powerpoint/2010/main" val="1399601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F0E53F-535B-4424-94F9-1E9B654B890B}"/>
              </a:ext>
            </a:extLst>
          </p:cNvPr>
          <p:cNvSpPr>
            <a:spLocks noGrp="1"/>
          </p:cNvSpPr>
          <p:nvPr>
            <p:ph idx="1"/>
          </p:nvPr>
        </p:nvSpPr>
        <p:spPr>
          <a:xfrm>
            <a:off x="1520042" y="1246909"/>
            <a:ext cx="9984570" cy="4664313"/>
          </a:xfrm>
        </p:spPr>
        <p:txBody>
          <a:bodyPr/>
          <a:lstStyle/>
          <a:p>
            <a:pPr algn="r" rtl="1"/>
            <a:r>
              <a:rPr lang="he-IL" dirty="0" err="1"/>
              <a:t>הכל</a:t>
            </a:r>
            <a:r>
              <a:rPr lang="he-IL" dirty="0"/>
              <a:t> אובייקט </a:t>
            </a:r>
            <a:r>
              <a:rPr lang="he-IL" dirty="0" err="1"/>
              <a:t>בפייתון</a:t>
            </a:r>
            <a:r>
              <a:rPr lang="he-IL" dirty="0"/>
              <a:t>. </a:t>
            </a:r>
            <a:r>
              <a:rPr lang="en-US" b="1" dirty="0"/>
              <a:t>del</a:t>
            </a:r>
            <a:r>
              <a:rPr lang="he-IL" dirty="0"/>
              <a:t> </a:t>
            </a:r>
            <a:r>
              <a:rPr lang="en-US" dirty="0"/>
              <a:t> </a:t>
            </a:r>
            <a:r>
              <a:rPr lang="he-IL" dirty="0"/>
              <a:t>משמש למחיקת הפניה לאובייקט.</a:t>
            </a:r>
            <a:endParaRPr lang="en-US" dirty="0"/>
          </a:p>
        </p:txBody>
      </p:sp>
      <p:sp>
        <p:nvSpPr>
          <p:cNvPr id="4" name="Title 1">
            <a:extLst>
              <a:ext uri="{FF2B5EF4-FFF2-40B4-BE49-F238E27FC236}">
                <a16:creationId xmlns:a16="http://schemas.microsoft.com/office/drawing/2014/main" id="{1550E398-45D7-41FA-BB00-B6CECF059BCF}"/>
              </a:ext>
            </a:extLst>
          </p:cNvPr>
          <p:cNvSpPr txBox="1">
            <a:spLocks/>
          </p:cNvSpPr>
          <p:nvPr/>
        </p:nvSpPr>
        <p:spPr>
          <a:xfrm>
            <a:off x="2410692" y="436747"/>
            <a:ext cx="9082046" cy="902525"/>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he-IL" dirty="0"/>
              <a:t>יסודות השפה: </a:t>
            </a:r>
            <a:r>
              <a:rPr lang="he-IL" b="1" dirty="0"/>
              <a:t>מילות מפתח</a:t>
            </a:r>
            <a:br>
              <a:rPr lang="en-US" b="1" dirty="0"/>
            </a:br>
            <a:r>
              <a:rPr lang="en-US" b="1" dirty="0"/>
              <a:t>Python Keyword: </a:t>
            </a:r>
            <a:r>
              <a:rPr lang="en-US" dirty="0"/>
              <a:t>del</a:t>
            </a:r>
          </a:p>
        </p:txBody>
      </p:sp>
      <p:pic>
        <p:nvPicPr>
          <p:cNvPr id="2" name="Picture 1">
            <a:extLst>
              <a:ext uri="{FF2B5EF4-FFF2-40B4-BE49-F238E27FC236}">
                <a16:creationId xmlns:a16="http://schemas.microsoft.com/office/drawing/2014/main" id="{AAC925DA-E3C6-4DE9-B3B9-D1696437053E}"/>
              </a:ext>
            </a:extLst>
          </p:cNvPr>
          <p:cNvPicPr>
            <a:picLocks noChangeAspect="1"/>
          </p:cNvPicPr>
          <p:nvPr/>
        </p:nvPicPr>
        <p:blipFill>
          <a:blip r:embed="rId2"/>
          <a:stretch>
            <a:fillRect/>
          </a:stretch>
        </p:blipFill>
        <p:spPr>
          <a:xfrm>
            <a:off x="4026674" y="1839309"/>
            <a:ext cx="5086350" cy="2419350"/>
          </a:xfrm>
          <a:prstGeom prst="rect">
            <a:avLst/>
          </a:prstGeom>
        </p:spPr>
      </p:pic>
      <p:pic>
        <p:nvPicPr>
          <p:cNvPr id="7" name="Picture 6">
            <a:extLst>
              <a:ext uri="{FF2B5EF4-FFF2-40B4-BE49-F238E27FC236}">
                <a16:creationId xmlns:a16="http://schemas.microsoft.com/office/drawing/2014/main" id="{7B812335-4859-48DD-AE2A-4394A999F84B}"/>
              </a:ext>
            </a:extLst>
          </p:cNvPr>
          <p:cNvPicPr>
            <a:picLocks noChangeAspect="1"/>
          </p:cNvPicPr>
          <p:nvPr/>
        </p:nvPicPr>
        <p:blipFill>
          <a:blip r:embed="rId3"/>
          <a:stretch>
            <a:fillRect/>
          </a:stretch>
        </p:blipFill>
        <p:spPr>
          <a:xfrm>
            <a:off x="4026674" y="4258659"/>
            <a:ext cx="2247900" cy="1152525"/>
          </a:xfrm>
          <a:prstGeom prst="rect">
            <a:avLst/>
          </a:prstGeom>
        </p:spPr>
      </p:pic>
    </p:spTree>
    <p:extLst>
      <p:ext uri="{BB962C8B-B14F-4D97-AF65-F5344CB8AC3E}">
        <p14:creationId xmlns:p14="http://schemas.microsoft.com/office/powerpoint/2010/main" val="329847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7C9A-8B57-4987-8451-6F4CD947F30D}"/>
              </a:ext>
            </a:extLst>
          </p:cNvPr>
          <p:cNvSpPr>
            <a:spLocks noGrp="1"/>
          </p:cNvSpPr>
          <p:nvPr>
            <p:ph type="title"/>
          </p:nvPr>
        </p:nvSpPr>
        <p:spPr>
          <a:xfrm>
            <a:off x="2557299" y="2148110"/>
            <a:ext cx="8911687" cy="3017656"/>
          </a:xfrm>
        </p:spPr>
        <p:txBody>
          <a:bodyPr>
            <a:normAutofit/>
          </a:bodyPr>
          <a:lstStyle/>
          <a:p>
            <a:pPr algn="ctr"/>
            <a:r>
              <a:rPr lang="he-IL" dirty="0">
                <a:latin typeface="Comic Sans MS" panose="030F0702030302020204" pitchFamily="66" charset="0"/>
              </a:rPr>
              <a:t>יסודות השפה: </a:t>
            </a:r>
            <a:r>
              <a:rPr lang="he-IL" b="1" dirty="0">
                <a:latin typeface="David" panose="020E0502060401010101" pitchFamily="34" charset="-79"/>
                <a:cs typeface="David" panose="020E0502060401010101" pitchFamily="34" charset="-79"/>
              </a:rPr>
              <a:t>מילות מפתח, משתנים, מפעילים, מבני נתונים בסיסיים, פונקציות.</a:t>
            </a:r>
            <a:br>
              <a:rPr lang="en-US" dirty="0">
                <a:latin typeface="Comic Sans MS" panose="030F0702030302020204" pitchFamily="66" charset="0"/>
              </a:rPr>
            </a:br>
            <a:br>
              <a:rPr lang="en-US" dirty="0">
                <a:latin typeface="Comic Sans MS" panose="030F0702030302020204" pitchFamily="66" charset="0"/>
              </a:rPr>
            </a:br>
            <a:r>
              <a:rPr lang="en-US" dirty="0">
                <a:latin typeface="Comic Sans MS" panose="030F0702030302020204" pitchFamily="66" charset="0"/>
              </a:rPr>
              <a:t>keywords, variables, operators, basic data structures, functions</a:t>
            </a:r>
          </a:p>
        </p:txBody>
      </p:sp>
      <p:sp>
        <p:nvSpPr>
          <p:cNvPr id="3" name="Rectangle 2">
            <a:extLst>
              <a:ext uri="{FF2B5EF4-FFF2-40B4-BE49-F238E27FC236}">
                <a16:creationId xmlns:a16="http://schemas.microsoft.com/office/drawing/2014/main" id="{504C401D-2B97-4C07-8E45-B9CBAD4D9DE4}"/>
              </a:ext>
            </a:extLst>
          </p:cNvPr>
          <p:cNvSpPr/>
          <p:nvPr/>
        </p:nvSpPr>
        <p:spPr>
          <a:xfrm>
            <a:off x="5317123" y="650763"/>
            <a:ext cx="2348720" cy="1200329"/>
          </a:xfrm>
          <a:prstGeom prst="rect">
            <a:avLst/>
          </a:prstGeom>
        </p:spPr>
        <p:txBody>
          <a:bodyPr wrap="none">
            <a:spAutoFit/>
          </a:bodyPr>
          <a:lstStyle/>
          <a:p>
            <a:r>
              <a:rPr lang="he-IL" sz="7200" dirty="0"/>
              <a:t>סיכום</a:t>
            </a:r>
            <a:endParaRPr lang="en-US" sz="7200" dirty="0"/>
          </a:p>
        </p:txBody>
      </p:sp>
    </p:spTree>
    <p:extLst>
      <p:ext uri="{BB962C8B-B14F-4D97-AF65-F5344CB8AC3E}">
        <p14:creationId xmlns:p14="http://schemas.microsoft.com/office/powerpoint/2010/main" val="735056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F0E53F-535B-4424-94F9-1E9B654B890B}"/>
              </a:ext>
            </a:extLst>
          </p:cNvPr>
          <p:cNvSpPr>
            <a:spLocks noGrp="1"/>
          </p:cNvSpPr>
          <p:nvPr>
            <p:ph idx="1"/>
          </p:nvPr>
        </p:nvSpPr>
        <p:spPr>
          <a:xfrm>
            <a:off x="1520042" y="1246909"/>
            <a:ext cx="9984570" cy="4664313"/>
          </a:xfrm>
        </p:spPr>
        <p:txBody>
          <a:bodyPr/>
          <a:lstStyle/>
          <a:p>
            <a:pPr algn="r" rtl="1"/>
            <a:r>
              <a:rPr lang="en-US" b="1" dirty="0"/>
              <a:t>is</a:t>
            </a:r>
            <a:r>
              <a:rPr lang="en-US" dirty="0"/>
              <a:t> </a:t>
            </a:r>
            <a:r>
              <a:rPr lang="he-IL" dirty="0"/>
              <a:t>- משמש בפיתון לבדיקת זהות אובייקטים.</a:t>
            </a:r>
          </a:p>
          <a:p>
            <a:pPr algn="r" rtl="1"/>
            <a:r>
              <a:rPr lang="he-IL" dirty="0"/>
              <a:t> בעוד שמפעיל == משמש לבדיקה אם שני משתנים שווים או לא,</a:t>
            </a:r>
            <a:r>
              <a:rPr lang="en-US" b="1" dirty="0"/>
              <a:t> is</a:t>
            </a:r>
            <a:r>
              <a:rPr lang="en-US" dirty="0"/>
              <a:t> </a:t>
            </a:r>
            <a:r>
              <a:rPr lang="he-IL" dirty="0"/>
              <a:t> משמש לבדיקה אם שני המשתנים מתייחסים </a:t>
            </a:r>
            <a:r>
              <a:rPr lang="he-IL" i="1" u="sng" dirty="0"/>
              <a:t>לאותו אובייקט</a:t>
            </a:r>
            <a:r>
              <a:rPr lang="he-IL" dirty="0"/>
              <a:t>. </a:t>
            </a:r>
            <a:r>
              <a:rPr lang="en-US" b="1" dirty="0"/>
              <a:t>is</a:t>
            </a:r>
            <a:r>
              <a:rPr lang="he-IL" dirty="0"/>
              <a:t> מחזיר </a:t>
            </a:r>
            <a:r>
              <a:rPr lang="en-US" dirty="0"/>
              <a:t>True</a:t>
            </a:r>
            <a:r>
              <a:rPr lang="he-IL" dirty="0"/>
              <a:t> אם האובייקטים זהים ו</a:t>
            </a:r>
            <a:r>
              <a:rPr lang="en-US" dirty="0"/>
              <a:t>False-</a:t>
            </a:r>
            <a:r>
              <a:rPr lang="he-IL" dirty="0"/>
              <a:t> אם לא.</a:t>
            </a:r>
            <a:endParaRPr lang="en-US" dirty="0"/>
          </a:p>
        </p:txBody>
      </p:sp>
      <p:sp>
        <p:nvSpPr>
          <p:cNvPr id="4" name="Title 1">
            <a:extLst>
              <a:ext uri="{FF2B5EF4-FFF2-40B4-BE49-F238E27FC236}">
                <a16:creationId xmlns:a16="http://schemas.microsoft.com/office/drawing/2014/main" id="{1550E398-45D7-41FA-BB00-B6CECF059BCF}"/>
              </a:ext>
            </a:extLst>
          </p:cNvPr>
          <p:cNvSpPr txBox="1">
            <a:spLocks/>
          </p:cNvSpPr>
          <p:nvPr/>
        </p:nvSpPr>
        <p:spPr>
          <a:xfrm>
            <a:off x="2410692" y="436747"/>
            <a:ext cx="9082046" cy="902525"/>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he-IL" dirty="0"/>
              <a:t>יסודות השפה: </a:t>
            </a:r>
            <a:r>
              <a:rPr lang="he-IL" b="1" dirty="0"/>
              <a:t>מילות מפתח</a:t>
            </a:r>
            <a:br>
              <a:rPr lang="en-US" b="1" dirty="0"/>
            </a:br>
            <a:r>
              <a:rPr lang="en-US" b="1" dirty="0"/>
              <a:t>Python Keyword: </a:t>
            </a:r>
            <a:r>
              <a:rPr lang="en-US" dirty="0"/>
              <a:t>is</a:t>
            </a:r>
          </a:p>
        </p:txBody>
      </p:sp>
      <p:pic>
        <p:nvPicPr>
          <p:cNvPr id="5" name="Picture 4">
            <a:extLst>
              <a:ext uri="{FF2B5EF4-FFF2-40B4-BE49-F238E27FC236}">
                <a16:creationId xmlns:a16="http://schemas.microsoft.com/office/drawing/2014/main" id="{6EFD3B95-A823-47D3-BBA3-C5315E79B6B4}"/>
              </a:ext>
            </a:extLst>
          </p:cNvPr>
          <p:cNvPicPr>
            <a:picLocks noChangeAspect="1"/>
          </p:cNvPicPr>
          <p:nvPr/>
        </p:nvPicPr>
        <p:blipFill>
          <a:blip r:embed="rId2"/>
          <a:stretch>
            <a:fillRect/>
          </a:stretch>
        </p:blipFill>
        <p:spPr>
          <a:xfrm>
            <a:off x="1913288" y="2441246"/>
            <a:ext cx="2000250" cy="1619250"/>
          </a:xfrm>
          <a:prstGeom prst="rect">
            <a:avLst/>
          </a:prstGeom>
        </p:spPr>
      </p:pic>
      <p:pic>
        <p:nvPicPr>
          <p:cNvPr id="6" name="Picture 5">
            <a:extLst>
              <a:ext uri="{FF2B5EF4-FFF2-40B4-BE49-F238E27FC236}">
                <a16:creationId xmlns:a16="http://schemas.microsoft.com/office/drawing/2014/main" id="{4FD45AB1-FC8C-4F8D-B3EB-CE741639B2ED}"/>
              </a:ext>
            </a:extLst>
          </p:cNvPr>
          <p:cNvPicPr>
            <a:picLocks noChangeAspect="1"/>
          </p:cNvPicPr>
          <p:nvPr/>
        </p:nvPicPr>
        <p:blipFill>
          <a:blip r:embed="rId3"/>
          <a:stretch>
            <a:fillRect/>
          </a:stretch>
        </p:blipFill>
        <p:spPr>
          <a:xfrm>
            <a:off x="4306784" y="2471801"/>
            <a:ext cx="1362075" cy="2038350"/>
          </a:xfrm>
          <a:prstGeom prst="rect">
            <a:avLst/>
          </a:prstGeom>
        </p:spPr>
      </p:pic>
    </p:spTree>
    <p:extLst>
      <p:ext uri="{BB962C8B-B14F-4D97-AF65-F5344CB8AC3E}">
        <p14:creationId xmlns:p14="http://schemas.microsoft.com/office/powerpoint/2010/main" val="1674622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F0E53F-535B-4424-94F9-1E9B654B890B}"/>
              </a:ext>
            </a:extLst>
          </p:cNvPr>
          <p:cNvSpPr>
            <a:spLocks noGrp="1"/>
          </p:cNvSpPr>
          <p:nvPr>
            <p:ph idx="1"/>
          </p:nvPr>
        </p:nvSpPr>
        <p:spPr>
          <a:xfrm>
            <a:off x="1520042" y="1246909"/>
            <a:ext cx="9984570" cy="4664313"/>
          </a:xfrm>
        </p:spPr>
        <p:txBody>
          <a:bodyPr/>
          <a:lstStyle/>
          <a:p>
            <a:pPr algn="r" rtl="1"/>
            <a:r>
              <a:rPr lang="en-US" b="1" dirty="0"/>
              <a:t>yield</a:t>
            </a:r>
            <a:r>
              <a:rPr lang="en-US" dirty="0"/>
              <a:t> </a:t>
            </a:r>
            <a:r>
              <a:rPr lang="he-IL" dirty="0"/>
              <a:t> </a:t>
            </a:r>
            <a:r>
              <a:rPr lang="en-US" dirty="0"/>
              <a:t> </a:t>
            </a:r>
            <a:r>
              <a:rPr lang="he-IL" dirty="0"/>
              <a:t>(התשואה) משמש בפונקציה כמו הצהרת החזרה. אבל התשואה מחזירה </a:t>
            </a:r>
            <a:r>
              <a:rPr lang="he-IL" b="1" dirty="0"/>
              <a:t>גנרטור</a:t>
            </a:r>
            <a:r>
              <a:rPr lang="he-IL" dirty="0"/>
              <a:t>.</a:t>
            </a:r>
            <a:br>
              <a:rPr lang="en-US" dirty="0"/>
            </a:br>
            <a:r>
              <a:rPr lang="he-IL" dirty="0"/>
              <a:t> גנרטור הוא </a:t>
            </a:r>
            <a:r>
              <a:rPr lang="he-IL" dirty="0" err="1"/>
              <a:t>איטרטור</a:t>
            </a:r>
            <a:r>
              <a:rPr lang="he-IL" dirty="0"/>
              <a:t> שמייצר </a:t>
            </a:r>
            <a:r>
              <a:rPr lang="he-IL" u="sng" dirty="0"/>
              <a:t>פריט אחד בכל פעם</a:t>
            </a:r>
            <a:r>
              <a:rPr lang="he-IL" dirty="0"/>
              <a:t>. רשימה גדולה של ערך תתפוס זיכרון רב אבל גנרטורים שימושיים במצב זה מכיוון שהם מייצרים ערך אחד בלבד בכל פעם במקום לאחסן את כל הערכים בזיכרון.</a:t>
            </a:r>
          </a:p>
          <a:p>
            <a:pPr algn="r" rtl="1"/>
            <a:r>
              <a:rPr lang="he-IL" dirty="0"/>
              <a:t>סוג זה של גנרטור מוחזר על ידי הצהרת התשואה מפונקציה.</a:t>
            </a:r>
            <a:endParaRPr lang="en-US" dirty="0"/>
          </a:p>
        </p:txBody>
      </p:sp>
      <p:sp>
        <p:nvSpPr>
          <p:cNvPr id="4" name="Title 1">
            <a:extLst>
              <a:ext uri="{FF2B5EF4-FFF2-40B4-BE49-F238E27FC236}">
                <a16:creationId xmlns:a16="http://schemas.microsoft.com/office/drawing/2014/main" id="{1550E398-45D7-41FA-BB00-B6CECF059BCF}"/>
              </a:ext>
            </a:extLst>
          </p:cNvPr>
          <p:cNvSpPr txBox="1">
            <a:spLocks/>
          </p:cNvSpPr>
          <p:nvPr/>
        </p:nvSpPr>
        <p:spPr>
          <a:xfrm>
            <a:off x="2410692" y="436748"/>
            <a:ext cx="9082046" cy="810162"/>
          </a:xfrm>
          <a:prstGeom prst="rect">
            <a:avLst/>
          </a:prstGeom>
        </p:spPr>
        <p:txBody>
          <a:bodyPr vert="horz" lIns="91440" tIns="45720" rIns="91440" bIns="45720" rtlCol="0" anchor="t">
            <a:normAutofit fontScale="7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he-IL" dirty="0"/>
              <a:t>יסודות השפה: </a:t>
            </a:r>
            <a:r>
              <a:rPr lang="he-IL" b="1" dirty="0"/>
              <a:t>מילות מפתח</a:t>
            </a:r>
            <a:br>
              <a:rPr lang="en-US" b="1" dirty="0"/>
            </a:br>
            <a:r>
              <a:rPr lang="en-US" b="1" dirty="0"/>
              <a:t>Python Keyword: </a:t>
            </a:r>
            <a:r>
              <a:rPr lang="en-US" dirty="0"/>
              <a:t>yield</a:t>
            </a:r>
          </a:p>
          <a:p>
            <a:pPr algn="ctr"/>
            <a:endParaRPr lang="en-US" dirty="0"/>
          </a:p>
        </p:txBody>
      </p:sp>
      <p:pic>
        <p:nvPicPr>
          <p:cNvPr id="2" name="Picture 1">
            <a:extLst>
              <a:ext uri="{FF2B5EF4-FFF2-40B4-BE49-F238E27FC236}">
                <a16:creationId xmlns:a16="http://schemas.microsoft.com/office/drawing/2014/main" id="{DB3A8D7D-4E67-4A62-A0C6-B2A33DE6CEAA}"/>
              </a:ext>
            </a:extLst>
          </p:cNvPr>
          <p:cNvPicPr>
            <a:picLocks noChangeAspect="1"/>
          </p:cNvPicPr>
          <p:nvPr/>
        </p:nvPicPr>
        <p:blipFill>
          <a:blip r:embed="rId2"/>
          <a:stretch>
            <a:fillRect/>
          </a:stretch>
        </p:blipFill>
        <p:spPr>
          <a:xfrm>
            <a:off x="1935059" y="2958935"/>
            <a:ext cx="3524250" cy="342900"/>
          </a:xfrm>
          <a:prstGeom prst="rect">
            <a:avLst/>
          </a:prstGeom>
        </p:spPr>
      </p:pic>
      <p:pic>
        <p:nvPicPr>
          <p:cNvPr id="7" name="Picture 6">
            <a:extLst>
              <a:ext uri="{FF2B5EF4-FFF2-40B4-BE49-F238E27FC236}">
                <a16:creationId xmlns:a16="http://schemas.microsoft.com/office/drawing/2014/main" id="{854BE7E0-BF0E-4DF7-8167-D8C8D61D5C35}"/>
              </a:ext>
            </a:extLst>
          </p:cNvPr>
          <p:cNvPicPr>
            <a:picLocks noChangeAspect="1"/>
          </p:cNvPicPr>
          <p:nvPr/>
        </p:nvPicPr>
        <p:blipFill>
          <a:blip r:embed="rId3"/>
          <a:stretch>
            <a:fillRect/>
          </a:stretch>
        </p:blipFill>
        <p:spPr>
          <a:xfrm>
            <a:off x="1891516" y="3301835"/>
            <a:ext cx="1200150" cy="2667000"/>
          </a:xfrm>
          <a:prstGeom prst="rect">
            <a:avLst/>
          </a:prstGeom>
        </p:spPr>
      </p:pic>
      <p:pic>
        <p:nvPicPr>
          <p:cNvPr id="8" name="Picture 7">
            <a:extLst>
              <a:ext uri="{FF2B5EF4-FFF2-40B4-BE49-F238E27FC236}">
                <a16:creationId xmlns:a16="http://schemas.microsoft.com/office/drawing/2014/main" id="{946C5350-38DA-4427-B40E-02FD406A4143}"/>
              </a:ext>
            </a:extLst>
          </p:cNvPr>
          <p:cNvPicPr>
            <a:picLocks noChangeAspect="1"/>
          </p:cNvPicPr>
          <p:nvPr/>
        </p:nvPicPr>
        <p:blipFill>
          <a:blip r:embed="rId4"/>
          <a:stretch>
            <a:fillRect/>
          </a:stretch>
        </p:blipFill>
        <p:spPr>
          <a:xfrm>
            <a:off x="6732693" y="2958935"/>
            <a:ext cx="2295525" cy="1885950"/>
          </a:xfrm>
          <a:prstGeom prst="rect">
            <a:avLst/>
          </a:prstGeom>
        </p:spPr>
      </p:pic>
      <p:pic>
        <p:nvPicPr>
          <p:cNvPr id="9" name="Picture 8">
            <a:extLst>
              <a:ext uri="{FF2B5EF4-FFF2-40B4-BE49-F238E27FC236}">
                <a16:creationId xmlns:a16="http://schemas.microsoft.com/office/drawing/2014/main" id="{D2E689B1-B29F-460F-9CF9-2923A1FF2F29}"/>
              </a:ext>
            </a:extLst>
          </p:cNvPr>
          <p:cNvPicPr>
            <a:picLocks noChangeAspect="1"/>
          </p:cNvPicPr>
          <p:nvPr/>
        </p:nvPicPr>
        <p:blipFill>
          <a:blip r:embed="rId5"/>
          <a:stretch>
            <a:fillRect/>
          </a:stretch>
        </p:blipFill>
        <p:spPr>
          <a:xfrm>
            <a:off x="6732693" y="5052653"/>
            <a:ext cx="590550" cy="1657350"/>
          </a:xfrm>
          <a:prstGeom prst="rect">
            <a:avLst/>
          </a:prstGeom>
        </p:spPr>
      </p:pic>
    </p:spTree>
    <p:extLst>
      <p:ext uri="{BB962C8B-B14F-4D97-AF65-F5344CB8AC3E}">
        <p14:creationId xmlns:p14="http://schemas.microsoft.com/office/powerpoint/2010/main" val="705875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F0E53F-535B-4424-94F9-1E9B654B890B}"/>
              </a:ext>
            </a:extLst>
          </p:cNvPr>
          <p:cNvSpPr>
            <a:spLocks noGrp="1"/>
          </p:cNvSpPr>
          <p:nvPr>
            <p:ph idx="1"/>
          </p:nvPr>
        </p:nvSpPr>
        <p:spPr>
          <a:xfrm>
            <a:off x="1520042" y="1246909"/>
            <a:ext cx="9984570" cy="4664313"/>
          </a:xfrm>
        </p:spPr>
        <p:txBody>
          <a:bodyPr/>
          <a:lstStyle/>
          <a:p>
            <a:pPr algn="r" rtl="1"/>
            <a:r>
              <a:rPr lang="he-IL" dirty="0"/>
              <a:t>הצהרת </a:t>
            </a:r>
            <a:r>
              <a:rPr lang="en-US" sz="2000" b="1" dirty="0"/>
              <a:t>with</a:t>
            </a:r>
            <a:r>
              <a:rPr lang="he-IL" dirty="0"/>
              <a:t> </a:t>
            </a:r>
            <a:r>
              <a:rPr lang="en-US" dirty="0"/>
              <a:t> </a:t>
            </a:r>
            <a:r>
              <a:rPr lang="he-IL" dirty="0"/>
              <a:t>משמשת לעיטוף ביצוע גוש הקוד בשיטות שהוגדרו על ידי מנהל ההקשר.</a:t>
            </a:r>
          </a:p>
          <a:p>
            <a:pPr algn="r" rtl="1"/>
            <a:r>
              <a:rPr lang="he-IL" dirty="0"/>
              <a:t>מנהל הקשר הוא מחלקה שמיישמת </a:t>
            </a:r>
            <a:r>
              <a:rPr lang="en-US" b="1" dirty="0"/>
              <a:t>_enter__ </a:t>
            </a:r>
            <a:r>
              <a:rPr lang="he-IL" dirty="0"/>
              <a:t>ו-</a:t>
            </a:r>
            <a:r>
              <a:rPr lang="en-US" dirty="0"/>
              <a:t> </a:t>
            </a:r>
            <a:r>
              <a:rPr lang="en-US" b="1" dirty="0"/>
              <a:t>__exit__ </a:t>
            </a:r>
            <a:r>
              <a:rPr lang="he-IL" dirty="0"/>
              <a:t>מתודות. השימוש עם הצהרה מבטיח כי </a:t>
            </a:r>
            <a:r>
              <a:rPr lang="en-US" b="1" dirty="0"/>
              <a:t>__exit__ </a:t>
            </a:r>
            <a:r>
              <a:rPr lang="he-IL" dirty="0"/>
              <a:t>מתודה נקראת בסוף החסימה המקוננת. מושג זה דומה לשימוש ב- </a:t>
            </a:r>
            <a:r>
              <a:rPr lang="en-US" dirty="0"/>
              <a:t>try…finally</a:t>
            </a:r>
          </a:p>
        </p:txBody>
      </p:sp>
      <p:sp>
        <p:nvSpPr>
          <p:cNvPr id="4" name="Title 1">
            <a:extLst>
              <a:ext uri="{FF2B5EF4-FFF2-40B4-BE49-F238E27FC236}">
                <a16:creationId xmlns:a16="http://schemas.microsoft.com/office/drawing/2014/main" id="{1550E398-45D7-41FA-BB00-B6CECF059BCF}"/>
              </a:ext>
            </a:extLst>
          </p:cNvPr>
          <p:cNvSpPr txBox="1">
            <a:spLocks/>
          </p:cNvSpPr>
          <p:nvPr/>
        </p:nvSpPr>
        <p:spPr>
          <a:xfrm>
            <a:off x="2410692" y="436747"/>
            <a:ext cx="9082046" cy="902525"/>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he-IL" dirty="0"/>
              <a:t>יסודות השפה: </a:t>
            </a:r>
            <a:r>
              <a:rPr lang="he-IL" b="1" dirty="0"/>
              <a:t>מילות מפתח</a:t>
            </a:r>
            <a:br>
              <a:rPr lang="en-US" b="1" dirty="0"/>
            </a:br>
            <a:r>
              <a:rPr lang="en-US" b="1" dirty="0"/>
              <a:t>Python Keyword: </a:t>
            </a:r>
            <a:r>
              <a:rPr lang="en-US" dirty="0"/>
              <a:t>with</a:t>
            </a:r>
          </a:p>
          <a:p>
            <a:pPr algn="ctr"/>
            <a:endParaRPr lang="en-US" dirty="0"/>
          </a:p>
        </p:txBody>
      </p:sp>
      <p:pic>
        <p:nvPicPr>
          <p:cNvPr id="2" name="Picture 1">
            <a:extLst>
              <a:ext uri="{FF2B5EF4-FFF2-40B4-BE49-F238E27FC236}">
                <a16:creationId xmlns:a16="http://schemas.microsoft.com/office/drawing/2014/main" id="{0FAEC926-3BC6-4BDB-AEFF-DF2732BDD383}"/>
              </a:ext>
            </a:extLst>
          </p:cNvPr>
          <p:cNvPicPr>
            <a:picLocks noChangeAspect="1"/>
          </p:cNvPicPr>
          <p:nvPr/>
        </p:nvPicPr>
        <p:blipFill>
          <a:blip r:embed="rId2"/>
          <a:stretch>
            <a:fillRect/>
          </a:stretch>
        </p:blipFill>
        <p:spPr>
          <a:xfrm>
            <a:off x="4450946" y="2760945"/>
            <a:ext cx="4718801" cy="668055"/>
          </a:xfrm>
          <a:prstGeom prst="rect">
            <a:avLst/>
          </a:prstGeom>
        </p:spPr>
      </p:pic>
    </p:spTree>
    <p:extLst>
      <p:ext uri="{BB962C8B-B14F-4D97-AF65-F5344CB8AC3E}">
        <p14:creationId xmlns:p14="http://schemas.microsoft.com/office/powerpoint/2010/main" val="2817129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C85661-E427-4E0A-B3DD-F6F1FDCB6338}"/>
              </a:ext>
            </a:extLst>
          </p:cNvPr>
          <p:cNvPicPr>
            <a:picLocks noChangeAspect="1"/>
          </p:cNvPicPr>
          <p:nvPr/>
        </p:nvPicPr>
        <p:blipFill>
          <a:blip r:embed="rId2"/>
          <a:stretch>
            <a:fillRect/>
          </a:stretch>
        </p:blipFill>
        <p:spPr>
          <a:xfrm>
            <a:off x="5557715" y="2384784"/>
            <a:ext cx="6657975" cy="4467225"/>
          </a:xfrm>
          <a:prstGeom prst="rect">
            <a:avLst/>
          </a:prstGeom>
        </p:spPr>
      </p:pic>
      <p:sp>
        <p:nvSpPr>
          <p:cNvPr id="3" name="Content Placeholder 2">
            <a:extLst>
              <a:ext uri="{FF2B5EF4-FFF2-40B4-BE49-F238E27FC236}">
                <a16:creationId xmlns:a16="http://schemas.microsoft.com/office/drawing/2014/main" id="{9CF0E53F-535B-4424-94F9-1E9B654B890B}"/>
              </a:ext>
            </a:extLst>
          </p:cNvPr>
          <p:cNvSpPr>
            <a:spLocks noGrp="1"/>
          </p:cNvSpPr>
          <p:nvPr>
            <p:ph idx="1"/>
          </p:nvPr>
        </p:nvSpPr>
        <p:spPr>
          <a:xfrm>
            <a:off x="1520042" y="1246909"/>
            <a:ext cx="9984570" cy="4664313"/>
          </a:xfrm>
        </p:spPr>
        <p:txBody>
          <a:bodyPr/>
          <a:lstStyle/>
          <a:p>
            <a:r>
              <a:rPr lang="en-US" dirty="0">
                <a:hlinkClick r:id="rId3"/>
              </a:rPr>
              <a:t>https://docs.python.org/3/library/asyncio-task.html</a:t>
            </a:r>
            <a:endParaRPr lang="en-US" dirty="0"/>
          </a:p>
          <a:p>
            <a:pPr marL="0" indent="0">
              <a:buNone/>
            </a:pPr>
            <a:r>
              <a:rPr lang="en-US" b="1" i="1" dirty="0"/>
              <a:t>async</a:t>
            </a:r>
            <a:r>
              <a:rPr lang="en-US" i="1" dirty="0"/>
              <a:t> def </a:t>
            </a:r>
            <a:r>
              <a:rPr lang="en-US" i="1" dirty="0" err="1"/>
              <a:t>ping_local</a:t>
            </a:r>
            <a:r>
              <a:rPr lang="en-US" i="1" dirty="0"/>
              <a:t>():</a:t>
            </a:r>
          </a:p>
          <a:p>
            <a:pPr marL="0" indent="0">
              <a:buNone/>
            </a:pPr>
            <a:r>
              <a:rPr lang="en-US" i="1" dirty="0"/>
              <a:t>    return </a:t>
            </a:r>
            <a:r>
              <a:rPr lang="en-US" b="1" i="1" dirty="0"/>
              <a:t>await</a:t>
            </a:r>
            <a:r>
              <a:rPr lang="en-US" i="1" dirty="0"/>
              <a:t> </a:t>
            </a:r>
            <a:r>
              <a:rPr lang="en-US" i="1" dirty="0" err="1"/>
              <a:t>ping_server</a:t>
            </a:r>
            <a:r>
              <a:rPr lang="en-US" i="1" dirty="0"/>
              <a:t>('192.168.1.1’)</a:t>
            </a:r>
          </a:p>
          <a:p>
            <a:pPr marL="0" indent="0">
              <a:buNone/>
            </a:pPr>
            <a:r>
              <a:rPr lang="en-US" b="1" dirty="0"/>
              <a:t>async</a:t>
            </a:r>
            <a:r>
              <a:rPr lang="en-US" dirty="0"/>
              <a:t> def </a:t>
            </a:r>
            <a:r>
              <a:rPr lang="en-US" dirty="0" err="1"/>
              <a:t>ping_server</a:t>
            </a:r>
            <a:r>
              <a:rPr lang="en-US" dirty="0"/>
              <a:t>(</a:t>
            </a:r>
            <a:r>
              <a:rPr lang="en-US" dirty="0" err="1"/>
              <a:t>ip</a:t>
            </a:r>
            <a:r>
              <a:rPr lang="en-US" dirty="0"/>
              <a:t>): </a:t>
            </a:r>
            <a:br>
              <a:rPr lang="en-US" dirty="0"/>
            </a:br>
            <a:r>
              <a:rPr lang="en-US" dirty="0"/>
              <a:t>      </a:t>
            </a:r>
            <a:r>
              <a:rPr lang="en-US" i="1" dirty="0"/>
              <a:t># ping code here...</a:t>
            </a:r>
            <a:br>
              <a:rPr lang="en-US" i="1" dirty="0"/>
            </a:br>
            <a:br>
              <a:rPr lang="en-US" i="1" dirty="0"/>
            </a:br>
            <a:endParaRPr lang="en-US" dirty="0"/>
          </a:p>
        </p:txBody>
      </p:sp>
      <p:sp>
        <p:nvSpPr>
          <p:cNvPr id="4" name="Title 1">
            <a:extLst>
              <a:ext uri="{FF2B5EF4-FFF2-40B4-BE49-F238E27FC236}">
                <a16:creationId xmlns:a16="http://schemas.microsoft.com/office/drawing/2014/main" id="{1550E398-45D7-41FA-BB00-B6CECF059BCF}"/>
              </a:ext>
            </a:extLst>
          </p:cNvPr>
          <p:cNvSpPr txBox="1">
            <a:spLocks/>
          </p:cNvSpPr>
          <p:nvPr/>
        </p:nvSpPr>
        <p:spPr>
          <a:xfrm>
            <a:off x="2410692" y="436747"/>
            <a:ext cx="9082046" cy="902525"/>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he-IL" dirty="0"/>
              <a:t>יסודות השפה: </a:t>
            </a:r>
            <a:r>
              <a:rPr lang="he-IL" b="1" dirty="0"/>
              <a:t>מילות מפתח</a:t>
            </a:r>
            <a:br>
              <a:rPr lang="en-US" b="1" dirty="0"/>
            </a:br>
            <a:r>
              <a:rPr lang="en-US" b="1" dirty="0"/>
              <a:t>Python Keywords: </a:t>
            </a:r>
            <a:r>
              <a:rPr lang="en-US" dirty="0"/>
              <a:t>async, await</a:t>
            </a:r>
          </a:p>
          <a:p>
            <a:pPr algn="ctr"/>
            <a:endParaRPr lang="en-US" dirty="0"/>
          </a:p>
        </p:txBody>
      </p:sp>
    </p:spTree>
    <p:extLst>
      <p:ext uri="{BB962C8B-B14F-4D97-AF65-F5344CB8AC3E}">
        <p14:creationId xmlns:p14="http://schemas.microsoft.com/office/powerpoint/2010/main" val="3783302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AA244-AC56-47D1-B5E4-FD43EBDD3060}"/>
              </a:ext>
            </a:extLst>
          </p:cNvPr>
          <p:cNvSpPr>
            <a:spLocks noGrp="1"/>
          </p:cNvSpPr>
          <p:nvPr>
            <p:ph type="title"/>
          </p:nvPr>
        </p:nvSpPr>
        <p:spPr>
          <a:xfrm>
            <a:off x="1978429" y="624110"/>
            <a:ext cx="9526183" cy="722552"/>
          </a:xfrm>
        </p:spPr>
        <p:txBody>
          <a:bodyPr/>
          <a:lstStyle/>
          <a:p>
            <a:r>
              <a:rPr lang="en-US" dirty="0"/>
              <a:t>Lambda functions = anonymous functions</a:t>
            </a:r>
          </a:p>
        </p:txBody>
      </p:sp>
      <p:pic>
        <p:nvPicPr>
          <p:cNvPr id="4" name="Content Placeholder 3">
            <a:extLst>
              <a:ext uri="{FF2B5EF4-FFF2-40B4-BE49-F238E27FC236}">
                <a16:creationId xmlns:a16="http://schemas.microsoft.com/office/drawing/2014/main" id="{4307AB0E-2D4F-490F-89E6-ECA0680ACFE8}"/>
              </a:ext>
            </a:extLst>
          </p:cNvPr>
          <p:cNvPicPr>
            <a:picLocks noGrp="1" noChangeAspect="1"/>
          </p:cNvPicPr>
          <p:nvPr>
            <p:ph idx="1"/>
          </p:nvPr>
        </p:nvPicPr>
        <p:blipFill>
          <a:blip r:embed="rId2"/>
          <a:stretch>
            <a:fillRect/>
          </a:stretch>
        </p:blipFill>
        <p:spPr>
          <a:xfrm>
            <a:off x="731722" y="1346661"/>
            <a:ext cx="2318209" cy="382385"/>
          </a:xfrm>
          <a:prstGeom prst="rect">
            <a:avLst/>
          </a:prstGeom>
        </p:spPr>
      </p:pic>
      <p:pic>
        <p:nvPicPr>
          <p:cNvPr id="5" name="Picture 4">
            <a:extLst>
              <a:ext uri="{FF2B5EF4-FFF2-40B4-BE49-F238E27FC236}">
                <a16:creationId xmlns:a16="http://schemas.microsoft.com/office/drawing/2014/main" id="{292DAA68-3679-4CB6-8958-7FB2ADA361D3}"/>
              </a:ext>
            </a:extLst>
          </p:cNvPr>
          <p:cNvPicPr>
            <a:picLocks noChangeAspect="1"/>
          </p:cNvPicPr>
          <p:nvPr/>
        </p:nvPicPr>
        <p:blipFill>
          <a:blip r:embed="rId3"/>
          <a:stretch>
            <a:fillRect/>
          </a:stretch>
        </p:blipFill>
        <p:spPr>
          <a:xfrm>
            <a:off x="764972" y="1712420"/>
            <a:ext cx="2905306" cy="498765"/>
          </a:xfrm>
          <a:prstGeom prst="rect">
            <a:avLst/>
          </a:prstGeom>
        </p:spPr>
      </p:pic>
      <p:pic>
        <p:nvPicPr>
          <p:cNvPr id="6" name="Picture 5">
            <a:extLst>
              <a:ext uri="{FF2B5EF4-FFF2-40B4-BE49-F238E27FC236}">
                <a16:creationId xmlns:a16="http://schemas.microsoft.com/office/drawing/2014/main" id="{404272C9-7849-4AAE-8DF2-3A9E39D458B2}"/>
              </a:ext>
            </a:extLst>
          </p:cNvPr>
          <p:cNvPicPr>
            <a:picLocks noChangeAspect="1"/>
          </p:cNvPicPr>
          <p:nvPr/>
        </p:nvPicPr>
        <p:blipFill>
          <a:blip r:embed="rId4"/>
          <a:stretch>
            <a:fillRect/>
          </a:stretch>
        </p:blipFill>
        <p:spPr>
          <a:xfrm>
            <a:off x="715097" y="2211185"/>
            <a:ext cx="3627697" cy="852057"/>
          </a:xfrm>
          <a:prstGeom prst="rect">
            <a:avLst/>
          </a:prstGeom>
        </p:spPr>
      </p:pic>
      <p:pic>
        <p:nvPicPr>
          <p:cNvPr id="7" name="Picture 6">
            <a:extLst>
              <a:ext uri="{FF2B5EF4-FFF2-40B4-BE49-F238E27FC236}">
                <a16:creationId xmlns:a16="http://schemas.microsoft.com/office/drawing/2014/main" id="{1CD7DE65-C73F-4D54-BEAA-2D731977DC52}"/>
              </a:ext>
            </a:extLst>
          </p:cNvPr>
          <p:cNvPicPr>
            <a:picLocks noChangeAspect="1"/>
          </p:cNvPicPr>
          <p:nvPr/>
        </p:nvPicPr>
        <p:blipFill>
          <a:blip r:embed="rId5"/>
          <a:stretch>
            <a:fillRect/>
          </a:stretch>
        </p:blipFill>
        <p:spPr>
          <a:xfrm>
            <a:off x="4850439" y="1488634"/>
            <a:ext cx="2389976" cy="722551"/>
          </a:xfrm>
          <a:prstGeom prst="rect">
            <a:avLst/>
          </a:prstGeom>
        </p:spPr>
      </p:pic>
      <p:pic>
        <p:nvPicPr>
          <p:cNvPr id="8" name="Picture 7">
            <a:extLst>
              <a:ext uri="{FF2B5EF4-FFF2-40B4-BE49-F238E27FC236}">
                <a16:creationId xmlns:a16="http://schemas.microsoft.com/office/drawing/2014/main" id="{694802D4-7713-41BF-BC85-0603AC508071}"/>
              </a:ext>
            </a:extLst>
          </p:cNvPr>
          <p:cNvPicPr>
            <a:picLocks noChangeAspect="1"/>
          </p:cNvPicPr>
          <p:nvPr/>
        </p:nvPicPr>
        <p:blipFill>
          <a:blip r:embed="rId6"/>
          <a:stretch>
            <a:fillRect/>
          </a:stretch>
        </p:blipFill>
        <p:spPr>
          <a:xfrm>
            <a:off x="4786571" y="2317569"/>
            <a:ext cx="4823516" cy="722551"/>
          </a:xfrm>
          <a:prstGeom prst="rect">
            <a:avLst/>
          </a:prstGeom>
        </p:spPr>
      </p:pic>
      <p:pic>
        <p:nvPicPr>
          <p:cNvPr id="9" name="Picture 8">
            <a:extLst>
              <a:ext uri="{FF2B5EF4-FFF2-40B4-BE49-F238E27FC236}">
                <a16:creationId xmlns:a16="http://schemas.microsoft.com/office/drawing/2014/main" id="{3F3B393F-4BB1-453E-9FFB-C0F75AFA289D}"/>
              </a:ext>
            </a:extLst>
          </p:cNvPr>
          <p:cNvPicPr>
            <a:picLocks noChangeAspect="1"/>
          </p:cNvPicPr>
          <p:nvPr/>
        </p:nvPicPr>
        <p:blipFill>
          <a:blip r:embed="rId7"/>
          <a:stretch>
            <a:fillRect/>
          </a:stretch>
        </p:blipFill>
        <p:spPr>
          <a:xfrm>
            <a:off x="6693520" y="3304570"/>
            <a:ext cx="4054849" cy="1475657"/>
          </a:xfrm>
          <a:prstGeom prst="rect">
            <a:avLst/>
          </a:prstGeom>
        </p:spPr>
      </p:pic>
      <p:pic>
        <p:nvPicPr>
          <p:cNvPr id="10" name="Picture 9">
            <a:extLst>
              <a:ext uri="{FF2B5EF4-FFF2-40B4-BE49-F238E27FC236}">
                <a16:creationId xmlns:a16="http://schemas.microsoft.com/office/drawing/2014/main" id="{9951C74F-D194-4425-A6DB-A109232D3B38}"/>
              </a:ext>
            </a:extLst>
          </p:cNvPr>
          <p:cNvPicPr>
            <a:picLocks noChangeAspect="1"/>
          </p:cNvPicPr>
          <p:nvPr/>
        </p:nvPicPr>
        <p:blipFill>
          <a:blip r:embed="rId8"/>
          <a:stretch>
            <a:fillRect/>
          </a:stretch>
        </p:blipFill>
        <p:spPr>
          <a:xfrm>
            <a:off x="731722" y="3304570"/>
            <a:ext cx="5163755" cy="1026622"/>
          </a:xfrm>
          <a:prstGeom prst="rect">
            <a:avLst/>
          </a:prstGeom>
        </p:spPr>
      </p:pic>
      <p:pic>
        <p:nvPicPr>
          <p:cNvPr id="11" name="Picture 10">
            <a:extLst>
              <a:ext uri="{FF2B5EF4-FFF2-40B4-BE49-F238E27FC236}">
                <a16:creationId xmlns:a16="http://schemas.microsoft.com/office/drawing/2014/main" id="{53D910E2-F705-4BDC-B7B1-DBE9C3A14A8D}"/>
              </a:ext>
            </a:extLst>
          </p:cNvPr>
          <p:cNvPicPr>
            <a:picLocks noChangeAspect="1"/>
          </p:cNvPicPr>
          <p:nvPr/>
        </p:nvPicPr>
        <p:blipFill>
          <a:blip r:embed="rId9"/>
          <a:stretch>
            <a:fillRect/>
          </a:stretch>
        </p:blipFill>
        <p:spPr>
          <a:xfrm>
            <a:off x="119195" y="5068430"/>
            <a:ext cx="5163755" cy="601836"/>
          </a:xfrm>
          <a:prstGeom prst="rect">
            <a:avLst/>
          </a:prstGeom>
        </p:spPr>
      </p:pic>
      <p:pic>
        <p:nvPicPr>
          <p:cNvPr id="12" name="Picture 11">
            <a:extLst>
              <a:ext uri="{FF2B5EF4-FFF2-40B4-BE49-F238E27FC236}">
                <a16:creationId xmlns:a16="http://schemas.microsoft.com/office/drawing/2014/main" id="{06F0648B-ACB7-4930-AF2C-E1D1278A0275}"/>
              </a:ext>
            </a:extLst>
          </p:cNvPr>
          <p:cNvPicPr>
            <a:picLocks noChangeAspect="1"/>
          </p:cNvPicPr>
          <p:nvPr/>
        </p:nvPicPr>
        <p:blipFill>
          <a:blip r:embed="rId10"/>
          <a:stretch>
            <a:fillRect/>
          </a:stretch>
        </p:blipFill>
        <p:spPr>
          <a:xfrm>
            <a:off x="5381625" y="5086785"/>
            <a:ext cx="6810375" cy="962025"/>
          </a:xfrm>
          <a:prstGeom prst="rect">
            <a:avLst/>
          </a:prstGeom>
        </p:spPr>
      </p:pic>
      <p:sp>
        <p:nvSpPr>
          <p:cNvPr id="13" name="Rectangle 12">
            <a:extLst>
              <a:ext uri="{FF2B5EF4-FFF2-40B4-BE49-F238E27FC236}">
                <a16:creationId xmlns:a16="http://schemas.microsoft.com/office/drawing/2014/main" id="{D04BEA7B-A981-4895-939F-5434AC4CCC9B}"/>
              </a:ext>
            </a:extLst>
          </p:cNvPr>
          <p:cNvSpPr/>
          <p:nvPr/>
        </p:nvSpPr>
        <p:spPr>
          <a:xfrm>
            <a:off x="5293037" y="6104434"/>
            <a:ext cx="4766372" cy="369332"/>
          </a:xfrm>
          <a:prstGeom prst="rect">
            <a:avLst/>
          </a:prstGeom>
        </p:spPr>
        <p:txBody>
          <a:bodyPr wrap="square">
            <a:spAutoFit/>
          </a:bodyPr>
          <a:lstStyle/>
          <a:p>
            <a:r>
              <a:rPr lang="en-US">
                <a:hlinkClick r:id="rId11"/>
              </a:rPr>
              <a:t>https://realpython.com/python-f-strings/</a:t>
            </a:r>
            <a:endParaRPr lang="en-US" dirty="0"/>
          </a:p>
        </p:txBody>
      </p:sp>
      <p:sp>
        <p:nvSpPr>
          <p:cNvPr id="14" name="Rectangle 13">
            <a:extLst>
              <a:ext uri="{FF2B5EF4-FFF2-40B4-BE49-F238E27FC236}">
                <a16:creationId xmlns:a16="http://schemas.microsoft.com/office/drawing/2014/main" id="{FA273F7B-CC56-4BE5-9461-750606577477}"/>
              </a:ext>
            </a:extLst>
          </p:cNvPr>
          <p:cNvSpPr/>
          <p:nvPr/>
        </p:nvSpPr>
        <p:spPr>
          <a:xfrm>
            <a:off x="3718586" y="1134662"/>
            <a:ext cx="4754828" cy="369332"/>
          </a:xfrm>
          <a:prstGeom prst="rect">
            <a:avLst/>
          </a:prstGeom>
        </p:spPr>
        <p:txBody>
          <a:bodyPr wrap="none">
            <a:spAutoFit/>
          </a:bodyPr>
          <a:lstStyle/>
          <a:p>
            <a:r>
              <a:rPr lang="en-US" dirty="0">
                <a:hlinkClick r:id="rId12"/>
              </a:rPr>
              <a:t>https://realpython.com/python-lambda/</a:t>
            </a:r>
            <a:endParaRPr lang="en-US" dirty="0"/>
          </a:p>
        </p:txBody>
      </p:sp>
    </p:spTree>
    <p:extLst>
      <p:ext uri="{BB962C8B-B14F-4D97-AF65-F5344CB8AC3E}">
        <p14:creationId xmlns:p14="http://schemas.microsoft.com/office/powerpoint/2010/main" val="2341063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AA195-77C5-4B50-96D9-18084A5CC98E}"/>
              </a:ext>
            </a:extLst>
          </p:cNvPr>
          <p:cNvSpPr>
            <a:spLocks noGrp="1"/>
          </p:cNvSpPr>
          <p:nvPr>
            <p:ph type="title"/>
          </p:nvPr>
        </p:nvSpPr>
        <p:spPr>
          <a:xfrm>
            <a:off x="2592925" y="624110"/>
            <a:ext cx="8911687" cy="755803"/>
          </a:xfrm>
        </p:spPr>
        <p:txBody>
          <a:bodyPr/>
          <a:lstStyle/>
          <a:p>
            <a:r>
              <a:rPr lang="en-US" dirty="0"/>
              <a:t>Exceptions (continued 1)</a:t>
            </a:r>
          </a:p>
        </p:txBody>
      </p:sp>
      <p:sp>
        <p:nvSpPr>
          <p:cNvPr id="3" name="Content Placeholder 2">
            <a:extLst>
              <a:ext uri="{FF2B5EF4-FFF2-40B4-BE49-F238E27FC236}">
                <a16:creationId xmlns:a16="http://schemas.microsoft.com/office/drawing/2014/main" id="{3CAC1F7C-58C0-4C1D-8B8C-1A45798624B4}"/>
              </a:ext>
            </a:extLst>
          </p:cNvPr>
          <p:cNvSpPr>
            <a:spLocks noGrp="1"/>
          </p:cNvSpPr>
          <p:nvPr>
            <p:ph idx="1"/>
          </p:nvPr>
        </p:nvSpPr>
        <p:spPr>
          <a:xfrm>
            <a:off x="2589212" y="1379913"/>
            <a:ext cx="8915400" cy="4531309"/>
          </a:xfrm>
        </p:spPr>
        <p:txBody>
          <a:bodyPr/>
          <a:lstStyle/>
          <a:p>
            <a:r>
              <a:rPr lang="en-US" dirty="0"/>
              <a:t>1) Simple Exceptions</a:t>
            </a:r>
            <a:br>
              <a:rPr lang="en-US" dirty="0"/>
            </a:br>
            <a:br>
              <a:rPr lang="en-US" dirty="0"/>
            </a:br>
            <a:br>
              <a:rPr lang="en-US" dirty="0"/>
            </a:br>
            <a:br>
              <a:rPr lang="en-US" dirty="0"/>
            </a:br>
            <a:br>
              <a:rPr lang="en-US" dirty="0"/>
            </a:br>
            <a:endParaRPr lang="en-US" dirty="0"/>
          </a:p>
          <a:p>
            <a:r>
              <a:rPr lang="en-US" dirty="0"/>
              <a:t>2) Catching Specific Exceptions</a:t>
            </a:r>
          </a:p>
        </p:txBody>
      </p:sp>
      <p:pic>
        <p:nvPicPr>
          <p:cNvPr id="4" name="Picture 3">
            <a:extLst>
              <a:ext uri="{FF2B5EF4-FFF2-40B4-BE49-F238E27FC236}">
                <a16:creationId xmlns:a16="http://schemas.microsoft.com/office/drawing/2014/main" id="{9FE760DB-C437-4A59-BD2A-A397E52FAEF8}"/>
              </a:ext>
            </a:extLst>
          </p:cNvPr>
          <p:cNvPicPr>
            <a:picLocks noChangeAspect="1"/>
          </p:cNvPicPr>
          <p:nvPr/>
        </p:nvPicPr>
        <p:blipFill>
          <a:blip r:embed="rId2"/>
          <a:stretch>
            <a:fillRect/>
          </a:stretch>
        </p:blipFill>
        <p:spPr>
          <a:xfrm>
            <a:off x="7181002" y="1277043"/>
            <a:ext cx="4323610" cy="2816189"/>
          </a:xfrm>
          <a:prstGeom prst="rect">
            <a:avLst/>
          </a:prstGeom>
        </p:spPr>
      </p:pic>
      <p:pic>
        <p:nvPicPr>
          <p:cNvPr id="5" name="Picture 4">
            <a:extLst>
              <a:ext uri="{FF2B5EF4-FFF2-40B4-BE49-F238E27FC236}">
                <a16:creationId xmlns:a16="http://schemas.microsoft.com/office/drawing/2014/main" id="{0985C691-AB52-4048-8582-E1477B16F29D}"/>
              </a:ext>
            </a:extLst>
          </p:cNvPr>
          <p:cNvPicPr>
            <a:picLocks noChangeAspect="1"/>
          </p:cNvPicPr>
          <p:nvPr/>
        </p:nvPicPr>
        <p:blipFill>
          <a:blip r:embed="rId3"/>
          <a:stretch>
            <a:fillRect/>
          </a:stretch>
        </p:blipFill>
        <p:spPr>
          <a:xfrm>
            <a:off x="3218497" y="3542825"/>
            <a:ext cx="3171825" cy="3124200"/>
          </a:xfrm>
          <a:prstGeom prst="rect">
            <a:avLst/>
          </a:prstGeom>
        </p:spPr>
      </p:pic>
    </p:spTree>
    <p:extLst>
      <p:ext uri="{BB962C8B-B14F-4D97-AF65-F5344CB8AC3E}">
        <p14:creationId xmlns:p14="http://schemas.microsoft.com/office/powerpoint/2010/main" val="3247196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B63AD-5E57-40C3-A84B-D1101B3D22FA}"/>
              </a:ext>
            </a:extLst>
          </p:cNvPr>
          <p:cNvSpPr>
            <a:spLocks noGrp="1"/>
          </p:cNvSpPr>
          <p:nvPr>
            <p:ph type="title"/>
          </p:nvPr>
        </p:nvSpPr>
        <p:spPr>
          <a:xfrm>
            <a:off x="2592925" y="624110"/>
            <a:ext cx="8911687" cy="667480"/>
          </a:xfrm>
        </p:spPr>
        <p:txBody>
          <a:bodyPr/>
          <a:lstStyle/>
          <a:p>
            <a:r>
              <a:rPr lang="en-US" dirty="0"/>
              <a:t>Exceptions (continued 2)</a:t>
            </a:r>
          </a:p>
        </p:txBody>
      </p:sp>
      <p:sp>
        <p:nvSpPr>
          <p:cNvPr id="3" name="Content Placeholder 2">
            <a:extLst>
              <a:ext uri="{FF2B5EF4-FFF2-40B4-BE49-F238E27FC236}">
                <a16:creationId xmlns:a16="http://schemas.microsoft.com/office/drawing/2014/main" id="{8E4DAB00-3C2C-4239-9071-42FCB72BC7E5}"/>
              </a:ext>
            </a:extLst>
          </p:cNvPr>
          <p:cNvSpPr>
            <a:spLocks noGrp="1"/>
          </p:cNvSpPr>
          <p:nvPr>
            <p:ph idx="1"/>
          </p:nvPr>
        </p:nvSpPr>
        <p:spPr>
          <a:xfrm>
            <a:off x="2589212" y="1291590"/>
            <a:ext cx="8915400" cy="4619632"/>
          </a:xfrm>
        </p:spPr>
        <p:txBody>
          <a:bodyPr/>
          <a:lstStyle/>
          <a:p>
            <a:r>
              <a:rPr lang="en-US" b="1" dirty="0"/>
              <a:t>Raising Exceptions</a:t>
            </a:r>
          </a:p>
          <a:p>
            <a:endParaRPr lang="en-US" b="1" dirty="0"/>
          </a:p>
          <a:p>
            <a:endParaRPr lang="en-US" b="1" dirty="0"/>
          </a:p>
          <a:p>
            <a:endParaRPr lang="en-US" b="1" dirty="0"/>
          </a:p>
          <a:p>
            <a:endParaRPr lang="he-IL" b="1" dirty="0"/>
          </a:p>
          <a:p>
            <a:endParaRPr lang="he-IL" b="1" dirty="0"/>
          </a:p>
          <a:p>
            <a:endParaRPr lang="en-US" b="1" dirty="0"/>
          </a:p>
          <a:p>
            <a:r>
              <a:rPr lang="en-US" b="1" dirty="0"/>
              <a:t>try...finally</a:t>
            </a:r>
          </a:p>
          <a:p>
            <a:endParaRPr lang="en-US" b="1" dirty="0"/>
          </a:p>
          <a:p>
            <a:endParaRPr lang="en-US" dirty="0"/>
          </a:p>
        </p:txBody>
      </p:sp>
      <p:pic>
        <p:nvPicPr>
          <p:cNvPr id="4" name="Picture 3">
            <a:extLst>
              <a:ext uri="{FF2B5EF4-FFF2-40B4-BE49-F238E27FC236}">
                <a16:creationId xmlns:a16="http://schemas.microsoft.com/office/drawing/2014/main" id="{391AFB27-DC14-4D16-BAA6-28D1A9F9A235}"/>
              </a:ext>
            </a:extLst>
          </p:cNvPr>
          <p:cNvPicPr>
            <a:picLocks noChangeAspect="1"/>
          </p:cNvPicPr>
          <p:nvPr/>
        </p:nvPicPr>
        <p:blipFill>
          <a:blip r:embed="rId2"/>
          <a:stretch>
            <a:fillRect/>
          </a:stretch>
        </p:blipFill>
        <p:spPr>
          <a:xfrm>
            <a:off x="4006174" y="1566133"/>
            <a:ext cx="6881767" cy="2390232"/>
          </a:xfrm>
          <a:prstGeom prst="rect">
            <a:avLst/>
          </a:prstGeom>
        </p:spPr>
      </p:pic>
      <p:pic>
        <p:nvPicPr>
          <p:cNvPr id="5" name="Picture 4">
            <a:extLst>
              <a:ext uri="{FF2B5EF4-FFF2-40B4-BE49-F238E27FC236}">
                <a16:creationId xmlns:a16="http://schemas.microsoft.com/office/drawing/2014/main" id="{9A6D75B3-11D0-474D-B248-A8ADFCCBBCD1}"/>
              </a:ext>
            </a:extLst>
          </p:cNvPr>
          <p:cNvPicPr>
            <a:picLocks noChangeAspect="1"/>
          </p:cNvPicPr>
          <p:nvPr/>
        </p:nvPicPr>
        <p:blipFill>
          <a:blip r:embed="rId3"/>
          <a:stretch>
            <a:fillRect/>
          </a:stretch>
        </p:blipFill>
        <p:spPr>
          <a:xfrm>
            <a:off x="4006174" y="4427177"/>
            <a:ext cx="4741064" cy="1484045"/>
          </a:xfrm>
          <a:prstGeom prst="rect">
            <a:avLst/>
          </a:prstGeom>
        </p:spPr>
      </p:pic>
    </p:spTree>
    <p:extLst>
      <p:ext uri="{BB962C8B-B14F-4D97-AF65-F5344CB8AC3E}">
        <p14:creationId xmlns:p14="http://schemas.microsoft.com/office/powerpoint/2010/main" val="1729142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3B31-68A2-4FDD-9A1B-8B9CFB1EB0F3}"/>
              </a:ext>
            </a:extLst>
          </p:cNvPr>
          <p:cNvSpPr>
            <a:spLocks noGrp="1"/>
          </p:cNvSpPr>
          <p:nvPr>
            <p:ph type="title"/>
          </p:nvPr>
        </p:nvSpPr>
        <p:spPr>
          <a:xfrm>
            <a:off x="1226715" y="19049"/>
            <a:ext cx="8911687" cy="610330"/>
          </a:xfrm>
        </p:spPr>
        <p:txBody>
          <a:bodyPr>
            <a:normAutofit fontScale="90000"/>
          </a:bodyPr>
          <a:lstStyle/>
          <a:p>
            <a:r>
              <a:rPr lang="en-US" dirty="0"/>
              <a:t>OOP</a:t>
            </a:r>
          </a:p>
        </p:txBody>
      </p:sp>
      <p:pic>
        <p:nvPicPr>
          <p:cNvPr id="4" name="Content Placeholder 3">
            <a:extLst>
              <a:ext uri="{FF2B5EF4-FFF2-40B4-BE49-F238E27FC236}">
                <a16:creationId xmlns:a16="http://schemas.microsoft.com/office/drawing/2014/main" id="{B7F4A84F-6446-45B6-8ABC-AD21773F8145}"/>
              </a:ext>
            </a:extLst>
          </p:cNvPr>
          <p:cNvPicPr>
            <a:picLocks noGrp="1" noChangeAspect="1"/>
          </p:cNvPicPr>
          <p:nvPr>
            <p:ph idx="1"/>
          </p:nvPr>
        </p:nvPicPr>
        <p:blipFill>
          <a:blip r:embed="rId2"/>
          <a:stretch>
            <a:fillRect/>
          </a:stretch>
        </p:blipFill>
        <p:spPr>
          <a:xfrm>
            <a:off x="1668408" y="476615"/>
            <a:ext cx="3714750" cy="3181350"/>
          </a:xfrm>
          <a:prstGeom prst="rect">
            <a:avLst/>
          </a:prstGeom>
        </p:spPr>
      </p:pic>
      <p:pic>
        <p:nvPicPr>
          <p:cNvPr id="5" name="Picture 4">
            <a:extLst>
              <a:ext uri="{FF2B5EF4-FFF2-40B4-BE49-F238E27FC236}">
                <a16:creationId xmlns:a16="http://schemas.microsoft.com/office/drawing/2014/main" id="{04A7F9FA-832B-478C-A72B-4F0F21ADD283}"/>
              </a:ext>
            </a:extLst>
          </p:cNvPr>
          <p:cNvPicPr>
            <a:picLocks noChangeAspect="1"/>
          </p:cNvPicPr>
          <p:nvPr/>
        </p:nvPicPr>
        <p:blipFill>
          <a:blip r:embed="rId3"/>
          <a:stretch>
            <a:fillRect/>
          </a:stretch>
        </p:blipFill>
        <p:spPr>
          <a:xfrm>
            <a:off x="1615441" y="3657965"/>
            <a:ext cx="3820683" cy="3173953"/>
          </a:xfrm>
          <a:prstGeom prst="rect">
            <a:avLst/>
          </a:prstGeom>
        </p:spPr>
      </p:pic>
      <p:pic>
        <p:nvPicPr>
          <p:cNvPr id="6" name="Picture 5">
            <a:extLst>
              <a:ext uri="{FF2B5EF4-FFF2-40B4-BE49-F238E27FC236}">
                <a16:creationId xmlns:a16="http://schemas.microsoft.com/office/drawing/2014/main" id="{1E94EB26-3FD1-4A09-92C0-A6B685283416}"/>
              </a:ext>
            </a:extLst>
          </p:cNvPr>
          <p:cNvPicPr>
            <a:picLocks noChangeAspect="1"/>
          </p:cNvPicPr>
          <p:nvPr/>
        </p:nvPicPr>
        <p:blipFill>
          <a:blip r:embed="rId4"/>
          <a:stretch>
            <a:fillRect/>
          </a:stretch>
        </p:blipFill>
        <p:spPr>
          <a:xfrm>
            <a:off x="5682558" y="476615"/>
            <a:ext cx="2612708" cy="5077327"/>
          </a:xfrm>
          <a:prstGeom prst="rect">
            <a:avLst/>
          </a:prstGeom>
        </p:spPr>
      </p:pic>
      <p:pic>
        <p:nvPicPr>
          <p:cNvPr id="7" name="Picture 6">
            <a:extLst>
              <a:ext uri="{FF2B5EF4-FFF2-40B4-BE49-F238E27FC236}">
                <a16:creationId xmlns:a16="http://schemas.microsoft.com/office/drawing/2014/main" id="{D823BF1E-88FE-4772-8D9A-03C13DC1A38F}"/>
              </a:ext>
            </a:extLst>
          </p:cNvPr>
          <p:cNvPicPr>
            <a:picLocks noChangeAspect="1"/>
          </p:cNvPicPr>
          <p:nvPr/>
        </p:nvPicPr>
        <p:blipFill>
          <a:blip r:embed="rId5"/>
          <a:stretch>
            <a:fillRect/>
          </a:stretch>
        </p:blipFill>
        <p:spPr>
          <a:xfrm>
            <a:off x="8451839" y="503156"/>
            <a:ext cx="3740161" cy="3049532"/>
          </a:xfrm>
          <a:prstGeom prst="rect">
            <a:avLst/>
          </a:prstGeom>
        </p:spPr>
      </p:pic>
      <p:sp>
        <p:nvSpPr>
          <p:cNvPr id="8" name="Rectangle 7">
            <a:extLst>
              <a:ext uri="{FF2B5EF4-FFF2-40B4-BE49-F238E27FC236}">
                <a16:creationId xmlns:a16="http://schemas.microsoft.com/office/drawing/2014/main" id="{6B12AC05-948B-457C-8E76-A5D3D97A2858}"/>
              </a:ext>
            </a:extLst>
          </p:cNvPr>
          <p:cNvSpPr/>
          <p:nvPr/>
        </p:nvSpPr>
        <p:spPr>
          <a:xfrm>
            <a:off x="8451839" y="91292"/>
            <a:ext cx="3332491" cy="369332"/>
          </a:xfrm>
          <a:prstGeom prst="rect">
            <a:avLst/>
          </a:prstGeom>
        </p:spPr>
        <p:txBody>
          <a:bodyPr wrap="square">
            <a:spAutoFit/>
          </a:bodyPr>
          <a:lstStyle/>
          <a:p>
            <a:r>
              <a:rPr lang="en-US" dirty="0"/>
              <a:t>encapsulation - </a:t>
            </a:r>
            <a:r>
              <a:rPr lang="he-IL" dirty="0" err="1"/>
              <a:t>כימוס</a:t>
            </a:r>
            <a:endParaRPr lang="en-US" dirty="0"/>
          </a:p>
        </p:txBody>
      </p:sp>
      <p:sp>
        <p:nvSpPr>
          <p:cNvPr id="10" name="Rectangle 9">
            <a:extLst>
              <a:ext uri="{FF2B5EF4-FFF2-40B4-BE49-F238E27FC236}">
                <a16:creationId xmlns:a16="http://schemas.microsoft.com/office/drawing/2014/main" id="{6B53C8B5-55A0-44AF-8094-157BD261EC8B}"/>
              </a:ext>
            </a:extLst>
          </p:cNvPr>
          <p:cNvSpPr/>
          <p:nvPr/>
        </p:nvSpPr>
        <p:spPr>
          <a:xfrm>
            <a:off x="5682558" y="107283"/>
            <a:ext cx="3332491" cy="369332"/>
          </a:xfrm>
          <a:prstGeom prst="rect">
            <a:avLst/>
          </a:prstGeom>
        </p:spPr>
        <p:txBody>
          <a:bodyPr wrap="square">
            <a:spAutoFit/>
          </a:bodyPr>
          <a:lstStyle/>
          <a:p>
            <a:r>
              <a:rPr lang="en-US" dirty="0"/>
              <a:t>Inheritance - </a:t>
            </a:r>
            <a:r>
              <a:rPr lang="he-IL" dirty="0"/>
              <a:t>ירושה</a:t>
            </a:r>
            <a:endParaRPr lang="en-US" dirty="0"/>
          </a:p>
        </p:txBody>
      </p:sp>
      <p:sp>
        <p:nvSpPr>
          <p:cNvPr id="11" name="Rectangle 10">
            <a:extLst>
              <a:ext uri="{FF2B5EF4-FFF2-40B4-BE49-F238E27FC236}">
                <a16:creationId xmlns:a16="http://schemas.microsoft.com/office/drawing/2014/main" id="{F0706511-7BEB-4D30-B6FE-A7DF6BADEA92}"/>
              </a:ext>
            </a:extLst>
          </p:cNvPr>
          <p:cNvSpPr/>
          <p:nvPr/>
        </p:nvSpPr>
        <p:spPr>
          <a:xfrm>
            <a:off x="3513360" y="99285"/>
            <a:ext cx="3332491" cy="369332"/>
          </a:xfrm>
          <a:prstGeom prst="rect">
            <a:avLst/>
          </a:prstGeom>
        </p:spPr>
        <p:txBody>
          <a:bodyPr wrap="square">
            <a:spAutoFit/>
          </a:bodyPr>
          <a:lstStyle/>
          <a:p>
            <a:r>
              <a:rPr lang="en-US" dirty="0"/>
              <a:t>Class &amp; object</a:t>
            </a:r>
          </a:p>
        </p:txBody>
      </p:sp>
      <p:sp>
        <p:nvSpPr>
          <p:cNvPr id="12" name="Rectangle 11">
            <a:extLst>
              <a:ext uri="{FF2B5EF4-FFF2-40B4-BE49-F238E27FC236}">
                <a16:creationId xmlns:a16="http://schemas.microsoft.com/office/drawing/2014/main" id="{8BA86186-3C56-4923-80DB-175E355FBD79}"/>
              </a:ext>
            </a:extLst>
          </p:cNvPr>
          <p:cNvSpPr/>
          <p:nvPr/>
        </p:nvSpPr>
        <p:spPr>
          <a:xfrm>
            <a:off x="3742168" y="5827387"/>
            <a:ext cx="8327912" cy="923330"/>
          </a:xfrm>
          <a:prstGeom prst="rect">
            <a:avLst/>
          </a:prstGeom>
        </p:spPr>
        <p:txBody>
          <a:bodyPr wrap="square">
            <a:spAutoFit/>
          </a:bodyPr>
          <a:lstStyle/>
          <a:p>
            <a:r>
              <a:rPr lang="en-US" dirty="0">
                <a:hlinkClick r:id="rId6"/>
              </a:rPr>
              <a:t>https://he.wikibooks.org/wiki/%D7%A4%D7%99%D7%99%D7%AA%D7%95%D7%9F/%D7%A4%D7%99%D7%99%D7%AA%D7%95%D7%9F_%D7%92%D7%A8%D7%A1%D7%94_3/%D7%9E%D7%97%D7%9C%D7%A7%D7%94</a:t>
            </a:r>
            <a:endParaRPr lang="en-US" dirty="0"/>
          </a:p>
        </p:txBody>
      </p:sp>
    </p:spTree>
    <p:extLst>
      <p:ext uri="{BB962C8B-B14F-4D97-AF65-F5344CB8AC3E}">
        <p14:creationId xmlns:p14="http://schemas.microsoft.com/office/powerpoint/2010/main" val="564107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F0E53F-535B-4424-94F9-1E9B654B890B}"/>
              </a:ext>
            </a:extLst>
          </p:cNvPr>
          <p:cNvSpPr>
            <a:spLocks noGrp="1"/>
          </p:cNvSpPr>
          <p:nvPr>
            <p:ph idx="1"/>
          </p:nvPr>
        </p:nvSpPr>
        <p:spPr>
          <a:xfrm>
            <a:off x="1520042" y="1246909"/>
            <a:ext cx="9984570" cy="4664313"/>
          </a:xfrm>
        </p:spPr>
        <p:txBody>
          <a:bodyPr/>
          <a:lstStyle/>
          <a:p>
            <a:r>
              <a:rPr lang="en-US" dirty="0"/>
              <a:t>Everything is object in Python. </a:t>
            </a:r>
            <a:r>
              <a:rPr lang="en-US" b="1" dirty="0"/>
              <a:t>del</a:t>
            </a:r>
            <a:r>
              <a:rPr lang="en-US" dirty="0"/>
              <a:t> is used to delete the reference to an object.</a:t>
            </a:r>
          </a:p>
        </p:txBody>
      </p:sp>
      <p:sp>
        <p:nvSpPr>
          <p:cNvPr id="4" name="Title 1">
            <a:extLst>
              <a:ext uri="{FF2B5EF4-FFF2-40B4-BE49-F238E27FC236}">
                <a16:creationId xmlns:a16="http://schemas.microsoft.com/office/drawing/2014/main" id="{1550E398-45D7-41FA-BB00-B6CECF059BCF}"/>
              </a:ext>
            </a:extLst>
          </p:cNvPr>
          <p:cNvSpPr txBox="1">
            <a:spLocks/>
          </p:cNvSpPr>
          <p:nvPr/>
        </p:nvSpPr>
        <p:spPr>
          <a:xfrm>
            <a:off x="2410692" y="436747"/>
            <a:ext cx="9082046" cy="902525"/>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he-IL" dirty="0"/>
              <a:t>יסודות השפה: </a:t>
            </a:r>
            <a:r>
              <a:rPr lang="he-IL" b="1" dirty="0"/>
              <a:t>מילות מפתח</a:t>
            </a:r>
            <a:br>
              <a:rPr lang="en-US" b="1" dirty="0"/>
            </a:br>
            <a:r>
              <a:rPr lang="en-US" b="1" dirty="0"/>
              <a:t>Python Keyword: </a:t>
            </a:r>
            <a:r>
              <a:rPr lang="en-US" dirty="0"/>
              <a:t>del</a:t>
            </a:r>
          </a:p>
        </p:txBody>
      </p:sp>
      <p:pic>
        <p:nvPicPr>
          <p:cNvPr id="2" name="Picture 1">
            <a:extLst>
              <a:ext uri="{FF2B5EF4-FFF2-40B4-BE49-F238E27FC236}">
                <a16:creationId xmlns:a16="http://schemas.microsoft.com/office/drawing/2014/main" id="{AAC925DA-E3C6-4DE9-B3B9-D1696437053E}"/>
              </a:ext>
            </a:extLst>
          </p:cNvPr>
          <p:cNvPicPr>
            <a:picLocks noChangeAspect="1"/>
          </p:cNvPicPr>
          <p:nvPr/>
        </p:nvPicPr>
        <p:blipFill>
          <a:blip r:embed="rId2"/>
          <a:stretch>
            <a:fillRect/>
          </a:stretch>
        </p:blipFill>
        <p:spPr>
          <a:xfrm>
            <a:off x="1865365" y="1696811"/>
            <a:ext cx="5086350" cy="2419350"/>
          </a:xfrm>
          <a:prstGeom prst="rect">
            <a:avLst/>
          </a:prstGeom>
        </p:spPr>
      </p:pic>
      <p:pic>
        <p:nvPicPr>
          <p:cNvPr id="7" name="Picture 6">
            <a:extLst>
              <a:ext uri="{FF2B5EF4-FFF2-40B4-BE49-F238E27FC236}">
                <a16:creationId xmlns:a16="http://schemas.microsoft.com/office/drawing/2014/main" id="{7B812335-4859-48DD-AE2A-4394A999F84B}"/>
              </a:ext>
            </a:extLst>
          </p:cNvPr>
          <p:cNvPicPr>
            <a:picLocks noChangeAspect="1"/>
          </p:cNvPicPr>
          <p:nvPr/>
        </p:nvPicPr>
        <p:blipFill>
          <a:blip r:embed="rId3"/>
          <a:stretch>
            <a:fillRect/>
          </a:stretch>
        </p:blipFill>
        <p:spPr>
          <a:xfrm>
            <a:off x="1865365" y="4116161"/>
            <a:ext cx="2247900" cy="1152525"/>
          </a:xfrm>
          <a:prstGeom prst="rect">
            <a:avLst/>
          </a:prstGeom>
        </p:spPr>
      </p:pic>
    </p:spTree>
    <p:extLst>
      <p:ext uri="{BB962C8B-B14F-4D97-AF65-F5344CB8AC3E}">
        <p14:creationId xmlns:p14="http://schemas.microsoft.com/office/powerpoint/2010/main" val="2410958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F577B-2179-4F0C-B84A-F773CD6DA0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DB1804-AE70-4BBD-85E7-90A8EA4FD802}"/>
              </a:ext>
            </a:extLst>
          </p:cNvPr>
          <p:cNvSpPr>
            <a:spLocks noGrp="1"/>
          </p:cNvSpPr>
          <p:nvPr>
            <p:ph idx="1"/>
          </p:nvPr>
        </p:nvSpPr>
        <p:spPr/>
        <p:txBody>
          <a:bodyPr/>
          <a:lstStyle/>
          <a:p>
            <a:r>
              <a:rPr lang="en-US" b="1" dirty="0"/>
              <a:t>Iterator</a:t>
            </a:r>
            <a:r>
              <a:rPr lang="en-US" dirty="0"/>
              <a:t>: class with </a:t>
            </a:r>
            <a:r>
              <a:rPr lang="en-US" b="1" dirty="0"/>
              <a:t>__</a:t>
            </a:r>
            <a:r>
              <a:rPr lang="en-US" b="1" dirty="0" err="1"/>
              <a:t>iter</a:t>
            </a:r>
            <a:r>
              <a:rPr lang="en-US" b="1" dirty="0"/>
              <a:t>__</a:t>
            </a:r>
            <a:r>
              <a:rPr lang="en-US" dirty="0"/>
              <a:t>() and </a:t>
            </a:r>
            <a:r>
              <a:rPr lang="en-US" b="1" dirty="0"/>
              <a:t>__next__</a:t>
            </a:r>
            <a:r>
              <a:rPr lang="en-US" dirty="0"/>
              <a:t>()</a:t>
            </a:r>
          </a:p>
        </p:txBody>
      </p:sp>
      <p:pic>
        <p:nvPicPr>
          <p:cNvPr id="4" name="Picture 3">
            <a:extLst>
              <a:ext uri="{FF2B5EF4-FFF2-40B4-BE49-F238E27FC236}">
                <a16:creationId xmlns:a16="http://schemas.microsoft.com/office/drawing/2014/main" id="{8647E000-BBAD-483C-A08C-490F066A41C0}"/>
              </a:ext>
            </a:extLst>
          </p:cNvPr>
          <p:cNvPicPr>
            <a:picLocks noChangeAspect="1"/>
          </p:cNvPicPr>
          <p:nvPr/>
        </p:nvPicPr>
        <p:blipFill>
          <a:blip r:embed="rId2"/>
          <a:stretch>
            <a:fillRect/>
          </a:stretch>
        </p:blipFill>
        <p:spPr>
          <a:xfrm>
            <a:off x="1311127" y="2582825"/>
            <a:ext cx="3083664" cy="3968541"/>
          </a:xfrm>
          <a:prstGeom prst="rect">
            <a:avLst/>
          </a:prstGeom>
        </p:spPr>
      </p:pic>
      <p:pic>
        <p:nvPicPr>
          <p:cNvPr id="5" name="Picture 4">
            <a:extLst>
              <a:ext uri="{FF2B5EF4-FFF2-40B4-BE49-F238E27FC236}">
                <a16:creationId xmlns:a16="http://schemas.microsoft.com/office/drawing/2014/main" id="{CC4DEDCA-995A-4CF8-8F51-DBB9F1FAB7E7}"/>
              </a:ext>
            </a:extLst>
          </p:cNvPr>
          <p:cNvPicPr>
            <a:picLocks noChangeAspect="1"/>
          </p:cNvPicPr>
          <p:nvPr/>
        </p:nvPicPr>
        <p:blipFill>
          <a:blip r:embed="rId3"/>
          <a:stretch>
            <a:fillRect/>
          </a:stretch>
        </p:blipFill>
        <p:spPr>
          <a:xfrm>
            <a:off x="4578422" y="2582824"/>
            <a:ext cx="4214703" cy="2209871"/>
          </a:xfrm>
          <a:prstGeom prst="rect">
            <a:avLst/>
          </a:prstGeom>
        </p:spPr>
      </p:pic>
    </p:spTree>
    <p:extLst>
      <p:ext uri="{BB962C8B-B14F-4D97-AF65-F5344CB8AC3E}">
        <p14:creationId xmlns:p14="http://schemas.microsoft.com/office/powerpoint/2010/main" val="1827031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0A4-7EDE-4712-A238-AF56F36437A5}"/>
              </a:ext>
            </a:extLst>
          </p:cNvPr>
          <p:cNvSpPr>
            <a:spLocks noGrp="1"/>
          </p:cNvSpPr>
          <p:nvPr>
            <p:ph type="title"/>
          </p:nvPr>
        </p:nvSpPr>
        <p:spPr/>
        <p:txBody>
          <a:bodyPr>
            <a:normAutofit/>
          </a:bodyPr>
          <a:lstStyle/>
          <a:p>
            <a:pPr algn="ctr"/>
            <a:r>
              <a:rPr lang="en-US" sz="4400" dirty="0"/>
              <a:t>Variables - </a:t>
            </a:r>
            <a:r>
              <a:rPr lang="he-IL" sz="4400" dirty="0"/>
              <a:t>משתנים</a:t>
            </a:r>
            <a:endParaRPr lang="en-US" sz="4400" dirty="0"/>
          </a:p>
        </p:txBody>
      </p:sp>
      <p:sp>
        <p:nvSpPr>
          <p:cNvPr id="3" name="Content Placeholder 2">
            <a:extLst>
              <a:ext uri="{FF2B5EF4-FFF2-40B4-BE49-F238E27FC236}">
                <a16:creationId xmlns:a16="http://schemas.microsoft.com/office/drawing/2014/main" id="{DA8922B3-61C6-476F-B4A7-AF4C57107CC4}"/>
              </a:ext>
            </a:extLst>
          </p:cNvPr>
          <p:cNvSpPr>
            <a:spLocks noGrp="1"/>
          </p:cNvSpPr>
          <p:nvPr>
            <p:ph idx="1"/>
          </p:nvPr>
        </p:nvSpPr>
        <p:spPr>
          <a:xfrm>
            <a:off x="2589212" y="1448790"/>
            <a:ext cx="8915400" cy="4462432"/>
          </a:xfrm>
        </p:spPr>
        <p:txBody>
          <a:bodyPr>
            <a:normAutofit fontScale="92500" lnSpcReduction="10000"/>
          </a:bodyPr>
          <a:lstStyle/>
          <a:p>
            <a:r>
              <a:rPr lang="en-US" dirty="0"/>
              <a:t>Variables are nothing but reserved memory locations to store values.</a:t>
            </a:r>
            <a:endParaRPr lang="he-IL" dirty="0"/>
          </a:p>
          <a:p>
            <a:endParaRPr lang="he-IL" dirty="0"/>
          </a:p>
          <a:p>
            <a:endParaRPr lang="he-IL" dirty="0"/>
          </a:p>
          <a:p>
            <a:endParaRPr lang="he-IL" dirty="0"/>
          </a:p>
          <a:p>
            <a:endParaRPr lang="he-IL" dirty="0"/>
          </a:p>
          <a:p>
            <a:r>
              <a:rPr lang="en-US" dirty="0"/>
              <a:t>numerical types −</a:t>
            </a:r>
          </a:p>
          <a:p>
            <a:pPr lvl="1"/>
            <a:r>
              <a:rPr lang="en-US" dirty="0" err="1"/>
              <a:t>int</a:t>
            </a:r>
            <a:r>
              <a:rPr lang="en-US" dirty="0"/>
              <a:t> (signed integers)</a:t>
            </a:r>
          </a:p>
          <a:p>
            <a:pPr lvl="1"/>
            <a:r>
              <a:rPr lang="en-US" dirty="0"/>
              <a:t>float (floating point real values)</a:t>
            </a:r>
          </a:p>
          <a:p>
            <a:pPr lvl="1"/>
            <a:r>
              <a:rPr lang="en-US" dirty="0"/>
              <a:t>complex (complex numbers)</a:t>
            </a:r>
          </a:p>
          <a:p>
            <a:pPr lvl="1"/>
            <a:r>
              <a:rPr lang="en-US" dirty="0"/>
              <a:t>All integers in Python3 are represented as </a:t>
            </a:r>
            <a:r>
              <a:rPr lang="en-US" b="1" dirty="0"/>
              <a:t>long</a:t>
            </a:r>
            <a:r>
              <a:rPr lang="en-US" dirty="0"/>
              <a:t> integers.</a:t>
            </a:r>
            <a:endParaRPr lang="he-IL" dirty="0"/>
          </a:p>
          <a:p>
            <a:endParaRPr lang="he-IL" dirty="0"/>
          </a:p>
          <a:p>
            <a:r>
              <a:rPr lang="en-US" dirty="0"/>
              <a:t>Strings, lists, tuples, dictionaries, sets, …</a:t>
            </a:r>
          </a:p>
          <a:p>
            <a:endParaRPr lang="en-US" dirty="0"/>
          </a:p>
        </p:txBody>
      </p:sp>
      <p:pic>
        <p:nvPicPr>
          <p:cNvPr id="4" name="Picture 3">
            <a:extLst>
              <a:ext uri="{FF2B5EF4-FFF2-40B4-BE49-F238E27FC236}">
                <a16:creationId xmlns:a16="http://schemas.microsoft.com/office/drawing/2014/main" id="{83C27C1F-1A1E-47E4-9A26-F664DD6C9508}"/>
              </a:ext>
            </a:extLst>
          </p:cNvPr>
          <p:cNvPicPr>
            <a:picLocks noChangeAspect="1"/>
          </p:cNvPicPr>
          <p:nvPr/>
        </p:nvPicPr>
        <p:blipFill>
          <a:blip r:embed="rId2"/>
          <a:stretch>
            <a:fillRect/>
          </a:stretch>
        </p:blipFill>
        <p:spPr>
          <a:xfrm>
            <a:off x="2765707" y="1719787"/>
            <a:ext cx="4104711" cy="1576883"/>
          </a:xfrm>
          <a:prstGeom prst="rect">
            <a:avLst/>
          </a:prstGeom>
        </p:spPr>
      </p:pic>
      <p:pic>
        <p:nvPicPr>
          <p:cNvPr id="5" name="Picture 4">
            <a:extLst>
              <a:ext uri="{FF2B5EF4-FFF2-40B4-BE49-F238E27FC236}">
                <a16:creationId xmlns:a16="http://schemas.microsoft.com/office/drawing/2014/main" id="{327A3229-C982-414E-A837-518E9F6A8AD8}"/>
              </a:ext>
            </a:extLst>
          </p:cNvPr>
          <p:cNvPicPr>
            <a:picLocks noChangeAspect="1"/>
          </p:cNvPicPr>
          <p:nvPr/>
        </p:nvPicPr>
        <p:blipFill>
          <a:blip r:embed="rId3"/>
          <a:stretch>
            <a:fillRect/>
          </a:stretch>
        </p:blipFill>
        <p:spPr>
          <a:xfrm>
            <a:off x="7043200" y="1905000"/>
            <a:ext cx="1442106" cy="353724"/>
          </a:xfrm>
          <a:prstGeom prst="rect">
            <a:avLst/>
          </a:prstGeom>
        </p:spPr>
      </p:pic>
      <p:pic>
        <p:nvPicPr>
          <p:cNvPr id="6" name="Picture 5">
            <a:extLst>
              <a:ext uri="{FF2B5EF4-FFF2-40B4-BE49-F238E27FC236}">
                <a16:creationId xmlns:a16="http://schemas.microsoft.com/office/drawing/2014/main" id="{C29204CF-4F00-4F12-9604-83379A2001AD}"/>
              </a:ext>
            </a:extLst>
          </p:cNvPr>
          <p:cNvPicPr>
            <a:picLocks noChangeAspect="1"/>
          </p:cNvPicPr>
          <p:nvPr/>
        </p:nvPicPr>
        <p:blipFill>
          <a:blip r:embed="rId4"/>
          <a:stretch>
            <a:fillRect/>
          </a:stretch>
        </p:blipFill>
        <p:spPr>
          <a:xfrm>
            <a:off x="7043200" y="2304958"/>
            <a:ext cx="2629731" cy="388483"/>
          </a:xfrm>
          <a:prstGeom prst="rect">
            <a:avLst/>
          </a:prstGeom>
        </p:spPr>
      </p:pic>
    </p:spTree>
    <p:extLst>
      <p:ext uri="{BB962C8B-B14F-4D97-AF65-F5344CB8AC3E}">
        <p14:creationId xmlns:p14="http://schemas.microsoft.com/office/powerpoint/2010/main" val="3919777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EE4D8-088C-4DB4-9297-3B7E41DCDDCE}"/>
              </a:ext>
            </a:extLst>
          </p:cNvPr>
          <p:cNvSpPr>
            <a:spLocks noGrp="1"/>
          </p:cNvSpPr>
          <p:nvPr>
            <p:ph type="title"/>
          </p:nvPr>
        </p:nvSpPr>
        <p:spPr/>
        <p:txBody>
          <a:bodyPr/>
          <a:lstStyle/>
          <a:p>
            <a:r>
              <a:rPr lang="en-US" dirty="0"/>
              <a:t>Assignments</a:t>
            </a:r>
          </a:p>
        </p:txBody>
      </p:sp>
      <p:sp>
        <p:nvSpPr>
          <p:cNvPr id="3" name="Content Placeholder 2">
            <a:extLst>
              <a:ext uri="{FF2B5EF4-FFF2-40B4-BE49-F238E27FC236}">
                <a16:creationId xmlns:a16="http://schemas.microsoft.com/office/drawing/2014/main" id="{9FB748CF-F492-49A9-9024-14AB7C42B879}"/>
              </a:ext>
            </a:extLst>
          </p:cNvPr>
          <p:cNvSpPr>
            <a:spLocks noGrp="1"/>
          </p:cNvSpPr>
          <p:nvPr>
            <p:ph idx="1"/>
          </p:nvPr>
        </p:nvSpPr>
        <p:spPr>
          <a:xfrm>
            <a:off x="2173576" y="1468582"/>
            <a:ext cx="9084232" cy="1280890"/>
          </a:xfrm>
        </p:spPr>
        <p:txBody>
          <a:bodyPr>
            <a:normAutofit fontScale="92500" lnSpcReduction="10000"/>
          </a:bodyPr>
          <a:lstStyle/>
          <a:p>
            <a:pPr marL="0" indent="0">
              <a:buNone/>
            </a:pPr>
            <a:r>
              <a:rPr lang="en-US" dirty="0"/>
              <a:t>EX1</a:t>
            </a:r>
          </a:p>
          <a:p>
            <a:r>
              <a:rPr lang="en-US" dirty="0"/>
              <a:t>If we list all the natural numbers below 10 that are multiples of 3 or 5, we get 3, 5, 6 and 9. The sum of these multiples is 23.</a:t>
            </a:r>
          </a:p>
          <a:p>
            <a:r>
              <a:rPr lang="en-US" dirty="0"/>
              <a:t>Find the sum of all the multiples of 3 or 5 below 1000.</a:t>
            </a:r>
          </a:p>
        </p:txBody>
      </p:sp>
      <p:sp>
        <p:nvSpPr>
          <p:cNvPr id="5" name="Content Placeholder 2">
            <a:extLst>
              <a:ext uri="{FF2B5EF4-FFF2-40B4-BE49-F238E27FC236}">
                <a16:creationId xmlns:a16="http://schemas.microsoft.com/office/drawing/2014/main" id="{83E5885B-C85C-4E04-9300-08819034C234}"/>
              </a:ext>
            </a:extLst>
          </p:cNvPr>
          <p:cNvSpPr txBox="1">
            <a:spLocks/>
          </p:cNvSpPr>
          <p:nvPr/>
        </p:nvSpPr>
        <p:spPr>
          <a:xfrm>
            <a:off x="2173576" y="3000498"/>
            <a:ext cx="8915400" cy="38575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EX2:</a:t>
            </a:r>
          </a:p>
          <a:p>
            <a:r>
              <a:rPr lang="en-US" dirty="0"/>
              <a:t>Ask the user for a number. Depending on whether the number is even or odd, print out an appropriate message to the user. </a:t>
            </a:r>
            <a:br>
              <a:rPr lang="en-US" dirty="0"/>
            </a:br>
            <a:r>
              <a:rPr lang="en-US" dirty="0"/>
              <a:t>Hint: how does an even / odd number react differently when divided by 2?</a:t>
            </a:r>
          </a:p>
          <a:p>
            <a:r>
              <a:rPr lang="en-US" b="1" dirty="0"/>
              <a:t>Extras</a:t>
            </a:r>
            <a:r>
              <a:rPr lang="en-US" dirty="0"/>
              <a:t>:</a:t>
            </a:r>
          </a:p>
          <a:p>
            <a:pPr lvl="1"/>
            <a:r>
              <a:rPr lang="en-US" dirty="0"/>
              <a:t>If the number is a multiple of 4, print out a different message.</a:t>
            </a:r>
          </a:p>
          <a:p>
            <a:pPr lvl="1"/>
            <a:r>
              <a:rPr lang="en-US" dirty="0"/>
              <a:t>Ask the user for two numbers: </a:t>
            </a:r>
            <a:br>
              <a:rPr lang="en-US" dirty="0"/>
            </a:br>
            <a:r>
              <a:rPr lang="en-US" dirty="0"/>
              <a:t>* a number to check /variable/</a:t>
            </a:r>
            <a:br>
              <a:rPr lang="en-US" dirty="0"/>
            </a:br>
            <a:r>
              <a:rPr lang="en-US" dirty="0"/>
              <a:t>* a number to divide by /</a:t>
            </a:r>
            <a:r>
              <a:rPr lang="en-US" b="1" dirty="0" err="1"/>
              <a:t>dividor</a:t>
            </a:r>
            <a:r>
              <a:rPr lang="en-US" dirty="0"/>
              <a:t>/. </a:t>
            </a:r>
            <a:br>
              <a:rPr lang="en-US" dirty="0"/>
            </a:br>
            <a:r>
              <a:rPr lang="en-US" dirty="0"/>
              <a:t>If </a:t>
            </a:r>
            <a:r>
              <a:rPr lang="en-US" b="1" dirty="0" err="1"/>
              <a:t>dividor</a:t>
            </a:r>
            <a:r>
              <a:rPr lang="en-US" dirty="0"/>
              <a:t> divides evenly into </a:t>
            </a:r>
            <a:r>
              <a:rPr lang="en-US" b="1" dirty="0"/>
              <a:t>variable</a:t>
            </a:r>
            <a:r>
              <a:rPr lang="en-US" dirty="0"/>
              <a:t>, tell that to the user. </a:t>
            </a:r>
            <a:br>
              <a:rPr lang="en-US" dirty="0"/>
            </a:br>
            <a:r>
              <a:rPr lang="en-US" dirty="0"/>
              <a:t>If not, print a different appropriate message.</a:t>
            </a:r>
          </a:p>
        </p:txBody>
      </p:sp>
    </p:spTree>
    <p:extLst>
      <p:ext uri="{BB962C8B-B14F-4D97-AF65-F5344CB8AC3E}">
        <p14:creationId xmlns:p14="http://schemas.microsoft.com/office/powerpoint/2010/main" val="4218163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F0E53F-535B-4424-94F9-1E9B654B890B}"/>
              </a:ext>
            </a:extLst>
          </p:cNvPr>
          <p:cNvSpPr>
            <a:spLocks noGrp="1"/>
          </p:cNvSpPr>
          <p:nvPr>
            <p:ph idx="1"/>
          </p:nvPr>
        </p:nvSpPr>
        <p:spPr>
          <a:xfrm>
            <a:off x="1475190" y="1153249"/>
            <a:ext cx="9984570" cy="4664313"/>
          </a:xfrm>
        </p:spPr>
        <p:txBody>
          <a:bodyPr/>
          <a:lstStyle/>
          <a:p>
            <a:pPr algn="r" rtl="1"/>
            <a:r>
              <a:rPr lang="en-US" b="1" dirty="0"/>
              <a:t>string</a:t>
            </a:r>
            <a:r>
              <a:rPr lang="he-IL" b="1" dirty="0"/>
              <a:t> </a:t>
            </a:r>
            <a:r>
              <a:rPr lang="en-US" b="1" dirty="0"/>
              <a:t> </a:t>
            </a:r>
            <a:r>
              <a:rPr lang="he-IL" dirty="0"/>
              <a:t>הוא רצף של תווים</a:t>
            </a:r>
            <a:r>
              <a:rPr lang="he-IL" b="1" dirty="0"/>
              <a:t>. </a:t>
            </a:r>
            <a:r>
              <a:rPr lang="he-IL" dirty="0"/>
              <a:t>ניתן להכריז בפיתון באמצעות גרשיים כפולים.</a:t>
            </a:r>
            <a:r>
              <a:rPr lang="he-IL" b="1" dirty="0"/>
              <a:t> מחרוזות אינם ניתנים לשינוי</a:t>
            </a:r>
            <a:r>
              <a:rPr lang="en-US" dirty="0"/>
              <a:t>.</a:t>
            </a:r>
            <a:endParaRPr lang="he-IL" dirty="0"/>
          </a:p>
          <a:p>
            <a:endParaRPr lang="he-IL" dirty="0"/>
          </a:p>
          <a:p>
            <a:pPr algn="r" rtl="1"/>
            <a:r>
              <a:rPr lang="he-IL" dirty="0"/>
              <a:t>רשימה יכולה להכיל מחרוזות, מספרים שלמים כמו גם עצמים. ניתן להשתמש ברשימות גם ליישום ערימות ותורים. רשימות ניתנות לשינוי, כלומר ניתן לשנות אותן לאחר ההכרזה</a:t>
            </a:r>
            <a:r>
              <a:rPr lang="en-US" dirty="0"/>
              <a:t>.</a:t>
            </a:r>
            <a:endParaRPr lang="he-IL" dirty="0"/>
          </a:p>
          <a:p>
            <a:endParaRPr lang="he-IL" dirty="0"/>
          </a:p>
          <a:p>
            <a:endParaRPr lang="he-IL" dirty="0"/>
          </a:p>
          <a:p>
            <a:endParaRPr lang="he-IL" dirty="0"/>
          </a:p>
          <a:p>
            <a:pPr algn="r" rtl="1"/>
            <a:r>
              <a:rPr lang="en-US" b="1" dirty="0"/>
              <a:t>tuple</a:t>
            </a:r>
            <a:r>
              <a:rPr lang="he-IL" dirty="0"/>
              <a:t> </a:t>
            </a:r>
            <a:r>
              <a:rPr lang="en-US" dirty="0"/>
              <a:t> </a:t>
            </a:r>
            <a:r>
              <a:rPr lang="he-IL" dirty="0"/>
              <a:t>(משחזרים) הוא רצף של חפצים </a:t>
            </a:r>
            <a:r>
              <a:rPr lang="he-IL" u="sng" dirty="0"/>
              <a:t>בלתי ניתנים לשינוי. </a:t>
            </a:r>
            <a:br>
              <a:rPr lang="ru-RU" u="sng" dirty="0"/>
            </a:br>
            <a:r>
              <a:rPr lang="he-IL" b="1" dirty="0"/>
              <a:t>משחזרים</a:t>
            </a:r>
            <a:r>
              <a:rPr lang="he-IL" dirty="0"/>
              <a:t> הם ממש כמו רשימות, למעט שלא ניתן לשנות את </a:t>
            </a:r>
            <a:r>
              <a:rPr lang="he-IL" dirty="0" err="1"/>
              <a:t>הגלאות</a:t>
            </a:r>
            <a:r>
              <a:rPr lang="he-IL" dirty="0"/>
              <a:t> לאחר שהוכרזו. משחזרים בדרך כלל מהירים יותר מרשימות.</a:t>
            </a:r>
            <a:endParaRPr lang="en-US" dirty="0"/>
          </a:p>
        </p:txBody>
      </p:sp>
      <p:sp>
        <p:nvSpPr>
          <p:cNvPr id="4" name="Title 1">
            <a:extLst>
              <a:ext uri="{FF2B5EF4-FFF2-40B4-BE49-F238E27FC236}">
                <a16:creationId xmlns:a16="http://schemas.microsoft.com/office/drawing/2014/main" id="{1550E398-45D7-41FA-BB00-B6CECF059BCF}"/>
              </a:ext>
            </a:extLst>
          </p:cNvPr>
          <p:cNvSpPr txBox="1">
            <a:spLocks/>
          </p:cNvSpPr>
          <p:nvPr/>
        </p:nvSpPr>
        <p:spPr>
          <a:xfrm>
            <a:off x="2410692" y="436747"/>
            <a:ext cx="9082046" cy="90252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he-IL" dirty="0"/>
              <a:t>מחרוזות, משחזרים, רשימות</a:t>
            </a:r>
            <a:endParaRPr lang="en-US" dirty="0"/>
          </a:p>
        </p:txBody>
      </p:sp>
      <p:sp>
        <p:nvSpPr>
          <p:cNvPr id="2" name="Rectangle 1">
            <a:extLst>
              <a:ext uri="{FF2B5EF4-FFF2-40B4-BE49-F238E27FC236}">
                <a16:creationId xmlns:a16="http://schemas.microsoft.com/office/drawing/2014/main" id="{2FC4EAED-6087-4A10-8CD9-477570E3CC25}"/>
              </a:ext>
            </a:extLst>
          </p:cNvPr>
          <p:cNvSpPr/>
          <p:nvPr/>
        </p:nvSpPr>
        <p:spPr>
          <a:xfrm>
            <a:off x="1475190" y="519387"/>
            <a:ext cx="3820737" cy="461665"/>
          </a:xfrm>
          <a:prstGeom prst="rect">
            <a:avLst/>
          </a:prstGeom>
        </p:spPr>
        <p:txBody>
          <a:bodyPr wrap="square">
            <a:spAutoFit/>
          </a:bodyPr>
          <a:lstStyle/>
          <a:p>
            <a:r>
              <a:rPr lang="en-US" sz="2400" dirty="0"/>
              <a:t>Strings, Tuples, Lists</a:t>
            </a:r>
            <a:r>
              <a:rPr lang="he-IL" sz="2400" dirty="0"/>
              <a:t> </a:t>
            </a:r>
            <a:r>
              <a:rPr lang="he-IL" dirty="0"/>
              <a:t>- </a:t>
            </a:r>
            <a:endParaRPr lang="en-US" dirty="0"/>
          </a:p>
        </p:txBody>
      </p:sp>
      <p:pic>
        <p:nvPicPr>
          <p:cNvPr id="5" name="Picture 4">
            <a:extLst>
              <a:ext uri="{FF2B5EF4-FFF2-40B4-BE49-F238E27FC236}">
                <a16:creationId xmlns:a16="http://schemas.microsoft.com/office/drawing/2014/main" id="{ACF823C0-D09B-4FB6-BD69-B4DDD27538AE}"/>
              </a:ext>
            </a:extLst>
          </p:cNvPr>
          <p:cNvPicPr>
            <a:picLocks noChangeAspect="1"/>
          </p:cNvPicPr>
          <p:nvPr/>
        </p:nvPicPr>
        <p:blipFill>
          <a:blip r:embed="rId2"/>
          <a:stretch>
            <a:fillRect/>
          </a:stretch>
        </p:blipFill>
        <p:spPr>
          <a:xfrm>
            <a:off x="7109618" y="1487192"/>
            <a:ext cx="1781175" cy="361950"/>
          </a:xfrm>
          <a:prstGeom prst="rect">
            <a:avLst/>
          </a:prstGeom>
        </p:spPr>
      </p:pic>
      <p:pic>
        <p:nvPicPr>
          <p:cNvPr id="6" name="Picture 5">
            <a:extLst>
              <a:ext uri="{FF2B5EF4-FFF2-40B4-BE49-F238E27FC236}">
                <a16:creationId xmlns:a16="http://schemas.microsoft.com/office/drawing/2014/main" id="{919CE8B4-0E07-4CFB-AD02-C82FF057F2FD}"/>
              </a:ext>
            </a:extLst>
          </p:cNvPr>
          <p:cNvPicPr>
            <a:picLocks noChangeAspect="1"/>
          </p:cNvPicPr>
          <p:nvPr/>
        </p:nvPicPr>
        <p:blipFill>
          <a:blip r:embed="rId3"/>
          <a:stretch>
            <a:fillRect/>
          </a:stretch>
        </p:blipFill>
        <p:spPr>
          <a:xfrm>
            <a:off x="1745858" y="2349691"/>
            <a:ext cx="2343150" cy="1228725"/>
          </a:xfrm>
          <a:prstGeom prst="rect">
            <a:avLst/>
          </a:prstGeom>
        </p:spPr>
      </p:pic>
      <p:pic>
        <p:nvPicPr>
          <p:cNvPr id="7" name="Picture 6">
            <a:extLst>
              <a:ext uri="{FF2B5EF4-FFF2-40B4-BE49-F238E27FC236}">
                <a16:creationId xmlns:a16="http://schemas.microsoft.com/office/drawing/2014/main" id="{798BF838-DC78-49AF-839A-12EC69854198}"/>
              </a:ext>
            </a:extLst>
          </p:cNvPr>
          <p:cNvPicPr>
            <a:picLocks noChangeAspect="1"/>
          </p:cNvPicPr>
          <p:nvPr/>
        </p:nvPicPr>
        <p:blipFill>
          <a:blip r:embed="rId4"/>
          <a:stretch>
            <a:fillRect/>
          </a:stretch>
        </p:blipFill>
        <p:spPr>
          <a:xfrm>
            <a:off x="821125" y="5192890"/>
            <a:ext cx="3538467" cy="902524"/>
          </a:xfrm>
          <a:prstGeom prst="rect">
            <a:avLst/>
          </a:prstGeom>
        </p:spPr>
      </p:pic>
      <p:pic>
        <p:nvPicPr>
          <p:cNvPr id="8" name="Picture 7">
            <a:extLst>
              <a:ext uri="{FF2B5EF4-FFF2-40B4-BE49-F238E27FC236}">
                <a16:creationId xmlns:a16="http://schemas.microsoft.com/office/drawing/2014/main" id="{40B34F49-7F23-4C4F-8398-59D0BBCB3664}"/>
              </a:ext>
            </a:extLst>
          </p:cNvPr>
          <p:cNvPicPr>
            <a:picLocks noChangeAspect="1"/>
          </p:cNvPicPr>
          <p:nvPr/>
        </p:nvPicPr>
        <p:blipFill>
          <a:blip r:embed="rId5"/>
          <a:stretch>
            <a:fillRect/>
          </a:stretch>
        </p:blipFill>
        <p:spPr>
          <a:xfrm>
            <a:off x="9058605" y="1439081"/>
            <a:ext cx="1409700" cy="590550"/>
          </a:xfrm>
          <a:prstGeom prst="rect">
            <a:avLst/>
          </a:prstGeom>
        </p:spPr>
      </p:pic>
      <p:pic>
        <p:nvPicPr>
          <p:cNvPr id="10" name="Picture 9">
            <a:extLst>
              <a:ext uri="{FF2B5EF4-FFF2-40B4-BE49-F238E27FC236}">
                <a16:creationId xmlns:a16="http://schemas.microsoft.com/office/drawing/2014/main" id="{FF75A0A1-EEBB-475F-8B16-E84F104AF6D1}"/>
              </a:ext>
            </a:extLst>
          </p:cNvPr>
          <p:cNvPicPr>
            <a:picLocks noChangeAspect="1"/>
          </p:cNvPicPr>
          <p:nvPr/>
        </p:nvPicPr>
        <p:blipFill>
          <a:blip r:embed="rId6"/>
          <a:stretch>
            <a:fillRect/>
          </a:stretch>
        </p:blipFill>
        <p:spPr>
          <a:xfrm>
            <a:off x="4782520" y="3059085"/>
            <a:ext cx="1684956" cy="671000"/>
          </a:xfrm>
          <a:prstGeom prst="rect">
            <a:avLst/>
          </a:prstGeom>
        </p:spPr>
      </p:pic>
      <p:pic>
        <p:nvPicPr>
          <p:cNvPr id="11" name="Picture 10">
            <a:extLst>
              <a:ext uri="{FF2B5EF4-FFF2-40B4-BE49-F238E27FC236}">
                <a16:creationId xmlns:a16="http://schemas.microsoft.com/office/drawing/2014/main" id="{003F1EB2-A468-47AE-8968-E9C917E7DF17}"/>
              </a:ext>
            </a:extLst>
          </p:cNvPr>
          <p:cNvPicPr>
            <a:picLocks noChangeAspect="1"/>
          </p:cNvPicPr>
          <p:nvPr/>
        </p:nvPicPr>
        <p:blipFill>
          <a:blip r:embed="rId7"/>
          <a:stretch>
            <a:fillRect/>
          </a:stretch>
        </p:blipFill>
        <p:spPr>
          <a:xfrm>
            <a:off x="6826337" y="3015493"/>
            <a:ext cx="2553313" cy="673971"/>
          </a:xfrm>
          <a:prstGeom prst="rect">
            <a:avLst/>
          </a:prstGeom>
        </p:spPr>
      </p:pic>
      <p:pic>
        <p:nvPicPr>
          <p:cNvPr id="12" name="Picture 11">
            <a:extLst>
              <a:ext uri="{FF2B5EF4-FFF2-40B4-BE49-F238E27FC236}">
                <a16:creationId xmlns:a16="http://schemas.microsoft.com/office/drawing/2014/main" id="{6E6E5F52-46CE-477E-A65C-E5AFC3B55FD5}"/>
              </a:ext>
            </a:extLst>
          </p:cNvPr>
          <p:cNvPicPr>
            <a:picLocks noChangeAspect="1"/>
          </p:cNvPicPr>
          <p:nvPr/>
        </p:nvPicPr>
        <p:blipFill>
          <a:blip r:embed="rId8"/>
          <a:stretch>
            <a:fillRect/>
          </a:stretch>
        </p:blipFill>
        <p:spPr>
          <a:xfrm>
            <a:off x="4762140" y="4668495"/>
            <a:ext cx="3410672" cy="1865569"/>
          </a:xfrm>
          <a:prstGeom prst="rect">
            <a:avLst/>
          </a:prstGeom>
        </p:spPr>
      </p:pic>
      <p:pic>
        <p:nvPicPr>
          <p:cNvPr id="13" name="Picture 12">
            <a:extLst>
              <a:ext uri="{FF2B5EF4-FFF2-40B4-BE49-F238E27FC236}">
                <a16:creationId xmlns:a16="http://schemas.microsoft.com/office/drawing/2014/main" id="{EB92860E-A55E-4E96-9F4B-A8EB0FC1D245}"/>
              </a:ext>
            </a:extLst>
          </p:cNvPr>
          <p:cNvPicPr>
            <a:picLocks noChangeAspect="1"/>
          </p:cNvPicPr>
          <p:nvPr/>
        </p:nvPicPr>
        <p:blipFill>
          <a:blip r:embed="rId9"/>
          <a:stretch>
            <a:fillRect/>
          </a:stretch>
        </p:blipFill>
        <p:spPr>
          <a:xfrm>
            <a:off x="8434387" y="5025199"/>
            <a:ext cx="2838450" cy="1268954"/>
          </a:xfrm>
          <a:prstGeom prst="rect">
            <a:avLst/>
          </a:prstGeom>
        </p:spPr>
      </p:pic>
    </p:spTree>
    <p:extLst>
      <p:ext uri="{BB962C8B-B14F-4D97-AF65-F5344CB8AC3E}">
        <p14:creationId xmlns:p14="http://schemas.microsoft.com/office/powerpoint/2010/main" val="1938146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DFB9-C46B-464F-B738-9F3461442641}"/>
              </a:ext>
            </a:extLst>
          </p:cNvPr>
          <p:cNvSpPr>
            <a:spLocks noGrp="1"/>
          </p:cNvSpPr>
          <p:nvPr>
            <p:ph type="title"/>
          </p:nvPr>
        </p:nvSpPr>
        <p:spPr/>
        <p:txBody>
          <a:bodyPr/>
          <a:lstStyle/>
          <a:p>
            <a:pPr algn="r" rtl="1"/>
            <a:r>
              <a:rPr lang="he-IL" dirty="0"/>
              <a:t>שורות</a:t>
            </a:r>
            <a:endParaRPr lang="en-US" dirty="0"/>
          </a:p>
        </p:txBody>
      </p:sp>
      <p:pic>
        <p:nvPicPr>
          <p:cNvPr id="4" name="Content Placeholder 3">
            <a:extLst>
              <a:ext uri="{FF2B5EF4-FFF2-40B4-BE49-F238E27FC236}">
                <a16:creationId xmlns:a16="http://schemas.microsoft.com/office/drawing/2014/main" id="{E4A04537-EA49-4556-A4DD-62542791FD0C}"/>
              </a:ext>
            </a:extLst>
          </p:cNvPr>
          <p:cNvPicPr>
            <a:picLocks noGrp="1" noChangeAspect="1"/>
          </p:cNvPicPr>
          <p:nvPr>
            <p:ph idx="1"/>
          </p:nvPr>
        </p:nvPicPr>
        <p:blipFill>
          <a:blip r:embed="rId2"/>
          <a:stretch>
            <a:fillRect/>
          </a:stretch>
        </p:blipFill>
        <p:spPr>
          <a:xfrm>
            <a:off x="8189912" y="1264555"/>
            <a:ext cx="3314700" cy="2171700"/>
          </a:xfrm>
          <a:prstGeom prst="rect">
            <a:avLst/>
          </a:prstGeom>
        </p:spPr>
      </p:pic>
      <p:pic>
        <p:nvPicPr>
          <p:cNvPr id="5" name="Picture 4">
            <a:extLst>
              <a:ext uri="{FF2B5EF4-FFF2-40B4-BE49-F238E27FC236}">
                <a16:creationId xmlns:a16="http://schemas.microsoft.com/office/drawing/2014/main" id="{3788FCC9-7BDA-4ECC-B56A-D3B9376B038D}"/>
              </a:ext>
            </a:extLst>
          </p:cNvPr>
          <p:cNvPicPr>
            <a:picLocks noChangeAspect="1"/>
          </p:cNvPicPr>
          <p:nvPr/>
        </p:nvPicPr>
        <p:blipFill>
          <a:blip r:embed="rId3"/>
          <a:stretch>
            <a:fillRect/>
          </a:stretch>
        </p:blipFill>
        <p:spPr>
          <a:xfrm>
            <a:off x="5031105" y="1255030"/>
            <a:ext cx="2724150" cy="2190750"/>
          </a:xfrm>
          <a:prstGeom prst="rect">
            <a:avLst/>
          </a:prstGeom>
        </p:spPr>
      </p:pic>
      <p:pic>
        <p:nvPicPr>
          <p:cNvPr id="6" name="Picture 5">
            <a:extLst>
              <a:ext uri="{FF2B5EF4-FFF2-40B4-BE49-F238E27FC236}">
                <a16:creationId xmlns:a16="http://schemas.microsoft.com/office/drawing/2014/main" id="{8EE7EC09-A597-4B1A-92BE-F920625D9DF4}"/>
              </a:ext>
            </a:extLst>
          </p:cNvPr>
          <p:cNvPicPr>
            <a:picLocks noChangeAspect="1"/>
          </p:cNvPicPr>
          <p:nvPr/>
        </p:nvPicPr>
        <p:blipFill>
          <a:blip r:embed="rId4"/>
          <a:stretch>
            <a:fillRect/>
          </a:stretch>
        </p:blipFill>
        <p:spPr>
          <a:xfrm>
            <a:off x="1249363" y="1264555"/>
            <a:ext cx="3562350" cy="1828800"/>
          </a:xfrm>
          <a:prstGeom prst="rect">
            <a:avLst/>
          </a:prstGeom>
        </p:spPr>
      </p:pic>
      <p:pic>
        <p:nvPicPr>
          <p:cNvPr id="8" name="Picture 7">
            <a:extLst>
              <a:ext uri="{FF2B5EF4-FFF2-40B4-BE49-F238E27FC236}">
                <a16:creationId xmlns:a16="http://schemas.microsoft.com/office/drawing/2014/main" id="{C421287C-414C-4292-A9D0-989061FD496A}"/>
              </a:ext>
            </a:extLst>
          </p:cNvPr>
          <p:cNvPicPr>
            <a:picLocks noChangeAspect="1"/>
          </p:cNvPicPr>
          <p:nvPr/>
        </p:nvPicPr>
        <p:blipFill>
          <a:blip r:embed="rId5"/>
          <a:stretch>
            <a:fillRect/>
          </a:stretch>
        </p:blipFill>
        <p:spPr>
          <a:xfrm>
            <a:off x="1249363" y="3833226"/>
            <a:ext cx="2495550" cy="1238250"/>
          </a:xfrm>
          <a:prstGeom prst="rect">
            <a:avLst/>
          </a:prstGeom>
        </p:spPr>
      </p:pic>
      <p:pic>
        <p:nvPicPr>
          <p:cNvPr id="9" name="Picture 8">
            <a:extLst>
              <a:ext uri="{FF2B5EF4-FFF2-40B4-BE49-F238E27FC236}">
                <a16:creationId xmlns:a16="http://schemas.microsoft.com/office/drawing/2014/main" id="{DA2B6A68-66A8-4CC4-B44C-BFC48D856448}"/>
              </a:ext>
            </a:extLst>
          </p:cNvPr>
          <p:cNvPicPr>
            <a:picLocks noChangeAspect="1"/>
          </p:cNvPicPr>
          <p:nvPr/>
        </p:nvPicPr>
        <p:blipFill>
          <a:blip r:embed="rId6"/>
          <a:stretch>
            <a:fillRect/>
          </a:stretch>
        </p:blipFill>
        <p:spPr>
          <a:xfrm>
            <a:off x="4383405" y="3833226"/>
            <a:ext cx="2009775" cy="838200"/>
          </a:xfrm>
          <a:prstGeom prst="rect">
            <a:avLst/>
          </a:prstGeom>
        </p:spPr>
      </p:pic>
      <p:pic>
        <p:nvPicPr>
          <p:cNvPr id="10" name="Picture 9">
            <a:extLst>
              <a:ext uri="{FF2B5EF4-FFF2-40B4-BE49-F238E27FC236}">
                <a16:creationId xmlns:a16="http://schemas.microsoft.com/office/drawing/2014/main" id="{ADBDBA8B-501F-451D-ABD4-2EE39153DB4A}"/>
              </a:ext>
            </a:extLst>
          </p:cNvPr>
          <p:cNvPicPr>
            <a:picLocks noChangeAspect="1"/>
          </p:cNvPicPr>
          <p:nvPr/>
        </p:nvPicPr>
        <p:blipFill>
          <a:blip r:embed="rId7"/>
          <a:stretch>
            <a:fillRect/>
          </a:stretch>
        </p:blipFill>
        <p:spPr>
          <a:xfrm>
            <a:off x="6774180" y="3833226"/>
            <a:ext cx="1962150" cy="768667"/>
          </a:xfrm>
          <a:prstGeom prst="rect">
            <a:avLst/>
          </a:prstGeom>
        </p:spPr>
      </p:pic>
      <p:sp>
        <p:nvSpPr>
          <p:cNvPr id="11" name="Rectangle 2">
            <a:extLst>
              <a:ext uri="{FF2B5EF4-FFF2-40B4-BE49-F238E27FC236}">
                <a16:creationId xmlns:a16="http://schemas.microsoft.com/office/drawing/2014/main" id="{4529BDA4-7AAE-460C-B718-1B007E76FFDF}"/>
              </a:ext>
            </a:extLst>
          </p:cNvPr>
          <p:cNvSpPr>
            <a:spLocks noChangeArrowheads="1"/>
          </p:cNvSpPr>
          <p:nvPr/>
        </p:nvSpPr>
        <p:spPr bwMode="auto">
          <a:xfrm>
            <a:off x="1245712" y="5122569"/>
            <a:ext cx="2240597" cy="30777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Droid Sans Mono"/>
              </a:rPr>
              <a:t>enumerate()</a:t>
            </a:r>
            <a:r>
              <a:rPr kumimoji="0" lang="en-US" altLang="en-US" sz="2000" b="0" i="0" u="none" strike="noStrike" cap="none" normalizeH="0" baseline="0" dirty="0">
                <a:ln>
                  <a:noFill/>
                </a:ln>
                <a:solidFill>
                  <a:schemeClr val="tx1"/>
                </a:solidFill>
                <a:effectLst/>
                <a:latin typeface="euclid_circular_a"/>
              </a:rPr>
              <a:t> and </a:t>
            </a:r>
            <a:r>
              <a:rPr kumimoji="0" lang="en-US" altLang="en-US" sz="1400" b="0" i="0" u="none" strike="noStrike" cap="none" normalizeH="0" baseline="0" dirty="0" err="1">
                <a:ln>
                  <a:noFill/>
                </a:ln>
                <a:solidFill>
                  <a:schemeClr val="tx1"/>
                </a:solidFill>
                <a:effectLst/>
                <a:latin typeface="Droid Sans Mono"/>
              </a:rPr>
              <a:t>len</a:t>
            </a:r>
            <a:r>
              <a:rPr kumimoji="0" lang="en-US" altLang="en-US" sz="1400" b="0" i="0" u="none" strike="noStrike" cap="none" normalizeH="0" baseline="0" dirty="0">
                <a:ln>
                  <a:noFill/>
                </a:ln>
                <a:solidFill>
                  <a:schemeClr val="tx1"/>
                </a:solidFill>
                <a:effectLst/>
                <a:latin typeface="Droid Sans Mono"/>
              </a:rPr>
              <a:t>()</a:t>
            </a:r>
            <a:r>
              <a:rPr kumimoji="0" lang="en-US" altLang="en-US" sz="1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06733A51-DCC5-4CFA-A1BF-EF7BDC64CC17}"/>
              </a:ext>
            </a:extLst>
          </p:cNvPr>
          <p:cNvPicPr>
            <a:picLocks noChangeAspect="1"/>
          </p:cNvPicPr>
          <p:nvPr/>
        </p:nvPicPr>
        <p:blipFill>
          <a:blip r:embed="rId8"/>
          <a:stretch>
            <a:fillRect/>
          </a:stretch>
        </p:blipFill>
        <p:spPr>
          <a:xfrm>
            <a:off x="1245712" y="5591509"/>
            <a:ext cx="3238500" cy="1276350"/>
          </a:xfrm>
          <a:prstGeom prst="rect">
            <a:avLst/>
          </a:prstGeom>
        </p:spPr>
      </p:pic>
      <p:sp>
        <p:nvSpPr>
          <p:cNvPr id="3" name="Rectangle 2">
            <a:extLst>
              <a:ext uri="{FF2B5EF4-FFF2-40B4-BE49-F238E27FC236}">
                <a16:creationId xmlns:a16="http://schemas.microsoft.com/office/drawing/2014/main" id="{08EE4091-EB33-46D9-AADA-F03FAEB55546}"/>
              </a:ext>
            </a:extLst>
          </p:cNvPr>
          <p:cNvSpPr/>
          <p:nvPr/>
        </p:nvSpPr>
        <p:spPr>
          <a:xfrm>
            <a:off x="1147250" y="3436858"/>
            <a:ext cx="10491859" cy="369332"/>
          </a:xfrm>
          <a:prstGeom prst="rect">
            <a:avLst/>
          </a:prstGeom>
        </p:spPr>
        <p:txBody>
          <a:bodyPr wrap="square">
            <a:spAutoFit/>
          </a:bodyPr>
          <a:lstStyle/>
          <a:p>
            <a:pPr algn="r" rtl="1"/>
            <a:r>
              <a:rPr lang="en-US" dirty="0" err="1"/>
              <a:t>איננו</a:t>
            </a:r>
            <a:r>
              <a:rPr lang="en-US" dirty="0"/>
              <a:t> </a:t>
            </a:r>
            <a:r>
              <a:rPr lang="en-US" dirty="0" err="1"/>
              <a:t>יכולים</a:t>
            </a:r>
            <a:r>
              <a:rPr lang="en-US" dirty="0"/>
              <a:t> </a:t>
            </a:r>
            <a:r>
              <a:rPr lang="en-US" dirty="0" err="1"/>
              <a:t>למחוק</a:t>
            </a:r>
            <a:r>
              <a:rPr lang="en-US" dirty="0"/>
              <a:t> </a:t>
            </a:r>
            <a:r>
              <a:rPr lang="en-US" dirty="0" err="1"/>
              <a:t>או</a:t>
            </a:r>
            <a:r>
              <a:rPr lang="en-US" dirty="0"/>
              <a:t> </a:t>
            </a:r>
            <a:r>
              <a:rPr lang="en-US" dirty="0" err="1"/>
              <a:t>להסיר</a:t>
            </a:r>
            <a:r>
              <a:rPr lang="en-US" dirty="0"/>
              <a:t> </a:t>
            </a:r>
            <a:r>
              <a:rPr lang="en-US" dirty="0" err="1"/>
              <a:t>תווים</a:t>
            </a:r>
            <a:r>
              <a:rPr lang="en-US" dirty="0"/>
              <a:t> </a:t>
            </a:r>
            <a:r>
              <a:rPr lang="en-US" dirty="0" err="1"/>
              <a:t>ממחרוזת</a:t>
            </a:r>
            <a:r>
              <a:rPr lang="en-US" dirty="0"/>
              <a:t>. </a:t>
            </a:r>
            <a:r>
              <a:rPr lang="en-US" dirty="0" err="1"/>
              <a:t>אך</a:t>
            </a:r>
            <a:r>
              <a:rPr lang="en-US" dirty="0"/>
              <a:t> </a:t>
            </a:r>
            <a:r>
              <a:rPr lang="en-US" dirty="0" err="1"/>
              <a:t>מחיקת</a:t>
            </a:r>
            <a:r>
              <a:rPr lang="en-US" dirty="0"/>
              <a:t> </a:t>
            </a:r>
            <a:r>
              <a:rPr lang="en-US" dirty="0" err="1"/>
              <a:t>המחרוזת</a:t>
            </a:r>
            <a:r>
              <a:rPr lang="en-US" dirty="0"/>
              <a:t> </a:t>
            </a:r>
            <a:r>
              <a:rPr lang="en-US" dirty="0" err="1"/>
              <a:t>לגמרי</a:t>
            </a:r>
            <a:r>
              <a:rPr lang="en-US" dirty="0"/>
              <a:t> </a:t>
            </a:r>
            <a:r>
              <a:rPr lang="en-US" dirty="0" err="1"/>
              <a:t>אפשרית</a:t>
            </a:r>
            <a:r>
              <a:rPr lang="en-US" dirty="0"/>
              <a:t> </a:t>
            </a:r>
            <a:r>
              <a:rPr lang="en-US" dirty="0" err="1"/>
              <a:t>באמצעות</a:t>
            </a:r>
            <a:r>
              <a:rPr lang="en-US" dirty="0"/>
              <a:t> </a:t>
            </a:r>
            <a:r>
              <a:rPr lang="en-US" dirty="0" err="1"/>
              <a:t>מילת</a:t>
            </a:r>
            <a:r>
              <a:rPr lang="en-US" dirty="0"/>
              <a:t> </a:t>
            </a:r>
            <a:r>
              <a:rPr lang="en-US" dirty="0" err="1"/>
              <a:t>המפתח</a:t>
            </a:r>
            <a:r>
              <a:rPr lang="en-US" dirty="0"/>
              <a:t> del</a:t>
            </a:r>
          </a:p>
        </p:txBody>
      </p:sp>
    </p:spTree>
    <p:extLst>
      <p:ext uri="{BB962C8B-B14F-4D97-AF65-F5344CB8AC3E}">
        <p14:creationId xmlns:p14="http://schemas.microsoft.com/office/powerpoint/2010/main" val="677773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43E1-4C3E-4BEF-8500-496FBCCE9607}"/>
              </a:ext>
            </a:extLst>
          </p:cNvPr>
          <p:cNvSpPr>
            <a:spLocks noGrp="1"/>
          </p:cNvSpPr>
          <p:nvPr>
            <p:ph type="title"/>
          </p:nvPr>
        </p:nvSpPr>
        <p:spPr>
          <a:xfrm>
            <a:off x="2592925" y="624110"/>
            <a:ext cx="8911687" cy="621760"/>
          </a:xfrm>
        </p:spPr>
        <p:txBody>
          <a:bodyPr>
            <a:normAutofit fontScale="90000"/>
          </a:bodyPr>
          <a:lstStyle/>
          <a:p>
            <a:pPr algn="r" rtl="1"/>
            <a:r>
              <a:rPr lang="he-IL" dirty="0"/>
              <a:t>שורות (המשך)</a:t>
            </a:r>
            <a:endParaRPr lang="en-US" dirty="0"/>
          </a:p>
        </p:txBody>
      </p:sp>
      <p:sp>
        <p:nvSpPr>
          <p:cNvPr id="3" name="Content Placeholder 2">
            <a:extLst>
              <a:ext uri="{FF2B5EF4-FFF2-40B4-BE49-F238E27FC236}">
                <a16:creationId xmlns:a16="http://schemas.microsoft.com/office/drawing/2014/main" id="{FFF867F2-B149-4539-B99A-D560C9EDAF8A}"/>
              </a:ext>
            </a:extLst>
          </p:cNvPr>
          <p:cNvSpPr>
            <a:spLocks noGrp="1"/>
          </p:cNvSpPr>
          <p:nvPr>
            <p:ph idx="1"/>
          </p:nvPr>
        </p:nvSpPr>
        <p:spPr>
          <a:xfrm>
            <a:off x="2589212" y="1245870"/>
            <a:ext cx="8915400" cy="4665352"/>
          </a:xfrm>
        </p:spPr>
        <p:txBody>
          <a:bodyPr/>
          <a:lstStyle/>
          <a:p>
            <a:r>
              <a:rPr lang="en-US" b="1" dirty="0"/>
              <a:t>String Formatting</a:t>
            </a:r>
            <a:r>
              <a:rPr lang="he-IL" b="1" dirty="0"/>
              <a:t> </a:t>
            </a:r>
            <a:r>
              <a:rPr lang="he-IL" b="1" dirty="0" err="1"/>
              <a:t>פירמוט</a:t>
            </a:r>
            <a:r>
              <a:rPr lang="he-IL" b="1" dirty="0"/>
              <a:t> מחרוזות  -</a:t>
            </a:r>
          </a:p>
          <a:p>
            <a:endParaRPr lang="en-US" b="1" dirty="0"/>
          </a:p>
        </p:txBody>
      </p:sp>
      <p:pic>
        <p:nvPicPr>
          <p:cNvPr id="4" name="Picture 3">
            <a:extLst>
              <a:ext uri="{FF2B5EF4-FFF2-40B4-BE49-F238E27FC236}">
                <a16:creationId xmlns:a16="http://schemas.microsoft.com/office/drawing/2014/main" id="{B2E665E9-FE16-4273-854A-6950B59AAE96}"/>
              </a:ext>
            </a:extLst>
          </p:cNvPr>
          <p:cNvPicPr>
            <a:picLocks noChangeAspect="1"/>
          </p:cNvPicPr>
          <p:nvPr/>
        </p:nvPicPr>
        <p:blipFill>
          <a:blip r:embed="rId2"/>
          <a:stretch>
            <a:fillRect/>
          </a:stretch>
        </p:blipFill>
        <p:spPr>
          <a:xfrm>
            <a:off x="2074544" y="1666429"/>
            <a:ext cx="2810827" cy="1342011"/>
          </a:xfrm>
          <a:prstGeom prst="rect">
            <a:avLst/>
          </a:prstGeom>
        </p:spPr>
      </p:pic>
      <p:pic>
        <p:nvPicPr>
          <p:cNvPr id="5" name="Picture 4">
            <a:extLst>
              <a:ext uri="{FF2B5EF4-FFF2-40B4-BE49-F238E27FC236}">
                <a16:creationId xmlns:a16="http://schemas.microsoft.com/office/drawing/2014/main" id="{53CB0078-FC66-4298-B069-909D48A44025}"/>
              </a:ext>
            </a:extLst>
          </p:cNvPr>
          <p:cNvPicPr>
            <a:picLocks noChangeAspect="1"/>
          </p:cNvPicPr>
          <p:nvPr/>
        </p:nvPicPr>
        <p:blipFill>
          <a:blip r:embed="rId3"/>
          <a:stretch>
            <a:fillRect/>
          </a:stretch>
        </p:blipFill>
        <p:spPr>
          <a:xfrm>
            <a:off x="5799772" y="1601152"/>
            <a:ext cx="3952875" cy="1704975"/>
          </a:xfrm>
          <a:prstGeom prst="rect">
            <a:avLst/>
          </a:prstGeom>
        </p:spPr>
      </p:pic>
      <p:pic>
        <p:nvPicPr>
          <p:cNvPr id="6" name="Picture 5">
            <a:extLst>
              <a:ext uri="{FF2B5EF4-FFF2-40B4-BE49-F238E27FC236}">
                <a16:creationId xmlns:a16="http://schemas.microsoft.com/office/drawing/2014/main" id="{4E9227E7-683A-47E1-B1D2-0769602D7CFD}"/>
              </a:ext>
            </a:extLst>
          </p:cNvPr>
          <p:cNvPicPr>
            <a:picLocks noChangeAspect="1"/>
          </p:cNvPicPr>
          <p:nvPr/>
        </p:nvPicPr>
        <p:blipFill>
          <a:blip r:embed="rId4"/>
          <a:stretch>
            <a:fillRect/>
          </a:stretch>
        </p:blipFill>
        <p:spPr>
          <a:xfrm>
            <a:off x="1957387" y="3429000"/>
            <a:ext cx="3362325" cy="1009650"/>
          </a:xfrm>
          <a:prstGeom prst="rect">
            <a:avLst/>
          </a:prstGeom>
        </p:spPr>
      </p:pic>
      <p:pic>
        <p:nvPicPr>
          <p:cNvPr id="7" name="Picture 6">
            <a:extLst>
              <a:ext uri="{FF2B5EF4-FFF2-40B4-BE49-F238E27FC236}">
                <a16:creationId xmlns:a16="http://schemas.microsoft.com/office/drawing/2014/main" id="{1E2F823B-7684-4707-AB83-661D7E37CB01}"/>
              </a:ext>
            </a:extLst>
          </p:cNvPr>
          <p:cNvPicPr>
            <a:picLocks noChangeAspect="1"/>
          </p:cNvPicPr>
          <p:nvPr/>
        </p:nvPicPr>
        <p:blipFill>
          <a:blip r:embed="rId5"/>
          <a:stretch>
            <a:fillRect/>
          </a:stretch>
        </p:blipFill>
        <p:spPr>
          <a:xfrm>
            <a:off x="5799772" y="3474720"/>
            <a:ext cx="4714875" cy="2124075"/>
          </a:xfrm>
          <a:prstGeom prst="rect">
            <a:avLst/>
          </a:prstGeom>
        </p:spPr>
      </p:pic>
      <p:pic>
        <p:nvPicPr>
          <p:cNvPr id="8" name="Picture 7">
            <a:extLst>
              <a:ext uri="{FF2B5EF4-FFF2-40B4-BE49-F238E27FC236}">
                <a16:creationId xmlns:a16="http://schemas.microsoft.com/office/drawing/2014/main" id="{DF9A8D8D-D5F4-4876-91B4-06CCA5344559}"/>
              </a:ext>
            </a:extLst>
          </p:cNvPr>
          <p:cNvPicPr>
            <a:picLocks noChangeAspect="1"/>
          </p:cNvPicPr>
          <p:nvPr/>
        </p:nvPicPr>
        <p:blipFill>
          <a:blip r:embed="rId6"/>
          <a:stretch>
            <a:fillRect/>
          </a:stretch>
        </p:blipFill>
        <p:spPr>
          <a:xfrm>
            <a:off x="1957387" y="4665345"/>
            <a:ext cx="3200400" cy="933450"/>
          </a:xfrm>
          <a:prstGeom prst="rect">
            <a:avLst/>
          </a:prstGeom>
        </p:spPr>
      </p:pic>
      <p:sp>
        <p:nvSpPr>
          <p:cNvPr id="9" name="Rectangle 1">
            <a:extLst>
              <a:ext uri="{FF2B5EF4-FFF2-40B4-BE49-F238E27FC236}">
                <a16:creationId xmlns:a16="http://schemas.microsoft.com/office/drawing/2014/main" id="{07A951CD-A4A9-49BD-B12A-4BFB9FF66CB9}"/>
              </a:ext>
            </a:extLst>
          </p:cNvPr>
          <p:cNvSpPr>
            <a:spLocks noChangeArrowheads="1"/>
          </p:cNvSpPr>
          <p:nvPr/>
        </p:nvSpPr>
        <p:spPr bwMode="auto">
          <a:xfrm>
            <a:off x="1983104" y="5884016"/>
            <a:ext cx="3917676" cy="30777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Droid Sans Mono"/>
              </a:rPr>
              <a:t>lower()</a:t>
            </a:r>
            <a:r>
              <a:rPr kumimoji="0" lang="en-US" altLang="en-US" sz="2000" b="0" i="0" u="none" strike="noStrike" cap="none" normalizeH="0" baseline="0" dirty="0">
                <a:ln>
                  <a:noFill/>
                </a:ln>
                <a:solidFill>
                  <a:schemeClr val="tx1"/>
                </a:solidFill>
                <a:effectLst/>
                <a:latin typeface="euclid_circular_a"/>
              </a:rPr>
              <a:t>, </a:t>
            </a:r>
            <a:r>
              <a:rPr kumimoji="0" lang="en-US" altLang="en-US" sz="1400" b="0" i="0" u="none" strike="noStrike" cap="none" normalizeH="0" baseline="0" dirty="0">
                <a:ln>
                  <a:noFill/>
                </a:ln>
                <a:solidFill>
                  <a:schemeClr val="tx1"/>
                </a:solidFill>
                <a:effectLst/>
                <a:latin typeface="Droid Sans Mono"/>
              </a:rPr>
              <a:t>upper()</a:t>
            </a:r>
            <a:r>
              <a:rPr kumimoji="0" lang="en-US" altLang="en-US" sz="2000" b="0" i="0" u="none" strike="noStrike" cap="none" normalizeH="0" baseline="0" dirty="0">
                <a:ln>
                  <a:noFill/>
                </a:ln>
                <a:solidFill>
                  <a:schemeClr val="tx1"/>
                </a:solidFill>
                <a:effectLst/>
                <a:latin typeface="euclid_circular_a"/>
              </a:rPr>
              <a:t>, </a:t>
            </a:r>
            <a:r>
              <a:rPr kumimoji="0" lang="en-US" altLang="en-US" sz="1400" b="0" i="0" u="none" strike="noStrike" cap="none" normalizeH="0" baseline="0" dirty="0">
                <a:ln>
                  <a:noFill/>
                </a:ln>
                <a:solidFill>
                  <a:schemeClr val="tx1"/>
                </a:solidFill>
                <a:effectLst/>
                <a:latin typeface="Droid Sans Mono"/>
              </a:rPr>
              <a:t>join()</a:t>
            </a:r>
            <a:r>
              <a:rPr kumimoji="0" lang="en-US" altLang="en-US" sz="2000" b="0" i="0" u="none" strike="noStrike" cap="none" normalizeH="0" baseline="0" dirty="0">
                <a:ln>
                  <a:noFill/>
                </a:ln>
                <a:solidFill>
                  <a:schemeClr val="tx1"/>
                </a:solidFill>
                <a:effectLst/>
                <a:latin typeface="euclid_circular_a"/>
              </a:rPr>
              <a:t>, </a:t>
            </a:r>
            <a:r>
              <a:rPr kumimoji="0" lang="en-US" altLang="en-US" sz="1400" b="0" i="0" u="none" strike="noStrike" cap="none" normalizeH="0" baseline="0" dirty="0">
                <a:ln>
                  <a:noFill/>
                </a:ln>
                <a:solidFill>
                  <a:schemeClr val="tx1"/>
                </a:solidFill>
                <a:effectLst/>
                <a:latin typeface="Droid Sans Mono"/>
              </a:rPr>
              <a:t>split()</a:t>
            </a:r>
            <a:r>
              <a:rPr kumimoji="0" lang="en-US" altLang="en-US" sz="2000" b="0" i="0" u="none" strike="noStrike" cap="none" normalizeH="0" baseline="0" dirty="0">
                <a:ln>
                  <a:noFill/>
                </a:ln>
                <a:solidFill>
                  <a:schemeClr val="tx1"/>
                </a:solidFill>
                <a:effectLst/>
                <a:latin typeface="euclid_circular_a"/>
              </a:rPr>
              <a:t>, </a:t>
            </a:r>
            <a:r>
              <a:rPr kumimoji="0" lang="en-US" altLang="en-US" sz="1400" b="0" i="0" u="none" strike="noStrike" cap="none" normalizeH="0" baseline="0" dirty="0">
                <a:ln>
                  <a:noFill/>
                </a:ln>
                <a:solidFill>
                  <a:schemeClr val="tx1"/>
                </a:solidFill>
                <a:effectLst/>
                <a:latin typeface="Droid Sans Mono"/>
              </a:rPr>
              <a:t>find()</a:t>
            </a:r>
            <a:r>
              <a:rPr kumimoji="0" lang="en-US" altLang="en-US" sz="2000" b="0" i="0" u="none" strike="noStrike" cap="none" normalizeH="0" baseline="0" dirty="0">
                <a:ln>
                  <a:noFill/>
                </a:ln>
                <a:solidFill>
                  <a:schemeClr val="tx1"/>
                </a:solidFill>
                <a:effectLst/>
                <a:latin typeface="euclid_circular_a"/>
              </a:rPr>
              <a:t>, </a:t>
            </a:r>
            <a:r>
              <a:rPr kumimoji="0" lang="en-US" altLang="en-US" sz="1400" b="0" i="0" u="none" strike="noStrike" cap="none" normalizeH="0" baseline="0" dirty="0">
                <a:ln>
                  <a:noFill/>
                </a:ln>
                <a:solidFill>
                  <a:schemeClr val="tx1"/>
                </a:solidFill>
                <a:effectLst/>
                <a:latin typeface="Droid Sans Mono"/>
              </a:rPr>
              <a:t>replace(), …</a:t>
            </a:r>
            <a:r>
              <a:rPr kumimoji="0" lang="en-US" altLang="en-US" sz="1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639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AC87-D6A7-4901-BD93-30AFC94A2531}"/>
              </a:ext>
            </a:extLst>
          </p:cNvPr>
          <p:cNvSpPr>
            <a:spLocks noGrp="1"/>
          </p:cNvSpPr>
          <p:nvPr>
            <p:ph type="title"/>
          </p:nvPr>
        </p:nvSpPr>
        <p:spPr>
          <a:xfrm>
            <a:off x="2589212" y="223655"/>
            <a:ext cx="8911687" cy="598900"/>
          </a:xfrm>
        </p:spPr>
        <p:txBody>
          <a:bodyPr>
            <a:normAutofit fontScale="90000"/>
          </a:bodyPr>
          <a:lstStyle/>
          <a:p>
            <a:pPr algn="ctr"/>
            <a:r>
              <a:rPr lang="en-US" b="1" dirty="0"/>
              <a:t>Sets - </a:t>
            </a:r>
            <a:r>
              <a:rPr lang="he-IL" b="1" dirty="0"/>
              <a:t>סטים</a:t>
            </a:r>
            <a:br>
              <a:rPr lang="en-US" b="1" dirty="0"/>
            </a:br>
            <a:endParaRPr lang="en-US" dirty="0"/>
          </a:p>
        </p:txBody>
      </p:sp>
      <p:sp>
        <p:nvSpPr>
          <p:cNvPr id="3" name="Content Placeholder 2">
            <a:extLst>
              <a:ext uri="{FF2B5EF4-FFF2-40B4-BE49-F238E27FC236}">
                <a16:creationId xmlns:a16="http://schemas.microsoft.com/office/drawing/2014/main" id="{65B64F6C-B6D5-4594-AFE5-ED665859213F}"/>
              </a:ext>
            </a:extLst>
          </p:cNvPr>
          <p:cNvSpPr>
            <a:spLocks noGrp="1"/>
          </p:cNvSpPr>
          <p:nvPr>
            <p:ph idx="1"/>
          </p:nvPr>
        </p:nvSpPr>
        <p:spPr>
          <a:xfrm>
            <a:off x="1512569" y="822555"/>
            <a:ext cx="10469880" cy="4297680"/>
          </a:xfrm>
        </p:spPr>
        <p:txBody>
          <a:bodyPr/>
          <a:lstStyle/>
          <a:p>
            <a:pPr algn="r" rtl="1"/>
            <a:r>
              <a:rPr lang="he-IL" sz="1400" dirty="0"/>
              <a:t>סט הוא אוסף פריטים לא מסודר. כל אלמנט הוא ייחודי (ללא כפילויות) והוא חייב להיות בלתי ניתן לשינוי. עם זאת, הסט עצמו ניתן לשינוי. אנו יכולים להוסיף או להסיר ממנו פריטים.</a:t>
            </a:r>
            <a:endParaRPr lang="en-US" sz="1400" dirty="0"/>
          </a:p>
          <a:p>
            <a:endParaRPr lang="en-US" sz="1400" dirty="0"/>
          </a:p>
          <a:p>
            <a:endParaRPr lang="en-US" sz="1400" dirty="0"/>
          </a:p>
          <a:p>
            <a:endParaRPr lang="en-US" sz="1400" dirty="0"/>
          </a:p>
          <a:p>
            <a:endParaRPr lang="en-US" sz="1400" dirty="0"/>
          </a:p>
          <a:p>
            <a:endParaRPr lang="en-US" sz="1400" dirty="0"/>
          </a:p>
          <a:p>
            <a:pPr algn="r" rtl="1"/>
            <a:r>
              <a:rPr lang="he-IL" sz="1400" dirty="0"/>
              <a:t>כדי ליצור קבוצה ללא אלמנטים אנו משתמשים בפונקציה </a:t>
            </a:r>
            <a:r>
              <a:rPr lang="en-US" sz="1400" dirty="0"/>
              <a:t>set ()</a:t>
            </a:r>
            <a:r>
              <a:rPr lang="he-IL" sz="1400" dirty="0"/>
              <a:t> </a:t>
            </a:r>
            <a:r>
              <a:rPr lang="en-US" sz="1400" dirty="0"/>
              <a:t> </a:t>
            </a:r>
            <a:r>
              <a:rPr lang="he-IL" sz="1400" dirty="0"/>
              <a:t>ללא שום טיעון.</a:t>
            </a:r>
            <a:endParaRPr lang="en-US" dirty="0"/>
          </a:p>
        </p:txBody>
      </p:sp>
      <p:pic>
        <p:nvPicPr>
          <p:cNvPr id="4" name="Picture 3">
            <a:extLst>
              <a:ext uri="{FF2B5EF4-FFF2-40B4-BE49-F238E27FC236}">
                <a16:creationId xmlns:a16="http://schemas.microsoft.com/office/drawing/2014/main" id="{F0880204-07D1-4A24-9BAD-0CE45B9E5431}"/>
              </a:ext>
            </a:extLst>
          </p:cNvPr>
          <p:cNvPicPr>
            <a:picLocks noChangeAspect="1"/>
          </p:cNvPicPr>
          <p:nvPr/>
        </p:nvPicPr>
        <p:blipFill>
          <a:blip r:embed="rId2"/>
          <a:stretch>
            <a:fillRect/>
          </a:stretch>
        </p:blipFill>
        <p:spPr>
          <a:xfrm>
            <a:off x="9082246" y="1325475"/>
            <a:ext cx="2846861" cy="1327785"/>
          </a:xfrm>
          <a:prstGeom prst="rect">
            <a:avLst/>
          </a:prstGeom>
        </p:spPr>
      </p:pic>
      <p:pic>
        <p:nvPicPr>
          <p:cNvPr id="5" name="Picture 4">
            <a:extLst>
              <a:ext uri="{FF2B5EF4-FFF2-40B4-BE49-F238E27FC236}">
                <a16:creationId xmlns:a16="http://schemas.microsoft.com/office/drawing/2014/main" id="{3E3D58B6-B637-47A3-96FE-B3F8D718467D}"/>
              </a:ext>
            </a:extLst>
          </p:cNvPr>
          <p:cNvPicPr>
            <a:picLocks noChangeAspect="1"/>
          </p:cNvPicPr>
          <p:nvPr/>
        </p:nvPicPr>
        <p:blipFill>
          <a:blip r:embed="rId3"/>
          <a:stretch>
            <a:fillRect/>
          </a:stretch>
        </p:blipFill>
        <p:spPr>
          <a:xfrm>
            <a:off x="1512569" y="1382517"/>
            <a:ext cx="2505075" cy="2647950"/>
          </a:xfrm>
          <a:prstGeom prst="rect">
            <a:avLst/>
          </a:prstGeom>
        </p:spPr>
      </p:pic>
      <p:pic>
        <p:nvPicPr>
          <p:cNvPr id="7" name="Picture 6">
            <a:extLst>
              <a:ext uri="{FF2B5EF4-FFF2-40B4-BE49-F238E27FC236}">
                <a16:creationId xmlns:a16="http://schemas.microsoft.com/office/drawing/2014/main" id="{E7C4EA38-938D-4304-8D3F-0311F705B218}"/>
              </a:ext>
            </a:extLst>
          </p:cNvPr>
          <p:cNvPicPr>
            <a:picLocks noChangeAspect="1"/>
          </p:cNvPicPr>
          <p:nvPr/>
        </p:nvPicPr>
        <p:blipFill>
          <a:blip r:embed="rId4"/>
          <a:stretch>
            <a:fillRect/>
          </a:stretch>
        </p:blipFill>
        <p:spPr>
          <a:xfrm>
            <a:off x="4044212" y="1421455"/>
            <a:ext cx="1743075" cy="1962150"/>
          </a:xfrm>
          <a:prstGeom prst="rect">
            <a:avLst/>
          </a:prstGeom>
        </p:spPr>
      </p:pic>
      <p:pic>
        <p:nvPicPr>
          <p:cNvPr id="8" name="Picture 7">
            <a:extLst>
              <a:ext uri="{FF2B5EF4-FFF2-40B4-BE49-F238E27FC236}">
                <a16:creationId xmlns:a16="http://schemas.microsoft.com/office/drawing/2014/main" id="{C68992C6-E74E-4DFF-8B98-9888D1F2EF38}"/>
              </a:ext>
            </a:extLst>
          </p:cNvPr>
          <p:cNvPicPr>
            <a:picLocks noChangeAspect="1"/>
          </p:cNvPicPr>
          <p:nvPr/>
        </p:nvPicPr>
        <p:blipFill>
          <a:blip r:embed="rId5"/>
          <a:stretch>
            <a:fillRect/>
          </a:stretch>
        </p:blipFill>
        <p:spPr>
          <a:xfrm>
            <a:off x="5728334" y="4167370"/>
            <a:ext cx="2038350" cy="1819275"/>
          </a:xfrm>
          <a:prstGeom prst="rect">
            <a:avLst/>
          </a:prstGeom>
        </p:spPr>
      </p:pic>
      <p:pic>
        <p:nvPicPr>
          <p:cNvPr id="9" name="Picture 8">
            <a:extLst>
              <a:ext uri="{FF2B5EF4-FFF2-40B4-BE49-F238E27FC236}">
                <a16:creationId xmlns:a16="http://schemas.microsoft.com/office/drawing/2014/main" id="{FA904C04-CBB6-47A2-9A8D-205BFAA1F1CB}"/>
              </a:ext>
            </a:extLst>
          </p:cNvPr>
          <p:cNvPicPr>
            <a:picLocks noChangeAspect="1"/>
          </p:cNvPicPr>
          <p:nvPr/>
        </p:nvPicPr>
        <p:blipFill>
          <a:blip r:embed="rId6"/>
          <a:stretch>
            <a:fillRect/>
          </a:stretch>
        </p:blipFill>
        <p:spPr>
          <a:xfrm>
            <a:off x="7829709" y="4167370"/>
            <a:ext cx="3724275" cy="2466975"/>
          </a:xfrm>
          <a:prstGeom prst="rect">
            <a:avLst/>
          </a:prstGeom>
        </p:spPr>
      </p:pic>
      <p:pic>
        <p:nvPicPr>
          <p:cNvPr id="10" name="Picture 9">
            <a:extLst>
              <a:ext uri="{FF2B5EF4-FFF2-40B4-BE49-F238E27FC236}">
                <a16:creationId xmlns:a16="http://schemas.microsoft.com/office/drawing/2014/main" id="{8FA48B22-12D2-48E6-B7B8-83E8A0DDFD71}"/>
              </a:ext>
            </a:extLst>
          </p:cNvPr>
          <p:cNvPicPr>
            <a:picLocks noChangeAspect="1"/>
          </p:cNvPicPr>
          <p:nvPr/>
        </p:nvPicPr>
        <p:blipFill>
          <a:blip r:embed="rId6"/>
          <a:stretch>
            <a:fillRect/>
          </a:stretch>
        </p:blipFill>
        <p:spPr>
          <a:xfrm>
            <a:off x="1512569" y="4143782"/>
            <a:ext cx="3724275" cy="2466975"/>
          </a:xfrm>
          <a:prstGeom prst="rect">
            <a:avLst/>
          </a:prstGeom>
        </p:spPr>
      </p:pic>
    </p:spTree>
    <p:extLst>
      <p:ext uri="{BB962C8B-B14F-4D97-AF65-F5344CB8AC3E}">
        <p14:creationId xmlns:p14="http://schemas.microsoft.com/office/powerpoint/2010/main" val="2334245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6D1B-6928-4786-AE9B-230DD35FABEB}"/>
              </a:ext>
            </a:extLst>
          </p:cNvPr>
          <p:cNvSpPr>
            <a:spLocks noGrp="1"/>
          </p:cNvSpPr>
          <p:nvPr>
            <p:ph type="title"/>
          </p:nvPr>
        </p:nvSpPr>
        <p:spPr>
          <a:xfrm>
            <a:off x="2592925" y="144050"/>
            <a:ext cx="8911687" cy="633190"/>
          </a:xfrm>
        </p:spPr>
        <p:txBody>
          <a:bodyPr>
            <a:normAutofit fontScale="90000"/>
          </a:bodyPr>
          <a:lstStyle/>
          <a:p>
            <a:r>
              <a:rPr lang="en-US" b="1" dirty="0"/>
              <a:t>Set Operations</a:t>
            </a:r>
            <a:endParaRPr lang="en-US" dirty="0"/>
          </a:p>
        </p:txBody>
      </p:sp>
      <p:pic>
        <p:nvPicPr>
          <p:cNvPr id="5" name="Content Placeholder 4">
            <a:extLst>
              <a:ext uri="{FF2B5EF4-FFF2-40B4-BE49-F238E27FC236}">
                <a16:creationId xmlns:a16="http://schemas.microsoft.com/office/drawing/2014/main" id="{E996E4E3-1CE8-4A4F-93B7-4A51AE3D83F6}"/>
              </a:ext>
            </a:extLst>
          </p:cNvPr>
          <p:cNvPicPr>
            <a:picLocks noGrp="1" noChangeAspect="1"/>
          </p:cNvPicPr>
          <p:nvPr>
            <p:ph idx="1"/>
          </p:nvPr>
        </p:nvPicPr>
        <p:blipFill>
          <a:blip r:embed="rId2"/>
          <a:stretch>
            <a:fillRect/>
          </a:stretch>
        </p:blipFill>
        <p:spPr>
          <a:xfrm>
            <a:off x="5954028" y="605789"/>
            <a:ext cx="2371725" cy="1095375"/>
          </a:xfrm>
          <a:prstGeom prst="rect">
            <a:avLst/>
          </a:prstGeom>
        </p:spPr>
      </p:pic>
      <p:pic>
        <p:nvPicPr>
          <p:cNvPr id="4" name="Picture 3">
            <a:extLst>
              <a:ext uri="{FF2B5EF4-FFF2-40B4-BE49-F238E27FC236}">
                <a16:creationId xmlns:a16="http://schemas.microsoft.com/office/drawing/2014/main" id="{3C27B6B9-F4F3-43A8-82EF-08CD4BA0295B}"/>
              </a:ext>
            </a:extLst>
          </p:cNvPr>
          <p:cNvPicPr>
            <a:picLocks noChangeAspect="1"/>
          </p:cNvPicPr>
          <p:nvPr/>
        </p:nvPicPr>
        <p:blipFill>
          <a:blip r:embed="rId3"/>
          <a:stretch>
            <a:fillRect/>
          </a:stretch>
        </p:blipFill>
        <p:spPr>
          <a:xfrm>
            <a:off x="8418512" y="566738"/>
            <a:ext cx="2462848" cy="1375850"/>
          </a:xfrm>
          <a:prstGeom prst="rect">
            <a:avLst/>
          </a:prstGeom>
        </p:spPr>
      </p:pic>
      <p:pic>
        <p:nvPicPr>
          <p:cNvPr id="6" name="Picture 5">
            <a:extLst>
              <a:ext uri="{FF2B5EF4-FFF2-40B4-BE49-F238E27FC236}">
                <a16:creationId xmlns:a16="http://schemas.microsoft.com/office/drawing/2014/main" id="{F72D8871-C519-4064-97EE-628AC6079F79}"/>
              </a:ext>
            </a:extLst>
          </p:cNvPr>
          <p:cNvPicPr>
            <a:picLocks noChangeAspect="1"/>
          </p:cNvPicPr>
          <p:nvPr/>
        </p:nvPicPr>
        <p:blipFill>
          <a:blip r:embed="rId4"/>
          <a:stretch>
            <a:fillRect/>
          </a:stretch>
        </p:blipFill>
        <p:spPr>
          <a:xfrm>
            <a:off x="3979395" y="659416"/>
            <a:ext cx="1861553" cy="1155447"/>
          </a:xfrm>
          <a:prstGeom prst="rect">
            <a:avLst/>
          </a:prstGeom>
        </p:spPr>
      </p:pic>
      <p:pic>
        <p:nvPicPr>
          <p:cNvPr id="7" name="Picture 6">
            <a:extLst>
              <a:ext uri="{FF2B5EF4-FFF2-40B4-BE49-F238E27FC236}">
                <a16:creationId xmlns:a16="http://schemas.microsoft.com/office/drawing/2014/main" id="{D8AE32B4-0946-48B4-B6FA-5609CE20D7AC}"/>
              </a:ext>
            </a:extLst>
          </p:cNvPr>
          <p:cNvPicPr>
            <a:picLocks noChangeAspect="1"/>
          </p:cNvPicPr>
          <p:nvPr/>
        </p:nvPicPr>
        <p:blipFill>
          <a:blip r:embed="rId5"/>
          <a:stretch>
            <a:fillRect/>
          </a:stretch>
        </p:blipFill>
        <p:spPr>
          <a:xfrm>
            <a:off x="8418512" y="1937592"/>
            <a:ext cx="2462848" cy="1528044"/>
          </a:xfrm>
          <a:prstGeom prst="rect">
            <a:avLst/>
          </a:prstGeom>
        </p:spPr>
      </p:pic>
      <p:pic>
        <p:nvPicPr>
          <p:cNvPr id="8" name="Picture 7">
            <a:extLst>
              <a:ext uri="{FF2B5EF4-FFF2-40B4-BE49-F238E27FC236}">
                <a16:creationId xmlns:a16="http://schemas.microsoft.com/office/drawing/2014/main" id="{C5EBA611-EBC9-45D4-B6BC-2D2EA23C98D0}"/>
              </a:ext>
            </a:extLst>
          </p:cNvPr>
          <p:cNvPicPr>
            <a:picLocks noChangeAspect="1"/>
          </p:cNvPicPr>
          <p:nvPr/>
        </p:nvPicPr>
        <p:blipFill>
          <a:blip r:embed="rId6"/>
          <a:stretch>
            <a:fillRect/>
          </a:stretch>
        </p:blipFill>
        <p:spPr>
          <a:xfrm>
            <a:off x="5997296" y="1937592"/>
            <a:ext cx="1485900" cy="933450"/>
          </a:xfrm>
          <a:prstGeom prst="rect">
            <a:avLst/>
          </a:prstGeom>
        </p:spPr>
      </p:pic>
      <p:pic>
        <p:nvPicPr>
          <p:cNvPr id="9" name="Picture 8">
            <a:extLst>
              <a:ext uri="{FF2B5EF4-FFF2-40B4-BE49-F238E27FC236}">
                <a16:creationId xmlns:a16="http://schemas.microsoft.com/office/drawing/2014/main" id="{A7FD1737-088C-4F5D-9DBB-7306D430A3D5}"/>
              </a:ext>
            </a:extLst>
          </p:cNvPr>
          <p:cNvPicPr>
            <a:picLocks noChangeAspect="1"/>
          </p:cNvPicPr>
          <p:nvPr/>
        </p:nvPicPr>
        <p:blipFill>
          <a:blip r:embed="rId7"/>
          <a:stretch>
            <a:fillRect/>
          </a:stretch>
        </p:blipFill>
        <p:spPr>
          <a:xfrm>
            <a:off x="3192998" y="1907522"/>
            <a:ext cx="2647950" cy="1381125"/>
          </a:xfrm>
          <a:prstGeom prst="rect">
            <a:avLst/>
          </a:prstGeom>
        </p:spPr>
      </p:pic>
      <p:pic>
        <p:nvPicPr>
          <p:cNvPr id="10" name="Picture 9">
            <a:extLst>
              <a:ext uri="{FF2B5EF4-FFF2-40B4-BE49-F238E27FC236}">
                <a16:creationId xmlns:a16="http://schemas.microsoft.com/office/drawing/2014/main" id="{D6BC8B09-F3CF-4530-83FA-4630BEFD906C}"/>
              </a:ext>
            </a:extLst>
          </p:cNvPr>
          <p:cNvPicPr>
            <a:picLocks noChangeAspect="1"/>
          </p:cNvPicPr>
          <p:nvPr/>
        </p:nvPicPr>
        <p:blipFill>
          <a:blip r:embed="rId8"/>
          <a:stretch>
            <a:fillRect/>
          </a:stretch>
        </p:blipFill>
        <p:spPr>
          <a:xfrm>
            <a:off x="8440578" y="3486662"/>
            <a:ext cx="2418716" cy="1577038"/>
          </a:xfrm>
          <a:prstGeom prst="rect">
            <a:avLst/>
          </a:prstGeom>
        </p:spPr>
      </p:pic>
      <p:pic>
        <p:nvPicPr>
          <p:cNvPr id="11" name="Picture 10">
            <a:extLst>
              <a:ext uri="{FF2B5EF4-FFF2-40B4-BE49-F238E27FC236}">
                <a16:creationId xmlns:a16="http://schemas.microsoft.com/office/drawing/2014/main" id="{DFDAC96A-0F1A-4A9C-BDC1-417DEF381A6A}"/>
              </a:ext>
            </a:extLst>
          </p:cNvPr>
          <p:cNvPicPr>
            <a:picLocks noChangeAspect="1"/>
          </p:cNvPicPr>
          <p:nvPr/>
        </p:nvPicPr>
        <p:blipFill>
          <a:blip r:embed="rId9"/>
          <a:stretch>
            <a:fillRect/>
          </a:stretch>
        </p:blipFill>
        <p:spPr>
          <a:xfrm>
            <a:off x="5997296" y="3314098"/>
            <a:ext cx="1422395" cy="1032822"/>
          </a:xfrm>
          <a:prstGeom prst="rect">
            <a:avLst/>
          </a:prstGeom>
        </p:spPr>
      </p:pic>
      <p:pic>
        <p:nvPicPr>
          <p:cNvPr id="12" name="Picture 11">
            <a:extLst>
              <a:ext uri="{FF2B5EF4-FFF2-40B4-BE49-F238E27FC236}">
                <a16:creationId xmlns:a16="http://schemas.microsoft.com/office/drawing/2014/main" id="{6F549873-609C-4F50-A851-A54717DF0433}"/>
              </a:ext>
            </a:extLst>
          </p:cNvPr>
          <p:cNvPicPr>
            <a:picLocks noChangeAspect="1"/>
          </p:cNvPicPr>
          <p:nvPr/>
        </p:nvPicPr>
        <p:blipFill>
          <a:blip r:embed="rId10"/>
          <a:stretch>
            <a:fillRect/>
          </a:stretch>
        </p:blipFill>
        <p:spPr>
          <a:xfrm>
            <a:off x="3717928" y="3314098"/>
            <a:ext cx="2135873" cy="1729040"/>
          </a:xfrm>
          <a:prstGeom prst="rect">
            <a:avLst/>
          </a:prstGeom>
        </p:spPr>
      </p:pic>
      <p:pic>
        <p:nvPicPr>
          <p:cNvPr id="13" name="Picture 12">
            <a:extLst>
              <a:ext uri="{FF2B5EF4-FFF2-40B4-BE49-F238E27FC236}">
                <a16:creationId xmlns:a16="http://schemas.microsoft.com/office/drawing/2014/main" id="{75D30171-A4CE-4AD1-B730-D750F6A1C9F2}"/>
              </a:ext>
            </a:extLst>
          </p:cNvPr>
          <p:cNvPicPr>
            <a:picLocks noChangeAspect="1"/>
          </p:cNvPicPr>
          <p:nvPr/>
        </p:nvPicPr>
        <p:blipFill>
          <a:blip r:embed="rId11"/>
          <a:stretch>
            <a:fillRect/>
          </a:stretch>
        </p:blipFill>
        <p:spPr>
          <a:xfrm>
            <a:off x="8440578" y="5191126"/>
            <a:ext cx="2418716" cy="1544800"/>
          </a:xfrm>
          <a:prstGeom prst="rect">
            <a:avLst/>
          </a:prstGeom>
        </p:spPr>
      </p:pic>
      <p:pic>
        <p:nvPicPr>
          <p:cNvPr id="14" name="Picture 13">
            <a:extLst>
              <a:ext uri="{FF2B5EF4-FFF2-40B4-BE49-F238E27FC236}">
                <a16:creationId xmlns:a16="http://schemas.microsoft.com/office/drawing/2014/main" id="{63CD0EA3-F083-4CB4-B5A9-035E3C672EFD}"/>
              </a:ext>
            </a:extLst>
          </p:cNvPr>
          <p:cNvPicPr>
            <a:picLocks noChangeAspect="1"/>
          </p:cNvPicPr>
          <p:nvPr/>
        </p:nvPicPr>
        <p:blipFill>
          <a:blip r:embed="rId12"/>
          <a:stretch>
            <a:fillRect/>
          </a:stretch>
        </p:blipFill>
        <p:spPr>
          <a:xfrm>
            <a:off x="5986045" y="5144467"/>
            <a:ext cx="2000250" cy="1200150"/>
          </a:xfrm>
          <a:prstGeom prst="rect">
            <a:avLst/>
          </a:prstGeom>
        </p:spPr>
      </p:pic>
      <p:pic>
        <p:nvPicPr>
          <p:cNvPr id="15" name="Picture 14">
            <a:extLst>
              <a:ext uri="{FF2B5EF4-FFF2-40B4-BE49-F238E27FC236}">
                <a16:creationId xmlns:a16="http://schemas.microsoft.com/office/drawing/2014/main" id="{878905F8-B3E1-4DE1-B882-8DC9B44FC862}"/>
              </a:ext>
            </a:extLst>
          </p:cNvPr>
          <p:cNvPicPr>
            <a:picLocks noChangeAspect="1"/>
          </p:cNvPicPr>
          <p:nvPr/>
        </p:nvPicPr>
        <p:blipFill>
          <a:blip r:embed="rId13"/>
          <a:stretch>
            <a:fillRect/>
          </a:stretch>
        </p:blipFill>
        <p:spPr>
          <a:xfrm>
            <a:off x="2520051" y="5144467"/>
            <a:ext cx="3333750" cy="1362075"/>
          </a:xfrm>
          <a:prstGeom prst="rect">
            <a:avLst/>
          </a:prstGeom>
        </p:spPr>
      </p:pic>
    </p:spTree>
    <p:extLst>
      <p:ext uri="{BB962C8B-B14F-4D97-AF65-F5344CB8AC3E}">
        <p14:creationId xmlns:p14="http://schemas.microsoft.com/office/powerpoint/2010/main" val="1028923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4E6A-8DD5-4385-B3A0-4E7BB208FAEA}"/>
              </a:ext>
            </a:extLst>
          </p:cNvPr>
          <p:cNvSpPr>
            <a:spLocks noGrp="1"/>
          </p:cNvSpPr>
          <p:nvPr>
            <p:ph type="title"/>
          </p:nvPr>
        </p:nvSpPr>
        <p:spPr/>
        <p:txBody>
          <a:bodyPr/>
          <a:lstStyle/>
          <a:p>
            <a:r>
              <a:rPr lang="en-US" dirty="0"/>
              <a:t>Sets Methods</a:t>
            </a:r>
          </a:p>
        </p:txBody>
      </p:sp>
      <p:graphicFrame>
        <p:nvGraphicFramePr>
          <p:cNvPr id="5" name="Content Placeholder 4">
            <a:extLst>
              <a:ext uri="{FF2B5EF4-FFF2-40B4-BE49-F238E27FC236}">
                <a16:creationId xmlns:a16="http://schemas.microsoft.com/office/drawing/2014/main" id="{8A11F1C6-C87F-42C3-9B6C-297408C9ACBE}"/>
              </a:ext>
            </a:extLst>
          </p:cNvPr>
          <p:cNvGraphicFramePr>
            <a:graphicFrameLocks noGrp="1"/>
          </p:cNvGraphicFramePr>
          <p:nvPr>
            <p:ph idx="1"/>
            <p:extLst>
              <p:ext uri="{D42A27DB-BD31-4B8C-83A1-F6EECF244321}">
                <p14:modId xmlns:p14="http://schemas.microsoft.com/office/powerpoint/2010/main" val="2433310426"/>
              </p:ext>
            </p:extLst>
          </p:nvPr>
        </p:nvGraphicFramePr>
        <p:xfrm>
          <a:off x="2105055" y="1330036"/>
          <a:ext cx="7631083" cy="5527965"/>
        </p:xfrm>
        <a:graphic>
          <a:graphicData uri="http://schemas.openxmlformats.org/drawingml/2006/table">
            <a:tbl>
              <a:tblPr rtl="1" bandRow="1">
                <a:tableStyleId>{5C22544A-7EE6-4342-B048-85BDC9FD1C3A}</a:tableStyleId>
              </a:tblPr>
              <a:tblGrid>
                <a:gridCol w="2778543">
                  <a:extLst>
                    <a:ext uri="{9D8B030D-6E8A-4147-A177-3AD203B41FA5}">
                      <a16:colId xmlns:a16="http://schemas.microsoft.com/office/drawing/2014/main" val="1296300478"/>
                    </a:ext>
                  </a:extLst>
                </a:gridCol>
                <a:gridCol w="4852540">
                  <a:extLst>
                    <a:ext uri="{9D8B030D-6E8A-4147-A177-3AD203B41FA5}">
                      <a16:colId xmlns:a16="http://schemas.microsoft.com/office/drawing/2014/main" val="1162430543"/>
                    </a:ext>
                  </a:extLst>
                </a:gridCol>
              </a:tblGrid>
              <a:tr h="273929">
                <a:tc>
                  <a:txBody>
                    <a:bodyPr/>
                    <a:lstStyle/>
                    <a:p>
                      <a:pPr algn="r" rtl="1">
                        <a:lnSpc>
                          <a:spcPct val="115000"/>
                        </a:lnSpc>
                        <a:spcAft>
                          <a:spcPts val="0"/>
                        </a:spcAft>
                      </a:pPr>
                      <a:r>
                        <a:rPr lang="en-US" sz="1100" u="sng">
                          <a:effectLst/>
                          <a:hlinkClick r:id="rId2"/>
                        </a:rPr>
                        <a:t>add()</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מוסיף אלמנט לסט</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07649285"/>
                  </a:ext>
                </a:extLst>
              </a:tr>
              <a:tr h="273929">
                <a:tc>
                  <a:txBody>
                    <a:bodyPr/>
                    <a:lstStyle/>
                    <a:p>
                      <a:pPr algn="r" rtl="1">
                        <a:lnSpc>
                          <a:spcPct val="115000"/>
                        </a:lnSpc>
                        <a:spcAft>
                          <a:spcPts val="0"/>
                        </a:spcAft>
                      </a:pPr>
                      <a:r>
                        <a:rPr lang="en-US" sz="1100" u="sng">
                          <a:effectLst/>
                          <a:hlinkClick r:id="rId3"/>
                        </a:rPr>
                        <a:t>clear()</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מסיר את כל האלמנטים מהסט</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19124855"/>
                  </a:ext>
                </a:extLst>
              </a:tr>
              <a:tr h="273929">
                <a:tc>
                  <a:txBody>
                    <a:bodyPr/>
                    <a:lstStyle/>
                    <a:p>
                      <a:pPr algn="r" rtl="1">
                        <a:lnSpc>
                          <a:spcPct val="115000"/>
                        </a:lnSpc>
                        <a:spcAft>
                          <a:spcPts val="0"/>
                        </a:spcAft>
                      </a:pPr>
                      <a:r>
                        <a:rPr lang="en-US" sz="1100" u="sng">
                          <a:effectLst/>
                          <a:hlinkClick r:id="rId4"/>
                        </a:rPr>
                        <a:t>copy()</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מחזירה עותק של הסט</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89299714"/>
                  </a:ext>
                </a:extLst>
              </a:tr>
              <a:tr h="273929">
                <a:tc>
                  <a:txBody>
                    <a:bodyPr/>
                    <a:lstStyle/>
                    <a:p>
                      <a:pPr algn="r" rtl="1">
                        <a:lnSpc>
                          <a:spcPct val="115000"/>
                        </a:lnSpc>
                        <a:spcAft>
                          <a:spcPts val="0"/>
                        </a:spcAft>
                      </a:pPr>
                      <a:r>
                        <a:rPr lang="en-US" sz="1100" u="sng">
                          <a:effectLst/>
                          <a:hlinkClick r:id="rId5"/>
                        </a:rPr>
                        <a:t>difference()</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מחזירה את ההפרש של שתי קבוצות או יותר כסט חדש</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74399742"/>
                  </a:ext>
                </a:extLst>
              </a:tr>
              <a:tr h="273929">
                <a:tc>
                  <a:txBody>
                    <a:bodyPr/>
                    <a:lstStyle/>
                    <a:p>
                      <a:pPr algn="r" rtl="1">
                        <a:lnSpc>
                          <a:spcPct val="115000"/>
                        </a:lnSpc>
                        <a:spcAft>
                          <a:spcPts val="0"/>
                        </a:spcAft>
                      </a:pPr>
                      <a:r>
                        <a:rPr lang="en-US" sz="1100" u="sng">
                          <a:effectLst/>
                          <a:hlinkClick r:id="rId6"/>
                        </a:rPr>
                        <a:t>difference_update()</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מסיר את כל האלמנטים של קבוצה אחרת מהסט הזה</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99846616"/>
                  </a:ext>
                </a:extLst>
              </a:tr>
              <a:tr h="565633">
                <a:tc>
                  <a:txBody>
                    <a:bodyPr/>
                    <a:lstStyle/>
                    <a:p>
                      <a:pPr algn="r" rtl="1">
                        <a:lnSpc>
                          <a:spcPct val="115000"/>
                        </a:lnSpc>
                        <a:spcAft>
                          <a:spcPts val="0"/>
                        </a:spcAft>
                      </a:pPr>
                      <a:r>
                        <a:rPr lang="en-US" sz="1100" u="sng">
                          <a:effectLst/>
                          <a:hlinkClick r:id="rId7"/>
                        </a:rPr>
                        <a:t>discard()</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מסיר אלמנט מהתפאורה אם הוא חבר. (אל תעשה דבר אם האלמנט אינו מוגדר)</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80066237"/>
                  </a:ext>
                </a:extLst>
              </a:tr>
              <a:tr h="273929">
                <a:tc>
                  <a:txBody>
                    <a:bodyPr/>
                    <a:lstStyle/>
                    <a:p>
                      <a:pPr algn="r" rtl="1">
                        <a:lnSpc>
                          <a:spcPct val="115000"/>
                        </a:lnSpc>
                        <a:spcAft>
                          <a:spcPts val="0"/>
                        </a:spcAft>
                      </a:pPr>
                      <a:r>
                        <a:rPr lang="en-US" sz="1100" u="sng">
                          <a:effectLst/>
                          <a:hlinkClick r:id="rId8"/>
                        </a:rPr>
                        <a:t>intersection()</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מחזירה את הצומת של שתי קבוצות כסט חדש</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45792614"/>
                  </a:ext>
                </a:extLst>
              </a:tr>
              <a:tr h="273929">
                <a:tc>
                  <a:txBody>
                    <a:bodyPr/>
                    <a:lstStyle/>
                    <a:p>
                      <a:pPr algn="r" rtl="1">
                        <a:lnSpc>
                          <a:spcPct val="115000"/>
                        </a:lnSpc>
                        <a:spcAft>
                          <a:spcPts val="0"/>
                        </a:spcAft>
                      </a:pPr>
                      <a:r>
                        <a:rPr lang="en-US" sz="1100" u="sng">
                          <a:effectLst/>
                          <a:hlinkClick r:id="rId9"/>
                        </a:rPr>
                        <a:t>intersection_update()</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מעדכן את הסט בצומת עצמו ושל אחר</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59354849"/>
                  </a:ext>
                </a:extLst>
              </a:tr>
              <a:tr h="272680">
                <a:tc>
                  <a:txBody>
                    <a:bodyPr/>
                    <a:lstStyle/>
                    <a:p>
                      <a:pPr algn="r" rtl="1">
                        <a:lnSpc>
                          <a:spcPct val="115000"/>
                        </a:lnSpc>
                        <a:spcAft>
                          <a:spcPts val="0"/>
                        </a:spcAft>
                      </a:pPr>
                      <a:r>
                        <a:rPr lang="en-US" sz="1100" u="sng">
                          <a:effectLst/>
                          <a:hlinkClick r:id="rId10"/>
                        </a:rPr>
                        <a:t>isdisjoint()</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חוזר נכון אם לשתי מערכות יש צומת</a:t>
                      </a:r>
                      <a:r>
                        <a:rPr lang="en-US" sz="1100">
                          <a:effectLst/>
                        </a:rPr>
                        <a:t> null</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37655189"/>
                  </a:ext>
                </a:extLst>
              </a:tr>
              <a:tr h="273929">
                <a:tc>
                  <a:txBody>
                    <a:bodyPr/>
                    <a:lstStyle/>
                    <a:p>
                      <a:pPr algn="r" rtl="1">
                        <a:lnSpc>
                          <a:spcPct val="115000"/>
                        </a:lnSpc>
                        <a:spcAft>
                          <a:spcPts val="0"/>
                        </a:spcAft>
                      </a:pPr>
                      <a:r>
                        <a:rPr lang="en-US" sz="1100" u="sng">
                          <a:effectLst/>
                          <a:hlinkClick r:id="rId11"/>
                        </a:rPr>
                        <a:t>issubset()</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חוזר נכון אם קבוצה אחרת מכילה קבוצה זו</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58634712"/>
                  </a:ext>
                </a:extLst>
              </a:tr>
              <a:tr h="273929">
                <a:tc>
                  <a:txBody>
                    <a:bodyPr/>
                    <a:lstStyle/>
                    <a:p>
                      <a:pPr algn="r" rtl="1">
                        <a:lnSpc>
                          <a:spcPct val="115000"/>
                        </a:lnSpc>
                        <a:spcAft>
                          <a:spcPts val="0"/>
                        </a:spcAft>
                      </a:pPr>
                      <a:r>
                        <a:rPr lang="en-US" sz="1100" u="sng">
                          <a:effectLst/>
                          <a:hlinkClick r:id="rId12"/>
                        </a:rPr>
                        <a:t>issuperset()</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חוזר נכון אם קבוצה זו מכילה קבוצה אחרת</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11890311"/>
                  </a:ext>
                </a:extLst>
              </a:tr>
              <a:tr h="565633">
                <a:tc>
                  <a:txBody>
                    <a:bodyPr/>
                    <a:lstStyle/>
                    <a:p>
                      <a:pPr algn="r" rtl="1">
                        <a:lnSpc>
                          <a:spcPct val="115000"/>
                        </a:lnSpc>
                        <a:spcAft>
                          <a:spcPts val="0"/>
                        </a:spcAft>
                      </a:pPr>
                      <a:r>
                        <a:rPr lang="en-US" sz="1100" u="sng">
                          <a:effectLst/>
                          <a:hlinkClick r:id="rId13"/>
                        </a:rPr>
                        <a:t>pop()</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מסיר ומחזיר אלמנט מוגדר שרירותי. הרם את</a:t>
                      </a:r>
                      <a:r>
                        <a:rPr lang="en-US" sz="1100">
                          <a:effectLst/>
                        </a:rPr>
                        <a:t> KeyError </a:t>
                      </a:r>
                      <a:r>
                        <a:rPr lang="he-IL" sz="1100">
                          <a:effectLst/>
                        </a:rPr>
                        <a:t>אם הסט הוא ריק</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01137197"/>
                  </a:ext>
                </a:extLst>
              </a:tr>
              <a:tr h="272680">
                <a:tc>
                  <a:txBody>
                    <a:bodyPr/>
                    <a:lstStyle/>
                    <a:p>
                      <a:pPr algn="r" rtl="1">
                        <a:lnSpc>
                          <a:spcPct val="115000"/>
                        </a:lnSpc>
                        <a:spcAft>
                          <a:spcPts val="0"/>
                        </a:spcAft>
                      </a:pPr>
                      <a:r>
                        <a:rPr lang="en-US" sz="1100" u="sng">
                          <a:effectLst/>
                          <a:hlinkClick r:id="rId14"/>
                        </a:rPr>
                        <a:t>remove()</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מסיר אלמנט מהסט. אם האלמנט אינו חבר, הרם</a:t>
                      </a:r>
                      <a:r>
                        <a:rPr lang="en-US" sz="1100">
                          <a:effectLst/>
                        </a:rPr>
                        <a:t> KeyError</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73937948"/>
                  </a:ext>
                </a:extLst>
              </a:tr>
              <a:tr h="273929">
                <a:tc>
                  <a:txBody>
                    <a:bodyPr/>
                    <a:lstStyle/>
                    <a:p>
                      <a:pPr algn="r" rtl="1">
                        <a:lnSpc>
                          <a:spcPct val="115000"/>
                        </a:lnSpc>
                        <a:spcAft>
                          <a:spcPts val="0"/>
                        </a:spcAft>
                      </a:pPr>
                      <a:r>
                        <a:rPr lang="en-US" sz="1100" u="sng">
                          <a:effectLst/>
                          <a:hlinkClick r:id="rId15"/>
                        </a:rPr>
                        <a:t>symmetric_difference()</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מחזירה את ההבדל הסימטרי של שתי סטים כסט חדש</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44904889"/>
                  </a:ext>
                </a:extLst>
              </a:tr>
              <a:tr h="564191">
                <a:tc>
                  <a:txBody>
                    <a:bodyPr/>
                    <a:lstStyle/>
                    <a:p>
                      <a:pPr algn="r" rtl="1">
                        <a:lnSpc>
                          <a:spcPct val="115000"/>
                        </a:lnSpc>
                        <a:spcAft>
                          <a:spcPts val="0"/>
                        </a:spcAft>
                      </a:pPr>
                      <a:r>
                        <a:rPr lang="en-US" sz="1100" u="sng">
                          <a:effectLst/>
                          <a:hlinkClick r:id="rId16"/>
                        </a:rPr>
                        <a:t>symmetric_difference_update()</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מעדכן סט עם ההבדל הסימטרי של עצמו ואחר</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60294218"/>
                  </a:ext>
                </a:extLst>
              </a:tr>
              <a:tr h="273929">
                <a:tc>
                  <a:txBody>
                    <a:bodyPr/>
                    <a:lstStyle/>
                    <a:p>
                      <a:pPr algn="r" rtl="1">
                        <a:lnSpc>
                          <a:spcPct val="115000"/>
                        </a:lnSpc>
                        <a:spcAft>
                          <a:spcPts val="0"/>
                        </a:spcAft>
                      </a:pPr>
                      <a:r>
                        <a:rPr lang="en-US" sz="1100" u="sng">
                          <a:effectLst/>
                          <a:hlinkClick r:id="rId17"/>
                        </a:rPr>
                        <a:t>union()</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מחזירה את איחוד הסטים בסט חדש</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16156338"/>
                  </a:ext>
                </a:extLst>
              </a:tr>
              <a:tr h="273929">
                <a:tc>
                  <a:txBody>
                    <a:bodyPr/>
                    <a:lstStyle/>
                    <a:p>
                      <a:pPr algn="r" rtl="1">
                        <a:lnSpc>
                          <a:spcPct val="115000"/>
                        </a:lnSpc>
                        <a:spcAft>
                          <a:spcPts val="0"/>
                        </a:spcAft>
                      </a:pPr>
                      <a:r>
                        <a:rPr lang="en-US" sz="1100" u="sng">
                          <a:effectLst/>
                          <a:hlinkClick r:id="rId18"/>
                        </a:rPr>
                        <a:t>update()</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dirty="0">
                          <a:effectLst/>
                        </a:rPr>
                        <a:t>מעדכן את הסט עם האיחוד של עצמו ושל אחרים</a:t>
                      </a:r>
                      <a:endParaRPr lang="ru-RU"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47262161"/>
                  </a:ext>
                </a:extLst>
              </a:tr>
            </a:tbl>
          </a:graphicData>
        </a:graphic>
      </p:graphicFrame>
    </p:spTree>
    <p:extLst>
      <p:ext uri="{BB962C8B-B14F-4D97-AF65-F5344CB8AC3E}">
        <p14:creationId xmlns:p14="http://schemas.microsoft.com/office/powerpoint/2010/main" val="2419449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2D64-48F8-4220-88EB-840FCE79F964}"/>
              </a:ext>
            </a:extLst>
          </p:cNvPr>
          <p:cNvSpPr>
            <a:spLocks noGrp="1"/>
          </p:cNvSpPr>
          <p:nvPr>
            <p:ph type="title"/>
          </p:nvPr>
        </p:nvSpPr>
        <p:spPr/>
        <p:txBody>
          <a:bodyPr/>
          <a:lstStyle/>
          <a:p>
            <a:pPr algn="ctr"/>
            <a:r>
              <a:rPr lang="en-US" dirty="0"/>
              <a:t>Sets functions</a:t>
            </a:r>
          </a:p>
        </p:txBody>
      </p:sp>
      <p:sp>
        <p:nvSpPr>
          <p:cNvPr id="5" name="Rectangle 4">
            <a:extLst>
              <a:ext uri="{FF2B5EF4-FFF2-40B4-BE49-F238E27FC236}">
                <a16:creationId xmlns:a16="http://schemas.microsoft.com/office/drawing/2014/main" id="{13ADEC94-0AAC-4EE1-9077-59E6F6010B28}"/>
              </a:ext>
            </a:extLst>
          </p:cNvPr>
          <p:cNvSpPr/>
          <p:nvPr/>
        </p:nvSpPr>
        <p:spPr>
          <a:xfrm>
            <a:off x="10338780" y="3700818"/>
            <a:ext cx="1165832" cy="369332"/>
          </a:xfrm>
          <a:prstGeom prst="rect">
            <a:avLst/>
          </a:prstGeom>
        </p:spPr>
        <p:txBody>
          <a:bodyPr wrap="none">
            <a:spAutoFit/>
          </a:bodyPr>
          <a:lstStyle/>
          <a:p>
            <a:r>
              <a:rPr lang="en-US" b="1" dirty="0" err="1">
                <a:solidFill>
                  <a:srgbClr val="25265E"/>
                </a:solidFill>
                <a:latin typeface="euclid_circular_a"/>
              </a:rPr>
              <a:t>Frozenset</a:t>
            </a:r>
            <a:r>
              <a:rPr lang="en-US" b="1" dirty="0">
                <a:solidFill>
                  <a:srgbClr val="25265E"/>
                </a:solidFill>
                <a:latin typeface="euclid_circular_a"/>
              </a:rPr>
              <a:t>:</a:t>
            </a:r>
            <a:endParaRPr lang="en-US" b="1" i="0" dirty="0">
              <a:solidFill>
                <a:srgbClr val="25265E"/>
              </a:solidFill>
              <a:effectLst/>
              <a:latin typeface="euclid_circular_a"/>
            </a:endParaRPr>
          </a:p>
        </p:txBody>
      </p:sp>
      <p:sp>
        <p:nvSpPr>
          <p:cNvPr id="6" name="Rectangle 5">
            <a:extLst>
              <a:ext uri="{FF2B5EF4-FFF2-40B4-BE49-F238E27FC236}">
                <a16:creationId xmlns:a16="http://schemas.microsoft.com/office/drawing/2014/main" id="{EF75BD37-013A-46F7-BC0D-FAE881C1A01A}"/>
              </a:ext>
            </a:extLst>
          </p:cNvPr>
          <p:cNvSpPr/>
          <p:nvPr/>
        </p:nvSpPr>
        <p:spPr>
          <a:xfrm>
            <a:off x="2709949" y="3729457"/>
            <a:ext cx="7628831" cy="523220"/>
          </a:xfrm>
          <a:prstGeom prst="rect">
            <a:avLst/>
          </a:prstGeom>
        </p:spPr>
        <p:txBody>
          <a:bodyPr wrap="square">
            <a:spAutoFit/>
          </a:bodyPr>
          <a:lstStyle/>
          <a:p>
            <a:pPr algn="r" rtl="1"/>
            <a:r>
              <a:rPr lang="en-US" sz="1400" dirty="0" err="1"/>
              <a:t>Frozenset</a:t>
            </a:r>
            <a:r>
              <a:rPr lang="en-US" sz="1400" dirty="0"/>
              <a:t> </a:t>
            </a:r>
            <a:r>
              <a:rPr lang="he-IL" sz="1400" dirty="0"/>
              <a:t>הוא מחלקה חדשה שלסטים שיש לה מאפיינים של סט, אך לא ניתן לשנות את האלמנטים שלו לאחר שהוקצה. בעוד שהצינורות הם רשימות בלתי ניתנות לשינוי, קפיצים הם קבוצות בלתי ניתנות לשינוי.</a:t>
            </a:r>
            <a:endParaRPr lang="en-US" sz="1400" dirty="0"/>
          </a:p>
        </p:txBody>
      </p:sp>
      <p:pic>
        <p:nvPicPr>
          <p:cNvPr id="7" name="Picture 6">
            <a:extLst>
              <a:ext uri="{FF2B5EF4-FFF2-40B4-BE49-F238E27FC236}">
                <a16:creationId xmlns:a16="http://schemas.microsoft.com/office/drawing/2014/main" id="{9E156CD4-341D-4E5A-9149-6D2E1982B400}"/>
              </a:ext>
            </a:extLst>
          </p:cNvPr>
          <p:cNvPicPr>
            <a:picLocks noChangeAspect="1"/>
          </p:cNvPicPr>
          <p:nvPr/>
        </p:nvPicPr>
        <p:blipFill>
          <a:blip r:embed="rId2"/>
          <a:stretch>
            <a:fillRect/>
          </a:stretch>
        </p:blipFill>
        <p:spPr>
          <a:xfrm>
            <a:off x="5407913" y="4351285"/>
            <a:ext cx="4937163" cy="1882605"/>
          </a:xfrm>
          <a:prstGeom prst="rect">
            <a:avLst/>
          </a:prstGeom>
        </p:spPr>
      </p:pic>
      <p:graphicFrame>
        <p:nvGraphicFramePr>
          <p:cNvPr id="9" name="Content Placeholder 8">
            <a:extLst>
              <a:ext uri="{FF2B5EF4-FFF2-40B4-BE49-F238E27FC236}">
                <a16:creationId xmlns:a16="http://schemas.microsoft.com/office/drawing/2014/main" id="{328A50BF-4422-46A9-8ADC-FA87BD26DA5D}"/>
              </a:ext>
            </a:extLst>
          </p:cNvPr>
          <p:cNvGraphicFramePr>
            <a:graphicFrameLocks noGrp="1"/>
          </p:cNvGraphicFramePr>
          <p:nvPr>
            <p:ph idx="1"/>
            <p:extLst>
              <p:ext uri="{D42A27DB-BD31-4B8C-83A1-F6EECF244321}">
                <p14:modId xmlns:p14="http://schemas.microsoft.com/office/powerpoint/2010/main" val="1370616229"/>
              </p:ext>
            </p:extLst>
          </p:nvPr>
        </p:nvGraphicFramePr>
        <p:xfrm>
          <a:off x="4256116" y="1384495"/>
          <a:ext cx="7023730" cy="2305640"/>
        </p:xfrm>
        <a:graphic>
          <a:graphicData uri="http://schemas.openxmlformats.org/drawingml/2006/table">
            <a:tbl>
              <a:tblPr rtl="1" bandRow="1">
                <a:tableStyleId>{F2DE63D5-997A-4646-A377-4702673A728D}</a:tableStyleId>
              </a:tblPr>
              <a:tblGrid>
                <a:gridCol w="1888563">
                  <a:extLst>
                    <a:ext uri="{9D8B030D-6E8A-4147-A177-3AD203B41FA5}">
                      <a16:colId xmlns:a16="http://schemas.microsoft.com/office/drawing/2014/main" val="1695736561"/>
                    </a:ext>
                  </a:extLst>
                </a:gridCol>
                <a:gridCol w="5135167">
                  <a:extLst>
                    <a:ext uri="{9D8B030D-6E8A-4147-A177-3AD203B41FA5}">
                      <a16:colId xmlns:a16="http://schemas.microsoft.com/office/drawing/2014/main" val="2151416263"/>
                    </a:ext>
                  </a:extLst>
                </a:gridCol>
              </a:tblGrid>
              <a:tr h="468088">
                <a:tc>
                  <a:txBody>
                    <a:bodyPr/>
                    <a:lstStyle/>
                    <a:p>
                      <a:pPr algn="r" rtl="1">
                        <a:lnSpc>
                          <a:spcPct val="115000"/>
                        </a:lnSpc>
                        <a:spcAft>
                          <a:spcPts val="0"/>
                        </a:spcAft>
                      </a:pPr>
                      <a:r>
                        <a:rPr lang="en-US" sz="1100" u="sng">
                          <a:effectLst/>
                          <a:hlinkClick r:id="rId3"/>
                        </a:rPr>
                        <a:t>all()</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החזר נכון אם כל האלמנטים בערכה נכונים (או אם הסט ריק)</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36535366"/>
                  </a:ext>
                </a:extLst>
              </a:tr>
              <a:tr h="467054">
                <a:tc>
                  <a:txBody>
                    <a:bodyPr/>
                    <a:lstStyle/>
                    <a:p>
                      <a:pPr algn="r" rtl="1">
                        <a:lnSpc>
                          <a:spcPct val="115000"/>
                        </a:lnSpc>
                        <a:spcAft>
                          <a:spcPts val="0"/>
                        </a:spcAft>
                      </a:pPr>
                      <a:r>
                        <a:rPr lang="en-US" sz="1100" u="sng">
                          <a:effectLst/>
                          <a:hlinkClick r:id="rId4"/>
                        </a:rPr>
                        <a:t>any()</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החזר </a:t>
                      </a:r>
                      <a:r>
                        <a:rPr lang="en-US" sz="1100">
                          <a:effectLst/>
                        </a:rPr>
                        <a:t>True </a:t>
                      </a:r>
                      <a:r>
                        <a:rPr lang="he-IL" sz="1100">
                          <a:effectLst/>
                        </a:rPr>
                        <a:t>אם אלמנט כלשהו בסט הוא נכון. אם הסט ריק, השב </a:t>
                      </a:r>
                      <a:r>
                        <a:rPr lang="ru-RU" sz="1100">
                          <a:effectLst/>
                        </a:rPr>
                        <a:t> False  </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31405291"/>
                  </a:ext>
                </a:extLst>
              </a:tr>
              <a:tr h="224058">
                <a:tc>
                  <a:txBody>
                    <a:bodyPr/>
                    <a:lstStyle/>
                    <a:p>
                      <a:pPr algn="r" rtl="1">
                        <a:lnSpc>
                          <a:spcPct val="115000"/>
                        </a:lnSpc>
                        <a:spcAft>
                          <a:spcPts val="0"/>
                        </a:spcAft>
                      </a:pPr>
                      <a:r>
                        <a:rPr lang="en-US" sz="1100" u="sng">
                          <a:effectLst/>
                          <a:hlinkClick r:id="rId5"/>
                        </a:rPr>
                        <a:t>enumerate()</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החזר אובייקט ספור. הוא מכיל את האינדקס והערך של כל פריטי ההגדרה כזוג</a:t>
                      </a:r>
                      <a:r>
                        <a:rPr lang="ru-RU" sz="1100">
                          <a:effectLst/>
                        </a:rPr>
                        <a:t>.</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19220886"/>
                  </a:ext>
                </a:extLst>
              </a:tr>
              <a:tr h="225655">
                <a:tc>
                  <a:txBody>
                    <a:bodyPr/>
                    <a:lstStyle/>
                    <a:p>
                      <a:pPr algn="r" rtl="1">
                        <a:lnSpc>
                          <a:spcPct val="115000"/>
                        </a:lnSpc>
                        <a:spcAft>
                          <a:spcPts val="0"/>
                        </a:spcAft>
                      </a:pPr>
                      <a:r>
                        <a:rPr lang="en-US" sz="1100" u="sng">
                          <a:effectLst/>
                          <a:hlinkClick r:id="rId6"/>
                        </a:rPr>
                        <a:t>len()</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החזר את האורך (מספר הפריטים) בערכה</a:t>
                      </a:r>
                      <a:r>
                        <a:rPr lang="ru-RU" sz="1100">
                          <a:effectLst/>
                        </a:rPr>
                        <a:t>.</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4978103"/>
                  </a:ext>
                </a:extLst>
              </a:tr>
              <a:tr h="225655">
                <a:tc>
                  <a:txBody>
                    <a:bodyPr/>
                    <a:lstStyle/>
                    <a:p>
                      <a:pPr algn="r" rtl="1">
                        <a:lnSpc>
                          <a:spcPct val="115000"/>
                        </a:lnSpc>
                        <a:spcAft>
                          <a:spcPts val="0"/>
                        </a:spcAft>
                      </a:pPr>
                      <a:r>
                        <a:rPr lang="en-US" sz="1100" u="sng">
                          <a:effectLst/>
                          <a:hlinkClick r:id="rId7"/>
                        </a:rPr>
                        <a:t>max()</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החזירו את הפריט הגדול ביותר בערכה</a:t>
                      </a:r>
                      <a:r>
                        <a:rPr lang="ru-RU" sz="1100">
                          <a:effectLst/>
                        </a:rPr>
                        <a:t>.</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84762387"/>
                  </a:ext>
                </a:extLst>
              </a:tr>
              <a:tr h="225655">
                <a:tc>
                  <a:txBody>
                    <a:bodyPr/>
                    <a:lstStyle/>
                    <a:p>
                      <a:pPr algn="r" rtl="1">
                        <a:lnSpc>
                          <a:spcPct val="115000"/>
                        </a:lnSpc>
                        <a:spcAft>
                          <a:spcPts val="0"/>
                        </a:spcAft>
                      </a:pPr>
                      <a:r>
                        <a:rPr lang="en-US" sz="1100" u="sng">
                          <a:effectLst/>
                          <a:hlinkClick r:id="rId8"/>
                        </a:rPr>
                        <a:t>min()</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החזירו את הפריט הקטן ביותר בערכה</a:t>
                      </a:r>
                      <a:r>
                        <a:rPr lang="ru-RU" sz="1100">
                          <a:effectLst/>
                        </a:rPr>
                        <a:t>.</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66531051"/>
                  </a:ext>
                </a:extLst>
              </a:tr>
              <a:tr h="243820">
                <a:tc>
                  <a:txBody>
                    <a:bodyPr/>
                    <a:lstStyle/>
                    <a:p>
                      <a:pPr algn="r" rtl="1">
                        <a:lnSpc>
                          <a:spcPct val="115000"/>
                        </a:lnSpc>
                        <a:spcAft>
                          <a:spcPts val="0"/>
                        </a:spcAft>
                      </a:pPr>
                      <a:r>
                        <a:rPr lang="en-US" sz="1100" u="sng" dirty="0">
                          <a:effectLst/>
                          <a:hlinkClick r:id="rId9"/>
                        </a:rPr>
                        <a:t>sorted()</a:t>
                      </a:r>
                      <a:endParaRPr lang="ru-RU"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a:effectLst/>
                        </a:rPr>
                        <a:t>החזר רשימה ממוינת חדשה מאלמנטים בערכה (לא ממיין את הסט עצמו)</a:t>
                      </a:r>
                      <a:r>
                        <a:rPr lang="ru-RU" sz="1100">
                          <a:effectLst/>
                        </a:rPr>
                        <a:t>.</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8312451"/>
                  </a:ext>
                </a:extLst>
              </a:tr>
              <a:tr h="225655">
                <a:tc>
                  <a:txBody>
                    <a:bodyPr/>
                    <a:lstStyle/>
                    <a:p>
                      <a:pPr algn="r" rtl="1">
                        <a:lnSpc>
                          <a:spcPct val="115000"/>
                        </a:lnSpc>
                        <a:spcAft>
                          <a:spcPts val="0"/>
                        </a:spcAft>
                      </a:pPr>
                      <a:r>
                        <a:rPr lang="en-US" sz="1100" u="sng">
                          <a:effectLst/>
                          <a:hlinkClick r:id="rId10"/>
                        </a:rPr>
                        <a:t>sum()</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he-IL" sz="1100" dirty="0">
                          <a:effectLst/>
                        </a:rPr>
                        <a:t>החזר את סכום כל האלמנטים בערכה</a:t>
                      </a:r>
                      <a:r>
                        <a:rPr lang="ru-RU" sz="1100" dirty="0">
                          <a:effectLst/>
                        </a:rPr>
                        <a:t>.</a:t>
                      </a:r>
                      <a:endParaRPr lang="ru-RU"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25730383"/>
                  </a:ext>
                </a:extLst>
              </a:tr>
            </a:tbl>
          </a:graphicData>
        </a:graphic>
      </p:graphicFrame>
    </p:spTree>
    <p:extLst>
      <p:ext uri="{BB962C8B-B14F-4D97-AF65-F5344CB8AC3E}">
        <p14:creationId xmlns:p14="http://schemas.microsoft.com/office/powerpoint/2010/main" val="536366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6658F-7900-4BA9-900C-9FC4BC1BE949}"/>
              </a:ext>
            </a:extLst>
          </p:cNvPr>
          <p:cNvSpPr>
            <a:spLocks noGrp="1"/>
          </p:cNvSpPr>
          <p:nvPr>
            <p:ph type="title"/>
          </p:nvPr>
        </p:nvSpPr>
        <p:spPr>
          <a:xfrm>
            <a:off x="2592925" y="624110"/>
            <a:ext cx="8911687" cy="610330"/>
          </a:xfrm>
        </p:spPr>
        <p:txBody>
          <a:bodyPr>
            <a:normAutofit fontScale="90000"/>
          </a:bodyPr>
          <a:lstStyle/>
          <a:p>
            <a:r>
              <a:rPr lang="en-US" dirty="0"/>
              <a:t>Dictionaries</a:t>
            </a:r>
          </a:p>
        </p:txBody>
      </p:sp>
      <p:sp>
        <p:nvSpPr>
          <p:cNvPr id="3" name="Content Placeholder 2">
            <a:extLst>
              <a:ext uri="{FF2B5EF4-FFF2-40B4-BE49-F238E27FC236}">
                <a16:creationId xmlns:a16="http://schemas.microsoft.com/office/drawing/2014/main" id="{BDE04C8D-CCE7-4CB9-8033-28994C8BC949}"/>
              </a:ext>
            </a:extLst>
          </p:cNvPr>
          <p:cNvSpPr>
            <a:spLocks noGrp="1"/>
          </p:cNvSpPr>
          <p:nvPr>
            <p:ph idx="1"/>
          </p:nvPr>
        </p:nvSpPr>
        <p:spPr>
          <a:xfrm>
            <a:off x="1383030" y="1234440"/>
            <a:ext cx="10121582" cy="4676782"/>
          </a:xfrm>
        </p:spPr>
        <p:txBody>
          <a:bodyPr/>
          <a:lstStyle/>
          <a:p>
            <a:pPr algn="r" rtl="1"/>
            <a:r>
              <a:rPr lang="he-IL" sz="1400" dirty="0"/>
              <a:t>מילון הוא אוסף פריטים לא מסודר. בעוד שלסוגי נתונים מורכבים אחרים יש ערך בלבד כאלמנט, למילון יש זוג מפתח: ערך. מילונים מותאמים במיוחד לאחזור ערכים כאשר המפתח ידוע.</a:t>
            </a:r>
            <a:endParaRPr lang="en-US" dirty="0"/>
          </a:p>
        </p:txBody>
      </p:sp>
      <p:pic>
        <p:nvPicPr>
          <p:cNvPr id="4" name="Picture 3">
            <a:extLst>
              <a:ext uri="{FF2B5EF4-FFF2-40B4-BE49-F238E27FC236}">
                <a16:creationId xmlns:a16="http://schemas.microsoft.com/office/drawing/2014/main" id="{D4204E76-B287-40D8-B92D-D2D7A6E50728}"/>
              </a:ext>
            </a:extLst>
          </p:cNvPr>
          <p:cNvPicPr>
            <a:picLocks noChangeAspect="1"/>
          </p:cNvPicPr>
          <p:nvPr/>
        </p:nvPicPr>
        <p:blipFill>
          <a:blip r:embed="rId2"/>
          <a:stretch>
            <a:fillRect/>
          </a:stretch>
        </p:blipFill>
        <p:spPr>
          <a:xfrm>
            <a:off x="1383030" y="1777365"/>
            <a:ext cx="2724150" cy="2143125"/>
          </a:xfrm>
          <a:prstGeom prst="rect">
            <a:avLst/>
          </a:prstGeom>
        </p:spPr>
      </p:pic>
      <p:pic>
        <p:nvPicPr>
          <p:cNvPr id="5" name="Picture 4">
            <a:extLst>
              <a:ext uri="{FF2B5EF4-FFF2-40B4-BE49-F238E27FC236}">
                <a16:creationId xmlns:a16="http://schemas.microsoft.com/office/drawing/2014/main" id="{80A597C6-EAFB-43BE-B59F-ED3B68E5FBF9}"/>
              </a:ext>
            </a:extLst>
          </p:cNvPr>
          <p:cNvPicPr>
            <a:picLocks noChangeAspect="1"/>
          </p:cNvPicPr>
          <p:nvPr/>
        </p:nvPicPr>
        <p:blipFill>
          <a:blip r:embed="rId3"/>
          <a:stretch>
            <a:fillRect/>
          </a:stretch>
        </p:blipFill>
        <p:spPr>
          <a:xfrm>
            <a:off x="4211955" y="1793556"/>
            <a:ext cx="3451414" cy="1466851"/>
          </a:xfrm>
          <a:prstGeom prst="rect">
            <a:avLst/>
          </a:prstGeom>
        </p:spPr>
      </p:pic>
      <p:pic>
        <p:nvPicPr>
          <p:cNvPr id="6" name="Picture 5">
            <a:extLst>
              <a:ext uri="{FF2B5EF4-FFF2-40B4-BE49-F238E27FC236}">
                <a16:creationId xmlns:a16="http://schemas.microsoft.com/office/drawing/2014/main" id="{F469F221-57E7-47A6-9860-EB5F4281B848}"/>
              </a:ext>
            </a:extLst>
          </p:cNvPr>
          <p:cNvPicPr>
            <a:picLocks noChangeAspect="1"/>
          </p:cNvPicPr>
          <p:nvPr/>
        </p:nvPicPr>
        <p:blipFill>
          <a:blip r:embed="rId4"/>
          <a:stretch>
            <a:fillRect/>
          </a:stretch>
        </p:blipFill>
        <p:spPr>
          <a:xfrm>
            <a:off x="7768144" y="1793556"/>
            <a:ext cx="3917158" cy="1844042"/>
          </a:xfrm>
          <a:prstGeom prst="rect">
            <a:avLst/>
          </a:prstGeom>
        </p:spPr>
      </p:pic>
      <p:pic>
        <p:nvPicPr>
          <p:cNvPr id="7" name="Picture 6">
            <a:extLst>
              <a:ext uri="{FF2B5EF4-FFF2-40B4-BE49-F238E27FC236}">
                <a16:creationId xmlns:a16="http://schemas.microsoft.com/office/drawing/2014/main" id="{C998113E-5A82-4CBA-A179-CC72466CA8B0}"/>
              </a:ext>
            </a:extLst>
          </p:cNvPr>
          <p:cNvPicPr>
            <a:picLocks noChangeAspect="1"/>
          </p:cNvPicPr>
          <p:nvPr/>
        </p:nvPicPr>
        <p:blipFill>
          <a:blip r:embed="rId5"/>
          <a:stretch>
            <a:fillRect/>
          </a:stretch>
        </p:blipFill>
        <p:spPr>
          <a:xfrm>
            <a:off x="1383030" y="4035271"/>
            <a:ext cx="3590930" cy="718186"/>
          </a:xfrm>
          <a:prstGeom prst="rect">
            <a:avLst/>
          </a:prstGeom>
        </p:spPr>
      </p:pic>
      <p:pic>
        <p:nvPicPr>
          <p:cNvPr id="8" name="Picture 7">
            <a:extLst>
              <a:ext uri="{FF2B5EF4-FFF2-40B4-BE49-F238E27FC236}">
                <a16:creationId xmlns:a16="http://schemas.microsoft.com/office/drawing/2014/main" id="{538AFA6F-DAC8-40AE-8ECA-FD65C81C4763}"/>
              </a:ext>
            </a:extLst>
          </p:cNvPr>
          <p:cNvPicPr>
            <a:picLocks noChangeAspect="1"/>
          </p:cNvPicPr>
          <p:nvPr/>
        </p:nvPicPr>
        <p:blipFill>
          <a:blip r:embed="rId6"/>
          <a:stretch>
            <a:fillRect/>
          </a:stretch>
        </p:blipFill>
        <p:spPr>
          <a:xfrm>
            <a:off x="1383031" y="4867757"/>
            <a:ext cx="3816784" cy="638176"/>
          </a:xfrm>
          <a:prstGeom prst="rect">
            <a:avLst/>
          </a:prstGeom>
        </p:spPr>
      </p:pic>
      <p:graphicFrame>
        <p:nvGraphicFramePr>
          <p:cNvPr id="10" name="Table 9">
            <a:extLst>
              <a:ext uri="{FF2B5EF4-FFF2-40B4-BE49-F238E27FC236}">
                <a16:creationId xmlns:a16="http://schemas.microsoft.com/office/drawing/2014/main" id="{B039E1FF-4DA6-4D7C-A188-5C1635C87788}"/>
              </a:ext>
            </a:extLst>
          </p:cNvPr>
          <p:cNvGraphicFramePr>
            <a:graphicFrameLocks noGrp="1"/>
          </p:cNvGraphicFramePr>
          <p:nvPr>
            <p:extLst>
              <p:ext uri="{D42A27DB-BD31-4B8C-83A1-F6EECF244321}">
                <p14:modId xmlns:p14="http://schemas.microsoft.com/office/powerpoint/2010/main" val="3452486428"/>
              </p:ext>
            </p:extLst>
          </p:nvPr>
        </p:nvGraphicFramePr>
        <p:xfrm>
          <a:off x="6322352" y="4537546"/>
          <a:ext cx="5362950" cy="1741506"/>
        </p:xfrm>
        <a:graphic>
          <a:graphicData uri="http://schemas.openxmlformats.org/drawingml/2006/table">
            <a:tbl>
              <a:tblPr rtl="1" bandRow="1">
                <a:tableStyleId>{00A15C55-8517-42AA-B614-E9B94910E393}</a:tableStyleId>
              </a:tblPr>
              <a:tblGrid>
                <a:gridCol w="4500885">
                  <a:extLst>
                    <a:ext uri="{9D8B030D-6E8A-4147-A177-3AD203B41FA5}">
                      <a16:colId xmlns:a16="http://schemas.microsoft.com/office/drawing/2014/main" val="2769747945"/>
                    </a:ext>
                  </a:extLst>
                </a:gridCol>
                <a:gridCol w="862065">
                  <a:extLst>
                    <a:ext uri="{9D8B030D-6E8A-4147-A177-3AD203B41FA5}">
                      <a16:colId xmlns:a16="http://schemas.microsoft.com/office/drawing/2014/main" val="228822896"/>
                    </a:ext>
                  </a:extLst>
                </a:gridCol>
              </a:tblGrid>
              <a:tr h="354433">
                <a:tc>
                  <a:txBody>
                    <a:bodyPr/>
                    <a:lstStyle/>
                    <a:p>
                      <a:pPr algn="r" rtl="1">
                        <a:lnSpc>
                          <a:spcPct val="115000"/>
                        </a:lnSpc>
                        <a:spcAft>
                          <a:spcPts val="0"/>
                        </a:spcAft>
                      </a:pPr>
                      <a:r>
                        <a:rPr lang="he-IL" sz="1100">
                          <a:effectLst/>
                        </a:rPr>
                        <a:t>החזר נכון אם כל מפתחות המילון נכונים (או אם המילון ריק)</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en-US" sz="1100" u="sng">
                          <a:effectLst/>
                          <a:hlinkClick r:id="rId7"/>
                        </a:rPr>
                        <a:t>all()</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65955764"/>
                  </a:ext>
                </a:extLst>
              </a:tr>
              <a:tr h="328628">
                <a:tc>
                  <a:txBody>
                    <a:bodyPr/>
                    <a:lstStyle/>
                    <a:p>
                      <a:pPr algn="r" rtl="1">
                        <a:lnSpc>
                          <a:spcPct val="115000"/>
                        </a:lnSpc>
                        <a:spcAft>
                          <a:spcPts val="0"/>
                        </a:spcAft>
                      </a:pPr>
                      <a:r>
                        <a:rPr lang="he-IL" sz="1100" dirty="0">
                          <a:effectLst/>
                        </a:rPr>
                        <a:t>חזור נכון אם מפתח כלשהו במילון נכון. אם המילון ריק, החזר שווא</a:t>
                      </a:r>
                      <a:r>
                        <a:rPr lang="ru-RU" sz="1100" dirty="0">
                          <a:effectLst/>
                        </a:rPr>
                        <a:t>.</a:t>
                      </a:r>
                      <a:endParaRPr lang="ru-RU"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en-US" sz="1100" u="sng">
                          <a:effectLst/>
                          <a:hlinkClick r:id="rId8"/>
                        </a:rPr>
                        <a:t>any()</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95717155"/>
                  </a:ext>
                </a:extLst>
              </a:tr>
              <a:tr h="352815">
                <a:tc>
                  <a:txBody>
                    <a:bodyPr/>
                    <a:lstStyle/>
                    <a:p>
                      <a:pPr algn="r" rtl="1">
                        <a:lnSpc>
                          <a:spcPct val="115000"/>
                        </a:lnSpc>
                        <a:spcAft>
                          <a:spcPts val="0"/>
                        </a:spcAft>
                      </a:pPr>
                      <a:r>
                        <a:rPr lang="he-IL" sz="1100">
                          <a:effectLst/>
                        </a:rPr>
                        <a:t>החזר את האורך (מספר הפריטים) במילון</a:t>
                      </a:r>
                      <a:r>
                        <a:rPr lang="ru-RU" sz="1100">
                          <a:effectLst/>
                        </a:rPr>
                        <a:t>.</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en-US" sz="1100" u="sng">
                          <a:effectLst/>
                          <a:hlinkClick r:id="rId9"/>
                        </a:rPr>
                        <a:t>len()</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61421510"/>
                  </a:ext>
                </a:extLst>
              </a:tr>
              <a:tr h="352815">
                <a:tc>
                  <a:txBody>
                    <a:bodyPr/>
                    <a:lstStyle/>
                    <a:p>
                      <a:pPr algn="r" rtl="1">
                        <a:lnSpc>
                          <a:spcPct val="115000"/>
                        </a:lnSpc>
                        <a:spcAft>
                          <a:spcPts val="0"/>
                        </a:spcAft>
                      </a:pPr>
                      <a:r>
                        <a:rPr lang="he-IL" sz="1100">
                          <a:effectLst/>
                        </a:rPr>
                        <a:t>משווה פריטים של שני מילונים</a:t>
                      </a:r>
                      <a:r>
                        <a:rPr lang="ru-RU" sz="1100">
                          <a:effectLst/>
                        </a:rPr>
                        <a:t>.</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en-US" sz="1100">
                          <a:effectLst/>
                        </a:rPr>
                        <a:t>cmp()</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6187677"/>
                  </a:ext>
                </a:extLst>
              </a:tr>
              <a:tr h="352815">
                <a:tc>
                  <a:txBody>
                    <a:bodyPr/>
                    <a:lstStyle/>
                    <a:p>
                      <a:pPr algn="r" rtl="1">
                        <a:lnSpc>
                          <a:spcPct val="115000"/>
                        </a:lnSpc>
                        <a:spcAft>
                          <a:spcPts val="0"/>
                        </a:spcAft>
                      </a:pPr>
                      <a:r>
                        <a:rPr lang="he-IL" sz="1100">
                          <a:effectLst/>
                        </a:rPr>
                        <a:t>החזר רשימת מפתחות חדשה ממוינת במילון</a:t>
                      </a:r>
                      <a:r>
                        <a:rPr lang="ru-RU" sz="1100">
                          <a:effectLst/>
                        </a:rPr>
                        <a:t>.</a:t>
                      </a:r>
                      <a:endParaRPr lang="ru-RU"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r" rtl="1">
                        <a:lnSpc>
                          <a:spcPct val="115000"/>
                        </a:lnSpc>
                        <a:spcAft>
                          <a:spcPts val="0"/>
                        </a:spcAft>
                      </a:pPr>
                      <a:r>
                        <a:rPr lang="en-US" sz="1100" u="sng" dirty="0">
                          <a:effectLst/>
                          <a:hlinkClick r:id="rId10"/>
                        </a:rPr>
                        <a:t>sorted()</a:t>
                      </a:r>
                      <a:endParaRPr lang="ru-RU"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7086557"/>
                  </a:ext>
                </a:extLst>
              </a:tr>
            </a:tbl>
          </a:graphicData>
        </a:graphic>
      </p:graphicFrame>
    </p:spTree>
    <p:extLst>
      <p:ext uri="{BB962C8B-B14F-4D97-AF65-F5344CB8AC3E}">
        <p14:creationId xmlns:p14="http://schemas.microsoft.com/office/powerpoint/2010/main" val="3506141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DD33-79DF-4636-83D5-DD9C3DD51AFC}"/>
              </a:ext>
            </a:extLst>
          </p:cNvPr>
          <p:cNvSpPr>
            <a:spLocks noGrp="1"/>
          </p:cNvSpPr>
          <p:nvPr>
            <p:ph type="title"/>
          </p:nvPr>
        </p:nvSpPr>
        <p:spPr>
          <a:xfrm>
            <a:off x="2592925" y="624110"/>
            <a:ext cx="8911687" cy="633190"/>
          </a:xfrm>
        </p:spPr>
        <p:txBody>
          <a:bodyPr>
            <a:normAutofit fontScale="90000"/>
          </a:bodyPr>
          <a:lstStyle/>
          <a:p>
            <a:pPr algn="ctr"/>
            <a:r>
              <a:rPr lang="en-US" b="1" dirty="0"/>
              <a:t>Python f-string</a:t>
            </a:r>
            <a:br>
              <a:rPr lang="en-US" b="1" dirty="0"/>
            </a:br>
            <a:endParaRPr lang="en-US" dirty="0"/>
          </a:p>
        </p:txBody>
      </p:sp>
      <p:sp>
        <p:nvSpPr>
          <p:cNvPr id="3" name="Content Placeholder 2">
            <a:extLst>
              <a:ext uri="{FF2B5EF4-FFF2-40B4-BE49-F238E27FC236}">
                <a16:creationId xmlns:a16="http://schemas.microsoft.com/office/drawing/2014/main" id="{2FDB457F-A24B-48E4-961D-94CD3B975831}"/>
              </a:ext>
            </a:extLst>
          </p:cNvPr>
          <p:cNvSpPr>
            <a:spLocks noGrp="1"/>
          </p:cNvSpPr>
          <p:nvPr>
            <p:ph idx="1"/>
          </p:nvPr>
        </p:nvSpPr>
        <p:spPr>
          <a:xfrm>
            <a:off x="2589212" y="1257300"/>
            <a:ext cx="8915400" cy="4653922"/>
          </a:xfrm>
        </p:spPr>
        <p:txBody>
          <a:bodyPr/>
          <a:lstStyle/>
          <a:p>
            <a:pPr algn="r" rtl="1"/>
            <a:r>
              <a:rPr lang="en-US" b="1" dirty="0"/>
              <a:t>f-string </a:t>
            </a:r>
            <a:r>
              <a:rPr lang="he-IL" dirty="0"/>
              <a:t> הוא התחביר החדש ביותר לפיתון לביצוע עיצוב מחרוזות. זה זמין מאז </a:t>
            </a:r>
            <a:r>
              <a:rPr lang="en-US" dirty="0"/>
              <a:t>Python 3.6 </a:t>
            </a:r>
            <a:r>
              <a:rPr lang="he-IL" dirty="0"/>
              <a:t>מחרוזות </a:t>
            </a:r>
            <a:r>
              <a:rPr lang="en-US" dirty="0"/>
              <a:t>F</a:t>
            </a:r>
            <a:r>
              <a:rPr lang="he-IL" dirty="0"/>
              <a:t> מספקים דרך מהירה יותר, קריאה יותר, תמציתית יותר ופחות מועדת לשגיאה לעיצוב מחרוזות ב- </a:t>
            </a:r>
            <a:r>
              <a:rPr lang="en-US" dirty="0"/>
              <a:t>Python.</a:t>
            </a:r>
          </a:p>
          <a:p>
            <a:pPr algn="r" rtl="1"/>
            <a:r>
              <a:rPr lang="he-IL" dirty="0"/>
              <a:t>למחרוזות </a:t>
            </a:r>
            <a:r>
              <a:rPr lang="en-US" dirty="0"/>
              <a:t>f </a:t>
            </a:r>
            <a:r>
              <a:rPr lang="he-IL" dirty="0"/>
              <a:t> יש את קידומת </a:t>
            </a:r>
            <a:r>
              <a:rPr lang="en-US" dirty="0"/>
              <a:t>f </a:t>
            </a:r>
            <a:r>
              <a:rPr lang="he-IL" dirty="0"/>
              <a:t> ומשתמשים בסוגריים {} כדי להעריך ערכים.</a:t>
            </a:r>
            <a:endParaRPr lang="en-US" dirty="0"/>
          </a:p>
        </p:txBody>
      </p:sp>
      <p:pic>
        <p:nvPicPr>
          <p:cNvPr id="5" name="Picture 4">
            <a:extLst>
              <a:ext uri="{FF2B5EF4-FFF2-40B4-BE49-F238E27FC236}">
                <a16:creationId xmlns:a16="http://schemas.microsoft.com/office/drawing/2014/main" id="{CF2A35DB-EE7D-4483-9183-CE30A51279B6}"/>
              </a:ext>
            </a:extLst>
          </p:cNvPr>
          <p:cNvPicPr>
            <a:picLocks noChangeAspect="1"/>
          </p:cNvPicPr>
          <p:nvPr/>
        </p:nvPicPr>
        <p:blipFill>
          <a:blip r:embed="rId2"/>
          <a:stretch>
            <a:fillRect/>
          </a:stretch>
        </p:blipFill>
        <p:spPr>
          <a:xfrm>
            <a:off x="2750820" y="2663190"/>
            <a:ext cx="3994150" cy="1268730"/>
          </a:xfrm>
          <a:prstGeom prst="rect">
            <a:avLst/>
          </a:prstGeom>
        </p:spPr>
      </p:pic>
      <p:pic>
        <p:nvPicPr>
          <p:cNvPr id="6" name="Picture 5">
            <a:extLst>
              <a:ext uri="{FF2B5EF4-FFF2-40B4-BE49-F238E27FC236}">
                <a16:creationId xmlns:a16="http://schemas.microsoft.com/office/drawing/2014/main" id="{98F5C99B-98E1-457C-8FC8-39075082C877}"/>
              </a:ext>
            </a:extLst>
          </p:cNvPr>
          <p:cNvPicPr>
            <a:picLocks noChangeAspect="1"/>
          </p:cNvPicPr>
          <p:nvPr/>
        </p:nvPicPr>
        <p:blipFill>
          <a:blip r:embed="rId3"/>
          <a:stretch>
            <a:fillRect/>
          </a:stretch>
        </p:blipFill>
        <p:spPr>
          <a:xfrm>
            <a:off x="2750819" y="3931920"/>
            <a:ext cx="4918711" cy="909625"/>
          </a:xfrm>
          <a:prstGeom prst="rect">
            <a:avLst/>
          </a:prstGeom>
        </p:spPr>
      </p:pic>
      <p:pic>
        <p:nvPicPr>
          <p:cNvPr id="7" name="Picture 6">
            <a:extLst>
              <a:ext uri="{FF2B5EF4-FFF2-40B4-BE49-F238E27FC236}">
                <a16:creationId xmlns:a16="http://schemas.microsoft.com/office/drawing/2014/main" id="{721A6E68-C100-4D67-97CC-F7656FDD71E3}"/>
              </a:ext>
            </a:extLst>
          </p:cNvPr>
          <p:cNvPicPr>
            <a:picLocks noChangeAspect="1"/>
          </p:cNvPicPr>
          <p:nvPr/>
        </p:nvPicPr>
        <p:blipFill>
          <a:blip r:embed="rId4"/>
          <a:stretch>
            <a:fillRect/>
          </a:stretch>
        </p:blipFill>
        <p:spPr>
          <a:xfrm>
            <a:off x="2750819" y="5085871"/>
            <a:ext cx="3819525" cy="581025"/>
          </a:xfrm>
          <a:prstGeom prst="rect">
            <a:avLst/>
          </a:prstGeom>
        </p:spPr>
      </p:pic>
      <p:pic>
        <p:nvPicPr>
          <p:cNvPr id="8" name="Picture 7">
            <a:extLst>
              <a:ext uri="{FF2B5EF4-FFF2-40B4-BE49-F238E27FC236}">
                <a16:creationId xmlns:a16="http://schemas.microsoft.com/office/drawing/2014/main" id="{79683F83-52C1-483E-8123-F4FB3AE1FF68}"/>
              </a:ext>
            </a:extLst>
          </p:cNvPr>
          <p:cNvPicPr>
            <a:picLocks noChangeAspect="1"/>
          </p:cNvPicPr>
          <p:nvPr/>
        </p:nvPicPr>
        <p:blipFill>
          <a:blip r:embed="rId5"/>
          <a:stretch>
            <a:fillRect/>
          </a:stretch>
        </p:blipFill>
        <p:spPr>
          <a:xfrm>
            <a:off x="6744970" y="5074461"/>
            <a:ext cx="3219450" cy="1371600"/>
          </a:xfrm>
          <a:prstGeom prst="rect">
            <a:avLst/>
          </a:prstGeom>
        </p:spPr>
      </p:pic>
    </p:spTree>
    <p:extLst>
      <p:ext uri="{BB962C8B-B14F-4D97-AF65-F5344CB8AC3E}">
        <p14:creationId xmlns:p14="http://schemas.microsoft.com/office/powerpoint/2010/main" val="1421616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1162-3ABB-4CB5-BBD3-E195570A77BC}"/>
              </a:ext>
            </a:extLst>
          </p:cNvPr>
          <p:cNvSpPr>
            <a:spLocks noGrp="1"/>
          </p:cNvSpPr>
          <p:nvPr>
            <p:ph type="title"/>
          </p:nvPr>
        </p:nvSpPr>
        <p:spPr/>
        <p:txBody>
          <a:bodyPr/>
          <a:lstStyle/>
          <a:p>
            <a:pPr algn="ctr"/>
            <a:r>
              <a:rPr lang="he-IL" dirty="0"/>
              <a:t>המרה בין סוגי משתנים</a:t>
            </a:r>
            <a:endParaRPr lang="en-US" dirty="0"/>
          </a:p>
        </p:txBody>
      </p:sp>
      <p:sp>
        <p:nvSpPr>
          <p:cNvPr id="3" name="Content Placeholder 2">
            <a:extLst>
              <a:ext uri="{FF2B5EF4-FFF2-40B4-BE49-F238E27FC236}">
                <a16:creationId xmlns:a16="http://schemas.microsoft.com/office/drawing/2014/main" id="{6CAD6EDD-167E-4690-941D-BA2FF8B58E6F}"/>
              </a:ext>
            </a:extLst>
          </p:cNvPr>
          <p:cNvSpPr>
            <a:spLocks noGrp="1"/>
          </p:cNvSpPr>
          <p:nvPr>
            <p:ph idx="1"/>
          </p:nvPr>
        </p:nvSpPr>
        <p:spPr>
          <a:xfrm>
            <a:off x="1346662" y="1263536"/>
            <a:ext cx="10157950" cy="4771504"/>
          </a:xfrm>
        </p:spPr>
        <p:txBody>
          <a:bodyPr>
            <a:normAutofit fontScale="92500" lnSpcReduction="10000"/>
          </a:bodyPr>
          <a:lstStyle/>
          <a:p>
            <a:pPr defTabSz="914400" eaLnBrk="0" fontAlgn="base" hangingPunct="0">
              <a:spcBef>
                <a:spcPct val="0"/>
              </a:spcBef>
              <a:spcAft>
                <a:spcPct val="0"/>
              </a:spcAft>
              <a:buClrTx/>
            </a:pPr>
            <a:r>
              <a:rPr lang="en-US" altLang="en-US" sz="2000" dirty="0">
                <a:solidFill>
                  <a:schemeClr val="accent1"/>
                </a:solidFill>
                <a:latin typeface="Consolas" panose="020B0609020204030204" pitchFamily="49" charset="0"/>
                <a:cs typeface="Consolas" panose="020B0609020204030204" pitchFamily="49" charset="0"/>
              </a:rPr>
              <a:t>INT =&gt; STRING</a:t>
            </a:r>
            <a:br>
              <a:rPr lang="en-US" altLang="en-US" sz="2000" dirty="0">
                <a:solidFill>
                  <a:srgbClr val="000080"/>
                </a:solidFill>
                <a:latin typeface="Consolas" panose="020B0609020204030204" pitchFamily="49" charset="0"/>
                <a:cs typeface="Consolas" panose="020B0609020204030204" pitchFamily="49" charset="0"/>
              </a:rPr>
            </a:br>
            <a:r>
              <a:rPr lang="en-US" altLang="en-US" sz="2600" dirty="0">
                <a:solidFill>
                  <a:srgbClr val="0069FF"/>
                </a:solidFill>
                <a:latin typeface="Consolas" panose="020B0609020204030204" pitchFamily="49" charset="0"/>
                <a:cs typeface="Consolas" panose="020B0609020204030204" pitchFamily="49" charset="0"/>
              </a:rPr>
              <a:t>print</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b="1" dirty="0">
                <a:solidFill>
                  <a:srgbClr val="008080"/>
                </a:solidFill>
                <a:latin typeface="Consolas" panose="020B0609020204030204" pitchFamily="49" charset="0"/>
                <a:cs typeface="Consolas" panose="020B0609020204030204" pitchFamily="49" charset="0"/>
              </a:rPr>
              <a:t>"Is your age" </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6 </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b="1" dirty="0">
                <a:solidFill>
                  <a:srgbClr val="008080"/>
                </a:solidFill>
                <a:latin typeface="Consolas" panose="020B0609020204030204" pitchFamily="49" charset="0"/>
                <a:cs typeface="Consolas" panose="020B0609020204030204" pitchFamily="49" charset="0"/>
              </a:rPr>
              <a:t>"?"</a:t>
            </a:r>
            <a:r>
              <a:rPr lang="en-US" altLang="en-US" sz="2000" dirty="0">
                <a:solidFill>
                  <a:srgbClr val="000000"/>
                </a:solidFill>
                <a:latin typeface="Consolas" panose="020B0609020204030204" pitchFamily="49" charset="0"/>
                <a:cs typeface="Consolas" panose="020B0609020204030204" pitchFamily="49" charset="0"/>
              </a:rPr>
              <a:t>)  =&gt; </a:t>
            </a:r>
            <a:r>
              <a:rPr lang="en-US" altLang="en-US" sz="2000" dirty="0">
                <a:solidFill>
                  <a:srgbClr val="000080"/>
                </a:solidFill>
                <a:latin typeface="Consolas" panose="020B0609020204030204" pitchFamily="49" charset="0"/>
                <a:cs typeface="Consolas" panose="020B0609020204030204" pitchFamily="49" charset="0"/>
              </a:rPr>
              <a:t>print</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b="1" dirty="0">
                <a:solidFill>
                  <a:srgbClr val="008080"/>
                </a:solidFill>
                <a:latin typeface="Consolas" panose="020B0609020204030204" pitchFamily="49" charset="0"/>
                <a:cs typeface="Consolas" panose="020B0609020204030204" pitchFamily="49" charset="0"/>
              </a:rPr>
              <a:t>"Is your age "</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err="1">
                <a:solidFill>
                  <a:srgbClr val="000080"/>
                </a:solidFill>
                <a:latin typeface="Consolas" panose="020B0609020204030204" pitchFamily="49" charset="0"/>
                <a:cs typeface="Consolas" panose="020B0609020204030204" pitchFamily="49" charset="0"/>
              </a:rPr>
              <a:t>str</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0000FF"/>
                </a:solidFill>
                <a:latin typeface="Consolas" panose="020B0609020204030204" pitchFamily="49" charset="0"/>
                <a:cs typeface="Consolas" panose="020B0609020204030204" pitchFamily="49" charset="0"/>
              </a:rPr>
              <a:t>6</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b="1" dirty="0">
                <a:solidFill>
                  <a:srgbClr val="008080"/>
                </a:solidFill>
                <a:latin typeface="Consolas" panose="020B0609020204030204" pitchFamily="49" charset="0"/>
                <a:cs typeface="Consolas" panose="020B0609020204030204" pitchFamily="49" charset="0"/>
              </a:rPr>
              <a:t>"?"</a:t>
            </a:r>
            <a:r>
              <a:rPr lang="en-US" altLang="en-US" sz="2000" dirty="0">
                <a:solidFill>
                  <a:srgbClr val="000000"/>
                </a:solidFill>
                <a:latin typeface="Consolas" panose="020B0609020204030204" pitchFamily="49" charset="0"/>
                <a:cs typeface="Consolas" panose="020B0609020204030204" pitchFamily="49" charset="0"/>
              </a:rPr>
              <a:t>)</a:t>
            </a:r>
          </a:p>
          <a:p>
            <a:pPr defTabSz="914400" eaLnBrk="0" fontAlgn="base" hangingPunct="0">
              <a:spcBef>
                <a:spcPct val="0"/>
              </a:spcBef>
              <a:spcAft>
                <a:spcPct val="0"/>
              </a:spcAft>
              <a:buClrTx/>
            </a:pPr>
            <a:r>
              <a:rPr lang="en-US" altLang="en-US" sz="2000" dirty="0">
                <a:solidFill>
                  <a:schemeClr val="accent1"/>
                </a:solidFill>
                <a:latin typeface="Consolas" panose="020B0609020204030204" pitchFamily="49" charset="0"/>
                <a:cs typeface="Consolas" panose="020B0609020204030204" pitchFamily="49" charset="0"/>
              </a:rPr>
              <a:t>INT =&gt; FLOAT</a:t>
            </a:r>
            <a:br>
              <a:rPr lang="en-US" altLang="en-US" sz="2000" dirty="0">
                <a:solidFill>
                  <a:srgbClr val="000080"/>
                </a:solidFill>
                <a:latin typeface="Consolas" panose="020B0609020204030204" pitchFamily="49" charset="0"/>
                <a:cs typeface="Consolas" panose="020B0609020204030204" pitchFamily="49" charset="0"/>
              </a:rPr>
            </a:br>
            <a:r>
              <a:rPr lang="en-US" altLang="en-US" sz="2600" dirty="0">
                <a:solidFill>
                  <a:srgbClr val="0069FF"/>
                </a:solidFill>
                <a:latin typeface="Consolas" panose="020B0609020204030204" pitchFamily="49" charset="0"/>
                <a:cs typeface="Consolas" panose="020B0609020204030204" pitchFamily="49" charset="0"/>
              </a:rPr>
              <a:t>print</a:t>
            </a:r>
            <a:r>
              <a:rPr lang="en-US" altLang="en-US" sz="2000" dirty="0">
                <a:solidFill>
                  <a:srgbClr val="000080"/>
                </a:solidFill>
                <a:latin typeface="Consolas" panose="020B0609020204030204" pitchFamily="49" charset="0"/>
                <a:cs typeface="Consolas" panose="020B0609020204030204" pitchFamily="49" charset="0"/>
              </a:rPr>
              <a:t>(</a:t>
            </a:r>
            <a:r>
              <a:rPr lang="en-US" altLang="en-US" sz="2000" dirty="0">
                <a:solidFill>
                  <a:srgbClr val="0069FF"/>
                </a:solidFill>
                <a:latin typeface="Consolas" panose="020B0609020204030204" pitchFamily="49" charset="0"/>
                <a:cs typeface="Consolas" panose="020B0609020204030204" pitchFamily="49" charset="0"/>
              </a:rPr>
              <a:t>float</a:t>
            </a:r>
            <a:r>
              <a:rPr lang="en-US" altLang="en-US" sz="2000" dirty="0">
                <a:solidFill>
                  <a:srgbClr val="666A71"/>
                </a:solidFill>
                <a:latin typeface="Consolas" panose="020B0609020204030204" pitchFamily="49" charset="0"/>
                <a:cs typeface="Consolas" panose="020B0609020204030204" pitchFamily="49" charset="0"/>
              </a:rPr>
              <a:t>(</a:t>
            </a:r>
            <a:r>
              <a:rPr lang="en-US" altLang="en-US" sz="2000" dirty="0">
                <a:solidFill>
                  <a:srgbClr val="225196"/>
                </a:solidFill>
                <a:latin typeface="Consolas" panose="020B0609020204030204" pitchFamily="49" charset="0"/>
                <a:cs typeface="Consolas" panose="020B0609020204030204" pitchFamily="49" charset="0"/>
              </a:rPr>
              <a:t>570</a:t>
            </a:r>
            <a:r>
              <a:rPr lang="en-US" altLang="en-US" sz="2000" dirty="0">
                <a:solidFill>
                  <a:srgbClr val="666A71"/>
                </a:solidFill>
                <a:latin typeface="Consolas" panose="020B0609020204030204" pitchFamily="49" charset="0"/>
                <a:cs typeface="Consolas" panose="020B0609020204030204" pitchFamily="49" charset="0"/>
              </a:rPr>
              <a:t>)) </a:t>
            </a:r>
            <a:endParaRPr lang="en-US" altLang="en-US" sz="2000" dirty="0">
              <a:solidFill>
                <a:srgbClr val="000000"/>
              </a:solidFill>
              <a:latin typeface="Consolas" panose="020B0609020204030204" pitchFamily="49" charset="0"/>
              <a:cs typeface="Consolas" panose="020B0609020204030204" pitchFamily="49" charset="0"/>
            </a:endParaRPr>
          </a:p>
          <a:p>
            <a:pPr defTabSz="914400" eaLnBrk="0" fontAlgn="base" hangingPunct="0">
              <a:spcBef>
                <a:spcPct val="0"/>
              </a:spcBef>
              <a:spcAft>
                <a:spcPct val="0"/>
              </a:spcAft>
              <a:buClrTx/>
            </a:pPr>
            <a:r>
              <a:rPr lang="en-US" altLang="en-US" sz="2300" dirty="0">
                <a:solidFill>
                  <a:schemeClr val="accent1"/>
                </a:solidFill>
                <a:latin typeface="Consolas" panose="020B0609020204030204" pitchFamily="49" charset="0"/>
                <a:cs typeface="Consolas" panose="020B0609020204030204" pitchFamily="49" charset="0"/>
              </a:rPr>
              <a:t>FLOAT =&gt; INT</a:t>
            </a:r>
            <a:br>
              <a:rPr lang="en-US" altLang="en-US" sz="2300" dirty="0">
                <a:solidFill>
                  <a:srgbClr val="000080"/>
                </a:solidFill>
                <a:latin typeface="Consolas" panose="020B0609020204030204" pitchFamily="49" charset="0"/>
                <a:cs typeface="Consolas" panose="020B0609020204030204" pitchFamily="49" charset="0"/>
              </a:rPr>
            </a:br>
            <a:r>
              <a:rPr lang="en-US" altLang="en-US" sz="2600" dirty="0">
                <a:solidFill>
                  <a:srgbClr val="0069FF"/>
                </a:solidFill>
                <a:latin typeface="Consolas" panose="020B0609020204030204" pitchFamily="49" charset="0"/>
                <a:cs typeface="Consolas" panose="020B0609020204030204" pitchFamily="49" charset="0"/>
              </a:rPr>
              <a:t>print</a:t>
            </a:r>
            <a:r>
              <a:rPr lang="en-US" altLang="en-US" sz="2300" dirty="0">
                <a:solidFill>
                  <a:srgbClr val="000080"/>
                </a:solidFill>
                <a:latin typeface="Consolas" panose="020B0609020204030204" pitchFamily="49" charset="0"/>
                <a:cs typeface="Consolas" panose="020B0609020204030204" pitchFamily="49" charset="0"/>
              </a:rPr>
              <a:t>(</a:t>
            </a:r>
            <a:r>
              <a:rPr lang="en-US" altLang="en-US" sz="2300" dirty="0" err="1">
                <a:solidFill>
                  <a:srgbClr val="0069FF"/>
                </a:solidFill>
                <a:latin typeface="Consolas" panose="020B0609020204030204" pitchFamily="49" charset="0"/>
                <a:cs typeface="Consolas" panose="020B0609020204030204" pitchFamily="49" charset="0"/>
              </a:rPr>
              <a:t>int</a:t>
            </a:r>
            <a:r>
              <a:rPr lang="en-US" altLang="en-US" sz="2300" dirty="0">
                <a:solidFill>
                  <a:srgbClr val="666A71"/>
                </a:solidFill>
                <a:latin typeface="Consolas" panose="020B0609020204030204" pitchFamily="49" charset="0"/>
                <a:cs typeface="Consolas" panose="020B0609020204030204" pitchFamily="49" charset="0"/>
              </a:rPr>
              <a:t>(</a:t>
            </a:r>
            <a:r>
              <a:rPr lang="en-US" altLang="en-US" sz="2300" dirty="0">
                <a:solidFill>
                  <a:srgbClr val="225196"/>
                </a:solidFill>
                <a:latin typeface="Consolas" panose="020B0609020204030204" pitchFamily="49" charset="0"/>
                <a:cs typeface="Consolas" panose="020B0609020204030204" pitchFamily="49" charset="0"/>
              </a:rPr>
              <a:t>5.456</a:t>
            </a:r>
            <a:r>
              <a:rPr lang="en-US" altLang="en-US" sz="2300" dirty="0">
                <a:solidFill>
                  <a:srgbClr val="666A71"/>
                </a:solidFill>
                <a:latin typeface="Consolas" panose="020B0609020204030204" pitchFamily="49" charset="0"/>
                <a:cs typeface="Consolas" panose="020B0609020204030204" pitchFamily="49" charset="0"/>
              </a:rPr>
              <a:t>))</a:t>
            </a:r>
          </a:p>
          <a:p>
            <a:pPr defTabSz="914400" eaLnBrk="0" fontAlgn="base" hangingPunct="0">
              <a:spcBef>
                <a:spcPct val="0"/>
              </a:spcBef>
              <a:spcAft>
                <a:spcPct val="0"/>
              </a:spcAft>
              <a:buClrTx/>
            </a:pPr>
            <a:r>
              <a:rPr lang="en-US" altLang="en-US" sz="2300" dirty="0">
                <a:solidFill>
                  <a:schemeClr val="accent1"/>
                </a:solidFill>
                <a:latin typeface="Consolas" panose="020B0609020204030204" pitchFamily="49" charset="0"/>
                <a:cs typeface="Consolas" panose="020B0609020204030204" pitchFamily="49" charset="0"/>
              </a:rPr>
              <a:t>On the fly</a:t>
            </a:r>
            <a:br>
              <a:rPr lang="en-US" altLang="en-US" sz="2300" dirty="0">
                <a:solidFill>
                  <a:srgbClr val="666A71"/>
                </a:solidFill>
                <a:latin typeface="Consolas" panose="020B0609020204030204" pitchFamily="49" charset="0"/>
                <a:cs typeface="Consolas" panose="020B0609020204030204" pitchFamily="49" charset="0"/>
              </a:rPr>
            </a:br>
            <a:r>
              <a:rPr lang="en-US" altLang="en-US" sz="2300" dirty="0">
                <a:solidFill>
                  <a:srgbClr val="545454"/>
                </a:solidFill>
                <a:latin typeface="Consolas" panose="020B0609020204030204" pitchFamily="49" charset="0"/>
                <a:cs typeface="Consolas" panose="020B0609020204030204" pitchFamily="49" charset="0"/>
              </a:rPr>
              <a:t>a </a:t>
            </a:r>
            <a:r>
              <a:rPr lang="en-US" altLang="en-US" sz="2300" dirty="0">
                <a:solidFill>
                  <a:srgbClr val="666A71"/>
                </a:solidFill>
                <a:latin typeface="Consolas" panose="020B0609020204030204" pitchFamily="49" charset="0"/>
                <a:cs typeface="Consolas" panose="020B0609020204030204" pitchFamily="49" charset="0"/>
              </a:rPr>
              <a:t>=</a:t>
            </a:r>
            <a:r>
              <a:rPr lang="en-US" altLang="en-US" sz="2300" dirty="0">
                <a:solidFill>
                  <a:srgbClr val="545454"/>
                </a:solidFill>
                <a:latin typeface="Consolas" panose="020B0609020204030204" pitchFamily="49" charset="0"/>
                <a:cs typeface="Consolas" panose="020B0609020204030204" pitchFamily="49" charset="0"/>
              </a:rPr>
              <a:t> </a:t>
            </a:r>
            <a:r>
              <a:rPr lang="en-US" altLang="en-US" sz="2300" dirty="0">
                <a:solidFill>
                  <a:srgbClr val="225196"/>
                </a:solidFill>
                <a:latin typeface="Consolas" panose="020B0609020204030204" pitchFamily="49" charset="0"/>
                <a:cs typeface="Consolas" panose="020B0609020204030204" pitchFamily="49" charset="0"/>
              </a:rPr>
              <a:t>5</a:t>
            </a:r>
            <a:r>
              <a:rPr lang="en-US" altLang="en-US" sz="2300" dirty="0">
                <a:solidFill>
                  <a:srgbClr val="545454"/>
                </a:solidFill>
                <a:latin typeface="Consolas" panose="020B0609020204030204" pitchFamily="49" charset="0"/>
                <a:cs typeface="Consolas" panose="020B0609020204030204" pitchFamily="49" charset="0"/>
              </a:rPr>
              <a:t> </a:t>
            </a:r>
            <a:r>
              <a:rPr lang="en-US" altLang="en-US" sz="2300" dirty="0">
                <a:solidFill>
                  <a:srgbClr val="666A71"/>
                </a:solidFill>
                <a:latin typeface="Consolas" panose="020B0609020204030204" pitchFamily="49" charset="0"/>
                <a:cs typeface="Consolas" panose="020B0609020204030204" pitchFamily="49" charset="0"/>
              </a:rPr>
              <a:t>/</a:t>
            </a:r>
            <a:r>
              <a:rPr lang="en-US" altLang="en-US" sz="2300" dirty="0">
                <a:solidFill>
                  <a:srgbClr val="545454"/>
                </a:solidFill>
                <a:latin typeface="Consolas" panose="020B0609020204030204" pitchFamily="49" charset="0"/>
                <a:cs typeface="Consolas" panose="020B0609020204030204" pitchFamily="49" charset="0"/>
              </a:rPr>
              <a:t> </a:t>
            </a:r>
            <a:r>
              <a:rPr lang="en-US" altLang="en-US" sz="2300" dirty="0">
                <a:solidFill>
                  <a:srgbClr val="225196"/>
                </a:solidFill>
                <a:latin typeface="Consolas" panose="020B0609020204030204" pitchFamily="49" charset="0"/>
                <a:cs typeface="Consolas" panose="020B0609020204030204" pitchFamily="49" charset="0"/>
              </a:rPr>
              <a:t>2</a:t>
            </a:r>
            <a:br>
              <a:rPr lang="en-US" altLang="en-US" sz="2300" dirty="0">
                <a:solidFill>
                  <a:srgbClr val="225196"/>
                </a:solidFill>
                <a:latin typeface="Consolas" panose="020B0609020204030204" pitchFamily="49" charset="0"/>
                <a:cs typeface="Consolas" panose="020B0609020204030204" pitchFamily="49" charset="0"/>
              </a:rPr>
            </a:br>
            <a:r>
              <a:rPr lang="en-US" altLang="en-US" sz="2600" dirty="0">
                <a:solidFill>
                  <a:srgbClr val="0069FF"/>
                </a:solidFill>
                <a:latin typeface="Consolas" panose="020B0609020204030204" pitchFamily="49" charset="0"/>
                <a:cs typeface="Consolas" panose="020B0609020204030204" pitchFamily="49" charset="0"/>
              </a:rPr>
              <a:t>print</a:t>
            </a:r>
            <a:r>
              <a:rPr lang="en-US" altLang="en-US" sz="2300" dirty="0">
                <a:solidFill>
                  <a:srgbClr val="666A71"/>
                </a:solidFill>
                <a:latin typeface="Consolas" panose="020B0609020204030204" pitchFamily="49" charset="0"/>
                <a:cs typeface="Consolas" panose="020B0609020204030204" pitchFamily="49" charset="0"/>
              </a:rPr>
              <a:t>(</a:t>
            </a:r>
            <a:r>
              <a:rPr lang="en-US" altLang="en-US" sz="2300" dirty="0">
                <a:solidFill>
                  <a:srgbClr val="545454"/>
                </a:solidFill>
                <a:latin typeface="Consolas" panose="020B0609020204030204" pitchFamily="49" charset="0"/>
                <a:cs typeface="Consolas" panose="020B0609020204030204" pitchFamily="49" charset="0"/>
              </a:rPr>
              <a:t>a</a:t>
            </a:r>
            <a:r>
              <a:rPr lang="en-US" altLang="en-US" sz="2300" dirty="0">
                <a:solidFill>
                  <a:srgbClr val="666A71"/>
                </a:solidFill>
                <a:latin typeface="Consolas" panose="020B0609020204030204" pitchFamily="49" charset="0"/>
                <a:cs typeface="Consolas" panose="020B0609020204030204" pitchFamily="49" charset="0"/>
              </a:rPr>
              <a:t>)</a:t>
            </a:r>
            <a:r>
              <a:rPr lang="en-US" altLang="en-US" sz="2300" dirty="0">
                <a:solidFill>
                  <a:schemeClr val="tx1"/>
                </a:solidFill>
              </a:rPr>
              <a:t> </a:t>
            </a:r>
          </a:p>
          <a:p>
            <a:pPr defTabSz="914400" eaLnBrk="0" fontAlgn="base" hangingPunct="0">
              <a:spcBef>
                <a:spcPct val="0"/>
              </a:spcBef>
              <a:spcAft>
                <a:spcPct val="0"/>
              </a:spcAft>
              <a:buClrTx/>
            </a:pPr>
            <a:r>
              <a:rPr lang="en-US" sz="2300" b="1" dirty="0"/>
              <a:t>Converting to Tuples and Lists </a:t>
            </a:r>
            <a:br>
              <a:rPr lang="en-US" sz="2300" b="1" dirty="0"/>
            </a:br>
            <a:r>
              <a:rPr lang="en-US" altLang="en-US" sz="2600" dirty="0">
                <a:solidFill>
                  <a:srgbClr val="0069FF"/>
                </a:solidFill>
                <a:latin typeface="Consolas" panose="020B0609020204030204" pitchFamily="49" charset="0"/>
                <a:cs typeface="Consolas" panose="020B0609020204030204" pitchFamily="49" charset="0"/>
              </a:rPr>
              <a:t>print</a:t>
            </a:r>
            <a:r>
              <a:rPr lang="en-US" altLang="en-US" sz="2300" dirty="0">
                <a:solidFill>
                  <a:srgbClr val="000000"/>
                </a:solidFill>
                <a:latin typeface="Consolas" panose="020B0609020204030204" pitchFamily="49" charset="0"/>
                <a:cs typeface="Consolas" panose="020B0609020204030204" pitchFamily="49" charset="0"/>
              </a:rPr>
              <a:t>(</a:t>
            </a:r>
            <a:r>
              <a:rPr lang="en-US" altLang="en-US" sz="2300" dirty="0">
                <a:solidFill>
                  <a:srgbClr val="000080"/>
                </a:solidFill>
                <a:latin typeface="Consolas" panose="020B0609020204030204" pitchFamily="49" charset="0"/>
                <a:cs typeface="Consolas" panose="020B0609020204030204" pitchFamily="49" charset="0"/>
              </a:rPr>
              <a:t>tuple</a:t>
            </a:r>
            <a:r>
              <a:rPr lang="en-US" altLang="en-US" sz="2300" dirty="0">
                <a:solidFill>
                  <a:srgbClr val="000000"/>
                </a:solidFill>
                <a:latin typeface="Consolas" panose="020B0609020204030204" pitchFamily="49" charset="0"/>
                <a:cs typeface="Consolas" panose="020B0609020204030204" pitchFamily="49" charset="0"/>
              </a:rPr>
              <a:t>([</a:t>
            </a:r>
            <a:r>
              <a:rPr lang="en-US" altLang="en-US" sz="2300" b="1" dirty="0">
                <a:solidFill>
                  <a:srgbClr val="008080"/>
                </a:solidFill>
                <a:latin typeface="Consolas" panose="020B0609020204030204" pitchFamily="49" charset="0"/>
                <a:cs typeface="Consolas" panose="020B0609020204030204" pitchFamily="49" charset="0"/>
              </a:rPr>
              <a:t>'pull request'</a:t>
            </a:r>
            <a:r>
              <a:rPr lang="en-US" altLang="en-US" sz="2300" dirty="0">
                <a:solidFill>
                  <a:srgbClr val="000000"/>
                </a:solidFill>
                <a:latin typeface="Consolas" panose="020B0609020204030204" pitchFamily="49" charset="0"/>
                <a:cs typeface="Consolas" panose="020B0609020204030204" pitchFamily="49" charset="0"/>
              </a:rPr>
              <a:t>, </a:t>
            </a:r>
            <a:r>
              <a:rPr lang="en-US" altLang="en-US" sz="2300" b="1" dirty="0">
                <a:solidFill>
                  <a:srgbClr val="008080"/>
                </a:solidFill>
                <a:latin typeface="Consolas" panose="020B0609020204030204" pitchFamily="49" charset="0"/>
                <a:cs typeface="Consolas" panose="020B0609020204030204" pitchFamily="49" charset="0"/>
              </a:rPr>
              <a:t>'open source'</a:t>
            </a:r>
            <a:r>
              <a:rPr lang="en-US" altLang="en-US" sz="2300" dirty="0">
                <a:solidFill>
                  <a:srgbClr val="000000"/>
                </a:solidFill>
                <a:latin typeface="Consolas" panose="020B0609020204030204" pitchFamily="49" charset="0"/>
                <a:cs typeface="Consolas" panose="020B0609020204030204" pitchFamily="49" charset="0"/>
              </a:rPr>
              <a:t>, </a:t>
            </a:r>
            <a:r>
              <a:rPr lang="en-US" altLang="en-US" sz="2300" b="1" dirty="0">
                <a:solidFill>
                  <a:srgbClr val="008080"/>
                </a:solidFill>
                <a:latin typeface="Consolas" panose="020B0609020204030204" pitchFamily="49" charset="0"/>
                <a:cs typeface="Consolas" panose="020B0609020204030204" pitchFamily="49" charset="0"/>
              </a:rPr>
              <a:t>'repository’</a:t>
            </a:r>
            <a:r>
              <a:rPr lang="en-US" altLang="en-US" sz="2300" dirty="0">
                <a:solidFill>
                  <a:srgbClr val="000000"/>
                </a:solidFill>
                <a:latin typeface="Consolas" panose="020B0609020204030204" pitchFamily="49" charset="0"/>
                <a:cs typeface="Consolas" panose="020B0609020204030204" pitchFamily="49" charset="0"/>
              </a:rPr>
              <a:t>]))</a:t>
            </a:r>
          </a:p>
          <a:p>
            <a:pPr defTabSz="914400" eaLnBrk="0" fontAlgn="base" hangingPunct="0">
              <a:spcBef>
                <a:spcPct val="0"/>
              </a:spcBef>
              <a:spcAft>
                <a:spcPct val="0"/>
              </a:spcAft>
              <a:buClrTx/>
            </a:pPr>
            <a:r>
              <a:rPr lang="en-US" altLang="en-US" sz="2600" dirty="0">
                <a:solidFill>
                  <a:srgbClr val="0069FF"/>
                </a:solidFill>
                <a:latin typeface="Consolas" panose="020B0609020204030204" pitchFamily="49" charset="0"/>
                <a:cs typeface="Consolas" panose="020B0609020204030204" pitchFamily="49" charset="0"/>
              </a:rPr>
              <a:t>print</a:t>
            </a:r>
            <a:r>
              <a:rPr lang="en-US" altLang="en-US" sz="2600" dirty="0">
                <a:solidFill>
                  <a:srgbClr val="666A71"/>
                </a:solidFill>
                <a:latin typeface="Consolas" panose="020B0609020204030204" pitchFamily="49" charset="0"/>
                <a:cs typeface="Consolas" panose="020B0609020204030204" pitchFamily="49" charset="0"/>
              </a:rPr>
              <a:t>(</a:t>
            </a:r>
            <a:r>
              <a:rPr lang="en-US" altLang="en-US" sz="2600" dirty="0">
                <a:solidFill>
                  <a:srgbClr val="0069FF"/>
                </a:solidFill>
                <a:latin typeface="Consolas" panose="020B0609020204030204" pitchFamily="49" charset="0"/>
                <a:cs typeface="Consolas" panose="020B0609020204030204" pitchFamily="49" charset="0"/>
              </a:rPr>
              <a:t>tuple</a:t>
            </a:r>
            <a:r>
              <a:rPr lang="en-US" altLang="en-US" sz="2600" dirty="0">
                <a:solidFill>
                  <a:srgbClr val="666A71"/>
                </a:solidFill>
                <a:latin typeface="Consolas" panose="020B0609020204030204" pitchFamily="49" charset="0"/>
                <a:cs typeface="Consolas" panose="020B0609020204030204" pitchFamily="49" charset="0"/>
              </a:rPr>
              <a:t>(</a:t>
            </a:r>
            <a:r>
              <a:rPr lang="en-US" altLang="en-US" sz="2600" dirty="0">
                <a:solidFill>
                  <a:srgbClr val="08966B"/>
                </a:solidFill>
                <a:latin typeface="Consolas" panose="020B0609020204030204" pitchFamily="49" charset="0"/>
                <a:cs typeface="Consolas" panose="020B0609020204030204" pitchFamily="49" charset="0"/>
              </a:rPr>
              <a:t>'Sammy’</a:t>
            </a:r>
            <a:r>
              <a:rPr lang="en-US" altLang="en-US" sz="2600" dirty="0">
                <a:solidFill>
                  <a:srgbClr val="666A71"/>
                </a:solidFill>
                <a:latin typeface="Consolas" panose="020B0609020204030204" pitchFamily="49" charset="0"/>
                <a:cs typeface="Consolas" panose="020B0609020204030204" pitchFamily="49" charset="0"/>
              </a:rPr>
              <a:t>))</a:t>
            </a:r>
            <a:br>
              <a:rPr lang="en-US" altLang="en-US" sz="2300" dirty="0">
                <a:solidFill>
                  <a:srgbClr val="666A71"/>
                </a:solidFill>
                <a:latin typeface="Consolas" panose="020B0609020204030204" pitchFamily="49" charset="0"/>
                <a:cs typeface="Consolas" panose="020B0609020204030204" pitchFamily="49" charset="0"/>
              </a:rPr>
            </a:br>
            <a:r>
              <a:rPr lang="en-US" altLang="en-US" sz="2600" dirty="0">
                <a:solidFill>
                  <a:srgbClr val="0069FF"/>
                </a:solidFill>
                <a:latin typeface="Consolas" panose="020B0609020204030204" pitchFamily="49" charset="0"/>
                <a:cs typeface="Consolas" panose="020B0609020204030204" pitchFamily="49" charset="0"/>
              </a:rPr>
              <a:t>print</a:t>
            </a:r>
            <a:r>
              <a:rPr lang="en-US" altLang="en-US" sz="2600" dirty="0">
                <a:solidFill>
                  <a:srgbClr val="666A71"/>
                </a:solidFill>
                <a:latin typeface="Consolas" panose="020B0609020204030204" pitchFamily="49" charset="0"/>
                <a:cs typeface="Consolas" panose="020B0609020204030204" pitchFamily="49" charset="0"/>
              </a:rPr>
              <a:t>(</a:t>
            </a:r>
            <a:r>
              <a:rPr lang="en-US" altLang="en-US" sz="2600" dirty="0">
                <a:solidFill>
                  <a:srgbClr val="0069FF"/>
                </a:solidFill>
                <a:latin typeface="Consolas" panose="020B0609020204030204" pitchFamily="49" charset="0"/>
                <a:cs typeface="Consolas" panose="020B0609020204030204" pitchFamily="49" charset="0"/>
              </a:rPr>
              <a:t>tuple</a:t>
            </a:r>
            <a:r>
              <a:rPr lang="en-US" altLang="en-US" sz="2600" dirty="0">
                <a:solidFill>
                  <a:srgbClr val="666A71"/>
                </a:solidFill>
                <a:latin typeface="Consolas" panose="020B0609020204030204" pitchFamily="49" charset="0"/>
                <a:cs typeface="Consolas" panose="020B0609020204030204" pitchFamily="49" charset="0"/>
              </a:rPr>
              <a:t>(</a:t>
            </a:r>
            <a:r>
              <a:rPr lang="en-US" altLang="en-US" sz="2600" dirty="0">
                <a:solidFill>
                  <a:srgbClr val="225196"/>
                </a:solidFill>
                <a:latin typeface="Consolas" panose="020B0609020204030204" pitchFamily="49" charset="0"/>
                <a:cs typeface="Consolas" panose="020B0609020204030204" pitchFamily="49" charset="0"/>
              </a:rPr>
              <a:t>5000</a:t>
            </a:r>
            <a:r>
              <a:rPr lang="en-US" altLang="en-US" sz="2600" dirty="0">
                <a:solidFill>
                  <a:srgbClr val="666A71"/>
                </a:solidFill>
                <a:latin typeface="Consolas" panose="020B0609020204030204" pitchFamily="49" charset="0"/>
                <a:cs typeface="Consolas" panose="020B0609020204030204" pitchFamily="49" charset="0"/>
              </a:rPr>
              <a:t>))</a:t>
            </a:r>
            <a:r>
              <a:rPr lang="en-US" altLang="en-US" sz="2600" dirty="0">
                <a:solidFill>
                  <a:schemeClr val="tx1"/>
                </a:solidFill>
              </a:rPr>
              <a:t> </a:t>
            </a:r>
            <a:endParaRPr lang="en-US" altLang="en-US" sz="5100" dirty="0">
              <a:solidFill>
                <a:schemeClr val="tx1"/>
              </a:solidFill>
              <a:latin typeface="Arial" panose="020B0604020202020204" pitchFamily="34" charset="0"/>
            </a:endParaRPr>
          </a:p>
          <a:p>
            <a:pPr defTabSz="914400" eaLnBrk="0" fontAlgn="base" hangingPunct="0">
              <a:spcBef>
                <a:spcPct val="0"/>
              </a:spcBef>
              <a:spcAft>
                <a:spcPct val="0"/>
              </a:spcAft>
              <a:buClrTx/>
            </a:pPr>
            <a:r>
              <a:rPr lang="en-US" altLang="en-US" sz="2600" dirty="0">
                <a:solidFill>
                  <a:srgbClr val="0069FF"/>
                </a:solidFill>
                <a:latin typeface="Consolas" panose="020B0609020204030204" pitchFamily="49" charset="0"/>
                <a:cs typeface="Consolas" panose="020B0609020204030204" pitchFamily="49" charset="0"/>
              </a:rPr>
              <a:t>print</a:t>
            </a:r>
            <a:r>
              <a:rPr lang="en-US" altLang="en-US" sz="2600" dirty="0">
                <a:solidFill>
                  <a:srgbClr val="666A71"/>
                </a:solidFill>
                <a:latin typeface="Consolas" panose="020B0609020204030204" pitchFamily="49" charset="0"/>
                <a:cs typeface="Consolas" panose="020B0609020204030204" pitchFamily="49" charset="0"/>
              </a:rPr>
              <a:t>(</a:t>
            </a:r>
            <a:r>
              <a:rPr lang="en-US" altLang="en-US" sz="2600" dirty="0">
                <a:solidFill>
                  <a:srgbClr val="0069FF"/>
                </a:solidFill>
                <a:latin typeface="Consolas" panose="020B0609020204030204" pitchFamily="49" charset="0"/>
                <a:cs typeface="Consolas" panose="020B0609020204030204" pitchFamily="49" charset="0"/>
              </a:rPr>
              <a:t>list</a:t>
            </a:r>
            <a:r>
              <a:rPr lang="en-US" altLang="en-US" sz="2600" dirty="0">
                <a:solidFill>
                  <a:srgbClr val="666A71"/>
                </a:solidFill>
                <a:latin typeface="Consolas" panose="020B0609020204030204" pitchFamily="49" charset="0"/>
                <a:cs typeface="Consolas" panose="020B0609020204030204" pitchFamily="49" charset="0"/>
              </a:rPr>
              <a:t>((</a:t>
            </a:r>
            <a:r>
              <a:rPr lang="en-US" altLang="en-US" sz="2600" dirty="0">
                <a:solidFill>
                  <a:srgbClr val="08966B"/>
                </a:solidFill>
                <a:latin typeface="Consolas" panose="020B0609020204030204" pitchFamily="49" charset="0"/>
                <a:cs typeface="Consolas" panose="020B0609020204030204" pitchFamily="49" charset="0"/>
              </a:rPr>
              <a:t>'blue coral'</a:t>
            </a:r>
            <a:r>
              <a:rPr lang="en-US" altLang="en-US" sz="2600" dirty="0">
                <a:solidFill>
                  <a:srgbClr val="666A71"/>
                </a:solidFill>
                <a:latin typeface="Consolas" panose="020B0609020204030204" pitchFamily="49" charset="0"/>
                <a:cs typeface="Consolas" panose="020B0609020204030204" pitchFamily="49" charset="0"/>
              </a:rPr>
              <a:t>,</a:t>
            </a:r>
            <a:r>
              <a:rPr lang="en-US" altLang="en-US" sz="2600" dirty="0">
                <a:solidFill>
                  <a:srgbClr val="545454"/>
                </a:solidFill>
                <a:latin typeface="Consolas" panose="020B0609020204030204" pitchFamily="49" charset="0"/>
                <a:cs typeface="Consolas" panose="020B0609020204030204" pitchFamily="49" charset="0"/>
              </a:rPr>
              <a:t> </a:t>
            </a:r>
            <a:r>
              <a:rPr lang="en-US" altLang="en-US" sz="2600" dirty="0">
                <a:solidFill>
                  <a:srgbClr val="08966B"/>
                </a:solidFill>
                <a:latin typeface="Consolas" panose="020B0609020204030204" pitchFamily="49" charset="0"/>
                <a:cs typeface="Consolas" panose="020B0609020204030204" pitchFamily="49" charset="0"/>
              </a:rPr>
              <a:t>'staghorn coral'</a:t>
            </a:r>
            <a:r>
              <a:rPr lang="en-US" altLang="en-US" sz="2600" dirty="0">
                <a:solidFill>
                  <a:srgbClr val="666A71"/>
                </a:solidFill>
                <a:latin typeface="Consolas" panose="020B0609020204030204" pitchFamily="49" charset="0"/>
                <a:cs typeface="Consolas" panose="020B0609020204030204" pitchFamily="49" charset="0"/>
              </a:rPr>
              <a:t>,</a:t>
            </a:r>
            <a:r>
              <a:rPr lang="en-US" altLang="en-US" sz="2600" dirty="0">
                <a:solidFill>
                  <a:srgbClr val="545454"/>
                </a:solidFill>
                <a:latin typeface="Consolas" panose="020B0609020204030204" pitchFamily="49" charset="0"/>
                <a:cs typeface="Consolas" panose="020B0609020204030204" pitchFamily="49" charset="0"/>
              </a:rPr>
              <a:t> </a:t>
            </a:r>
            <a:r>
              <a:rPr lang="en-US" altLang="en-US" sz="2600" dirty="0">
                <a:solidFill>
                  <a:srgbClr val="08966B"/>
                </a:solidFill>
                <a:latin typeface="Consolas" panose="020B0609020204030204" pitchFamily="49" charset="0"/>
                <a:cs typeface="Consolas" panose="020B0609020204030204" pitchFamily="49" charset="0"/>
              </a:rPr>
              <a:t>'pillar coral'</a:t>
            </a:r>
            <a:r>
              <a:rPr lang="en-US" altLang="en-US" sz="2600" dirty="0">
                <a:solidFill>
                  <a:srgbClr val="666A71"/>
                </a:solidFill>
                <a:latin typeface="Consolas" panose="020B0609020204030204" pitchFamily="49" charset="0"/>
                <a:cs typeface="Consolas" panose="020B0609020204030204" pitchFamily="49" charset="0"/>
              </a:rPr>
              <a:t>)))</a:t>
            </a:r>
            <a:r>
              <a:rPr lang="en-US" altLang="en-US" sz="2600" dirty="0">
                <a:solidFill>
                  <a:schemeClr val="tx1"/>
                </a:solidFill>
              </a:rPr>
              <a:t> </a:t>
            </a:r>
            <a:endParaRPr lang="en-US" altLang="en-US" sz="2000" dirty="0">
              <a:solidFill>
                <a:schemeClr val="tx1"/>
              </a:solidFill>
              <a:latin typeface="Arial" panose="020B0604020202020204" pitchFamily="34" charset="0"/>
            </a:endParaRPr>
          </a:p>
        </p:txBody>
      </p:sp>
      <p:sp>
        <p:nvSpPr>
          <p:cNvPr id="9" name="Rectangle 6">
            <a:extLst>
              <a:ext uri="{FF2B5EF4-FFF2-40B4-BE49-F238E27FC236}">
                <a16:creationId xmlns:a16="http://schemas.microsoft.com/office/drawing/2014/main" id="{3F48E419-3B8B-4210-A7B9-52ED2A82E65C}"/>
              </a:ext>
            </a:extLst>
          </p:cNvPr>
          <p:cNvSpPr>
            <a:spLocks noChangeArrowheads="1"/>
          </p:cNvSpPr>
          <p:nvPr/>
        </p:nvSpPr>
        <p:spPr bwMode="auto">
          <a:xfrm>
            <a:off x="0" y="90100"/>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A5C1494D-D4CE-40FA-9B69-35FFFB8A38C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1BA19684-F6A0-4EA3-AC1F-2C86CD22D71E}"/>
              </a:ext>
            </a:extLst>
          </p:cNvPr>
          <p:cNvSpPr>
            <a:spLocks noChangeArrowheads="1"/>
          </p:cNvSpPr>
          <p:nvPr/>
        </p:nvSpPr>
        <p:spPr bwMode="auto">
          <a:xfrm>
            <a:off x="0" y="90100"/>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6EB234C7-F34B-49C7-8F89-E906E14073C0}"/>
              </a:ext>
            </a:extLst>
          </p:cNvPr>
          <p:cNvSpPr>
            <a:spLocks noChangeArrowheads="1"/>
          </p:cNvSpPr>
          <p:nvPr/>
        </p:nvSpPr>
        <p:spPr bwMode="auto">
          <a:xfrm>
            <a:off x="0" y="90100"/>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DDA23607-756F-425B-9F74-BCDD1BDBF480}"/>
              </a:ext>
            </a:extLst>
          </p:cNvPr>
          <p:cNvSpPr>
            <a:spLocks noChangeArrowheads="1"/>
          </p:cNvSpPr>
          <p:nvPr/>
        </p:nvSpPr>
        <p:spPr bwMode="auto">
          <a:xfrm>
            <a:off x="0" y="90100"/>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3181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0AA7-1A34-443E-BEC4-4F1F8EC869F7}"/>
              </a:ext>
            </a:extLst>
          </p:cNvPr>
          <p:cNvSpPr>
            <a:spLocks noGrp="1"/>
          </p:cNvSpPr>
          <p:nvPr>
            <p:ph type="title"/>
          </p:nvPr>
        </p:nvSpPr>
        <p:spPr>
          <a:xfrm>
            <a:off x="2592925" y="624110"/>
            <a:ext cx="8911687" cy="553180"/>
          </a:xfrm>
        </p:spPr>
        <p:txBody>
          <a:bodyPr>
            <a:normAutofit fontScale="90000"/>
          </a:bodyPr>
          <a:lstStyle/>
          <a:p>
            <a:pPr algn="ctr"/>
            <a:r>
              <a:rPr lang="en-US" dirty="0"/>
              <a:t>F - String</a:t>
            </a:r>
          </a:p>
        </p:txBody>
      </p:sp>
      <p:pic>
        <p:nvPicPr>
          <p:cNvPr id="6" name="Content Placeholder 5">
            <a:extLst>
              <a:ext uri="{FF2B5EF4-FFF2-40B4-BE49-F238E27FC236}">
                <a16:creationId xmlns:a16="http://schemas.microsoft.com/office/drawing/2014/main" id="{F1ED1896-0E5A-4CD7-B802-24DFB3CE066E}"/>
              </a:ext>
            </a:extLst>
          </p:cNvPr>
          <p:cNvPicPr>
            <a:picLocks noGrp="1" noChangeAspect="1"/>
          </p:cNvPicPr>
          <p:nvPr>
            <p:ph idx="1"/>
          </p:nvPr>
        </p:nvPicPr>
        <p:blipFill>
          <a:blip r:embed="rId2"/>
          <a:stretch>
            <a:fillRect/>
          </a:stretch>
        </p:blipFill>
        <p:spPr>
          <a:xfrm>
            <a:off x="9403398" y="4141025"/>
            <a:ext cx="2190750" cy="895350"/>
          </a:xfrm>
          <a:prstGeom prst="rect">
            <a:avLst/>
          </a:prstGeom>
        </p:spPr>
      </p:pic>
      <p:pic>
        <p:nvPicPr>
          <p:cNvPr id="4" name="Picture 3">
            <a:extLst>
              <a:ext uri="{FF2B5EF4-FFF2-40B4-BE49-F238E27FC236}">
                <a16:creationId xmlns:a16="http://schemas.microsoft.com/office/drawing/2014/main" id="{B678C460-8794-4590-9C22-4A6F03AB6903}"/>
              </a:ext>
            </a:extLst>
          </p:cNvPr>
          <p:cNvPicPr>
            <a:picLocks noChangeAspect="1"/>
          </p:cNvPicPr>
          <p:nvPr/>
        </p:nvPicPr>
        <p:blipFill>
          <a:blip r:embed="rId3"/>
          <a:stretch>
            <a:fillRect/>
          </a:stretch>
        </p:blipFill>
        <p:spPr>
          <a:xfrm>
            <a:off x="7945755" y="1177290"/>
            <a:ext cx="3752850" cy="2247900"/>
          </a:xfrm>
          <a:prstGeom prst="rect">
            <a:avLst/>
          </a:prstGeom>
        </p:spPr>
      </p:pic>
      <p:pic>
        <p:nvPicPr>
          <p:cNvPr id="5" name="Picture 4">
            <a:extLst>
              <a:ext uri="{FF2B5EF4-FFF2-40B4-BE49-F238E27FC236}">
                <a16:creationId xmlns:a16="http://schemas.microsoft.com/office/drawing/2014/main" id="{24153E33-9C20-4886-8EDE-81CDF3D7568C}"/>
              </a:ext>
            </a:extLst>
          </p:cNvPr>
          <p:cNvPicPr>
            <a:picLocks noChangeAspect="1"/>
          </p:cNvPicPr>
          <p:nvPr/>
        </p:nvPicPr>
        <p:blipFill>
          <a:blip r:embed="rId4"/>
          <a:stretch>
            <a:fillRect/>
          </a:stretch>
        </p:blipFill>
        <p:spPr>
          <a:xfrm>
            <a:off x="7355205" y="3587845"/>
            <a:ext cx="4343400" cy="390525"/>
          </a:xfrm>
          <a:prstGeom prst="rect">
            <a:avLst/>
          </a:prstGeom>
        </p:spPr>
      </p:pic>
      <p:pic>
        <p:nvPicPr>
          <p:cNvPr id="7" name="Picture 6">
            <a:extLst>
              <a:ext uri="{FF2B5EF4-FFF2-40B4-BE49-F238E27FC236}">
                <a16:creationId xmlns:a16="http://schemas.microsoft.com/office/drawing/2014/main" id="{65BC29A8-00B2-4F45-945C-0974D20BFD93}"/>
              </a:ext>
            </a:extLst>
          </p:cNvPr>
          <p:cNvPicPr>
            <a:picLocks noChangeAspect="1"/>
          </p:cNvPicPr>
          <p:nvPr/>
        </p:nvPicPr>
        <p:blipFill>
          <a:blip r:embed="rId5"/>
          <a:stretch>
            <a:fillRect/>
          </a:stretch>
        </p:blipFill>
        <p:spPr>
          <a:xfrm>
            <a:off x="10094912" y="5199030"/>
            <a:ext cx="1409700" cy="723900"/>
          </a:xfrm>
          <a:prstGeom prst="rect">
            <a:avLst/>
          </a:prstGeom>
        </p:spPr>
      </p:pic>
      <p:pic>
        <p:nvPicPr>
          <p:cNvPr id="8" name="Picture 7">
            <a:extLst>
              <a:ext uri="{FF2B5EF4-FFF2-40B4-BE49-F238E27FC236}">
                <a16:creationId xmlns:a16="http://schemas.microsoft.com/office/drawing/2014/main" id="{E90A5E1E-DC43-4665-B9EB-F83E04AEF65E}"/>
              </a:ext>
            </a:extLst>
          </p:cNvPr>
          <p:cNvPicPr>
            <a:picLocks noChangeAspect="1"/>
          </p:cNvPicPr>
          <p:nvPr/>
        </p:nvPicPr>
        <p:blipFill>
          <a:blip r:embed="rId6"/>
          <a:stretch>
            <a:fillRect/>
          </a:stretch>
        </p:blipFill>
        <p:spPr>
          <a:xfrm>
            <a:off x="7048768" y="5178155"/>
            <a:ext cx="2695575" cy="447675"/>
          </a:xfrm>
          <a:prstGeom prst="rect">
            <a:avLst/>
          </a:prstGeom>
        </p:spPr>
      </p:pic>
      <p:pic>
        <p:nvPicPr>
          <p:cNvPr id="9" name="Picture 8">
            <a:extLst>
              <a:ext uri="{FF2B5EF4-FFF2-40B4-BE49-F238E27FC236}">
                <a16:creationId xmlns:a16="http://schemas.microsoft.com/office/drawing/2014/main" id="{CE37F887-9459-49F3-B49D-F00B33D29886}"/>
              </a:ext>
            </a:extLst>
          </p:cNvPr>
          <p:cNvPicPr>
            <a:picLocks noChangeAspect="1"/>
          </p:cNvPicPr>
          <p:nvPr/>
        </p:nvPicPr>
        <p:blipFill>
          <a:blip r:embed="rId7"/>
          <a:stretch>
            <a:fillRect/>
          </a:stretch>
        </p:blipFill>
        <p:spPr>
          <a:xfrm>
            <a:off x="4246246" y="1290637"/>
            <a:ext cx="1849754" cy="2715909"/>
          </a:xfrm>
          <a:prstGeom prst="rect">
            <a:avLst/>
          </a:prstGeom>
        </p:spPr>
      </p:pic>
    </p:spTree>
    <p:extLst>
      <p:ext uri="{BB962C8B-B14F-4D97-AF65-F5344CB8AC3E}">
        <p14:creationId xmlns:p14="http://schemas.microsoft.com/office/powerpoint/2010/main" val="172087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30F6-9F73-4D71-812C-5D83B49B4D57}"/>
              </a:ext>
            </a:extLst>
          </p:cNvPr>
          <p:cNvSpPr>
            <a:spLocks noGrp="1"/>
          </p:cNvSpPr>
          <p:nvPr>
            <p:ph type="title"/>
          </p:nvPr>
        </p:nvSpPr>
        <p:spPr>
          <a:xfrm>
            <a:off x="8456169" y="382385"/>
            <a:ext cx="3619896" cy="1895301"/>
          </a:xfrm>
        </p:spPr>
        <p:txBody>
          <a:bodyPr>
            <a:normAutofit/>
          </a:bodyPr>
          <a:lstStyle/>
          <a:p>
            <a:pPr algn="r" rtl="1"/>
            <a:r>
              <a:rPr lang="he-IL" sz="5400" dirty="0"/>
              <a:t>סדר עדיפות</a:t>
            </a:r>
            <a:r>
              <a:rPr lang="en-US" sz="5400" dirty="0"/>
              <a:t> </a:t>
            </a:r>
            <a:r>
              <a:rPr lang="he-IL" sz="5400" dirty="0"/>
              <a:t>מפעילים</a:t>
            </a:r>
            <a:endParaRPr lang="en-US" sz="5400" dirty="0"/>
          </a:p>
        </p:txBody>
      </p:sp>
      <p:graphicFrame>
        <p:nvGraphicFramePr>
          <p:cNvPr id="4" name="Content Placeholder 3">
            <a:extLst>
              <a:ext uri="{FF2B5EF4-FFF2-40B4-BE49-F238E27FC236}">
                <a16:creationId xmlns:a16="http://schemas.microsoft.com/office/drawing/2014/main" id="{8A754C88-E8EE-48AF-8A79-23D993873F37}"/>
              </a:ext>
            </a:extLst>
          </p:cNvPr>
          <p:cNvGraphicFramePr>
            <a:graphicFrameLocks noGrp="1"/>
          </p:cNvGraphicFramePr>
          <p:nvPr>
            <p:ph idx="1"/>
            <p:extLst>
              <p:ext uri="{D42A27DB-BD31-4B8C-83A1-F6EECF244321}">
                <p14:modId xmlns:p14="http://schemas.microsoft.com/office/powerpoint/2010/main" val="3924555585"/>
              </p:ext>
            </p:extLst>
          </p:nvPr>
        </p:nvGraphicFramePr>
        <p:xfrm>
          <a:off x="115935" y="16625"/>
          <a:ext cx="8340234" cy="6947117"/>
        </p:xfrm>
        <a:graphic>
          <a:graphicData uri="http://schemas.openxmlformats.org/drawingml/2006/table">
            <a:tbl>
              <a:tblPr>
                <a:tableStyleId>{1E171933-4619-4E11-9A3F-F7608DF75F80}</a:tableStyleId>
              </a:tblPr>
              <a:tblGrid>
                <a:gridCol w="4170117">
                  <a:extLst>
                    <a:ext uri="{9D8B030D-6E8A-4147-A177-3AD203B41FA5}">
                      <a16:colId xmlns:a16="http://schemas.microsoft.com/office/drawing/2014/main" val="2538628182"/>
                    </a:ext>
                  </a:extLst>
                </a:gridCol>
                <a:gridCol w="4170117">
                  <a:extLst>
                    <a:ext uri="{9D8B030D-6E8A-4147-A177-3AD203B41FA5}">
                      <a16:colId xmlns:a16="http://schemas.microsoft.com/office/drawing/2014/main" val="686765713"/>
                    </a:ext>
                  </a:extLst>
                </a:gridCol>
              </a:tblGrid>
              <a:tr h="248623">
                <a:tc>
                  <a:txBody>
                    <a:bodyPr/>
                    <a:lstStyle/>
                    <a:p>
                      <a:pPr algn="ctr"/>
                      <a:r>
                        <a:rPr lang="en-US" sz="1600" dirty="0"/>
                        <a:t>Operator</a:t>
                      </a:r>
                    </a:p>
                  </a:txBody>
                  <a:tcPr marL="10178" marR="10178" marT="10178" marB="10178" anchor="ctr"/>
                </a:tc>
                <a:tc>
                  <a:txBody>
                    <a:bodyPr/>
                    <a:lstStyle/>
                    <a:p>
                      <a:r>
                        <a:rPr lang="en-US" sz="1600"/>
                        <a:t>Description</a:t>
                      </a:r>
                    </a:p>
                  </a:txBody>
                  <a:tcPr marL="10178" marR="10178" marT="10178" marB="10178" anchor="ctr"/>
                </a:tc>
                <a:extLst>
                  <a:ext uri="{0D108BD9-81ED-4DB2-BD59-A6C34878D82A}">
                    <a16:rowId xmlns:a16="http://schemas.microsoft.com/office/drawing/2014/main" val="1027815385"/>
                  </a:ext>
                </a:extLst>
              </a:tr>
              <a:tr h="248623">
                <a:tc>
                  <a:txBody>
                    <a:bodyPr/>
                    <a:lstStyle/>
                    <a:p>
                      <a:pPr algn="ctr"/>
                      <a:r>
                        <a:rPr lang="en-US" sz="1600" dirty="0"/>
                        <a:t>()</a:t>
                      </a:r>
                    </a:p>
                  </a:txBody>
                  <a:tcPr marL="10178" marR="10178" marT="10178" marB="10178" anchor="ctr"/>
                </a:tc>
                <a:tc>
                  <a:txBody>
                    <a:bodyPr/>
                    <a:lstStyle/>
                    <a:p>
                      <a:r>
                        <a:rPr lang="en-US" sz="1600"/>
                        <a:t>Parentheses (grouping)</a:t>
                      </a:r>
                    </a:p>
                  </a:txBody>
                  <a:tcPr marL="10178" marR="10178" marT="10178" marB="10178" anchor="ctr"/>
                </a:tc>
                <a:extLst>
                  <a:ext uri="{0D108BD9-81ED-4DB2-BD59-A6C34878D82A}">
                    <a16:rowId xmlns:a16="http://schemas.microsoft.com/office/drawing/2014/main" val="2385355938"/>
                  </a:ext>
                </a:extLst>
              </a:tr>
              <a:tr h="248623">
                <a:tc>
                  <a:txBody>
                    <a:bodyPr/>
                    <a:lstStyle/>
                    <a:p>
                      <a:pPr algn="ctr"/>
                      <a:r>
                        <a:rPr lang="en-US" sz="1600" dirty="0"/>
                        <a:t>f(</a:t>
                      </a:r>
                      <a:r>
                        <a:rPr lang="en-US" sz="1600" dirty="0" err="1"/>
                        <a:t>args</a:t>
                      </a:r>
                      <a:r>
                        <a:rPr lang="en-US" sz="1600" dirty="0"/>
                        <a:t>...)</a:t>
                      </a:r>
                    </a:p>
                  </a:txBody>
                  <a:tcPr marL="10178" marR="10178" marT="10178" marB="10178" anchor="ctr"/>
                </a:tc>
                <a:tc>
                  <a:txBody>
                    <a:bodyPr/>
                    <a:lstStyle/>
                    <a:p>
                      <a:r>
                        <a:rPr lang="en-US" sz="1600"/>
                        <a:t>Function call</a:t>
                      </a:r>
                    </a:p>
                  </a:txBody>
                  <a:tcPr marL="10178" marR="10178" marT="10178" marB="10178" anchor="ctr"/>
                </a:tc>
                <a:extLst>
                  <a:ext uri="{0D108BD9-81ED-4DB2-BD59-A6C34878D82A}">
                    <a16:rowId xmlns:a16="http://schemas.microsoft.com/office/drawing/2014/main" val="3937350087"/>
                  </a:ext>
                </a:extLst>
              </a:tr>
              <a:tr h="248623">
                <a:tc>
                  <a:txBody>
                    <a:bodyPr/>
                    <a:lstStyle/>
                    <a:p>
                      <a:pPr algn="ctr"/>
                      <a:r>
                        <a:rPr lang="en-US" sz="1600" dirty="0"/>
                        <a:t>x[</a:t>
                      </a:r>
                      <a:r>
                        <a:rPr lang="en-US" sz="1600" dirty="0" err="1"/>
                        <a:t>index:index</a:t>
                      </a:r>
                      <a:r>
                        <a:rPr lang="en-US" sz="1600" dirty="0"/>
                        <a:t>]</a:t>
                      </a:r>
                    </a:p>
                  </a:txBody>
                  <a:tcPr marL="10178" marR="10178" marT="10178" marB="10178" anchor="ctr"/>
                </a:tc>
                <a:tc>
                  <a:txBody>
                    <a:bodyPr/>
                    <a:lstStyle/>
                    <a:p>
                      <a:r>
                        <a:rPr lang="en-US" sz="1600"/>
                        <a:t>Slicing</a:t>
                      </a:r>
                    </a:p>
                  </a:txBody>
                  <a:tcPr marL="10178" marR="10178" marT="10178" marB="10178" anchor="ctr"/>
                </a:tc>
                <a:extLst>
                  <a:ext uri="{0D108BD9-81ED-4DB2-BD59-A6C34878D82A}">
                    <a16:rowId xmlns:a16="http://schemas.microsoft.com/office/drawing/2014/main" val="948582175"/>
                  </a:ext>
                </a:extLst>
              </a:tr>
              <a:tr h="248623">
                <a:tc>
                  <a:txBody>
                    <a:bodyPr/>
                    <a:lstStyle/>
                    <a:p>
                      <a:pPr algn="ctr"/>
                      <a:r>
                        <a:rPr lang="en-US" sz="1600" dirty="0"/>
                        <a:t>x[index]</a:t>
                      </a:r>
                    </a:p>
                  </a:txBody>
                  <a:tcPr marL="10178" marR="10178" marT="10178" marB="10178" anchor="ctr"/>
                </a:tc>
                <a:tc>
                  <a:txBody>
                    <a:bodyPr/>
                    <a:lstStyle/>
                    <a:p>
                      <a:r>
                        <a:rPr lang="en-US" sz="1600"/>
                        <a:t>Subscription</a:t>
                      </a:r>
                    </a:p>
                  </a:txBody>
                  <a:tcPr marL="10178" marR="10178" marT="10178" marB="10178" anchor="ctr"/>
                </a:tc>
                <a:extLst>
                  <a:ext uri="{0D108BD9-81ED-4DB2-BD59-A6C34878D82A}">
                    <a16:rowId xmlns:a16="http://schemas.microsoft.com/office/drawing/2014/main" val="2326954023"/>
                  </a:ext>
                </a:extLst>
              </a:tr>
              <a:tr h="248623">
                <a:tc>
                  <a:txBody>
                    <a:bodyPr/>
                    <a:lstStyle/>
                    <a:p>
                      <a:pPr algn="ctr"/>
                      <a:r>
                        <a:rPr lang="en-US" sz="1600" dirty="0" err="1"/>
                        <a:t>x.attribute</a:t>
                      </a:r>
                      <a:endParaRPr lang="en-US" sz="1600" dirty="0"/>
                    </a:p>
                  </a:txBody>
                  <a:tcPr marL="10178" marR="10178" marT="10178" marB="10178" anchor="ctr"/>
                </a:tc>
                <a:tc>
                  <a:txBody>
                    <a:bodyPr/>
                    <a:lstStyle/>
                    <a:p>
                      <a:r>
                        <a:rPr lang="en-US" sz="1600"/>
                        <a:t>Attribute reference</a:t>
                      </a:r>
                    </a:p>
                  </a:txBody>
                  <a:tcPr marL="10178" marR="10178" marT="10178" marB="10178" anchor="ctr"/>
                </a:tc>
                <a:extLst>
                  <a:ext uri="{0D108BD9-81ED-4DB2-BD59-A6C34878D82A}">
                    <a16:rowId xmlns:a16="http://schemas.microsoft.com/office/drawing/2014/main" val="2144023130"/>
                  </a:ext>
                </a:extLst>
              </a:tr>
              <a:tr h="248623">
                <a:tc>
                  <a:txBody>
                    <a:bodyPr/>
                    <a:lstStyle/>
                    <a:p>
                      <a:pPr algn="ctr"/>
                      <a:r>
                        <a:rPr lang="en-US" sz="1600" dirty="0"/>
                        <a:t>**</a:t>
                      </a:r>
                    </a:p>
                  </a:txBody>
                  <a:tcPr marL="10178" marR="10178" marT="10178" marB="10178" anchor="ctr"/>
                </a:tc>
                <a:tc>
                  <a:txBody>
                    <a:bodyPr/>
                    <a:lstStyle/>
                    <a:p>
                      <a:r>
                        <a:rPr lang="en-US" sz="1600"/>
                        <a:t>Exponentiation</a:t>
                      </a:r>
                    </a:p>
                  </a:txBody>
                  <a:tcPr marL="10178" marR="10178" marT="10178" marB="10178" anchor="ctr"/>
                </a:tc>
                <a:extLst>
                  <a:ext uri="{0D108BD9-81ED-4DB2-BD59-A6C34878D82A}">
                    <a16:rowId xmlns:a16="http://schemas.microsoft.com/office/drawing/2014/main" val="2232171957"/>
                  </a:ext>
                </a:extLst>
              </a:tr>
              <a:tr h="248623">
                <a:tc>
                  <a:txBody>
                    <a:bodyPr/>
                    <a:lstStyle/>
                    <a:p>
                      <a:pPr algn="ctr"/>
                      <a:r>
                        <a:rPr lang="en-US" sz="1600" dirty="0"/>
                        <a:t>~x</a:t>
                      </a:r>
                    </a:p>
                  </a:txBody>
                  <a:tcPr marL="10178" marR="10178" marT="10178" marB="10178" anchor="ctr"/>
                </a:tc>
                <a:tc>
                  <a:txBody>
                    <a:bodyPr/>
                    <a:lstStyle/>
                    <a:p>
                      <a:r>
                        <a:rPr lang="en-US" sz="1600"/>
                        <a:t>Bitwise not</a:t>
                      </a:r>
                    </a:p>
                  </a:txBody>
                  <a:tcPr marL="10178" marR="10178" marT="10178" marB="10178" anchor="ctr"/>
                </a:tc>
                <a:extLst>
                  <a:ext uri="{0D108BD9-81ED-4DB2-BD59-A6C34878D82A}">
                    <a16:rowId xmlns:a16="http://schemas.microsoft.com/office/drawing/2014/main" val="2944865247"/>
                  </a:ext>
                </a:extLst>
              </a:tr>
              <a:tr h="248623">
                <a:tc>
                  <a:txBody>
                    <a:bodyPr/>
                    <a:lstStyle/>
                    <a:p>
                      <a:pPr algn="ctr"/>
                      <a:r>
                        <a:rPr lang="en-US" sz="1600" dirty="0"/>
                        <a:t>+x, -x</a:t>
                      </a:r>
                    </a:p>
                  </a:txBody>
                  <a:tcPr marL="10178" marR="10178" marT="10178" marB="10178" anchor="ctr"/>
                </a:tc>
                <a:tc>
                  <a:txBody>
                    <a:bodyPr/>
                    <a:lstStyle/>
                    <a:p>
                      <a:r>
                        <a:rPr lang="en-US" sz="1600"/>
                        <a:t>Positive, negative</a:t>
                      </a:r>
                    </a:p>
                  </a:txBody>
                  <a:tcPr marL="10178" marR="10178" marT="10178" marB="10178" anchor="ctr"/>
                </a:tc>
                <a:extLst>
                  <a:ext uri="{0D108BD9-81ED-4DB2-BD59-A6C34878D82A}">
                    <a16:rowId xmlns:a16="http://schemas.microsoft.com/office/drawing/2014/main" val="3980887023"/>
                  </a:ext>
                </a:extLst>
              </a:tr>
              <a:tr h="1504310">
                <a:tc>
                  <a:txBody>
                    <a:bodyPr/>
                    <a:lstStyle/>
                    <a:p>
                      <a:pPr algn="ctr"/>
                      <a:r>
                        <a:rPr lang="en-US" sz="1600" dirty="0"/>
                        <a:t>*, /, %</a:t>
                      </a:r>
                    </a:p>
                  </a:txBody>
                  <a:tcPr marL="10178" marR="10178" marT="10178" marB="10178" anchor="ctr"/>
                </a:tc>
                <a:tc>
                  <a:txBody>
                    <a:bodyPr/>
                    <a:lstStyle/>
                    <a:p>
                      <a:r>
                        <a:rPr lang="en-US" sz="1600" dirty="0"/>
                        <a:t>Multiplication, division, remainder</a:t>
                      </a:r>
                    </a:p>
                  </a:txBody>
                  <a:tcPr marL="10178" marR="10178" marT="10178" marB="10178" anchor="ctr"/>
                </a:tc>
                <a:extLst>
                  <a:ext uri="{0D108BD9-81ED-4DB2-BD59-A6C34878D82A}">
                    <a16:rowId xmlns:a16="http://schemas.microsoft.com/office/drawing/2014/main" val="3409786282"/>
                  </a:ext>
                </a:extLst>
              </a:tr>
              <a:tr h="248623">
                <a:tc>
                  <a:txBody>
                    <a:bodyPr/>
                    <a:lstStyle/>
                    <a:p>
                      <a:pPr algn="ctr"/>
                      <a:r>
                        <a:rPr lang="en-US" sz="1600"/>
                        <a:t>+, -</a:t>
                      </a:r>
                    </a:p>
                  </a:txBody>
                  <a:tcPr marL="10178" marR="10178" marT="10178" marB="10178" anchor="ctr"/>
                </a:tc>
                <a:tc>
                  <a:txBody>
                    <a:bodyPr/>
                    <a:lstStyle/>
                    <a:p>
                      <a:r>
                        <a:rPr lang="en-US" sz="1600"/>
                        <a:t>Addition, subtraction</a:t>
                      </a:r>
                    </a:p>
                  </a:txBody>
                  <a:tcPr marL="10178" marR="10178" marT="10178" marB="10178" anchor="ctr"/>
                </a:tc>
                <a:extLst>
                  <a:ext uri="{0D108BD9-81ED-4DB2-BD59-A6C34878D82A}">
                    <a16:rowId xmlns:a16="http://schemas.microsoft.com/office/drawing/2014/main" val="3278158434"/>
                  </a:ext>
                </a:extLst>
              </a:tr>
              <a:tr h="248623">
                <a:tc>
                  <a:txBody>
                    <a:bodyPr/>
                    <a:lstStyle/>
                    <a:p>
                      <a:pPr algn="ctr"/>
                      <a:r>
                        <a:rPr lang="en-US" sz="1600"/>
                        <a:t>&lt;&lt;, &gt;&gt;</a:t>
                      </a:r>
                    </a:p>
                  </a:txBody>
                  <a:tcPr marL="10178" marR="10178" marT="10178" marB="10178" anchor="ctr"/>
                </a:tc>
                <a:tc>
                  <a:txBody>
                    <a:bodyPr/>
                    <a:lstStyle/>
                    <a:p>
                      <a:r>
                        <a:rPr lang="en-US" sz="1600" dirty="0"/>
                        <a:t>Bitwise shifts</a:t>
                      </a:r>
                    </a:p>
                  </a:txBody>
                  <a:tcPr marL="10178" marR="10178" marT="10178" marB="10178" anchor="ctr"/>
                </a:tc>
                <a:extLst>
                  <a:ext uri="{0D108BD9-81ED-4DB2-BD59-A6C34878D82A}">
                    <a16:rowId xmlns:a16="http://schemas.microsoft.com/office/drawing/2014/main" val="2643008755"/>
                  </a:ext>
                </a:extLst>
              </a:tr>
              <a:tr h="248623">
                <a:tc>
                  <a:txBody>
                    <a:bodyPr/>
                    <a:lstStyle/>
                    <a:p>
                      <a:pPr algn="ctr"/>
                      <a:r>
                        <a:rPr lang="en-US" sz="1600"/>
                        <a:t>&amp;</a:t>
                      </a:r>
                    </a:p>
                  </a:txBody>
                  <a:tcPr marL="10178" marR="10178" marT="10178" marB="10178" anchor="ctr"/>
                </a:tc>
                <a:tc>
                  <a:txBody>
                    <a:bodyPr/>
                    <a:lstStyle/>
                    <a:p>
                      <a:r>
                        <a:rPr lang="en-US" sz="1600" dirty="0"/>
                        <a:t>Bitwise AND</a:t>
                      </a:r>
                    </a:p>
                  </a:txBody>
                  <a:tcPr marL="10178" marR="10178" marT="10178" marB="10178" anchor="ctr"/>
                </a:tc>
                <a:extLst>
                  <a:ext uri="{0D108BD9-81ED-4DB2-BD59-A6C34878D82A}">
                    <a16:rowId xmlns:a16="http://schemas.microsoft.com/office/drawing/2014/main" val="1481292058"/>
                  </a:ext>
                </a:extLst>
              </a:tr>
              <a:tr h="248623">
                <a:tc>
                  <a:txBody>
                    <a:bodyPr/>
                    <a:lstStyle/>
                    <a:p>
                      <a:pPr algn="ctr"/>
                      <a:r>
                        <a:rPr lang="en-US" sz="1600"/>
                        <a:t>^</a:t>
                      </a:r>
                    </a:p>
                  </a:txBody>
                  <a:tcPr marL="10178" marR="10178" marT="10178" marB="10178" anchor="ctr"/>
                </a:tc>
                <a:tc>
                  <a:txBody>
                    <a:bodyPr/>
                    <a:lstStyle/>
                    <a:p>
                      <a:r>
                        <a:rPr lang="en-US" sz="1600" dirty="0"/>
                        <a:t>Bitwise XOR</a:t>
                      </a:r>
                    </a:p>
                  </a:txBody>
                  <a:tcPr marL="10178" marR="10178" marT="10178" marB="10178" anchor="ctr"/>
                </a:tc>
                <a:extLst>
                  <a:ext uri="{0D108BD9-81ED-4DB2-BD59-A6C34878D82A}">
                    <a16:rowId xmlns:a16="http://schemas.microsoft.com/office/drawing/2014/main" val="2061212832"/>
                  </a:ext>
                </a:extLst>
              </a:tr>
              <a:tr h="248623">
                <a:tc>
                  <a:txBody>
                    <a:bodyPr/>
                    <a:lstStyle/>
                    <a:p>
                      <a:pPr algn="ctr"/>
                      <a:r>
                        <a:rPr lang="en-US" sz="1600"/>
                        <a:t>|</a:t>
                      </a:r>
                    </a:p>
                  </a:txBody>
                  <a:tcPr marL="10178" marR="10178" marT="10178" marB="10178" anchor="ctr"/>
                </a:tc>
                <a:tc>
                  <a:txBody>
                    <a:bodyPr/>
                    <a:lstStyle/>
                    <a:p>
                      <a:r>
                        <a:rPr lang="en-US" sz="1600" dirty="0"/>
                        <a:t>Bitwise OR</a:t>
                      </a:r>
                    </a:p>
                  </a:txBody>
                  <a:tcPr marL="10178" marR="10178" marT="10178" marB="10178" anchor="ctr"/>
                </a:tc>
                <a:extLst>
                  <a:ext uri="{0D108BD9-81ED-4DB2-BD59-A6C34878D82A}">
                    <a16:rowId xmlns:a16="http://schemas.microsoft.com/office/drawing/2014/main" val="2719031905"/>
                  </a:ext>
                </a:extLst>
              </a:tr>
              <a:tr h="687279">
                <a:tc>
                  <a:txBody>
                    <a:bodyPr/>
                    <a:lstStyle/>
                    <a:p>
                      <a:pPr algn="ctr"/>
                      <a:r>
                        <a:rPr lang="en-US" sz="1600"/>
                        <a:t>in, not in, is, is not, &lt;, &lt;=,  &gt;,  &gt;=,</a:t>
                      </a:r>
                      <a:br>
                        <a:rPr lang="en-US" sz="1600"/>
                      </a:br>
                      <a:r>
                        <a:rPr lang="en-US" sz="1600"/>
                        <a:t>&lt;&gt;, !=, ==</a:t>
                      </a:r>
                    </a:p>
                  </a:txBody>
                  <a:tcPr marL="10178" marR="10178" marT="10178" marB="10178" anchor="ctr"/>
                </a:tc>
                <a:tc>
                  <a:txBody>
                    <a:bodyPr/>
                    <a:lstStyle/>
                    <a:p>
                      <a:r>
                        <a:rPr lang="en-US" sz="1600" dirty="0"/>
                        <a:t>Comparisons, membership, identity</a:t>
                      </a:r>
                    </a:p>
                  </a:txBody>
                  <a:tcPr marL="10178" marR="10178" marT="10178" marB="10178" anchor="ctr"/>
                </a:tc>
                <a:extLst>
                  <a:ext uri="{0D108BD9-81ED-4DB2-BD59-A6C34878D82A}">
                    <a16:rowId xmlns:a16="http://schemas.microsoft.com/office/drawing/2014/main" val="3156717778"/>
                  </a:ext>
                </a:extLst>
              </a:tr>
              <a:tr h="248623">
                <a:tc>
                  <a:txBody>
                    <a:bodyPr/>
                    <a:lstStyle/>
                    <a:p>
                      <a:pPr algn="ctr"/>
                      <a:r>
                        <a:rPr lang="en-US" sz="1600"/>
                        <a:t>not x</a:t>
                      </a:r>
                    </a:p>
                  </a:txBody>
                  <a:tcPr marL="10178" marR="10178" marT="10178" marB="10178" anchor="ctr"/>
                </a:tc>
                <a:tc>
                  <a:txBody>
                    <a:bodyPr/>
                    <a:lstStyle/>
                    <a:p>
                      <a:r>
                        <a:rPr lang="en-US" sz="1600" dirty="0"/>
                        <a:t>Boolean NOT</a:t>
                      </a:r>
                    </a:p>
                  </a:txBody>
                  <a:tcPr marL="10178" marR="10178" marT="10178" marB="10178" anchor="ctr"/>
                </a:tc>
                <a:extLst>
                  <a:ext uri="{0D108BD9-81ED-4DB2-BD59-A6C34878D82A}">
                    <a16:rowId xmlns:a16="http://schemas.microsoft.com/office/drawing/2014/main" val="209255388"/>
                  </a:ext>
                </a:extLst>
              </a:tr>
              <a:tr h="248623">
                <a:tc>
                  <a:txBody>
                    <a:bodyPr/>
                    <a:lstStyle/>
                    <a:p>
                      <a:pPr algn="ctr"/>
                      <a:r>
                        <a:rPr lang="en-US" sz="1600"/>
                        <a:t>and</a:t>
                      </a:r>
                    </a:p>
                  </a:txBody>
                  <a:tcPr marL="10178" marR="10178" marT="10178" marB="10178" anchor="ctr"/>
                </a:tc>
                <a:tc>
                  <a:txBody>
                    <a:bodyPr/>
                    <a:lstStyle/>
                    <a:p>
                      <a:r>
                        <a:rPr lang="en-US" sz="1600" dirty="0"/>
                        <a:t>Boolean AND</a:t>
                      </a:r>
                    </a:p>
                  </a:txBody>
                  <a:tcPr marL="10178" marR="10178" marT="10178" marB="10178" anchor="ctr"/>
                </a:tc>
                <a:extLst>
                  <a:ext uri="{0D108BD9-81ED-4DB2-BD59-A6C34878D82A}">
                    <a16:rowId xmlns:a16="http://schemas.microsoft.com/office/drawing/2014/main" val="4066925632"/>
                  </a:ext>
                </a:extLst>
              </a:tr>
              <a:tr h="248623">
                <a:tc>
                  <a:txBody>
                    <a:bodyPr/>
                    <a:lstStyle/>
                    <a:p>
                      <a:pPr algn="ctr"/>
                      <a:r>
                        <a:rPr lang="en-US" sz="1600"/>
                        <a:t>or</a:t>
                      </a:r>
                    </a:p>
                  </a:txBody>
                  <a:tcPr marL="10178" marR="10178" marT="10178" marB="10178" anchor="ctr"/>
                </a:tc>
                <a:tc>
                  <a:txBody>
                    <a:bodyPr/>
                    <a:lstStyle/>
                    <a:p>
                      <a:r>
                        <a:rPr lang="en-US" sz="1600" dirty="0"/>
                        <a:t>Boolean OR</a:t>
                      </a:r>
                    </a:p>
                  </a:txBody>
                  <a:tcPr marL="10178" marR="10178" marT="10178" marB="10178" anchor="ctr"/>
                </a:tc>
                <a:extLst>
                  <a:ext uri="{0D108BD9-81ED-4DB2-BD59-A6C34878D82A}">
                    <a16:rowId xmlns:a16="http://schemas.microsoft.com/office/drawing/2014/main" val="3139030318"/>
                  </a:ext>
                </a:extLst>
              </a:tr>
              <a:tr h="248623">
                <a:tc>
                  <a:txBody>
                    <a:bodyPr/>
                    <a:lstStyle/>
                    <a:p>
                      <a:pPr algn="ctr"/>
                      <a:r>
                        <a:rPr lang="en-US" sz="1600"/>
                        <a:t>lambda</a:t>
                      </a:r>
                    </a:p>
                  </a:txBody>
                  <a:tcPr marL="10178" marR="10178" marT="10178" marB="10178" anchor="ctr"/>
                </a:tc>
                <a:tc>
                  <a:txBody>
                    <a:bodyPr/>
                    <a:lstStyle/>
                    <a:p>
                      <a:r>
                        <a:rPr lang="en-US" sz="1600" dirty="0"/>
                        <a:t>Lambda expression</a:t>
                      </a:r>
                    </a:p>
                  </a:txBody>
                  <a:tcPr marL="10178" marR="10178" marT="10178" marB="10178" anchor="ctr"/>
                </a:tc>
                <a:extLst>
                  <a:ext uri="{0D108BD9-81ED-4DB2-BD59-A6C34878D82A}">
                    <a16:rowId xmlns:a16="http://schemas.microsoft.com/office/drawing/2014/main" val="4252393127"/>
                  </a:ext>
                </a:extLst>
              </a:tr>
            </a:tbl>
          </a:graphicData>
        </a:graphic>
      </p:graphicFrame>
      <p:sp>
        <p:nvSpPr>
          <p:cNvPr id="8" name="Rectangle 2">
            <a:extLst>
              <a:ext uri="{FF2B5EF4-FFF2-40B4-BE49-F238E27FC236}">
                <a16:creationId xmlns:a16="http://schemas.microsoft.com/office/drawing/2014/main" id="{2827A5FA-5B19-4256-8F8F-0D55C0B79112}"/>
              </a:ext>
            </a:extLst>
          </p:cNvPr>
          <p:cNvSpPr>
            <a:spLocks noChangeArrowheads="1"/>
          </p:cNvSpPr>
          <p:nvPr/>
        </p:nvSpPr>
        <p:spPr bwMode="auto">
          <a:xfrm>
            <a:off x="8456170" y="2312587"/>
            <a:ext cx="3165024"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0"/>
                </a:solidFill>
                <a:effectLst/>
                <a:latin typeface="Consolas" panose="020B0609020204030204" pitchFamily="49" charset="0"/>
                <a:cs typeface="Consolas" panose="020B0609020204030204" pitchFamily="49" charset="0"/>
              </a:rPr>
              <a:t>print </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1 </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7 </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5 </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4</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182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BFC2-4EF0-4386-941A-95B5CA67A9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E6AE6C-B6B7-41AB-B9EA-91EE32725B71}"/>
              </a:ext>
            </a:extLst>
          </p:cNvPr>
          <p:cNvSpPr>
            <a:spLocks noGrp="1"/>
          </p:cNvSpPr>
          <p:nvPr>
            <p:ph idx="1"/>
          </p:nvPr>
        </p:nvSpPr>
        <p:spPr/>
        <p:txBody>
          <a:bodyPr>
            <a:normAutofit/>
          </a:bodyPr>
          <a:lstStyle/>
          <a:p>
            <a:pPr defTabSz="914400" eaLnBrk="0" fontAlgn="base" hangingPunct="0">
              <a:spcBef>
                <a:spcPct val="0"/>
              </a:spcBef>
              <a:spcAft>
                <a:spcPct val="0"/>
              </a:spcAft>
              <a:buClrTx/>
            </a:pPr>
            <a:r>
              <a:rPr lang="en-US" altLang="en-US" dirty="0">
                <a:solidFill>
                  <a:srgbClr val="000080"/>
                </a:solidFill>
                <a:latin typeface="Consolas" panose="020B0609020204030204" pitchFamily="49" charset="0"/>
                <a:cs typeface="Consolas" panose="020B0609020204030204" pitchFamily="49" charset="0"/>
              </a:rPr>
              <a:t>print </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1</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2</a:t>
            </a:r>
            <a:r>
              <a:rPr lang="en-US" altLang="en-US" dirty="0">
                <a:solidFill>
                  <a:srgbClr val="000000"/>
                </a:solidFill>
                <a:latin typeface="Consolas" panose="020B0609020204030204" pitchFamily="49" charset="0"/>
                <a:cs typeface="Consolas" panose="020B0609020204030204" pitchFamily="49" charset="0"/>
              </a:rPr>
              <a:t>)</a:t>
            </a:r>
            <a:endParaRPr lang="en-US" altLang="en-US" dirty="0">
              <a:solidFill>
                <a:srgbClr val="000080"/>
              </a:solidFill>
              <a:latin typeface="Consolas" panose="020B0609020204030204" pitchFamily="49" charset="0"/>
              <a:cs typeface="Consolas" panose="020B0609020204030204" pitchFamily="49" charset="0"/>
            </a:endParaRPr>
          </a:p>
          <a:p>
            <a:pPr defTabSz="914400" eaLnBrk="0" fontAlgn="base" hangingPunct="0">
              <a:spcBef>
                <a:spcPct val="0"/>
              </a:spcBef>
              <a:spcAft>
                <a:spcPct val="0"/>
              </a:spcAft>
              <a:buClrTx/>
            </a:pPr>
            <a:r>
              <a:rPr lang="en-US" altLang="en-US" dirty="0">
                <a:solidFill>
                  <a:srgbClr val="000000"/>
                </a:solidFill>
                <a:latin typeface="Consolas" panose="020B0609020204030204" pitchFamily="49" charset="0"/>
                <a:cs typeface="Consolas" panose="020B0609020204030204" pitchFamily="49" charset="0"/>
              </a:rPr>
              <a:t>x = </a:t>
            </a:r>
            <a:r>
              <a:rPr lang="en-US" altLang="en-US" dirty="0">
                <a:solidFill>
                  <a:srgbClr val="0000FF"/>
                </a:solidFill>
                <a:latin typeface="Consolas" panose="020B0609020204030204" pitchFamily="49" charset="0"/>
                <a:cs typeface="Consolas" panose="020B0609020204030204" pitchFamily="49" charset="0"/>
              </a:rPr>
              <a:t>6</a:t>
            </a:r>
            <a:br>
              <a:rPr lang="en-US" altLang="en-US" dirty="0">
                <a:solidFill>
                  <a:srgbClr val="0000FF"/>
                </a:solidFill>
                <a:latin typeface="Consolas" panose="020B0609020204030204" pitchFamily="49" charset="0"/>
                <a:cs typeface="Consolas" panose="020B0609020204030204" pitchFamily="49" charset="0"/>
              </a:rPr>
            </a:br>
            <a:r>
              <a:rPr lang="en-US" altLang="en-US" dirty="0">
                <a:solidFill>
                  <a:srgbClr val="000000"/>
                </a:solidFill>
                <a:latin typeface="Consolas" panose="020B0609020204030204" pitchFamily="49" charset="0"/>
                <a:cs typeface="Consolas" panose="020B0609020204030204" pitchFamily="49" charset="0"/>
              </a:rPr>
              <a:t>y = </a:t>
            </a:r>
            <a:r>
              <a:rPr lang="en-US" altLang="en-US" dirty="0">
                <a:solidFill>
                  <a:srgbClr val="0000FF"/>
                </a:solidFill>
                <a:latin typeface="Consolas" panose="020B0609020204030204" pitchFamily="49" charset="0"/>
                <a:cs typeface="Consolas" panose="020B0609020204030204" pitchFamily="49" charset="0"/>
              </a:rPr>
              <a:t>7</a:t>
            </a:r>
            <a:br>
              <a:rPr lang="en-US" altLang="en-US" dirty="0">
                <a:solidFill>
                  <a:srgbClr val="0000FF"/>
                </a:solidFill>
                <a:latin typeface="Consolas" panose="020B0609020204030204" pitchFamily="49" charset="0"/>
                <a:cs typeface="Consolas" panose="020B0609020204030204" pitchFamily="49" charset="0"/>
              </a:rPr>
            </a:br>
            <a:r>
              <a:rPr lang="en-US" altLang="en-US" b="1" dirty="0">
                <a:solidFill>
                  <a:srgbClr val="000080"/>
                </a:solidFill>
                <a:latin typeface="Consolas" panose="020B0609020204030204" pitchFamily="49" charset="0"/>
                <a:cs typeface="Consolas" panose="020B0609020204030204" pitchFamily="49" charset="0"/>
              </a:rPr>
              <a:t>if </a:t>
            </a:r>
            <a:r>
              <a:rPr lang="en-US" altLang="en-US" dirty="0">
                <a:solidFill>
                  <a:srgbClr val="000000"/>
                </a:solidFill>
                <a:latin typeface="Consolas" panose="020B0609020204030204" pitchFamily="49" charset="0"/>
                <a:cs typeface="Consolas" panose="020B0609020204030204" pitchFamily="49" charset="0"/>
              </a:rPr>
              <a:t>x &lt;= y : </a:t>
            </a:r>
            <a:r>
              <a:rPr lang="en-US" altLang="en-US" dirty="0">
                <a:solidFill>
                  <a:srgbClr val="000080"/>
                </a:solidFill>
                <a:latin typeface="Consolas" panose="020B0609020204030204" pitchFamily="49" charset="0"/>
                <a:cs typeface="Consolas" panose="020B0609020204030204" pitchFamily="49" charset="0"/>
              </a:rPr>
              <a:t>print</a:t>
            </a:r>
            <a:r>
              <a:rPr lang="en-US" altLang="en-US" dirty="0">
                <a:solidFill>
                  <a:srgbClr val="000000"/>
                </a:solidFill>
                <a:latin typeface="Consolas" panose="020B0609020204030204" pitchFamily="49" charset="0"/>
                <a:cs typeface="Consolas" panose="020B0609020204030204" pitchFamily="49" charset="0"/>
              </a:rPr>
              <a:t>(</a:t>
            </a:r>
            <a:r>
              <a:rPr lang="en-US" altLang="en-US" b="1" dirty="0">
                <a:solidFill>
                  <a:srgbClr val="008080"/>
                </a:solidFill>
                <a:latin typeface="Consolas" panose="020B0609020204030204" pitchFamily="49" charset="0"/>
                <a:cs typeface="Consolas" panose="020B0609020204030204" pitchFamily="49" charset="0"/>
              </a:rPr>
              <a:t>"Ok"</a:t>
            </a:r>
            <a:r>
              <a:rPr lang="en-US" altLang="en-US" dirty="0">
                <a:solidFill>
                  <a:srgbClr val="000000"/>
                </a:solidFill>
                <a:latin typeface="Consolas" panose="020B0609020204030204" pitchFamily="49" charset="0"/>
                <a:cs typeface="Consolas" panose="020B0609020204030204" pitchFamily="49" charset="0"/>
              </a:rPr>
              <a:t>)</a:t>
            </a:r>
            <a:br>
              <a:rPr lang="en-US" altLang="en-US" dirty="0">
                <a:solidFill>
                  <a:srgbClr val="000000"/>
                </a:solidFill>
                <a:latin typeface="Consolas" panose="020B0609020204030204" pitchFamily="49" charset="0"/>
                <a:cs typeface="Consolas" panose="020B0609020204030204" pitchFamily="49" charset="0"/>
              </a:rPr>
            </a:br>
            <a:r>
              <a:rPr lang="en-US" altLang="en-US" b="1" dirty="0">
                <a:solidFill>
                  <a:srgbClr val="000080"/>
                </a:solidFill>
                <a:latin typeface="Consolas" panose="020B0609020204030204" pitchFamily="49" charset="0"/>
                <a:cs typeface="Consolas" panose="020B0609020204030204" pitchFamily="49" charset="0"/>
              </a:rPr>
              <a:t>if </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1</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2</a:t>
            </a:r>
            <a:r>
              <a:rPr lang="en-US" altLang="en-US" dirty="0">
                <a:solidFill>
                  <a:srgbClr val="000000"/>
                </a:solidFill>
                <a:latin typeface="Consolas" panose="020B0609020204030204" pitchFamily="49" charset="0"/>
                <a:cs typeface="Consolas" panose="020B0609020204030204" pitchFamily="49" charset="0"/>
              </a:rPr>
              <a:t>,x] &lt;= [</a:t>
            </a:r>
            <a:r>
              <a:rPr lang="en-US" altLang="en-US" dirty="0">
                <a:solidFill>
                  <a:srgbClr val="0000FF"/>
                </a:solidFill>
                <a:latin typeface="Consolas" panose="020B0609020204030204" pitchFamily="49" charset="0"/>
                <a:cs typeface="Consolas" panose="020B0609020204030204" pitchFamily="49" charset="0"/>
              </a:rPr>
              <a:t>1</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2</a:t>
            </a:r>
            <a:r>
              <a:rPr lang="en-US" altLang="en-US" dirty="0">
                <a:solidFill>
                  <a:srgbClr val="000000"/>
                </a:solidFill>
                <a:latin typeface="Consolas" panose="020B0609020204030204" pitchFamily="49" charset="0"/>
                <a:cs typeface="Consolas" panose="020B0609020204030204" pitchFamily="49" charset="0"/>
              </a:rPr>
              <a:t>,y] : </a:t>
            </a:r>
            <a:r>
              <a:rPr lang="en-US" altLang="en-US" dirty="0">
                <a:solidFill>
                  <a:srgbClr val="000080"/>
                </a:solidFill>
                <a:latin typeface="Consolas" panose="020B0609020204030204" pitchFamily="49" charset="0"/>
                <a:cs typeface="Consolas" panose="020B0609020204030204" pitchFamily="49" charset="0"/>
              </a:rPr>
              <a:t>print</a:t>
            </a:r>
            <a:r>
              <a:rPr lang="en-US" altLang="en-US" dirty="0">
                <a:solidFill>
                  <a:srgbClr val="000000"/>
                </a:solidFill>
                <a:latin typeface="Consolas" panose="020B0609020204030204" pitchFamily="49" charset="0"/>
                <a:cs typeface="Consolas" panose="020B0609020204030204" pitchFamily="49" charset="0"/>
              </a:rPr>
              <a:t>(</a:t>
            </a:r>
            <a:r>
              <a:rPr lang="en-US" altLang="en-US" b="1" dirty="0">
                <a:solidFill>
                  <a:srgbClr val="008080"/>
                </a:solidFill>
                <a:latin typeface="Consolas" panose="020B0609020204030204" pitchFamily="49" charset="0"/>
                <a:cs typeface="Consolas" panose="020B0609020204030204" pitchFamily="49" charset="0"/>
              </a:rPr>
              <a:t>"Ok 2"</a:t>
            </a:r>
            <a:r>
              <a:rPr lang="en-US" altLang="en-US" dirty="0">
                <a:solidFill>
                  <a:srgbClr val="000000"/>
                </a:solidFill>
                <a:latin typeface="Consolas" panose="020B0609020204030204" pitchFamily="49" charset="0"/>
                <a:cs typeface="Consolas" panose="020B0609020204030204" pitchFamily="49" charset="0"/>
              </a:rPr>
              <a:t>)</a:t>
            </a:r>
            <a:endParaRPr lang="en-US" altLang="en-US" sz="2000" dirty="0">
              <a:solidFill>
                <a:srgbClr val="000080"/>
              </a:solidFill>
              <a:latin typeface="Consolas" panose="020B0609020204030204" pitchFamily="49" charset="0"/>
              <a:cs typeface="Consolas" panose="020B0609020204030204" pitchFamily="49" charset="0"/>
            </a:endParaRPr>
          </a:p>
          <a:p>
            <a:pPr defTabSz="914400" eaLnBrk="0" fontAlgn="base" hangingPunct="0">
              <a:spcBef>
                <a:spcPct val="0"/>
              </a:spcBef>
              <a:spcAft>
                <a:spcPct val="0"/>
              </a:spcAft>
              <a:buClrTx/>
            </a:pPr>
            <a:r>
              <a:rPr lang="en-US" altLang="en-US" b="1" dirty="0">
                <a:solidFill>
                  <a:srgbClr val="000080"/>
                </a:solidFill>
                <a:latin typeface="Consolas" panose="020B0609020204030204" pitchFamily="49" charset="0"/>
                <a:cs typeface="Consolas" panose="020B0609020204030204" pitchFamily="49" charset="0"/>
              </a:rPr>
              <a:t>if </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1</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2</a:t>
            </a:r>
            <a:r>
              <a:rPr lang="en-US" altLang="en-US" dirty="0">
                <a:solidFill>
                  <a:srgbClr val="000000"/>
                </a:solidFill>
                <a:latin typeface="Consolas" panose="020B0609020204030204" pitchFamily="49" charset="0"/>
                <a:cs typeface="Consolas" panose="020B0609020204030204" pitchFamily="49" charset="0"/>
              </a:rPr>
              <a:t>] &lt; [</a:t>
            </a:r>
            <a:r>
              <a:rPr lang="en-US" altLang="en-US" dirty="0">
                <a:solidFill>
                  <a:srgbClr val="0000FF"/>
                </a:solidFill>
                <a:latin typeface="Consolas" panose="020B0609020204030204" pitchFamily="49" charset="0"/>
                <a:cs typeface="Consolas" panose="020B0609020204030204" pitchFamily="49" charset="0"/>
              </a:rPr>
              <a:t>1</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2</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3</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000080"/>
                </a:solidFill>
                <a:latin typeface="Consolas" panose="020B0609020204030204" pitchFamily="49" charset="0"/>
                <a:cs typeface="Consolas" panose="020B0609020204030204" pitchFamily="49" charset="0"/>
              </a:rPr>
              <a:t>print</a:t>
            </a:r>
            <a:r>
              <a:rPr lang="en-US" altLang="en-US" dirty="0">
                <a:solidFill>
                  <a:srgbClr val="000000"/>
                </a:solidFill>
                <a:latin typeface="Consolas" panose="020B0609020204030204" pitchFamily="49" charset="0"/>
                <a:cs typeface="Consolas" panose="020B0609020204030204" pitchFamily="49" charset="0"/>
              </a:rPr>
              <a:t>(</a:t>
            </a:r>
            <a:r>
              <a:rPr lang="en-US" altLang="en-US" b="1" dirty="0">
                <a:solidFill>
                  <a:srgbClr val="008080"/>
                </a:solidFill>
                <a:latin typeface="Consolas" panose="020B0609020204030204" pitchFamily="49" charset="0"/>
                <a:cs typeface="Consolas" panose="020B0609020204030204" pitchFamily="49" charset="0"/>
              </a:rPr>
              <a:t>"Are you kidding?"</a:t>
            </a:r>
            <a:r>
              <a:rPr lang="en-US" altLang="en-US" dirty="0">
                <a:solidFill>
                  <a:srgbClr val="000000"/>
                </a:solidFill>
                <a:latin typeface="Consolas" panose="020B0609020204030204" pitchFamily="49" charset="0"/>
                <a:cs typeface="Consolas" panose="020B0609020204030204" pitchFamily="49" charset="0"/>
              </a:rPr>
              <a:t>)</a:t>
            </a:r>
            <a:endParaRPr lang="en-US" altLang="en-US" sz="4400" dirty="0">
              <a:solidFill>
                <a:schemeClr val="tx1"/>
              </a:solidFill>
              <a:latin typeface="Arial" panose="020B0604020202020204" pitchFamily="34" charset="0"/>
            </a:endParaRPr>
          </a:p>
          <a:p>
            <a:pPr defTabSz="914400" eaLnBrk="0" fontAlgn="base" hangingPunct="0">
              <a:spcBef>
                <a:spcPct val="0"/>
              </a:spcBef>
              <a:spcAft>
                <a:spcPct val="0"/>
              </a:spcAft>
              <a:buClrTx/>
            </a:pPr>
            <a:r>
              <a:rPr lang="en-US" altLang="en-US" b="1" dirty="0">
                <a:solidFill>
                  <a:srgbClr val="000080"/>
                </a:solidFill>
                <a:latin typeface="Consolas" panose="020B0609020204030204" pitchFamily="49" charset="0"/>
                <a:cs typeface="Consolas" panose="020B0609020204030204" pitchFamily="49" charset="0"/>
              </a:rPr>
              <a:t>if </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1</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2</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0000FF"/>
                </a:solidFill>
                <a:latin typeface="Consolas" panose="020B0609020204030204" pitchFamily="49" charset="0"/>
                <a:cs typeface="Consolas" panose="020B0609020204030204" pitchFamily="49" charset="0"/>
              </a:rPr>
              <a:t>1</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2</a:t>
            </a:r>
            <a:r>
              <a:rPr lang="en-US" altLang="en-US" dirty="0">
                <a:solidFill>
                  <a:srgbClr val="000000"/>
                </a:solidFill>
                <a:latin typeface="Consolas" panose="020B0609020204030204" pitchFamily="49" charset="0"/>
                <a:cs typeface="Consolas" panose="020B0609020204030204" pitchFamily="49" charset="0"/>
              </a:rPr>
              <a:t>):</a:t>
            </a:r>
            <a:br>
              <a:rPr lang="en-US" altLang="en-US" dirty="0">
                <a:solidFill>
                  <a:srgbClr val="000000"/>
                </a:solidFill>
                <a:latin typeface="Consolas" panose="020B0609020204030204" pitchFamily="49" charset="0"/>
                <a:cs typeface="Consolas" panose="020B0609020204030204" pitchFamily="49" charset="0"/>
              </a:rPr>
            </a:b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80"/>
                </a:solidFill>
                <a:latin typeface="Consolas" panose="020B0609020204030204" pitchFamily="49" charset="0"/>
                <a:cs typeface="Consolas" panose="020B0609020204030204" pitchFamily="49" charset="0"/>
              </a:rPr>
              <a:t>print</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80"/>
                </a:solidFill>
                <a:latin typeface="Consolas" panose="020B0609020204030204" pitchFamily="49" charset="0"/>
                <a:cs typeface="Consolas" panose="020B0609020204030204" pitchFamily="49" charset="0"/>
              </a:rPr>
              <a:t>str</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80"/>
                </a:solidFill>
                <a:latin typeface="Consolas" panose="020B0609020204030204" pitchFamily="49" charset="0"/>
                <a:cs typeface="Consolas" panose="020B0609020204030204" pitchFamily="49" charset="0"/>
              </a:rPr>
              <a:t>type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1</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2</a:t>
            </a:r>
            <a:r>
              <a:rPr lang="en-US" altLang="en-US" dirty="0">
                <a:solidFill>
                  <a:srgbClr val="000000"/>
                </a:solidFill>
                <a:latin typeface="Consolas" panose="020B0609020204030204" pitchFamily="49" charset="0"/>
                <a:cs typeface="Consolas" panose="020B0609020204030204" pitchFamily="49" charset="0"/>
              </a:rPr>
              <a:t>])) + </a:t>
            </a:r>
            <a:r>
              <a:rPr lang="en-US" altLang="en-US" b="1" dirty="0">
                <a:solidFill>
                  <a:srgbClr val="008080"/>
                </a:solidFill>
                <a:latin typeface="Consolas" panose="020B0609020204030204" pitchFamily="49" charset="0"/>
                <a:cs typeface="Consolas" panose="020B0609020204030204" pitchFamily="49" charset="0"/>
              </a:rPr>
              <a:t>" != " </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80"/>
                </a:solidFill>
                <a:latin typeface="Consolas" panose="020B0609020204030204" pitchFamily="49" charset="0"/>
                <a:cs typeface="Consolas" panose="020B0609020204030204" pitchFamily="49" charset="0"/>
              </a:rPr>
              <a:t>str</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80"/>
                </a:solidFill>
                <a:latin typeface="Consolas" panose="020B0609020204030204" pitchFamily="49" charset="0"/>
                <a:cs typeface="Consolas" panose="020B0609020204030204" pitchFamily="49" charset="0"/>
              </a:rPr>
              <a:t>type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1</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0000FF"/>
                </a:solidFill>
                <a:latin typeface="Consolas" panose="020B0609020204030204" pitchFamily="49" charset="0"/>
                <a:cs typeface="Consolas" panose="020B0609020204030204" pitchFamily="49" charset="0"/>
              </a:rPr>
              <a:t>2</a:t>
            </a:r>
            <a:r>
              <a:rPr lang="en-US" altLang="en-US" dirty="0">
                <a:solidFill>
                  <a:srgbClr val="000000"/>
                </a:solidFill>
                <a:latin typeface="Consolas" panose="020B0609020204030204" pitchFamily="49" charset="0"/>
                <a:cs typeface="Consolas" panose="020B0609020204030204" pitchFamily="49" charset="0"/>
              </a:rPr>
              <a:t>))))</a:t>
            </a:r>
            <a:endParaRPr lang="en-US" altLang="en-US" dirty="0">
              <a:solidFill>
                <a:schemeClr val="tx1"/>
              </a:solidFill>
              <a:latin typeface="Arial" panose="020B0604020202020204" pitchFamily="34" charset="0"/>
            </a:endParaRPr>
          </a:p>
          <a:p>
            <a:pPr defTabSz="914400" eaLnBrk="0" fontAlgn="base" hangingPunct="0">
              <a:spcBef>
                <a:spcPct val="0"/>
              </a:spcBef>
              <a:spcAft>
                <a:spcPct val="0"/>
              </a:spcAft>
              <a:buClrTx/>
            </a:pPr>
            <a:endParaRPr lang="en-US" altLang="en-US" dirty="0">
              <a:solidFill>
                <a:srgbClr val="000000"/>
              </a:solidFill>
              <a:latin typeface="Consolas" panose="020B0609020204030204" pitchFamily="49" charset="0"/>
              <a:cs typeface="Consolas" panose="020B0609020204030204" pitchFamily="49" charset="0"/>
            </a:endParaRPr>
          </a:p>
          <a:p>
            <a:pPr defTabSz="914400" eaLnBrk="0" fontAlgn="base" hangingPunct="0">
              <a:spcBef>
                <a:spcPct val="0"/>
              </a:spcBef>
              <a:spcAft>
                <a:spcPct val="0"/>
              </a:spcAft>
              <a:buClrTx/>
            </a:pPr>
            <a:endParaRPr lang="en-US" altLang="en-US" sz="4400" dirty="0">
              <a:solidFill>
                <a:schemeClr val="tx1"/>
              </a:solidFill>
              <a:latin typeface="Arial" panose="020B0604020202020204" pitchFamily="34" charset="0"/>
            </a:endParaRPr>
          </a:p>
          <a:p>
            <a:pPr defTabSz="914400" eaLnBrk="0" fontAlgn="base" hangingPunct="0">
              <a:spcBef>
                <a:spcPct val="0"/>
              </a:spcBef>
              <a:spcAft>
                <a:spcPct val="0"/>
              </a:spcAft>
              <a:buClrTx/>
            </a:pPr>
            <a:endParaRPr lang="en-US" altLang="en-US" dirty="0">
              <a:solidFill>
                <a:srgbClr val="000080"/>
              </a:solidFill>
              <a:latin typeface="Consolas" panose="020B0609020204030204" pitchFamily="49" charset="0"/>
              <a:cs typeface="Consolas" panose="020B0609020204030204" pitchFamily="49" charset="0"/>
            </a:endParaRPr>
          </a:p>
        </p:txBody>
      </p:sp>
      <p:sp>
        <p:nvSpPr>
          <p:cNvPr id="6" name="Rectangle 3">
            <a:extLst>
              <a:ext uri="{FF2B5EF4-FFF2-40B4-BE49-F238E27FC236}">
                <a16:creationId xmlns:a16="http://schemas.microsoft.com/office/drawing/2014/main" id="{3A707641-7D21-4130-9B81-4CE3BA07F90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139BCAA-F16F-40DC-A093-9CFBF63D5D6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339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C8F8-7B3B-4995-8D65-8F2F6BA814AD}"/>
              </a:ext>
            </a:extLst>
          </p:cNvPr>
          <p:cNvSpPr>
            <a:spLocks noGrp="1"/>
          </p:cNvSpPr>
          <p:nvPr>
            <p:ph type="title"/>
          </p:nvPr>
        </p:nvSpPr>
        <p:spPr>
          <a:xfrm>
            <a:off x="2125683" y="191881"/>
            <a:ext cx="9737765" cy="943433"/>
          </a:xfrm>
        </p:spPr>
        <p:txBody>
          <a:bodyPr>
            <a:normAutofit fontScale="90000"/>
          </a:bodyPr>
          <a:lstStyle/>
          <a:p>
            <a:pPr algn="ctr"/>
            <a:r>
              <a:rPr lang="he-IL" dirty="0"/>
              <a:t>יסודות השפה: </a:t>
            </a:r>
            <a:r>
              <a:rPr lang="he-IL" b="1" dirty="0"/>
              <a:t>מילות מפתח</a:t>
            </a:r>
            <a:br>
              <a:rPr lang="en-US" b="1" dirty="0"/>
            </a:br>
            <a:r>
              <a:rPr lang="en-US" b="1" dirty="0">
                <a:solidFill>
                  <a:srgbClr val="00B050"/>
                </a:solidFill>
              </a:rPr>
              <a:t>False, True, </a:t>
            </a:r>
            <a:r>
              <a:rPr lang="en-US" b="1" dirty="0">
                <a:solidFill>
                  <a:schemeClr val="tx1"/>
                </a:solidFill>
              </a:rPr>
              <a:t>None, </a:t>
            </a:r>
            <a:r>
              <a:rPr lang="en-US" b="1" dirty="0"/>
              <a:t>and, not, or</a:t>
            </a:r>
            <a:endParaRPr lang="en-US" dirty="0"/>
          </a:p>
        </p:txBody>
      </p:sp>
      <p:sp>
        <p:nvSpPr>
          <p:cNvPr id="7" name="Rectangle 3">
            <a:extLst>
              <a:ext uri="{FF2B5EF4-FFF2-40B4-BE49-F238E27FC236}">
                <a16:creationId xmlns:a16="http://schemas.microsoft.com/office/drawing/2014/main" id="{79F96A47-5546-4084-AD4E-1BD25C2CBBFF}"/>
              </a:ext>
            </a:extLst>
          </p:cNvPr>
          <p:cNvSpPr>
            <a:spLocks noChangeArrowheads="1"/>
          </p:cNvSpPr>
          <p:nvPr/>
        </p:nvSpPr>
        <p:spPr bwMode="auto">
          <a:xfrm>
            <a:off x="1565564" y="1290410"/>
            <a:ext cx="65" cy="43088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001AC1EE-9B24-4529-A380-F5D8221914C4}"/>
              </a:ext>
            </a:extLst>
          </p:cNvPr>
          <p:cNvSpPr/>
          <p:nvPr/>
        </p:nvSpPr>
        <p:spPr>
          <a:xfrm>
            <a:off x="1766385" y="1272788"/>
            <a:ext cx="9737764" cy="646331"/>
          </a:xfrm>
          <a:prstGeom prst="rect">
            <a:avLst/>
          </a:prstGeom>
        </p:spPr>
        <p:txBody>
          <a:bodyPr wrap="square">
            <a:spAutoFit/>
          </a:bodyPr>
          <a:lstStyle/>
          <a:p>
            <a:pPr algn="r" rtl="1"/>
            <a:r>
              <a:rPr lang="en-US" dirty="0"/>
              <a:t>True, False</a:t>
            </a:r>
            <a:r>
              <a:rPr lang="he-IL" dirty="0"/>
              <a:t> הם ערכי אימות </a:t>
            </a:r>
            <a:r>
              <a:rPr lang="he-IL" dirty="0" err="1"/>
              <a:t>בפייתון</a:t>
            </a:r>
            <a:r>
              <a:rPr lang="he-IL" dirty="0"/>
              <a:t>. הם תוצאות פעולות השוואה או פעולות לוגיות (בוליאניות) </a:t>
            </a:r>
            <a:r>
              <a:rPr lang="he-IL" dirty="0" err="1"/>
              <a:t>בפייתון</a:t>
            </a:r>
            <a:r>
              <a:rPr lang="he-IL" dirty="0"/>
              <a:t>. לדוגמה:</a:t>
            </a:r>
            <a:endParaRPr lang="en-US" dirty="0"/>
          </a:p>
        </p:txBody>
      </p:sp>
      <p:pic>
        <p:nvPicPr>
          <p:cNvPr id="5" name="Picture 4">
            <a:extLst>
              <a:ext uri="{FF2B5EF4-FFF2-40B4-BE49-F238E27FC236}">
                <a16:creationId xmlns:a16="http://schemas.microsoft.com/office/drawing/2014/main" id="{97C73752-A5C4-4158-A5AF-F6A56660C869}"/>
              </a:ext>
            </a:extLst>
          </p:cNvPr>
          <p:cNvPicPr>
            <a:picLocks noChangeAspect="1"/>
          </p:cNvPicPr>
          <p:nvPr/>
        </p:nvPicPr>
        <p:blipFill>
          <a:blip r:embed="rId2"/>
          <a:stretch>
            <a:fillRect/>
          </a:stretch>
        </p:blipFill>
        <p:spPr>
          <a:xfrm>
            <a:off x="9608739" y="1919119"/>
            <a:ext cx="1895410" cy="2309533"/>
          </a:xfrm>
          <a:prstGeom prst="rect">
            <a:avLst/>
          </a:prstGeom>
        </p:spPr>
      </p:pic>
      <p:sp>
        <p:nvSpPr>
          <p:cNvPr id="6" name="Rectangle 5">
            <a:extLst>
              <a:ext uri="{FF2B5EF4-FFF2-40B4-BE49-F238E27FC236}">
                <a16:creationId xmlns:a16="http://schemas.microsoft.com/office/drawing/2014/main" id="{4E6A3010-93A5-45EE-954F-C508A3B4C8D9}"/>
              </a:ext>
            </a:extLst>
          </p:cNvPr>
          <p:cNvSpPr/>
          <p:nvPr/>
        </p:nvSpPr>
        <p:spPr>
          <a:xfrm>
            <a:off x="8281792" y="4245187"/>
            <a:ext cx="3222357" cy="369332"/>
          </a:xfrm>
          <a:prstGeom prst="rect">
            <a:avLst/>
          </a:prstGeom>
        </p:spPr>
        <p:txBody>
          <a:bodyPr wrap="none">
            <a:spAutoFit/>
          </a:bodyPr>
          <a:lstStyle/>
          <a:p>
            <a:pPr algn="r" rtl="1"/>
            <a:r>
              <a:rPr lang="en-US" dirty="0"/>
              <a:t>True </a:t>
            </a:r>
            <a:r>
              <a:rPr lang="en-US" dirty="0" err="1"/>
              <a:t>וFalse</a:t>
            </a:r>
            <a:r>
              <a:rPr lang="en-US" dirty="0"/>
              <a:t> </a:t>
            </a:r>
            <a:r>
              <a:rPr lang="en-US" dirty="0" err="1"/>
              <a:t>בפיתון</a:t>
            </a:r>
            <a:r>
              <a:rPr lang="en-US" dirty="0"/>
              <a:t> </a:t>
            </a:r>
            <a:r>
              <a:rPr lang="en-US" dirty="0" err="1"/>
              <a:t>זהה</a:t>
            </a:r>
            <a:r>
              <a:rPr lang="en-US" dirty="0"/>
              <a:t> ל -1 ו -0</a:t>
            </a:r>
          </a:p>
        </p:txBody>
      </p:sp>
      <p:pic>
        <p:nvPicPr>
          <p:cNvPr id="9" name="Picture 8">
            <a:extLst>
              <a:ext uri="{FF2B5EF4-FFF2-40B4-BE49-F238E27FC236}">
                <a16:creationId xmlns:a16="http://schemas.microsoft.com/office/drawing/2014/main" id="{2103B274-5755-4867-93F5-38FDA2FDCCBA}"/>
              </a:ext>
            </a:extLst>
          </p:cNvPr>
          <p:cNvPicPr>
            <a:picLocks noChangeAspect="1"/>
          </p:cNvPicPr>
          <p:nvPr/>
        </p:nvPicPr>
        <p:blipFill>
          <a:blip r:embed="rId3"/>
          <a:stretch>
            <a:fillRect/>
          </a:stretch>
        </p:blipFill>
        <p:spPr>
          <a:xfrm>
            <a:off x="9608738" y="4650263"/>
            <a:ext cx="1596817" cy="2155703"/>
          </a:xfrm>
          <a:prstGeom prst="rect">
            <a:avLst/>
          </a:prstGeom>
        </p:spPr>
      </p:pic>
      <p:pic>
        <p:nvPicPr>
          <p:cNvPr id="10" name="Picture 9">
            <a:extLst>
              <a:ext uri="{FF2B5EF4-FFF2-40B4-BE49-F238E27FC236}">
                <a16:creationId xmlns:a16="http://schemas.microsoft.com/office/drawing/2014/main" id="{014666CA-3E36-4067-B09B-0FD346C5FEC1}"/>
              </a:ext>
            </a:extLst>
          </p:cNvPr>
          <p:cNvPicPr>
            <a:picLocks noChangeAspect="1"/>
          </p:cNvPicPr>
          <p:nvPr/>
        </p:nvPicPr>
        <p:blipFill>
          <a:blip r:embed="rId4"/>
          <a:stretch>
            <a:fillRect/>
          </a:stretch>
        </p:blipFill>
        <p:spPr>
          <a:xfrm>
            <a:off x="7161082" y="4726273"/>
            <a:ext cx="2241420" cy="1717877"/>
          </a:xfrm>
          <a:prstGeom prst="rect">
            <a:avLst/>
          </a:prstGeom>
        </p:spPr>
      </p:pic>
      <p:pic>
        <p:nvPicPr>
          <p:cNvPr id="12" name="Picture 11">
            <a:extLst>
              <a:ext uri="{FF2B5EF4-FFF2-40B4-BE49-F238E27FC236}">
                <a16:creationId xmlns:a16="http://schemas.microsoft.com/office/drawing/2014/main" id="{44A241B3-4856-419B-8712-9C073B57DF85}"/>
              </a:ext>
            </a:extLst>
          </p:cNvPr>
          <p:cNvPicPr>
            <a:picLocks noChangeAspect="1"/>
          </p:cNvPicPr>
          <p:nvPr/>
        </p:nvPicPr>
        <p:blipFill>
          <a:blip r:embed="rId5"/>
          <a:stretch>
            <a:fillRect/>
          </a:stretch>
        </p:blipFill>
        <p:spPr>
          <a:xfrm>
            <a:off x="1824243" y="4737547"/>
            <a:ext cx="4692935" cy="568349"/>
          </a:xfrm>
          <a:prstGeom prst="rect">
            <a:avLst/>
          </a:prstGeom>
        </p:spPr>
      </p:pic>
      <p:sp>
        <p:nvSpPr>
          <p:cNvPr id="15" name="Rectangle 14">
            <a:extLst>
              <a:ext uri="{FF2B5EF4-FFF2-40B4-BE49-F238E27FC236}">
                <a16:creationId xmlns:a16="http://schemas.microsoft.com/office/drawing/2014/main" id="{CB226E0C-2A38-4E8F-800A-81DBFFFDA8FC}"/>
              </a:ext>
            </a:extLst>
          </p:cNvPr>
          <p:cNvSpPr/>
          <p:nvPr/>
        </p:nvSpPr>
        <p:spPr>
          <a:xfrm>
            <a:off x="1824243" y="2712821"/>
            <a:ext cx="6128601" cy="369332"/>
          </a:xfrm>
          <a:prstGeom prst="rect">
            <a:avLst/>
          </a:prstGeom>
        </p:spPr>
        <p:txBody>
          <a:bodyPr wrap="none">
            <a:spAutoFit/>
          </a:bodyPr>
          <a:lstStyle/>
          <a:p>
            <a:r>
              <a:rPr lang="en-US" dirty="0">
                <a:hlinkClick r:id="rId6"/>
              </a:rPr>
              <a:t>https://pyeda.readthedocs.io/en/latest/boolalg.html</a:t>
            </a:r>
            <a:endParaRPr lang="en-US" dirty="0"/>
          </a:p>
        </p:txBody>
      </p:sp>
    </p:spTree>
    <p:extLst>
      <p:ext uri="{BB962C8B-B14F-4D97-AF65-F5344CB8AC3E}">
        <p14:creationId xmlns:p14="http://schemas.microsoft.com/office/powerpoint/2010/main" val="299254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7847-8556-4166-A8FE-8E05A06C54B5}"/>
              </a:ext>
            </a:extLst>
          </p:cNvPr>
          <p:cNvSpPr>
            <a:spLocks noGrp="1"/>
          </p:cNvSpPr>
          <p:nvPr>
            <p:ph type="title"/>
          </p:nvPr>
        </p:nvSpPr>
        <p:spPr>
          <a:xfrm>
            <a:off x="1805049" y="624110"/>
            <a:ext cx="9699563" cy="1280890"/>
          </a:xfrm>
        </p:spPr>
        <p:txBody>
          <a:bodyPr>
            <a:normAutofit fontScale="90000"/>
          </a:bodyPr>
          <a:lstStyle/>
          <a:p>
            <a:pPr algn="ctr"/>
            <a:r>
              <a:rPr lang="he-IL" dirty="0"/>
              <a:t>יסודות השפה: </a:t>
            </a:r>
            <a:r>
              <a:rPr lang="he-IL" b="1" dirty="0"/>
              <a:t>מילות מפתח</a:t>
            </a:r>
            <a:br>
              <a:rPr lang="en-US" b="1" dirty="0"/>
            </a:br>
            <a:r>
              <a:rPr lang="en-US" b="1" dirty="0"/>
              <a:t>Python Keywords: </a:t>
            </a:r>
            <a:r>
              <a:rPr lang="en-US" b="1" dirty="0">
                <a:solidFill>
                  <a:schemeClr val="tx1"/>
                </a:solidFill>
              </a:rPr>
              <a:t>False, True, None, </a:t>
            </a:r>
            <a:r>
              <a:rPr lang="en-US" b="1" dirty="0">
                <a:solidFill>
                  <a:srgbClr val="00B050"/>
                </a:solidFill>
              </a:rPr>
              <a:t>and, not, or</a:t>
            </a:r>
            <a:br>
              <a:rPr lang="en-US" b="1" dirty="0"/>
            </a:br>
            <a:endParaRPr lang="en-US" dirty="0"/>
          </a:p>
        </p:txBody>
      </p:sp>
      <p:sp>
        <p:nvSpPr>
          <p:cNvPr id="3" name="Content Placeholder 2">
            <a:extLst>
              <a:ext uri="{FF2B5EF4-FFF2-40B4-BE49-F238E27FC236}">
                <a16:creationId xmlns:a16="http://schemas.microsoft.com/office/drawing/2014/main" id="{802C5952-F878-4B1C-B1FD-7ECD4629B7BB}"/>
              </a:ext>
            </a:extLst>
          </p:cNvPr>
          <p:cNvSpPr>
            <a:spLocks noGrp="1"/>
          </p:cNvSpPr>
          <p:nvPr>
            <p:ph idx="1"/>
          </p:nvPr>
        </p:nvSpPr>
        <p:spPr>
          <a:xfrm>
            <a:off x="1318552" y="1801091"/>
            <a:ext cx="8915400" cy="3777622"/>
          </a:xfrm>
        </p:spPr>
        <p:txBody>
          <a:bodyPr/>
          <a:lstStyle/>
          <a:p>
            <a:r>
              <a:rPr lang="en-US" b="1" dirty="0"/>
              <a:t>and, or, not </a:t>
            </a:r>
            <a:r>
              <a:rPr lang="en-US" dirty="0"/>
              <a:t>are the logical operators in Python. </a:t>
            </a:r>
          </a:p>
          <a:p>
            <a:pPr lvl="1"/>
            <a:r>
              <a:rPr lang="en-US" b="1" dirty="0"/>
              <a:t>and</a:t>
            </a:r>
            <a:r>
              <a:rPr lang="en-US" dirty="0"/>
              <a:t> will result into True only if both the operands</a:t>
            </a:r>
            <a:br>
              <a:rPr lang="en-US" dirty="0"/>
            </a:br>
            <a:r>
              <a:rPr lang="en-US" dirty="0"/>
              <a:t>are True. </a:t>
            </a:r>
          </a:p>
          <a:p>
            <a:r>
              <a:rPr lang="en-US" b="1" dirty="0"/>
              <a:t>or</a:t>
            </a:r>
            <a:r>
              <a:rPr lang="en-US" dirty="0"/>
              <a:t> will result into True </a:t>
            </a:r>
            <a:br>
              <a:rPr lang="en-US" dirty="0"/>
            </a:br>
            <a:r>
              <a:rPr lang="en-US" dirty="0"/>
              <a:t>if </a:t>
            </a:r>
            <a:r>
              <a:rPr lang="en-US" b="1" dirty="0"/>
              <a:t>any</a:t>
            </a:r>
            <a:r>
              <a:rPr lang="en-US" dirty="0"/>
              <a:t> of the operands is True. </a:t>
            </a:r>
            <a:br>
              <a:rPr lang="en-US" dirty="0"/>
            </a:br>
            <a:br>
              <a:rPr lang="en-US" dirty="0"/>
            </a:br>
            <a:endParaRPr lang="en-US" dirty="0"/>
          </a:p>
          <a:p>
            <a:r>
              <a:rPr lang="en-US" b="1" dirty="0"/>
              <a:t>not</a:t>
            </a:r>
            <a:r>
              <a:rPr lang="en-US" dirty="0"/>
              <a:t> operator is used to </a:t>
            </a:r>
            <a:br>
              <a:rPr lang="en-US" dirty="0"/>
            </a:br>
            <a:r>
              <a:rPr lang="en-US" dirty="0"/>
              <a:t>invert the truth value.</a:t>
            </a:r>
          </a:p>
        </p:txBody>
      </p:sp>
      <p:pic>
        <p:nvPicPr>
          <p:cNvPr id="5" name="Picture 4">
            <a:extLst>
              <a:ext uri="{FF2B5EF4-FFF2-40B4-BE49-F238E27FC236}">
                <a16:creationId xmlns:a16="http://schemas.microsoft.com/office/drawing/2014/main" id="{6B203B8D-D2C5-4BB1-83BE-D68F307255C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443743" y="2638651"/>
            <a:ext cx="5229225" cy="2076450"/>
          </a:xfrm>
          <a:prstGeom prst="rect">
            <a:avLst/>
          </a:prstGeom>
        </p:spPr>
      </p:pic>
      <p:pic>
        <p:nvPicPr>
          <p:cNvPr id="7" name="Picture 6">
            <a:extLst>
              <a:ext uri="{FF2B5EF4-FFF2-40B4-BE49-F238E27FC236}">
                <a16:creationId xmlns:a16="http://schemas.microsoft.com/office/drawing/2014/main" id="{B3819089-C899-4F78-944B-5158D479A6DA}"/>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0736301" y="2617188"/>
            <a:ext cx="590550" cy="2143125"/>
          </a:xfrm>
          <a:prstGeom prst="rect">
            <a:avLst/>
          </a:prstGeom>
        </p:spPr>
      </p:pic>
      <p:sp>
        <p:nvSpPr>
          <p:cNvPr id="8" name="Rectangle 3">
            <a:extLst>
              <a:ext uri="{FF2B5EF4-FFF2-40B4-BE49-F238E27FC236}">
                <a16:creationId xmlns:a16="http://schemas.microsoft.com/office/drawing/2014/main" id="{E4909B4E-C910-4B94-88EA-DEFED68B96E6}"/>
              </a:ext>
            </a:extLst>
          </p:cNvPr>
          <p:cNvSpPr>
            <a:spLocks noChangeArrowheads="1"/>
          </p:cNvSpPr>
          <p:nvPr/>
        </p:nvSpPr>
        <p:spPr bwMode="auto">
          <a:xfrm>
            <a:off x="1686295" y="4947114"/>
            <a:ext cx="1781299" cy="129266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Droid Sans Mono"/>
              </a:rPr>
              <a:t>&gt;&gt;&gt; </a:t>
            </a:r>
            <a:r>
              <a:rPr kumimoji="0" lang="en-US" altLang="en-US" sz="1400" b="0" i="0" u="none" strike="noStrike" cap="none" normalizeH="0" baseline="0" dirty="0">
                <a:ln>
                  <a:noFill/>
                </a:ln>
                <a:solidFill>
                  <a:srgbClr val="00008B"/>
                </a:solidFill>
                <a:effectLst/>
                <a:latin typeface="Droid Sans Mono"/>
              </a:rPr>
              <a:t>True</a:t>
            </a:r>
            <a:r>
              <a:rPr kumimoji="0" lang="en-US" altLang="en-US" sz="1400" b="0" i="0" u="none" strike="noStrike" cap="none" normalizeH="0" baseline="0" dirty="0">
                <a:ln>
                  <a:noFill/>
                </a:ln>
                <a:solidFill>
                  <a:srgbClr val="000000"/>
                </a:solidFill>
                <a:effectLst/>
                <a:latin typeface="Droid Sans Mono"/>
              </a:rPr>
              <a:t> </a:t>
            </a:r>
            <a:r>
              <a:rPr kumimoji="0" lang="en-US" altLang="en-US" sz="1400" b="0" i="0" u="none" strike="noStrike" cap="none" normalizeH="0" baseline="0" dirty="0">
                <a:ln>
                  <a:noFill/>
                </a:ln>
                <a:solidFill>
                  <a:srgbClr val="00008B"/>
                </a:solidFill>
                <a:effectLst/>
                <a:latin typeface="Droid Sans Mono"/>
              </a:rPr>
              <a:t>and</a:t>
            </a:r>
            <a:r>
              <a:rPr kumimoji="0" lang="en-US" altLang="en-US" sz="1400" b="0" i="0" u="none" strike="noStrike" cap="none" normalizeH="0" baseline="0" dirty="0">
                <a:ln>
                  <a:noFill/>
                </a:ln>
                <a:solidFill>
                  <a:srgbClr val="000000"/>
                </a:solidFill>
                <a:effectLst/>
                <a:latin typeface="Droid Sans Mono"/>
              </a:rPr>
              <a:t> </a:t>
            </a:r>
            <a:r>
              <a:rPr kumimoji="0" lang="en-US" altLang="en-US" sz="1400" b="0" i="0" u="none" strike="noStrike" cap="none" normalizeH="0" baseline="0" dirty="0">
                <a:ln>
                  <a:noFill/>
                </a:ln>
                <a:solidFill>
                  <a:srgbClr val="00008B"/>
                </a:solidFill>
                <a:effectLst/>
                <a:latin typeface="Droid Sans Mono"/>
              </a:rPr>
              <a:t>False</a:t>
            </a:r>
            <a:br>
              <a:rPr kumimoji="0" lang="en-US" altLang="en-US" sz="1400" b="0" i="0" u="none" strike="noStrike" cap="none" normalizeH="0" baseline="0" dirty="0">
                <a:ln>
                  <a:noFill/>
                </a:ln>
                <a:solidFill>
                  <a:srgbClr val="00008B"/>
                </a:solidFill>
                <a:effectLst/>
                <a:latin typeface="Droid Sans Mono"/>
              </a:rPr>
            </a:br>
            <a:r>
              <a:rPr kumimoji="0" lang="en-US" altLang="en-US" sz="1400" b="0" i="0" u="none" strike="noStrike" cap="none" normalizeH="0" baseline="0" dirty="0">
                <a:ln>
                  <a:noFill/>
                </a:ln>
                <a:solidFill>
                  <a:srgbClr val="000000"/>
                </a:solidFill>
                <a:effectLst/>
                <a:latin typeface="Droid Sans Mono"/>
              </a:rPr>
              <a:t> </a:t>
            </a:r>
            <a:r>
              <a:rPr kumimoji="0" lang="en-US" altLang="en-US" sz="1400" b="0" i="0" u="none" strike="noStrike" cap="none" normalizeH="0" baseline="0" dirty="0">
                <a:ln>
                  <a:noFill/>
                </a:ln>
                <a:solidFill>
                  <a:srgbClr val="00008B"/>
                </a:solidFill>
                <a:effectLst/>
                <a:latin typeface="Droid Sans Mono"/>
              </a:rPr>
              <a:t>False</a:t>
            </a:r>
            <a:r>
              <a:rPr kumimoji="0" lang="en-US" altLang="en-US" sz="1400" b="0" i="0" u="none" strike="noStrike" cap="none" normalizeH="0" baseline="0" dirty="0">
                <a:ln>
                  <a:noFill/>
                </a:ln>
                <a:solidFill>
                  <a:srgbClr val="000000"/>
                </a:solidFill>
                <a:effectLst/>
                <a:latin typeface="Droid Sans Mono"/>
              </a:rPr>
              <a:t> </a:t>
            </a:r>
            <a:br>
              <a:rPr kumimoji="0" lang="en-US" altLang="en-US" sz="1400" b="0" i="0" u="none" strike="noStrike" cap="none" normalizeH="0" baseline="0" dirty="0">
                <a:ln>
                  <a:noFill/>
                </a:ln>
                <a:solidFill>
                  <a:srgbClr val="000000"/>
                </a:solidFill>
                <a:effectLst/>
                <a:latin typeface="Droid Sans Mono"/>
              </a:rPr>
            </a:br>
            <a:r>
              <a:rPr kumimoji="0" lang="en-US" altLang="en-US" sz="1400" b="0" i="0" u="none" strike="noStrike" cap="none" normalizeH="0" baseline="0" dirty="0">
                <a:ln>
                  <a:noFill/>
                </a:ln>
                <a:solidFill>
                  <a:srgbClr val="000000"/>
                </a:solidFill>
                <a:effectLst/>
                <a:latin typeface="Droid Sans Mono"/>
              </a:rPr>
              <a:t>&gt;&gt;&gt; </a:t>
            </a:r>
            <a:r>
              <a:rPr kumimoji="0" lang="en-US" altLang="en-US" sz="1400" b="0" i="0" u="none" strike="noStrike" cap="none" normalizeH="0" baseline="0" dirty="0">
                <a:ln>
                  <a:noFill/>
                </a:ln>
                <a:solidFill>
                  <a:srgbClr val="00008B"/>
                </a:solidFill>
                <a:effectLst/>
                <a:latin typeface="Droid Sans Mono"/>
              </a:rPr>
              <a:t>True</a:t>
            </a:r>
            <a:r>
              <a:rPr kumimoji="0" lang="en-US" altLang="en-US" sz="1400" b="0" i="0" u="none" strike="noStrike" cap="none" normalizeH="0" baseline="0" dirty="0">
                <a:ln>
                  <a:noFill/>
                </a:ln>
                <a:solidFill>
                  <a:srgbClr val="000000"/>
                </a:solidFill>
                <a:effectLst/>
                <a:latin typeface="Droid Sans Mono"/>
              </a:rPr>
              <a:t> </a:t>
            </a:r>
            <a:r>
              <a:rPr kumimoji="0" lang="en-US" altLang="en-US" sz="1400" b="0" i="0" u="none" strike="noStrike" cap="none" normalizeH="0" baseline="0" dirty="0">
                <a:ln>
                  <a:noFill/>
                </a:ln>
                <a:solidFill>
                  <a:srgbClr val="00008B"/>
                </a:solidFill>
                <a:effectLst/>
                <a:latin typeface="Droid Sans Mono"/>
              </a:rPr>
              <a:t>or</a:t>
            </a:r>
            <a:r>
              <a:rPr kumimoji="0" lang="en-US" altLang="en-US" sz="1400" b="0" i="0" u="none" strike="noStrike" cap="none" normalizeH="0" baseline="0" dirty="0">
                <a:ln>
                  <a:noFill/>
                </a:ln>
                <a:solidFill>
                  <a:srgbClr val="000000"/>
                </a:solidFill>
                <a:effectLst/>
                <a:latin typeface="Droid Sans Mono"/>
              </a:rPr>
              <a:t> </a:t>
            </a:r>
            <a:r>
              <a:rPr kumimoji="0" lang="en-US" altLang="en-US" sz="1400" b="0" i="0" u="none" strike="noStrike" cap="none" normalizeH="0" baseline="0" dirty="0">
                <a:ln>
                  <a:noFill/>
                </a:ln>
                <a:solidFill>
                  <a:srgbClr val="00008B"/>
                </a:solidFill>
                <a:effectLst/>
                <a:latin typeface="Droid Sans Mono"/>
              </a:rPr>
              <a:t>False</a:t>
            </a:r>
            <a:r>
              <a:rPr kumimoji="0" lang="en-US" altLang="en-US" sz="1400" b="0" i="0" u="none" strike="noStrike" cap="none" normalizeH="0" baseline="0" dirty="0">
                <a:ln>
                  <a:noFill/>
                </a:ln>
                <a:solidFill>
                  <a:srgbClr val="000000"/>
                </a:solidFill>
                <a:effectLst/>
                <a:latin typeface="Droid Sans Mono"/>
              </a:rPr>
              <a:t> </a:t>
            </a:r>
            <a:br>
              <a:rPr kumimoji="0" lang="en-US" altLang="en-US" sz="1400" b="0" i="0" u="none" strike="noStrike" cap="none" normalizeH="0" baseline="0" dirty="0">
                <a:ln>
                  <a:noFill/>
                </a:ln>
                <a:solidFill>
                  <a:srgbClr val="000000"/>
                </a:solidFill>
                <a:effectLst/>
                <a:latin typeface="Droid Sans Mono"/>
              </a:rPr>
            </a:br>
            <a:r>
              <a:rPr kumimoji="0" lang="en-US" altLang="en-US" sz="1400" b="0" i="0" u="none" strike="noStrike" cap="none" normalizeH="0" baseline="0" dirty="0">
                <a:ln>
                  <a:noFill/>
                </a:ln>
                <a:solidFill>
                  <a:srgbClr val="00008B"/>
                </a:solidFill>
                <a:effectLst/>
                <a:latin typeface="Droid Sans Mono"/>
              </a:rPr>
              <a:t>True</a:t>
            </a:r>
            <a:r>
              <a:rPr kumimoji="0" lang="en-US" altLang="en-US" sz="1400" b="0" i="0" u="none" strike="noStrike" cap="none" normalizeH="0" baseline="0" dirty="0">
                <a:ln>
                  <a:noFill/>
                </a:ln>
                <a:solidFill>
                  <a:srgbClr val="000000"/>
                </a:solidFill>
                <a:effectLst/>
                <a:latin typeface="Droid Sans Mono"/>
              </a:rPr>
              <a:t> </a:t>
            </a:r>
            <a:br>
              <a:rPr kumimoji="0" lang="en-US" altLang="en-US" sz="1400" b="0" i="0" u="none" strike="noStrike" cap="none" normalizeH="0" baseline="0" dirty="0">
                <a:ln>
                  <a:noFill/>
                </a:ln>
                <a:solidFill>
                  <a:srgbClr val="000000"/>
                </a:solidFill>
                <a:effectLst/>
                <a:latin typeface="Droid Sans Mono"/>
              </a:rPr>
            </a:br>
            <a:r>
              <a:rPr kumimoji="0" lang="en-US" altLang="en-US" sz="1400" b="0" i="0" u="none" strike="noStrike" cap="none" normalizeH="0" baseline="0" dirty="0">
                <a:ln>
                  <a:noFill/>
                </a:ln>
                <a:solidFill>
                  <a:srgbClr val="000000"/>
                </a:solidFill>
                <a:effectLst/>
                <a:latin typeface="Droid Sans Mono"/>
              </a:rPr>
              <a:t>&gt;&gt;&gt; </a:t>
            </a:r>
            <a:r>
              <a:rPr kumimoji="0" lang="en-US" altLang="en-US" sz="1400" b="0" i="0" u="none" strike="noStrike" cap="none" normalizeH="0" baseline="0" dirty="0">
                <a:ln>
                  <a:noFill/>
                </a:ln>
                <a:solidFill>
                  <a:srgbClr val="00008B"/>
                </a:solidFill>
                <a:effectLst/>
                <a:latin typeface="Droid Sans Mono"/>
              </a:rPr>
              <a:t>not</a:t>
            </a:r>
            <a:r>
              <a:rPr kumimoji="0" lang="en-US" altLang="en-US" sz="1400" b="0" i="0" u="none" strike="noStrike" cap="none" normalizeH="0" baseline="0" dirty="0">
                <a:ln>
                  <a:noFill/>
                </a:ln>
                <a:solidFill>
                  <a:srgbClr val="000000"/>
                </a:solidFill>
                <a:effectLst/>
                <a:latin typeface="Droid Sans Mono"/>
              </a:rPr>
              <a:t> </a:t>
            </a:r>
            <a:r>
              <a:rPr kumimoji="0" lang="en-US" altLang="en-US" sz="1400" b="0" i="0" u="none" strike="noStrike" cap="none" normalizeH="0" baseline="0" dirty="0">
                <a:ln>
                  <a:noFill/>
                </a:ln>
                <a:solidFill>
                  <a:srgbClr val="00008B"/>
                </a:solidFill>
                <a:effectLst/>
                <a:latin typeface="Droid Sans Mono"/>
              </a:rPr>
              <a:t>False</a:t>
            </a:r>
            <a:r>
              <a:rPr kumimoji="0" lang="en-US" altLang="en-US" sz="1400" b="0" i="0" u="none" strike="noStrike" cap="none" normalizeH="0" baseline="0" dirty="0">
                <a:ln>
                  <a:noFill/>
                </a:ln>
                <a:solidFill>
                  <a:srgbClr val="000000"/>
                </a:solidFill>
                <a:effectLst/>
                <a:latin typeface="Droid Sans Mono"/>
              </a:rPr>
              <a:t> </a:t>
            </a:r>
            <a:br>
              <a:rPr kumimoji="0" lang="en-US" altLang="en-US" sz="1400" b="0" i="0" u="none" strike="noStrike" cap="none" normalizeH="0" baseline="0" dirty="0">
                <a:ln>
                  <a:noFill/>
                </a:ln>
                <a:solidFill>
                  <a:srgbClr val="000000"/>
                </a:solidFill>
                <a:effectLst/>
                <a:latin typeface="Droid Sans Mono"/>
              </a:rPr>
            </a:br>
            <a:r>
              <a:rPr kumimoji="0" lang="en-US" altLang="en-US" sz="1400" b="0" i="0" u="none" strike="noStrike" cap="none" normalizeH="0" baseline="0" dirty="0">
                <a:ln>
                  <a:noFill/>
                </a:ln>
                <a:solidFill>
                  <a:srgbClr val="00008B"/>
                </a:solidFill>
                <a:effectLst/>
                <a:latin typeface="Droid Sans Mono"/>
              </a:rPr>
              <a:t>True</a:t>
            </a:r>
            <a:r>
              <a:rPr kumimoji="0" lang="en-US" altLang="en-US" sz="1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5739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4AB8-3B70-4E80-A4BC-FDD6FB171796}"/>
              </a:ext>
            </a:extLst>
          </p:cNvPr>
          <p:cNvSpPr>
            <a:spLocks noGrp="1"/>
          </p:cNvSpPr>
          <p:nvPr>
            <p:ph type="title"/>
          </p:nvPr>
        </p:nvSpPr>
        <p:spPr>
          <a:xfrm>
            <a:off x="1650671" y="333325"/>
            <a:ext cx="9747064" cy="1280890"/>
          </a:xfrm>
        </p:spPr>
        <p:txBody>
          <a:bodyPr>
            <a:normAutofit fontScale="90000"/>
          </a:bodyPr>
          <a:lstStyle/>
          <a:p>
            <a:pPr algn="ctr"/>
            <a:r>
              <a:rPr lang="he-IL" dirty="0"/>
              <a:t>יסודות השפה: </a:t>
            </a:r>
            <a:r>
              <a:rPr lang="he-IL" b="1" dirty="0"/>
              <a:t>מילות מפתח</a:t>
            </a:r>
            <a:br>
              <a:rPr lang="en-US" b="1" dirty="0"/>
            </a:br>
            <a:r>
              <a:rPr lang="en-US" b="1" dirty="0"/>
              <a:t>Python Keywords: </a:t>
            </a:r>
            <a:r>
              <a:rPr lang="en-US" b="1" dirty="0">
                <a:solidFill>
                  <a:schemeClr val="tx1"/>
                </a:solidFill>
              </a:rPr>
              <a:t>False, True, </a:t>
            </a:r>
            <a:r>
              <a:rPr lang="en-US" b="1" dirty="0">
                <a:solidFill>
                  <a:srgbClr val="00B050"/>
                </a:solidFill>
              </a:rPr>
              <a:t>None</a:t>
            </a:r>
            <a:r>
              <a:rPr lang="en-US" b="1" dirty="0">
                <a:solidFill>
                  <a:schemeClr val="tx1"/>
                </a:solidFill>
              </a:rPr>
              <a:t>, </a:t>
            </a:r>
            <a:r>
              <a:rPr lang="en-US" b="1" dirty="0"/>
              <a:t>and, not, or</a:t>
            </a:r>
            <a:endParaRPr lang="en-US" dirty="0"/>
          </a:p>
        </p:txBody>
      </p:sp>
      <p:sp>
        <p:nvSpPr>
          <p:cNvPr id="3" name="Content Placeholder 2">
            <a:extLst>
              <a:ext uri="{FF2B5EF4-FFF2-40B4-BE49-F238E27FC236}">
                <a16:creationId xmlns:a16="http://schemas.microsoft.com/office/drawing/2014/main" id="{1649A88F-BF4C-4FF6-BB1E-EB9AD4604721}"/>
              </a:ext>
            </a:extLst>
          </p:cNvPr>
          <p:cNvSpPr>
            <a:spLocks noGrp="1"/>
          </p:cNvSpPr>
          <p:nvPr>
            <p:ph idx="1"/>
          </p:nvPr>
        </p:nvSpPr>
        <p:spPr>
          <a:xfrm>
            <a:off x="1080149" y="1879571"/>
            <a:ext cx="9073254" cy="3203068"/>
          </a:xfrm>
        </p:spPr>
        <p:txBody>
          <a:bodyPr>
            <a:normAutofit fontScale="92500" lnSpcReduction="20000"/>
          </a:bodyPr>
          <a:lstStyle/>
          <a:p>
            <a:r>
              <a:rPr lang="en-US" b="1" dirty="0"/>
              <a:t>None </a:t>
            </a:r>
            <a:r>
              <a:rPr lang="en-US" dirty="0"/>
              <a:t>represents the absence of a value or a null value.</a:t>
            </a:r>
          </a:p>
          <a:p>
            <a:r>
              <a:rPr lang="en-US" b="1" dirty="0"/>
              <a:t>None</a:t>
            </a:r>
            <a:r>
              <a:rPr lang="en-US" dirty="0"/>
              <a:t> does </a:t>
            </a:r>
            <a:r>
              <a:rPr lang="en-US" b="1" dirty="0"/>
              <a:t>not</a:t>
            </a:r>
            <a:r>
              <a:rPr lang="en-US" dirty="0"/>
              <a:t> imply False, 0 or any empty list, dictionary, string etc. </a:t>
            </a:r>
          </a:p>
          <a:p>
            <a:r>
              <a:rPr lang="en-US" dirty="0"/>
              <a:t>It is an object of its own datatype, the </a:t>
            </a:r>
            <a:r>
              <a:rPr lang="en-US" b="1" dirty="0" err="1"/>
              <a:t>NoneType</a:t>
            </a:r>
            <a:r>
              <a:rPr lang="en-US" dirty="0"/>
              <a:t>. We cannot create multiple None objects but can assign it to variables. These variables will be equal to one another.</a:t>
            </a:r>
            <a:br>
              <a:rPr lang="en-US" dirty="0"/>
            </a:br>
            <a:endParaRPr lang="en-US" dirty="0"/>
          </a:p>
          <a:p>
            <a:r>
              <a:rPr lang="en-US" dirty="0"/>
              <a:t>Functions that do not return anything will return a None object. </a:t>
            </a:r>
          </a:p>
          <a:p>
            <a:r>
              <a:rPr lang="en-US" dirty="0"/>
              <a:t>None is also returned by functions in which the program flow does not encounter a return statement</a:t>
            </a:r>
          </a:p>
          <a:p>
            <a:r>
              <a:rPr lang="en-US" dirty="0"/>
              <a:t> Function that does not return a value, although it does some operations</a:t>
            </a:r>
            <a:br>
              <a:rPr lang="en-US" dirty="0"/>
            </a:br>
            <a:r>
              <a:rPr lang="en-US" dirty="0"/>
              <a:t> inside will return </a:t>
            </a:r>
            <a:r>
              <a:rPr lang="en-US" b="1" dirty="0"/>
              <a:t>None</a:t>
            </a:r>
          </a:p>
          <a:p>
            <a:endParaRPr lang="en-US" dirty="0"/>
          </a:p>
          <a:p>
            <a:endParaRPr lang="en-US" dirty="0"/>
          </a:p>
          <a:p>
            <a:endParaRPr lang="en-US" dirty="0"/>
          </a:p>
        </p:txBody>
      </p:sp>
      <p:sp>
        <p:nvSpPr>
          <p:cNvPr id="5" name="Content Placeholder 2">
            <a:extLst>
              <a:ext uri="{FF2B5EF4-FFF2-40B4-BE49-F238E27FC236}">
                <a16:creationId xmlns:a16="http://schemas.microsoft.com/office/drawing/2014/main" id="{004EF667-6009-4D72-8EB6-66A4A1BFC0D9}"/>
              </a:ext>
            </a:extLst>
          </p:cNvPr>
          <p:cNvSpPr txBox="1">
            <a:spLocks/>
          </p:cNvSpPr>
          <p:nvPr/>
        </p:nvSpPr>
        <p:spPr>
          <a:xfrm>
            <a:off x="2672339" y="4313712"/>
            <a:ext cx="8915400" cy="19515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sp>
        <p:nvSpPr>
          <p:cNvPr id="6" name="Rectangle 2">
            <a:extLst>
              <a:ext uri="{FF2B5EF4-FFF2-40B4-BE49-F238E27FC236}">
                <a16:creationId xmlns:a16="http://schemas.microsoft.com/office/drawing/2014/main" id="{EF8D3BBA-0480-4970-BF14-B3130CCE1CBB}"/>
              </a:ext>
            </a:extLst>
          </p:cNvPr>
          <p:cNvSpPr>
            <a:spLocks noChangeArrowheads="1"/>
          </p:cNvSpPr>
          <p:nvPr/>
        </p:nvSpPr>
        <p:spPr bwMode="auto">
          <a:xfrm>
            <a:off x="9995549" y="1879571"/>
            <a:ext cx="1804658" cy="2154436"/>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Droid Sans Mono"/>
              </a:rPr>
              <a:t>&gt;&gt;&gt; </a:t>
            </a:r>
            <a:r>
              <a:rPr kumimoji="0" lang="en-US" altLang="en-US" sz="1400" b="0" i="0" u="none" strike="noStrike" cap="none" normalizeH="0" baseline="0" dirty="0">
                <a:ln>
                  <a:noFill/>
                </a:ln>
                <a:solidFill>
                  <a:srgbClr val="00008B"/>
                </a:solidFill>
                <a:effectLst/>
                <a:latin typeface="Droid Sans Mono"/>
              </a:rPr>
              <a:t>None</a:t>
            </a:r>
            <a:r>
              <a:rPr kumimoji="0" lang="en-US" altLang="en-US" sz="1400" b="0" i="0" u="none" strike="noStrike" cap="none" normalizeH="0" baseline="0" dirty="0">
                <a:ln>
                  <a:noFill/>
                </a:ln>
                <a:solidFill>
                  <a:srgbClr val="000000"/>
                </a:solidFill>
                <a:effectLst/>
                <a:latin typeface="Droid Sans Mono"/>
              </a:rPr>
              <a:t> == </a:t>
            </a:r>
            <a:r>
              <a:rPr kumimoji="0" lang="en-US" altLang="en-US" sz="1400" b="0" i="0" u="none" strike="noStrike" cap="none" normalizeH="0" baseline="0" dirty="0">
                <a:ln>
                  <a:noFill/>
                </a:ln>
                <a:solidFill>
                  <a:srgbClr val="800000"/>
                </a:solidFill>
                <a:effectLst/>
                <a:latin typeface="Droid Sans Mono"/>
              </a:rPr>
              <a:t>0</a:t>
            </a:r>
            <a:r>
              <a:rPr kumimoji="0" lang="en-US" altLang="en-US" sz="1400" b="0" i="0" u="none" strike="noStrike" cap="none" normalizeH="0" baseline="0" dirty="0">
                <a:ln>
                  <a:noFill/>
                </a:ln>
                <a:solidFill>
                  <a:srgbClr val="000000"/>
                </a:solidFill>
                <a:effectLst/>
                <a:latin typeface="Droid Sans Mono"/>
              </a:rPr>
              <a:t> </a:t>
            </a:r>
            <a:br>
              <a:rPr kumimoji="0" lang="en-US" altLang="en-US" sz="1400" b="0" i="0" u="none" strike="noStrike" cap="none" normalizeH="0" baseline="0" dirty="0">
                <a:ln>
                  <a:noFill/>
                </a:ln>
                <a:solidFill>
                  <a:srgbClr val="000000"/>
                </a:solidFill>
                <a:effectLst/>
                <a:latin typeface="Droid Sans Mono"/>
              </a:rPr>
            </a:br>
            <a:r>
              <a:rPr kumimoji="0" lang="en-US" altLang="en-US" sz="1400" b="0" i="0" u="none" strike="noStrike" cap="none" normalizeH="0" baseline="0" dirty="0">
                <a:ln>
                  <a:noFill/>
                </a:ln>
                <a:solidFill>
                  <a:srgbClr val="000000"/>
                </a:solidFill>
                <a:effectLst/>
                <a:latin typeface="Droid Sans Mono"/>
              </a:rPr>
              <a:t> </a:t>
            </a:r>
            <a:r>
              <a:rPr kumimoji="0" lang="en-US" altLang="en-US" sz="1400" b="0" i="0" u="none" strike="noStrike" cap="none" normalizeH="0" baseline="0" dirty="0">
                <a:ln>
                  <a:noFill/>
                </a:ln>
                <a:solidFill>
                  <a:srgbClr val="00008B"/>
                </a:solidFill>
                <a:effectLst/>
                <a:latin typeface="Droid Sans Mono"/>
              </a:rPr>
              <a:t>False</a:t>
            </a:r>
            <a:r>
              <a:rPr kumimoji="0" lang="en-US" altLang="en-US" sz="1400" b="0" i="0" u="none" strike="noStrike" cap="none" normalizeH="0" baseline="0" dirty="0">
                <a:ln>
                  <a:noFill/>
                </a:ln>
                <a:solidFill>
                  <a:srgbClr val="000000"/>
                </a:solidFill>
                <a:effectLst/>
                <a:latin typeface="Droid Sans Mono"/>
              </a:rPr>
              <a:t> </a:t>
            </a:r>
            <a:br>
              <a:rPr kumimoji="0" lang="en-US" altLang="en-US" sz="1400" b="0" i="0" u="none" strike="noStrike" cap="none" normalizeH="0" baseline="0" dirty="0">
                <a:ln>
                  <a:noFill/>
                </a:ln>
                <a:solidFill>
                  <a:srgbClr val="000000"/>
                </a:solidFill>
                <a:effectLst/>
                <a:latin typeface="Droid Sans Mono"/>
              </a:rPr>
            </a:br>
            <a:r>
              <a:rPr kumimoji="0" lang="en-US" altLang="en-US" sz="1400" b="0" i="0" u="none" strike="noStrike" cap="none" normalizeH="0" baseline="0" dirty="0">
                <a:ln>
                  <a:noFill/>
                </a:ln>
                <a:solidFill>
                  <a:srgbClr val="000000"/>
                </a:solidFill>
                <a:effectLst/>
                <a:latin typeface="Droid Sans Mono"/>
              </a:rPr>
              <a:t>&gt;&gt;&gt; </a:t>
            </a:r>
            <a:r>
              <a:rPr kumimoji="0" lang="en-US" altLang="en-US" sz="1400" b="0" i="0" u="none" strike="noStrike" cap="none" normalizeH="0" baseline="0" dirty="0">
                <a:ln>
                  <a:noFill/>
                </a:ln>
                <a:solidFill>
                  <a:srgbClr val="00008B"/>
                </a:solidFill>
                <a:effectLst/>
                <a:latin typeface="Droid Sans Mono"/>
              </a:rPr>
              <a:t>None</a:t>
            </a:r>
            <a:r>
              <a:rPr kumimoji="0" lang="en-US" altLang="en-US" sz="1400" b="0" i="0" u="none" strike="noStrike" cap="none" normalizeH="0" baseline="0" dirty="0">
                <a:ln>
                  <a:noFill/>
                </a:ln>
                <a:solidFill>
                  <a:srgbClr val="000000"/>
                </a:solidFill>
                <a:effectLst/>
                <a:latin typeface="Droid Sans Mono"/>
              </a:rPr>
              <a:t> == []</a:t>
            </a:r>
            <a:br>
              <a:rPr kumimoji="0" lang="en-US" altLang="en-US" sz="1400" b="0" i="0" u="none" strike="noStrike" cap="none" normalizeH="0" baseline="0" dirty="0">
                <a:ln>
                  <a:noFill/>
                </a:ln>
                <a:solidFill>
                  <a:srgbClr val="000000"/>
                </a:solidFill>
                <a:effectLst/>
                <a:latin typeface="Droid Sans Mono"/>
              </a:rPr>
            </a:br>
            <a:r>
              <a:rPr kumimoji="0" lang="en-US" altLang="en-US" sz="1400" b="0" i="0" u="none" strike="noStrike" cap="none" normalizeH="0" baseline="0" dirty="0">
                <a:ln>
                  <a:noFill/>
                </a:ln>
                <a:solidFill>
                  <a:srgbClr val="000000"/>
                </a:solidFill>
                <a:effectLst/>
                <a:latin typeface="Droid Sans Mono"/>
              </a:rPr>
              <a:t> </a:t>
            </a:r>
            <a:r>
              <a:rPr kumimoji="0" lang="en-US" altLang="en-US" sz="1400" b="0" i="0" u="none" strike="noStrike" cap="none" normalizeH="0" baseline="0" dirty="0">
                <a:ln>
                  <a:noFill/>
                </a:ln>
                <a:solidFill>
                  <a:srgbClr val="00008B"/>
                </a:solidFill>
                <a:effectLst/>
                <a:latin typeface="Droid Sans Mono"/>
              </a:rPr>
              <a:t>False</a:t>
            </a:r>
            <a:r>
              <a:rPr kumimoji="0" lang="en-US" altLang="en-US" sz="1400" b="0" i="0" u="none" strike="noStrike" cap="none" normalizeH="0" baseline="0" dirty="0">
                <a:ln>
                  <a:noFill/>
                </a:ln>
                <a:solidFill>
                  <a:srgbClr val="000000"/>
                </a:solidFill>
                <a:effectLst/>
                <a:latin typeface="Droid Sans Mono"/>
              </a:rPr>
              <a:t> </a:t>
            </a:r>
            <a:br>
              <a:rPr kumimoji="0" lang="en-US" altLang="en-US" sz="1400" b="0" i="0" u="none" strike="noStrike" cap="none" normalizeH="0" baseline="0" dirty="0">
                <a:ln>
                  <a:noFill/>
                </a:ln>
                <a:solidFill>
                  <a:srgbClr val="000000"/>
                </a:solidFill>
                <a:effectLst/>
                <a:latin typeface="Droid Sans Mono"/>
              </a:rPr>
            </a:br>
            <a:r>
              <a:rPr kumimoji="0" lang="en-US" altLang="en-US" sz="1400" b="0" i="0" u="none" strike="noStrike" cap="none" normalizeH="0" baseline="0" dirty="0">
                <a:ln>
                  <a:noFill/>
                </a:ln>
                <a:solidFill>
                  <a:srgbClr val="000000"/>
                </a:solidFill>
                <a:effectLst/>
                <a:latin typeface="Droid Sans Mono"/>
              </a:rPr>
              <a:t>&gt;&gt;&gt; </a:t>
            </a:r>
            <a:r>
              <a:rPr kumimoji="0" lang="en-US" altLang="en-US" sz="1400" b="0" i="0" u="none" strike="noStrike" cap="none" normalizeH="0" baseline="0" dirty="0">
                <a:ln>
                  <a:noFill/>
                </a:ln>
                <a:solidFill>
                  <a:srgbClr val="00008B"/>
                </a:solidFill>
                <a:effectLst/>
                <a:latin typeface="Droid Sans Mono"/>
              </a:rPr>
              <a:t>None</a:t>
            </a:r>
            <a:r>
              <a:rPr kumimoji="0" lang="en-US" altLang="en-US" sz="1400" b="0" i="0" u="none" strike="noStrike" cap="none" normalizeH="0" baseline="0" dirty="0">
                <a:ln>
                  <a:noFill/>
                </a:ln>
                <a:solidFill>
                  <a:srgbClr val="000000"/>
                </a:solidFill>
                <a:effectLst/>
                <a:latin typeface="Droid Sans Mono"/>
              </a:rPr>
              <a:t> == </a:t>
            </a:r>
            <a:r>
              <a:rPr kumimoji="0" lang="en-US" altLang="en-US" sz="1400" b="0" i="0" u="none" strike="noStrike" cap="none" normalizeH="0" baseline="0" dirty="0">
                <a:ln>
                  <a:noFill/>
                </a:ln>
                <a:solidFill>
                  <a:srgbClr val="00008B"/>
                </a:solidFill>
                <a:effectLst/>
                <a:latin typeface="Droid Sans Mono"/>
              </a:rPr>
              <a:t>False</a:t>
            </a:r>
            <a:r>
              <a:rPr kumimoji="0" lang="en-US" altLang="en-US" sz="1400" b="0" i="0" u="none" strike="noStrike" cap="none" normalizeH="0" baseline="0" dirty="0">
                <a:ln>
                  <a:noFill/>
                </a:ln>
                <a:solidFill>
                  <a:srgbClr val="000000"/>
                </a:solidFill>
                <a:effectLst/>
                <a:latin typeface="Droid Sans Mono"/>
              </a:rPr>
              <a:t> </a:t>
            </a:r>
            <a:br>
              <a:rPr kumimoji="0" lang="en-US" altLang="en-US" sz="1400" b="0" i="0" u="none" strike="noStrike" cap="none" normalizeH="0" baseline="0" dirty="0">
                <a:ln>
                  <a:noFill/>
                </a:ln>
                <a:solidFill>
                  <a:srgbClr val="000000"/>
                </a:solidFill>
                <a:effectLst/>
                <a:latin typeface="Droid Sans Mono"/>
              </a:rPr>
            </a:br>
            <a:r>
              <a:rPr kumimoji="0" lang="en-US" altLang="en-US" sz="1400" b="0" i="0" u="none" strike="noStrike" cap="none" normalizeH="0" baseline="0" dirty="0" err="1">
                <a:ln>
                  <a:noFill/>
                </a:ln>
                <a:solidFill>
                  <a:srgbClr val="00008B"/>
                </a:solidFill>
                <a:effectLst/>
                <a:latin typeface="Droid Sans Mono"/>
              </a:rPr>
              <a:t>False</a:t>
            </a:r>
            <a:r>
              <a:rPr kumimoji="0" lang="en-US" altLang="en-US" sz="14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Droid Sans Mono"/>
              </a:rPr>
              <a:t>&gt;&gt;&gt; x = </a:t>
            </a:r>
            <a:r>
              <a:rPr kumimoji="0" lang="en-US" altLang="en-US" sz="1400" b="0" i="0" u="none" strike="noStrike" cap="none" normalizeH="0" baseline="0" dirty="0">
                <a:ln>
                  <a:noFill/>
                </a:ln>
                <a:solidFill>
                  <a:srgbClr val="00008B"/>
                </a:solidFill>
                <a:effectLst/>
                <a:latin typeface="Droid Sans Mono"/>
              </a:rPr>
              <a:t>None</a:t>
            </a:r>
            <a:r>
              <a:rPr kumimoji="0" lang="en-US" altLang="en-US" sz="1400" b="0" i="0" u="none" strike="noStrike" cap="none" normalizeH="0" baseline="0" dirty="0">
                <a:ln>
                  <a:noFill/>
                </a:ln>
                <a:solidFill>
                  <a:srgbClr val="000000"/>
                </a:solidFill>
                <a:effectLst/>
                <a:latin typeface="Droid Sans Mono"/>
              </a:rPr>
              <a:t> </a:t>
            </a:r>
            <a:br>
              <a:rPr kumimoji="0" lang="en-US" altLang="en-US" sz="1400" b="0" i="0" u="none" strike="noStrike" cap="none" normalizeH="0" baseline="0" dirty="0">
                <a:ln>
                  <a:noFill/>
                </a:ln>
                <a:solidFill>
                  <a:srgbClr val="000000"/>
                </a:solidFill>
                <a:effectLst/>
                <a:latin typeface="Droid Sans Mono"/>
              </a:rPr>
            </a:br>
            <a:r>
              <a:rPr kumimoji="0" lang="en-US" altLang="en-US" sz="1400" b="0" i="0" u="none" strike="noStrike" cap="none" normalizeH="0" baseline="0" dirty="0">
                <a:ln>
                  <a:noFill/>
                </a:ln>
                <a:solidFill>
                  <a:srgbClr val="000000"/>
                </a:solidFill>
                <a:effectLst/>
                <a:latin typeface="Droid Sans Mono"/>
              </a:rPr>
              <a:t>&gt;&gt;&gt; y = </a:t>
            </a:r>
            <a:r>
              <a:rPr kumimoji="0" lang="en-US" altLang="en-US" sz="1400" b="0" i="0" u="none" strike="noStrike" cap="none" normalizeH="0" baseline="0" dirty="0">
                <a:ln>
                  <a:noFill/>
                </a:ln>
                <a:solidFill>
                  <a:srgbClr val="00008B"/>
                </a:solidFill>
                <a:effectLst/>
                <a:latin typeface="Droid Sans Mono"/>
              </a:rPr>
              <a:t>None</a:t>
            </a:r>
            <a:r>
              <a:rPr kumimoji="0" lang="en-US" altLang="en-US" sz="1400" b="0" i="0" u="none" strike="noStrike" cap="none" normalizeH="0" baseline="0" dirty="0">
                <a:ln>
                  <a:noFill/>
                </a:ln>
                <a:solidFill>
                  <a:srgbClr val="000000"/>
                </a:solidFill>
                <a:effectLst/>
                <a:latin typeface="Droid Sans Mono"/>
              </a:rPr>
              <a:t> </a:t>
            </a:r>
            <a:br>
              <a:rPr kumimoji="0" lang="en-US" altLang="en-US" sz="1400" b="0" i="0" u="none" strike="noStrike" cap="none" normalizeH="0" baseline="0" dirty="0">
                <a:ln>
                  <a:noFill/>
                </a:ln>
                <a:solidFill>
                  <a:srgbClr val="000000"/>
                </a:solidFill>
                <a:effectLst/>
                <a:latin typeface="Droid Sans Mono"/>
              </a:rPr>
            </a:br>
            <a:r>
              <a:rPr kumimoji="0" lang="en-US" altLang="en-US" sz="1400" b="0" i="0" u="none" strike="noStrike" cap="none" normalizeH="0" baseline="0" dirty="0">
                <a:ln>
                  <a:noFill/>
                </a:ln>
                <a:solidFill>
                  <a:srgbClr val="000000"/>
                </a:solidFill>
                <a:effectLst/>
                <a:latin typeface="Droid Sans Mono"/>
              </a:rPr>
              <a:t>&gt;&gt;&gt; x == y </a:t>
            </a:r>
            <a:br>
              <a:rPr kumimoji="0" lang="en-US" altLang="en-US" sz="1400" b="0" i="0" u="none" strike="noStrike" cap="none" normalizeH="0" baseline="0" dirty="0">
                <a:ln>
                  <a:noFill/>
                </a:ln>
                <a:solidFill>
                  <a:srgbClr val="000000"/>
                </a:solidFill>
                <a:effectLst/>
                <a:latin typeface="Droid Sans Mono"/>
              </a:rPr>
            </a:br>
            <a:r>
              <a:rPr kumimoji="0" lang="en-US" altLang="en-US" sz="1400" b="0" i="0" u="none" strike="noStrike" cap="none" normalizeH="0" baseline="0" dirty="0">
                <a:ln>
                  <a:noFill/>
                </a:ln>
                <a:solidFill>
                  <a:srgbClr val="00008B"/>
                </a:solidFill>
                <a:effectLst/>
                <a:latin typeface="Droid Sans Mono"/>
              </a:rPr>
              <a:t>True</a:t>
            </a:r>
            <a:r>
              <a:rPr kumimoji="0" lang="en-US" altLang="en-US" sz="1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DE7878F2-750D-4771-934C-ACA4410E5568}"/>
              </a:ext>
            </a:extLst>
          </p:cNvPr>
          <p:cNvSpPr>
            <a:spLocks noChangeArrowheads="1"/>
          </p:cNvSpPr>
          <p:nvPr/>
        </p:nvSpPr>
        <p:spPr bwMode="auto">
          <a:xfrm>
            <a:off x="9968242" y="4250732"/>
            <a:ext cx="1804658" cy="2000548"/>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B"/>
                </a:solidFill>
                <a:effectLst/>
                <a:latin typeface="Droid Sans Mono"/>
              </a:rPr>
              <a:t>def</a:t>
            </a:r>
            <a:r>
              <a:rPr kumimoji="0" lang="en-US" altLang="en-US" sz="1400" b="0" i="0" u="none" strike="noStrike" cap="none" normalizeH="0" baseline="0" dirty="0">
                <a:ln>
                  <a:noFill/>
                </a:ln>
                <a:solidFill>
                  <a:srgbClr val="000000"/>
                </a:solidFill>
                <a:effectLst/>
                <a:latin typeface="Droid Sans Mono"/>
              </a:rPr>
              <a:t> </a:t>
            </a:r>
            <a:r>
              <a:rPr kumimoji="0" lang="en-US" altLang="en-US" sz="1400" b="0" i="0" u="none" strike="noStrike" cap="none" normalizeH="0" baseline="0" dirty="0" err="1">
                <a:ln>
                  <a:noFill/>
                </a:ln>
                <a:solidFill>
                  <a:srgbClr val="000000"/>
                </a:solidFill>
                <a:effectLst/>
                <a:latin typeface="Droid Sans Mono"/>
              </a:rPr>
              <a:t>a_void_function</a:t>
            </a:r>
            <a:r>
              <a:rPr kumimoji="0" lang="en-US" altLang="en-US" sz="14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Droid Sans Mono"/>
              </a:rPr>
              <a:t>     </a:t>
            </a:r>
            <a:r>
              <a:rPr kumimoji="0" lang="en-US" altLang="en-US" sz="1400" b="0" i="0" u="none" strike="noStrike" cap="none" normalizeH="0" baseline="0" dirty="0">
                <a:ln>
                  <a:noFill/>
                </a:ln>
                <a:solidFill>
                  <a:srgbClr val="000000"/>
                </a:solidFill>
                <a:effectLst/>
                <a:latin typeface="Droid Sans Mono"/>
              </a:rPr>
              <a:t>a = </a:t>
            </a:r>
            <a:r>
              <a:rPr kumimoji="0" lang="en-US" altLang="en-US" sz="1400" b="0" i="0" u="none" strike="noStrike" cap="none" normalizeH="0" baseline="0" dirty="0">
                <a:ln>
                  <a:noFill/>
                </a:ln>
                <a:solidFill>
                  <a:srgbClr val="800000"/>
                </a:solidFill>
                <a:effectLst/>
                <a:latin typeface="Droid Sans Mono"/>
              </a:rPr>
              <a:t>1</a:t>
            </a:r>
            <a:r>
              <a:rPr kumimoji="0" lang="en-US" altLang="en-US" sz="14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Droid Sans Mono"/>
              </a:rPr>
              <a:t>     </a:t>
            </a:r>
            <a:r>
              <a:rPr kumimoji="0" lang="en-US" altLang="en-US" sz="1400" b="0" i="0" u="none" strike="noStrike" cap="none" normalizeH="0" baseline="0" dirty="0">
                <a:ln>
                  <a:noFill/>
                </a:ln>
                <a:solidFill>
                  <a:srgbClr val="000000"/>
                </a:solidFill>
                <a:effectLst/>
                <a:latin typeface="Droid Sans Mono"/>
              </a:rPr>
              <a:t>b = </a:t>
            </a:r>
            <a:r>
              <a:rPr kumimoji="0" lang="en-US" altLang="en-US" sz="1400" b="0" i="0" u="none" strike="noStrike" cap="none" normalizeH="0" baseline="0" dirty="0">
                <a:ln>
                  <a:noFill/>
                </a:ln>
                <a:solidFill>
                  <a:srgbClr val="800000"/>
                </a:solidFill>
                <a:effectLst/>
                <a:latin typeface="Droid Sans Mono"/>
              </a:rPr>
              <a:t>2</a:t>
            </a:r>
            <a:r>
              <a:rPr kumimoji="0" lang="en-US" altLang="en-US" sz="14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Droid Sans Mono"/>
              </a:rPr>
              <a:t>     </a:t>
            </a:r>
            <a:r>
              <a:rPr kumimoji="0" lang="en-US" altLang="en-US" sz="1400" b="0" i="0" u="none" strike="noStrike" cap="none" normalizeH="0" baseline="0" dirty="0">
                <a:ln>
                  <a:noFill/>
                </a:ln>
                <a:solidFill>
                  <a:srgbClr val="000000"/>
                </a:solidFill>
                <a:effectLst/>
                <a:latin typeface="Droid Sans Mono"/>
              </a:rPr>
              <a:t>c = a + b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Droid Sans Mono"/>
              </a:rPr>
              <a:t>x = </a:t>
            </a:r>
            <a:r>
              <a:rPr kumimoji="0" lang="en-US" altLang="en-US" sz="1400" b="0" i="0" u="none" strike="noStrike" cap="none" normalizeH="0" baseline="0" dirty="0" err="1">
                <a:ln>
                  <a:noFill/>
                </a:ln>
                <a:solidFill>
                  <a:srgbClr val="000000"/>
                </a:solidFill>
                <a:effectLst/>
                <a:latin typeface="Droid Sans Mono"/>
              </a:rPr>
              <a:t>a_void_function</a:t>
            </a:r>
            <a:r>
              <a:rPr kumimoji="0" lang="en-US" altLang="en-US" sz="14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B"/>
                </a:solidFill>
                <a:effectLst/>
                <a:latin typeface="Droid Sans Mono"/>
              </a:rPr>
              <a:t>print</a:t>
            </a:r>
            <a:r>
              <a:rPr kumimoji="0" lang="en-US" altLang="en-US" sz="1400" b="0" i="0" u="none" strike="noStrike" cap="none" normalizeH="0" baseline="0" dirty="0">
                <a:ln>
                  <a:noFill/>
                </a:ln>
                <a:solidFill>
                  <a:srgbClr val="000000"/>
                </a:solidFill>
                <a:effectLst/>
                <a:latin typeface="Droid Sans Mono"/>
              </a:rPr>
              <a:t>(x)</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euclid_circular_a"/>
              </a:rPr>
              <a:t>Output</a:t>
            </a:r>
            <a:endParaRPr kumimoji="0" lang="en-US" altLang="en-US" sz="1200" b="1" i="0" u="none" strike="noStrike" cap="none" normalizeH="0" baseline="0" dirty="0">
              <a:ln>
                <a:noFill/>
              </a:ln>
              <a:solidFill>
                <a:srgbClr val="25265E"/>
              </a:solidFill>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5265E"/>
                </a:solidFill>
                <a:effectLst/>
                <a:latin typeface="Droid Sans Mono"/>
              </a:rPr>
              <a:t>None</a:t>
            </a:r>
            <a:r>
              <a:rPr kumimoji="0" lang="en-US" altLang="en-US" sz="1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D1DE9AC5-1224-4FC1-AD06-C4F4A457B909}"/>
              </a:ext>
            </a:extLst>
          </p:cNvPr>
          <p:cNvSpPr>
            <a:spLocks noChangeArrowheads="1"/>
          </p:cNvSpPr>
          <p:nvPr/>
        </p:nvSpPr>
        <p:spPr bwMode="auto">
          <a:xfrm>
            <a:off x="1562928" y="5613351"/>
            <a:ext cx="1804658" cy="49244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4E388202-3B62-4867-9B92-D9C09E51DF48}"/>
              </a:ext>
            </a:extLst>
          </p:cNvPr>
          <p:cNvSpPr>
            <a:spLocks noChangeArrowheads="1"/>
          </p:cNvSpPr>
          <p:nvPr/>
        </p:nvSpPr>
        <p:spPr bwMode="auto">
          <a:xfrm>
            <a:off x="3980742" y="4689047"/>
            <a:ext cx="3697841" cy="1969770"/>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B"/>
                </a:solidFill>
                <a:effectLst/>
                <a:latin typeface="Droid Sans Mono"/>
              </a:rPr>
              <a:t>def</a:t>
            </a:r>
            <a:r>
              <a:rPr kumimoji="0" lang="en-US" altLang="en-US" sz="1600" b="0" i="0" u="none" strike="noStrike" cap="none" normalizeH="0" baseline="0" dirty="0">
                <a:ln>
                  <a:noFill/>
                </a:ln>
                <a:solidFill>
                  <a:srgbClr val="000000"/>
                </a:solidFill>
                <a:effectLst/>
                <a:latin typeface="Droid Sans Mono"/>
              </a:rPr>
              <a:t> </a:t>
            </a:r>
            <a:r>
              <a:rPr kumimoji="0" lang="en-US" altLang="en-US" sz="1600" b="0" i="0" u="none" strike="noStrike" cap="none" normalizeH="0" baseline="0" dirty="0" err="1">
                <a:ln>
                  <a:noFill/>
                </a:ln>
                <a:solidFill>
                  <a:srgbClr val="000000"/>
                </a:solidFill>
                <a:effectLst/>
                <a:latin typeface="Droid Sans Mono"/>
              </a:rPr>
              <a:t>improper_return_function</a:t>
            </a:r>
            <a:r>
              <a:rPr kumimoji="0" lang="en-US" altLang="en-US" sz="1600" b="0" i="0" u="none" strike="noStrike" cap="none" normalizeH="0" baseline="0" dirty="0">
                <a:ln>
                  <a:noFill/>
                </a:ln>
                <a:solidFill>
                  <a:srgbClr val="000000"/>
                </a:solidFill>
                <a:effectLst/>
                <a:latin typeface="Droid Sans Mono"/>
              </a:rPr>
              <a:t>(a):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Droid Sans Mono"/>
              </a:rPr>
              <a:t>    </a:t>
            </a:r>
            <a:r>
              <a:rPr kumimoji="0" lang="en-US" altLang="en-US" sz="1600" b="0" i="0" u="none" strike="noStrike" cap="none" normalizeH="0" baseline="0" dirty="0">
                <a:ln>
                  <a:noFill/>
                </a:ln>
                <a:solidFill>
                  <a:srgbClr val="00008B"/>
                </a:solidFill>
                <a:effectLst/>
                <a:latin typeface="Droid Sans Mono"/>
              </a:rPr>
              <a:t>if</a:t>
            </a:r>
            <a:r>
              <a:rPr kumimoji="0" lang="en-US" altLang="en-US" sz="1600" b="0" i="0" u="none" strike="noStrike" cap="none" normalizeH="0" baseline="0" dirty="0">
                <a:ln>
                  <a:noFill/>
                </a:ln>
                <a:solidFill>
                  <a:srgbClr val="000000"/>
                </a:solidFill>
                <a:effectLst/>
                <a:latin typeface="Droid Sans Mono"/>
              </a:rPr>
              <a:t> (a % </a:t>
            </a:r>
            <a:r>
              <a:rPr kumimoji="0" lang="en-US" altLang="en-US" sz="1600" b="0" i="0" u="none" strike="noStrike" cap="none" normalizeH="0" baseline="0" dirty="0">
                <a:ln>
                  <a:noFill/>
                </a:ln>
                <a:solidFill>
                  <a:srgbClr val="800000"/>
                </a:solidFill>
                <a:effectLst/>
                <a:latin typeface="Droid Sans Mono"/>
              </a:rPr>
              <a:t>2</a:t>
            </a:r>
            <a:r>
              <a:rPr kumimoji="0" lang="en-US" altLang="en-US" sz="1600" b="0" i="0" u="none" strike="noStrike" cap="none" normalizeH="0" baseline="0" dirty="0">
                <a:ln>
                  <a:noFill/>
                </a:ln>
                <a:solidFill>
                  <a:srgbClr val="000000"/>
                </a:solidFill>
                <a:effectLst/>
                <a:latin typeface="Droid Sans Mono"/>
              </a:rPr>
              <a:t>) == </a:t>
            </a:r>
            <a:r>
              <a:rPr kumimoji="0" lang="en-US" altLang="en-US" sz="1600" b="0" i="0" u="none" strike="noStrike" cap="none" normalizeH="0" baseline="0" dirty="0">
                <a:ln>
                  <a:noFill/>
                </a:ln>
                <a:solidFill>
                  <a:srgbClr val="800000"/>
                </a:solidFill>
                <a:effectLst/>
                <a:latin typeface="Droid Sans Mono"/>
              </a:rPr>
              <a:t>0</a:t>
            </a:r>
            <a:r>
              <a:rPr kumimoji="0" lang="en-US" altLang="en-US" sz="16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Droid Sans Mono"/>
              </a:rPr>
              <a:t>        </a:t>
            </a:r>
            <a:r>
              <a:rPr kumimoji="0" lang="en-US" altLang="en-US" sz="1600" b="0" i="0" u="none" strike="noStrike" cap="none" normalizeH="0" baseline="0" dirty="0">
                <a:ln>
                  <a:noFill/>
                </a:ln>
                <a:solidFill>
                  <a:srgbClr val="00008B"/>
                </a:solidFill>
                <a:effectLst/>
                <a:latin typeface="Droid Sans Mono"/>
              </a:rPr>
              <a:t>return</a:t>
            </a:r>
            <a:r>
              <a:rPr kumimoji="0" lang="en-US" altLang="en-US" sz="1600" b="0" i="0" u="none" strike="noStrike" cap="none" normalizeH="0" baseline="0" dirty="0">
                <a:ln>
                  <a:noFill/>
                </a:ln>
                <a:solidFill>
                  <a:srgbClr val="000000"/>
                </a:solidFill>
                <a:effectLst/>
                <a:latin typeface="Droid Sans Mono"/>
              </a:rPr>
              <a:t> </a:t>
            </a:r>
            <a:r>
              <a:rPr kumimoji="0" lang="en-US" altLang="en-US" sz="1600" b="0" i="0" u="none" strike="noStrike" cap="none" normalizeH="0" baseline="0" dirty="0">
                <a:ln>
                  <a:noFill/>
                </a:ln>
                <a:solidFill>
                  <a:srgbClr val="00008B"/>
                </a:solidFill>
                <a:effectLst/>
                <a:latin typeface="Droid Sans Mono"/>
              </a:rPr>
              <a:t>True</a:t>
            </a:r>
            <a:r>
              <a:rPr kumimoji="0" lang="en-US" altLang="en-US" sz="1600" b="0" i="0" u="none" strike="noStrike" cap="none" normalizeH="0" baseline="0" dirty="0">
                <a:ln>
                  <a:noFill/>
                </a:ln>
                <a:solidFill>
                  <a:srgbClr val="000000"/>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Droid Sans Mono"/>
              </a:rPr>
              <a:t>x = </a:t>
            </a:r>
            <a:r>
              <a:rPr kumimoji="0" lang="en-US" altLang="en-US" sz="1600" b="0" i="0" u="none" strike="noStrike" cap="none" normalizeH="0" baseline="0" dirty="0" err="1">
                <a:ln>
                  <a:noFill/>
                </a:ln>
                <a:solidFill>
                  <a:srgbClr val="000000"/>
                </a:solidFill>
                <a:effectLst/>
                <a:latin typeface="Droid Sans Mono"/>
              </a:rPr>
              <a:t>improper_return_function</a:t>
            </a:r>
            <a:r>
              <a:rPr kumimoji="0" lang="en-US" altLang="en-US" sz="1600" b="0" i="0" u="none" strike="noStrike" cap="none" normalizeH="0" baseline="0" dirty="0">
                <a:ln>
                  <a:noFill/>
                </a:ln>
                <a:solidFill>
                  <a:srgbClr val="000000"/>
                </a:solidFill>
                <a:effectLst/>
                <a:latin typeface="Droid Sans Mono"/>
              </a:rPr>
              <a:t>(</a:t>
            </a:r>
            <a:r>
              <a:rPr kumimoji="0" lang="en-US" altLang="en-US" sz="1600" b="0" i="0" u="none" strike="noStrike" cap="none" normalizeH="0" baseline="0" dirty="0">
                <a:ln>
                  <a:noFill/>
                </a:ln>
                <a:solidFill>
                  <a:srgbClr val="800000"/>
                </a:solidFill>
                <a:effectLst/>
                <a:latin typeface="Droid Sans Mono"/>
              </a:rPr>
              <a:t>3</a:t>
            </a:r>
            <a:r>
              <a:rPr kumimoji="0" lang="en-US" altLang="en-US" sz="1600" b="0" i="0" u="none" strike="noStrike" cap="none" normalizeH="0" baseline="0" dirty="0">
                <a:ln>
                  <a:noFill/>
                </a:ln>
                <a:solidFill>
                  <a:srgbClr val="000000"/>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8B"/>
                </a:solidFill>
                <a:effectLst/>
                <a:latin typeface="Droid Sans Mono"/>
              </a:rPr>
              <a:t>print</a:t>
            </a:r>
            <a:r>
              <a:rPr kumimoji="0" lang="en-US" altLang="en-US" sz="1600" b="0" i="0" u="none" strike="noStrike" cap="none" normalizeH="0" baseline="0" dirty="0">
                <a:ln>
                  <a:noFill/>
                </a:ln>
                <a:solidFill>
                  <a:srgbClr val="000000"/>
                </a:solidFill>
                <a:effectLst/>
                <a:latin typeface="Droid Sans Mono"/>
              </a:rPr>
              <a:t>(x)</a:t>
            </a:r>
            <a:r>
              <a:rPr kumimoji="0" lang="en-US" altLang="en-US" sz="1400" b="0" i="0" u="none" strike="noStrike" cap="none" normalizeH="0" baseline="0" dirty="0">
                <a:ln>
                  <a:noFill/>
                </a:ln>
                <a:solidFill>
                  <a:schemeClr val="tx1"/>
                </a:solidFill>
                <a:effectLst/>
              </a:rPr>
              <a:t> </a:t>
            </a:r>
          </a:p>
          <a:p>
            <a:pPr lvl="0" defTabSz="914400" eaLnBrk="0" fontAlgn="base" hangingPunct="0">
              <a:spcBef>
                <a:spcPct val="0"/>
              </a:spcBef>
              <a:spcAft>
                <a:spcPct val="0"/>
              </a:spcAft>
            </a:pPr>
            <a:r>
              <a:rPr lang="en-US" altLang="en-US" b="1" dirty="0">
                <a:latin typeface="euclid_circular_a"/>
              </a:rPr>
              <a:t>Output</a:t>
            </a:r>
            <a:endParaRPr lang="en-US" altLang="en-US" sz="1200" b="1" dirty="0">
              <a:solidFill>
                <a:srgbClr val="25265E"/>
              </a:solidFill>
              <a:latin typeface="Droid Sans Mono"/>
            </a:endParaRPr>
          </a:p>
          <a:p>
            <a:pPr lvl="0" defTabSz="914400" eaLnBrk="0" fontAlgn="base" hangingPunct="0">
              <a:spcBef>
                <a:spcPct val="0"/>
              </a:spcBef>
              <a:spcAft>
                <a:spcPct val="0"/>
              </a:spcAft>
            </a:pPr>
            <a:r>
              <a:rPr lang="en-US" altLang="en-US" sz="1400" dirty="0">
                <a:solidFill>
                  <a:srgbClr val="25265E"/>
                </a:solidFill>
                <a:latin typeface="Droid Sans Mono"/>
              </a:rPr>
              <a:t>None</a:t>
            </a:r>
            <a:r>
              <a:rPr lang="en-US" altLang="en-US" sz="1200" dirty="0"/>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47942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2043</TotalTime>
  <Words>1897</Words>
  <Application>Microsoft Office PowerPoint</Application>
  <PresentationFormat>Widescreen</PresentationFormat>
  <Paragraphs>299</Paragraphs>
  <Slides>40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Calibri</vt:lpstr>
      <vt:lpstr>Century Gothic</vt:lpstr>
      <vt:lpstr>Comic Sans MS</vt:lpstr>
      <vt:lpstr>Consolas</vt:lpstr>
      <vt:lpstr>David</vt:lpstr>
      <vt:lpstr>Droid Sans Mono</vt:lpstr>
      <vt:lpstr>euclid_circular_a</vt:lpstr>
      <vt:lpstr>Gisha</vt:lpstr>
      <vt:lpstr>Wingdings 3</vt:lpstr>
      <vt:lpstr>Wisp</vt:lpstr>
      <vt:lpstr>Python 1441032 (11-12)</vt:lpstr>
      <vt:lpstr>יסודות השפה: מילות מפתח, משתנים, מפעילים, מבני נתונים בסיסיים, פונקציות.  keywords, variables, operators, basic data structures, functions</vt:lpstr>
      <vt:lpstr>Variables - משתנים</vt:lpstr>
      <vt:lpstr>המרה בין סוגי משתנים</vt:lpstr>
      <vt:lpstr>סדר עדיפות מפעילים</vt:lpstr>
      <vt:lpstr>PowerPoint Presentation</vt:lpstr>
      <vt:lpstr>יסודות השפה: מילות מפתח False, True, None, and, not, or</vt:lpstr>
      <vt:lpstr>יסודות השפה: מילות מפתח Python Keywords: False, True, None, and, not, or </vt:lpstr>
      <vt:lpstr>יסודות השפה: מילות מפתח Python Keywords: False, True, None, and, not, or</vt:lpstr>
      <vt:lpstr>PowerPoint Presentation</vt:lpstr>
      <vt:lpstr>יסודות השפה: מילות מפתח Python Keywords: if, elif, else</vt:lpstr>
      <vt:lpstr>יסודות השפה: מילות מפתח Python Keywords: def,  lambda, return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Lambda functions = anonymous functions</vt:lpstr>
      <vt:lpstr>Exceptions (continued 1)</vt:lpstr>
      <vt:lpstr>Exceptions (continued 2)</vt:lpstr>
      <vt:lpstr>OOP</vt:lpstr>
      <vt:lpstr>PowerPoint Presentation</vt:lpstr>
      <vt:lpstr>PowerPoint Presentation</vt:lpstr>
      <vt:lpstr>Assignments</vt:lpstr>
      <vt:lpstr>PowerPoint Presentation</vt:lpstr>
      <vt:lpstr>שורות</vt:lpstr>
      <vt:lpstr>שורות (המשך)</vt:lpstr>
      <vt:lpstr>Sets - סטים </vt:lpstr>
      <vt:lpstr>Set Operations</vt:lpstr>
      <vt:lpstr>Sets Methods</vt:lpstr>
      <vt:lpstr>Sets functions</vt:lpstr>
      <vt:lpstr>Dictionaries</vt:lpstr>
      <vt:lpstr>Python f-string </vt:lpstr>
      <vt:lpstr>F - String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1441032 (11-12)</dc:title>
  <dc:creator>Info</dc:creator>
  <cp:lastModifiedBy>Info</cp:lastModifiedBy>
  <cp:revision>3</cp:revision>
  <dcterms:created xsi:type="dcterms:W3CDTF">2020-03-15T14:05:07Z</dcterms:created>
  <dcterms:modified xsi:type="dcterms:W3CDTF">2020-04-01T00:33:30Z</dcterms:modified>
</cp:coreProperties>
</file>