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19" r:id="rId3"/>
    <p:sldId id="320" r:id="rId4"/>
    <p:sldId id="321" r:id="rId5"/>
    <p:sldId id="322" r:id="rId6"/>
    <p:sldId id="318" r:id="rId7"/>
    <p:sldId id="316" r:id="rId8"/>
    <p:sldId id="323" r:id="rId9"/>
    <p:sldId id="324" r:id="rId10"/>
    <p:sldId id="325" r:id="rId11"/>
    <p:sldId id="275" r:id="rId12"/>
    <p:sldId id="326" r:id="rId13"/>
    <p:sldId id="329" r:id="rId14"/>
    <p:sldId id="328" r:id="rId15"/>
    <p:sldId id="327" r:id="rId16"/>
    <p:sldId id="330" r:id="rId17"/>
    <p:sldId id="331" r:id="rId18"/>
    <p:sldId id="297" r:id="rId19"/>
    <p:sldId id="315" r:id="rId20"/>
    <p:sldId id="333" r:id="rId21"/>
    <p:sldId id="334" r:id="rId22"/>
    <p:sldId id="33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E26B8-7234-411F-9C62-F1C3A872B734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E359D-0AF7-4A72-8379-C28BD03F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master.org.il/articles/csharp-oop-intr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books.org/wiki/%D7%A4%D7%99%D7%99%D7%AA%D7%95%D7%9F/%D7%A4%D7%99%D7%99%D7%AA%D7%95%D7%9F_%D7%92%D7%A8%D7%A1%D7%94_3/%D7%9E%D7%97%D7%9C%D7%A7%D7%94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pep-8-rukovodstvo-po-napisaniyu-koda-na-python.html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bitwise_operators_example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.org.il/articles/csharp-oop-intr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1440-2867-447B-ADE8-C37D11C3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44881"/>
          </a:xfrm>
        </p:spPr>
        <p:txBody>
          <a:bodyPr/>
          <a:lstStyle/>
          <a:p>
            <a:pPr algn="r" rtl="1"/>
            <a:r>
              <a:rPr lang="en-US" dirty="0"/>
              <a:t>Python 1441032 (11-12)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BB03B-7223-4490-8D3F-FCCAD511B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Lesson 4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A.Abraham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Ariel University,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A1161-D1DA-4D4B-8806-06084FD7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2471"/>
            <a:ext cx="1647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9B33-9C5C-468D-9AB7-E6FF0DF7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12" y="634742"/>
            <a:ext cx="8911687" cy="1280890"/>
          </a:xfrm>
        </p:spPr>
        <p:txBody>
          <a:bodyPr/>
          <a:lstStyle/>
          <a:p>
            <a:pPr algn="ctr"/>
            <a:r>
              <a:rPr lang="he-IL" dirty="0"/>
              <a:t>עקרונות עזר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08A9-E384-47C1-AA06-FE9A4A04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399" y="2680817"/>
            <a:ext cx="8915400" cy="2571667"/>
          </a:xfrm>
        </p:spPr>
        <p:txBody>
          <a:bodyPr>
            <a:normAutofit fontScale="92500" lnSpcReduction="10000"/>
          </a:bodyPr>
          <a:lstStyle/>
          <a:p>
            <a:pPr marL="800100" lvl="1" indent="-342900" algn="r" rtl="1">
              <a:buFont typeface="+mj-lt"/>
              <a:buAutoNum type="arabicPeriod"/>
            </a:pPr>
            <a:endParaRPr lang="he-IL" sz="2000" dirty="0"/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2000" b="1" dirty="0"/>
              <a:t>הפשטת נתונים </a:t>
            </a:r>
            <a:r>
              <a:rPr lang="he-IL" sz="2000" dirty="0"/>
              <a:t>(</a:t>
            </a:r>
            <a:r>
              <a:rPr lang="en-US" sz="2000" dirty="0"/>
              <a:t>DATA ABSTRACTION</a:t>
            </a:r>
            <a:r>
              <a:rPr lang="he-IL" sz="2000" dirty="0"/>
              <a:t>) התרכזות במאפיינים הרלוונטיים של העצם.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2000" b="1" dirty="0"/>
              <a:t>מודולריות</a:t>
            </a:r>
            <a:r>
              <a:rPr lang="he-IL" sz="2000" dirty="0"/>
              <a:t> - הפרדת העצמים ליחידות נושאיות.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2000" b="1" dirty="0"/>
              <a:t>היררכיה</a:t>
            </a:r>
            <a:r>
              <a:rPr lang="he-IL" sz="2000" dirty="0"/>
              <a:t> - הגדרת יחסים היררכיים בין עצמים.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2000" b="1" dirty="0"/>
              <a:t>טיפוסיות חזקה  </a:t>
            </a:r>
            <a:r>
              <a:rPr lang="he-IL" sz="2000" dirty="0"/>
              <a:t>(</a:t>
            </a:r>
            <a:r>
              <a:rPr lang="en-US" sz="2000" dirty="0"/>
              <a:t>STRONG TYPING</a:t>
            </a:r>
            <a:r>
              <a:rPr lang="he-IL" sz="2000" dirty="0"/>
              <a:t>) מניעת בלבול \ ערבוב בין טיפוסי עצמים שונים.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21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E53F-535B-4424-94F9-1E9B654B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246909"/>
            <a:ext cx="9984570" cy="4664313"/>
          </a:xfrm>
        </p:spPr>
        <p:txBody>
          <a:bodyPr/>
          <a:lstStyle/>
          <a:p>
            <a:pPr algn="r" rtl="1"/>
            <a:r>
              <a:rPr lang="en-US" b="1" dirty="0"/>
              <a:t>class</a:t>
            </a:r>
            <a:r>
              <a:rPr lang="he-IL" b="1" dirty="0"/>
              <a:t> </a:t>
            </a:r>
            <a:r>
              <a:rPr lang="en-US" dirty="0"/>
              <a:t> </a:t>
            </a:r>
            <a:r>
              <a:rPr lang="he-IL" dirty="0"/>
              <a:t>משמש להגדרת </a:t>
            </a:r>
            <a:r>
              <a:rPr lang="he-IL" b="1" dirty="0"/>
              <a:t>מחלקה</a:t>
            </a:r>
            <a:r>
              <a:rPr lang="he-IL" dirty="0"/>
              <a:t> חדשה המוגדרת על ידי המשתמש ב- </a:t>
            </a:r>
            <a:r>
              <a:rPr lang="en-US" dirty="0"/>
              <a:t>Python</a:t>
            </a:r>
          </a:p>
          <a:p>
            <a:pPr algn="r" rtl="1"/>
            <a:r>
              <a:rPr lang="he-IL" dirty="0"/>
              <a:t>מחלקה הוא אוסף של תכונות ושיטות קשורות שמנסים לייצג מצב בעולם </a:t>
            </a:r>
            <a:r>
              <a:rPr lang="he-IL" dirty="0" err="1"/>
              <a:t>האמיתי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רעיון זה של הצבת נתונים ופונקציות יחד במחלקה הוא מרכזי בתפיסה של תכנות מונחה עצמים</a:t>
            </a:r>
            <a:r>
              <a:rPr lang="en-US" dirty="0"/>
              <a:t> (OOP)</a:t>
            </a:r>
          </a:p>
          <a:p>
            <a:pPr algn="r" rtl="1"/>
            <a:r>
              <a:rPr lang="he-IL" dirty="0"/>
              <a:t>ניתן להגדיר מחלקות בכל מקום בתוכנית. אבל זה תרגול טוב להגדיר מחלקה יחידה במודול.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 rtl="1"/>
            <a:r>
              <a:rPr lang="en-US" b="1" dirty="0"/>
              <a:t>pass </a:t>
            </a:r>
            <a:r>
              <a:rPr lang="he-IL" b="1" dirty="0"/>
              <a:t> </a:t>
            </a:r>
            <a:r>
              <a:rPr lang="he-IL" dirty="0"/>
              <a:t>הוא הצהרת בטל בפיתון. שום דבר לא קורה כשהוא מוצא להורג. הוא משמש כמציין מקום.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50E398-45D7-41FA-BB00-B6CECF059BCF}"/>
              </a:ext>
            </a:extLst>
          </p:cNvPr>
          <p:cNvSpPr txBox="1">
            <a:spLocks/>
          </p:cNvSpPr>
          <p:nvPr/>
        </p:nvSpPr>
        <p:spPr>
          <a:xfrm>
            <a:off x="2410692" y="436747"/>
            <a:ext cx="9082046" cy="902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/>
              <a:t>יסודות השפה: </a:t>
            </a:r>
            <a:r>
              <a:rPr lang="he-IL" b="1" dirty="0"/>
              <a:t>מילות מפתח</a:t>
            </a:r>
            <a:br>
              <a:rPr lang="en-US" b="1" dirty="0"/>
            </a:br>
            <a:r>
              <a:rPr lang="en-US" dirty="0"/>
              <a:t>class,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1B3BA-E02B-474E-801F-357C2214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86" y="2676386"/>
            <a:ext cx="3152775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B656D-86F4-4211-8D2C-2E60CFEA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8" y="4467623"/>
            <a:ext cx="2009775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A4946-88F1-4F32-956C-555FAFA5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608" y="4515123"/>
            <a:ext cx="1504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A25-8712-4D0D-9F8B-C0441276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/ </a:t>
            </a:r>
            <a:r>
              <a:rPr lang="he-IL" dirty="0"/>
              <a:t>מחלקה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012D-82EB-4684-A745-1CFBFF18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מחלקה היא כמו סרטוט לאובייקט.</a:t>
            </a:r>
          </a:p>
          <a:p>
            <a:pPr algn="r" rtl="1"/>
            <a:r>
              <a:rPr lang="he-IL" dirty="0"/>
              <a:t>אנו יכולים לחשוב על ה מחלקה כ סרטוט של תוכי עם תוויות. הוא מכיל את כל הפרטים אודות השם, הצבעים, הגודל </a:t>
            </a:r>
            <a:r>
              <a:rPr lang="he-IL" dirty="0" err="1"/>
              <a:t>וכו</a:t>
            </a:r>
            <a:r>
              <a:rPr lang="he-IL" dirty="0"/>
              <a:t>'. על סמך תיאורים אלה נוכל ללמוד על התוכי. </a:t>
            </a:r>
          </a:p>
          <a:p>
            <a:pPr algn="r" rtl="1"/>
            <a:r>
              <a:rPr lang="he-IL" dirty="0"/>
              <a:t>מהחלקה אנו בונים מופעים</a:t>
            </a:r>
            <a:r>
              <a:rPr lang="he-IL" b="1" dirty="0"/>
              <a:t> (</a:t>
            </a:r>
            <a:r>
              <a:rPr lang="en-US" b="1" dirty="0"/>
              <a:t>instances</a:t>
            </a:r>
            <a:r>
              <a:rPr lang="he-IL" b="1" dirty="0"/>
              <a:t>)</a:t>
            </a:r>
            <a:r>
              <a:rPr lang="he-IL" dirty="0"/>
              <a:t>. מופע הוא </a:t>
            </a:r>
            <a:r>
              <a:rPr lang="he-IL" b="1" dirty="0"/>
              <a:t>אובייקט</a:t>
            </a:r>
            <a:r>
              <a:rPr lang="he-IL" dirty="0"/>
              <a:t> ספציפי שנוצר מחלקה מסוימת.</a:t>
            </a:r>
          </a:p>
          <a:p>
            <a:pPr algn="r" rtl="1"/>
            <a:r>
              <a:rPr lang="he-IL" dirty="0"/>
              <a:t>אובייקט (מופע, </a:t>
            </a:r>
            <a:r>
              <a:rPr lang="en-US" dirty="0"/>
              <a:t>Object</a:t>
            </a:r>
            <a:r>
              <a:rPr lang="he-IL" dirty="0"/>
              <a:t>) הוא הפעלה של מחלקה. כאשר מוגדרת מחלקה מוגדר רק התיאור של האובייקט. </a:t>
            </a:r>
            <a:r>
              <a:rPr lang="he-IL" u="sng" dirty="0"/>
              <a:t>לכן לא מוקצה זיכרון או אחסון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הדוגמה לאובייקט מעמד תוכי יכולה להיות: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B7F14-397C-4174-925B-3E2B8D67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6" y="2541181"/>
            <a:ext cx="1489885" cy="606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B5316-054E-4A99-B033-CEB75475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6" y="4362651"/>
            <a:ext cx="1742408" cy="6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2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9B89-FB57-4488-9C17-81709A41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מתודות המחלקה – </a:t>
            </a:r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A9A5-F0C3-4B89-A5C2-D627FA51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9702"/>
            <a:ext cx="8915400" cy="4571520"/>
          </a:xfrm>
        </p:spPr>
        <p:txBody>
          <a:bodyPr/>
          <a:lstStyle/>
          <a:p>
            <a:pPr algn="r" rtl="1"/>
            <a:r>
              <a:rPr lang="he-IL" dirty="0"/>
              <a:t>מתודות הן פונקציות המוגדרות בגוף הכיתה. הם משמשים להגדרת התנהגויות של אובייקט.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F4836B-ED84-4054-922E-3053C31C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14" y="1865680"/>
            <a:ext cx="6096000" cy="43912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Parrot: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instance attributes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name, age):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 = name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age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instance method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song):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 sings {}"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.name, song)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dance(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3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now dancing"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instantiate the object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Parrot(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call our instance methods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blu.sing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"'Happy'"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blu.dance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38D6A-7824-4A82-A32D-ED31893C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25" y="5226417"/>
            <a:ext cx="3013774" cy="8873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AAB28D-B0D3-48F0-B8BB-373DEB06DA64}"/>
              </a:ext>
            </a:extLst>
          </p:cNvPr>
          <p:cNvSpPr/>
          <p:nvPr/>
        </p:nvSpPr>
        <p:spPr>
          <a:xfrm>
            <a:off x="6464594" y="2223240"/>
            <a:ext cx="4784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אנו מגדירים שתי מתודות,: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sing()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dance()</a:t>
            </a:r>
            <a:br>
              <a:rPr lang="en-US" dirty="0"/>
            </a:br>
            <a:r>
              <a:rPr lang="he-IL" dirty="0"/>
              <a:t>אלה נקראות שיטת/מתודות המחלקה מכיוון שהם נקראים על מופע של ה אובייקט, </a:t>
            </a:r>
            <a:br>
              <a:rPr lang="en-US" dirty="0"/>
            </a:br>
            <a:r>
              <a:rPr lang="he-IL" dirty="0"/>
              <a:t>כלומר </a:t>
            </a:r>
            <a:r>
              <a:rPr lang="en-US" b="1" dirty="0" err="1"/>
              <a:t>blu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793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BCA5-F5B0-4310-A91A-57AFEB74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225"/>
          </a:xfrm>
        </p:spPr>
        <p:txBody>
          <a:bodyPr>
            <a:normAutofit/>
          </a:bodyPr>
          <a:lstStyle/>
          <a:p>
            <a:pPr algn="ctr" rtl="1"/>
            <a:r>
              <a:rPr lang="he-IL" b="1" dirty="0"/>
              <a:t>ירושה</a:t>
            </a:r>
            <a:r>
              <a:rPr lang="he-IL" dirty="0"/>
              <a:t> – </a:t>
            </a:r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0829-9BF8-4A6A-845F-53B15C31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028"/>
            <a:ext cx="8915400" cy="4465194"/>
          </a:xfrm>
        </p:spPr>
        <p:txBody>
          <a:bodyPr/>
          <a:lstStyle/>
          <a:p>
            <a:pPr algn="r" rtl="1"/>
            <a:r>
              <a:rPr lang="he-IL" b="1" dirty="0"/>
              <a:t>ירושה</a:t>
            </a:r>
            <a:r>
              <a:rPr lang="he-IL" dirty="0"/>
              <a:t> – </a:t>
            </a:r>
            <a:r>
              <a:rPr lang="en-US" b="1" dirty="0"/>
              <a:t>Inheritance</a:t>
            </a:r>
            <a:r>
              <a:rPr lang="he-IL" dirty="0"/>
              <a:t> - תהליך של שימוש בפרטים ממחלקה (</a:t>
            </a:r>
            <a:r>
              <a:rPr lang="en-US" dirty="0"/>
              <a:t>Class</a:t>
            </a:r>
            <a:r>
              <a:rPr lang="he-IL" dirty="0"/>
              <a:t>) חדשה מבלי לשנות מחלקה קיימת.</a:t>
            </a:r>
            <a:endParaRPr lang="en-US" dirty="0"/>
          </a:p>
          <a:p>
            <a:pPr algn="r" rtl="1"/>
            <a:r>
              <a:rPr lang="he-IL" dirty="0"/>
              <a:t>ירושה היא דרך ליצור מחלקה חדשה </a:t>
            </a:r>
            <a:r>
              <a:rPr lang="en-US" dirty="0"/>
              <a:t>,</a:t>
            </a:r>
            <a:r>
              <a:rPr lang="he-IL" dirty="0"/>
              <a:t>תוך כדי שימוש בפרטי המחלקה הקיימת מבלי לשנותה. מחלקה שזה עתה הוקמה היא </a:t>
            </a:r>
            <a:r>
              <a:rPr lang="he-IL" b="1" dirty="0"/>
              <a:t>מחלקה נגזרת </a:t>
            </a:r>
            <a:r>
              <a:rPr lang="he-IL" dirty="0"/>
              <a:t>(או מחלקה-ילדה). באופן דומה,</a:t>
            </a:r>
            <a:br>
              <a:rPr lang="en-US" dirty="0"/>
            </a:br>
            <a:r>
              <a:rPr lang="he-IL" dirty="0"/>
              <a:t> המחלקה הקיימת היא </a:t>
            </a:r>
            <a:r>
              <a:rPr lang="he-IL" b="1" dirty="0"/>
              <a:t>מחלקה בסיס </a:t>
            </a:r>
            <a:r>
              <a:rPr lang="he-IL" dirty="0"/>
              <a:t>(או מחלקת הורה).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59C64-BADB-46D2-9873-9974058A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842" y="3483726"/>
            <a:ext cx="4514850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226A3-A6B9-4713-8772-2156BF27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5" y="2865798"/>
            <a:ext cx="5626922" cy="3577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A9799-0A7D-407A-9A70-088E0FC44AB9}"/>
              </a:ext>
            </a:extLst>
          </p:cNvPr>
          <p:cNvSpPr/>
          <p:nvPr/>
        </p:nvSpPr>
        <p:spPr>
          <a:xfrm>
            <a:off x="4144515" y="6294321"/>
            <a:ext cx="580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https://webmaster.org.il/articles/csharp-oop-intro/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7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47A3759-9FAB-4058-B5CD-EFC27BEF7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381" y="192312"/>
            <a:ext cx="5071730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parent class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"Bird is ready"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whoisThis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"Bird"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"Swim faster"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child class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Penguin(Bird):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call super() function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"Penguin is ready"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whoisThis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"Penguin"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 faster"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peggy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Penguin()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peggy.whoisThis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peggy.swim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peggy.run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B9D57F-96E0-4851-9423-8D79F62F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967" y="5486131"/>
            <a:ext cx="2466754" cy="8617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Bird is ready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Penguin is ready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Penguin Swim faster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Run faster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91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97D-9A29-4E40-B28D-CF8C37BC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695"/>
          </a:xfrm>
        </p:spPr>
        <p:txBody>
          <a:bodyPr/>
          <a:lstStyle/>
          <a:p>
            <a:pPr algn="ctr"/>
            <a:r>
              <a:rPr lang="he-IL" dirty="0" err="1"/>
              <a:t>כימוס</a:t>
            </a:r>
            <a:r>
              <a:rPr lang="en-US" dirty="0"/>
              <a:t> -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129A-3DDD-45F7-BEEE-D66DF573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07805"/>
            <a:ext cx="8915400" cy="1034902"/>
          </a:xfrm>
        </p:spPr>
        <p:txBody>
          <a:bodyPr/>
          <a:lstStyle/>
          <a:p>
            <a:pPr algn="r" rtl="1"/>
            <a:r>
              <a:rPr lang="he-IL" dirty="0"/>
              <a:t>באמצעות </a:t>
            </a:r>
            <a:r>
              <a:rPr lang="en-US" dirty="0"/>
              <a:t>OOP  </a:t>
            </a:r>
            <a:r>
              <a:rPr lang="he-IL" dirty="0"/>
              <a:t> </a:t>
            </a:r>
            <a:r>
              <a:rPr lang="he-IL" dirty="0" err="1"/>
              <a:t>בפייטון</a:t>
            </a:r>
            <a:r>
              <a:rPr lang="he-IL" dirty="0"/>
              <a:t> אנו יכולים להגביל את הגישה לשיטות ומשתנים. זה מונע שינוי ישיר של נתונים המכונה </a:t>
            </a:r>
            <a:r>
              <a:rPr lang="he-IL" dirty="0" err="1"/>
              <a:t>אנקפסולציה</a:t>
            </a:r>
            <a:r>
              <a:rPr lang="he-IL" dirty="0"/>
              <a:t>. בפיתון אנו מציינים תכונה פרטית תוך שימוש בקו תחתון כקידומת, כלומר "_" או כפול "__".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D4F199-4D00-47ED-920D-FFC0A070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30" y="2001693"/>
            <a:ext cx="5443870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Computer: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900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sell(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'Selling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Price: {</a:t>
            </a:r>
            <a:r>
              <a:rPr lang="en-US" altLang="en-US" sz="13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maxprice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setMaxPrice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price):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price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Computer()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c.sell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change the price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c.__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c.sell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using setter function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c.setMaxPrice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c.sell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DA327-466E-4F41-BD80-B29CBD17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58" y="5655264"/>
            <a:ext cx="1943100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60CC86-DF05-4BFC-AF7D-0566F93765BF}"/>
              </a:ext>
            </a:extLst>
          </p:cNvPr>
          <p:cNvSpPr/>
          <p:nvPr/>
        </p:nvSpPr>
        <p:spPr>
          <a:xfrm>
            <a:off x="5674242" y="21984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הגדרנו</a:t>
            </a:r>
            <a:r>
              <a:rPr lang="en-US" dirty="0"/>
              <a:t> </a:t>
            </a:r>
            <a:r>
              <a:rPr lang="en-US" dirty="0" err="1"/>
              <a:t>מח</a:t>
            </a:r>
            <a:r>
              <a:rPr lang="he-IL" dirty="0"/>
              <a:t>לקת </a:t>
            </a:r>
            <a:r>
              <a:rPr lang="en-US" dirty="0"/>
              <a:t>Computer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en-US" dirty="0"/>
              <a:t>. </a:t>
            </a:r>
            <a:r>
              <a:rPr lang="en-US" dirty="0" err="1"/>
              <a:t>אנו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משתמשים</a:t>
            </a:r>
            <a:r>
              <a:rPr lang="en-US" dirty="0"/>
              <a:t> </a:t>
            </a:r>
            <a:r>
              <a:rPr lang="en-US" dirty="0" err="1"/>
              <a:t>בשיטת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__ () </a:t>
            </a:r>
            <a:r>
              <a:rPr lang="he-IL" dirty="0"/>
              <a:t> </a:t>
            </a:r>
            <a:r>
              <a:rPr lang="en-US" dirty="0" err="1"/>
              <a:t>לאחסון</a:t>
            </a:r>
            <a:r>
              <a:rPr lang="en-US" dirty="0"/>
              <a:t> </a:t>
            </a:r>
            <a:r>
              <a:rPr lang="en-US" dirty="0" err="1"/>
              <a:t>מחיר</a:t>
            </a:r>
            <a:r>
              <a:rPr lang="en-US" dirty="0"/>
              <a:t> </a:t>
            </a:r>
            <a:r>
              <a:rPr lang="en-US" dirty="0" err="1"/>
              <a:t>המכירה</a:t>
            </a:r>
            <a:r>
              <a:rPr lang="en-US" dirty="0"/>
              <a:t> </a:t>
            </a:r>
            <a:r>
              <a:rPr lang="en-US" dirty="0" err="1"/>
              <a:t>המרבי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המחשב</a:t>
            </a:r>
            <a:r>
              <a:rPr lang="he-IL" dirty="0"/>
              <a:t>. </a:t>
            </a:r>
          </a:p>
          <a:p>
            <a:pPr algn="r" rtl="1"/>
            <a:r>
              <a:rPr lang="en-US" dirty="0" err="1"/>
              <a:t>ניסינו</a:t>
            </a:r>
            <a:r>
              <a:rPr lang="en-US" dirty="0"/>
              <a:t> </a:t>
            </a:r>
            <a:r>
              <a:rPr lang="en-US" dirty="0" err="1"/>
              <a:t>לשנות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המחיר</a:t>
            </a:r>
            <a:r>
              <a:rPr lang="en-US" dirty="0"/>
              <a:t>. </a:t>
            </a:r>
            <a:r>
              <a:rPr lang="en-US" dirty="0" err="1"/>
              <a:t>עם</a:t>
            </a:r>
            <a:r>
              <a:rPr lang="en-US" dirty="0"/>
              <a:t> </a:t>
            </a:r>
            <a:r>
              <a:rPr lang="en-US" dirty="0" err="1"/>
              <a:t>זאת</a:t>
            </a:r>
            <a:r>
              <a:rPr lang="en-US" dirty="0"/>
              <a:t>, </a:t>
            </a:r>
            <a:r>
              <a:rPr lang="en-US" dirty="0" err="1"/>
              <a:t>איננו</a:t>
            </a:r>
            <a:r>
              <a:rPr lang="en-US" dirty="0"/>
              <a:t> </a:t>
            </a:r>
            <a:r>
              <a:rPr lang="en-US" dirty="0" err="1"/>
              <a:t>יכולים</a:t>
            </a:r>
            <a:r>
              <a:rPr lang="en-US" dirty="0"/>
              <a:t> </a:t>
            </a:r>
            <a:r>
              <a:rPr lang="en-US" dirty="0" err="1"/>
              <a:t>לשנות</a:t>
            </a:r>
            <a:r>
              <a:rPr lang="en-US" dirty="0"/>
              <a:t> </a:t>
            </a:r>
            <a:r>
              <a:rPr lang="en-US" dirty="0" err="1"/>
              <a:t>זאת</a:t>
            </a:r>
            <a:r>
              <a:rPr lang="en-US" dirty="0"/>
              <a:t> </a:t>
            </a:r>
            <a:r>
              <a:rPr lang="en-US" dirty="0" err="1"/>
              <a:t>מכיוון</a:t>
            </a:r>
            <a:r>
              <a:rPr lang="en-US" dirty="0"/>
              <a:t> </a:t>
            </a:r>
            <a:r>
              <a:rPr lang="en-US" dirty="0" err="1"/>
              <a:t>שפייתון</a:t>
            </a:r>
            <a:r>
              <a:rPr lang="en-US" dirty="0"/>
              <a:t> </a:t>
            </a:r>
            <a:r>
              <a:rPr lang="en-US" dirty="0" err="1"/>
              <a:t>מתייחסת</a:t>
            </a:r>
            <a:r>
              <a:rPr lang="en-US" dirty="0"/>
              <a:t> ל- __</a:t>
            </a:r>
            <a:r>
              <a:rPr lang="en-US" dirty="0" err="1"/>
              <a:t>maxprice</a:t>
            </a:r>
            <a:r>
              <a:rPr lang="en-US" dirty="0"/>
              <a:t> </a:t>
            </a:r>
            <a:r>
              <a:rPr lang="en-US" dirty="0" err="1"/>
              <a:t>כאל</a:t>
            </a:r>
            <a:r>
              <a:rPr lang="en-US" dirty="0"/>
              <a:t> </a:t>
            </a:r>
            <a:r>
              <a:rPr lang="en-US" dirty="0" err="1"/>
              <a:t>תכונ</a:t>
            </a:r>
            <a:r>
              <a:rPr lang="he-IL" dirty="0"/>
              <a:t>ה</a:t>
            </a:r>
            <a:r>
              <a:rPr lang="en-US" dirty="0"/>
              <a:t> </a:t>
            </a:r>
            <a:r>
              <a:rPr lang="en-US" dirty="0" err="1"/>
              <a:t>פרטיות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err="1"/>
              <a:t>כדי</a:t>
            </a:r>
            <a:r>
              <a:rPr lang="en-US" dirty="0"/>
              <a:t> </a:t>
            </a:r>
            <a:r>
              <a:rPr lang="en-US" dirty="0" err="1"/>
              <a:t>לשנות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הערך</a:t>
            </a:r>
            <a:r>
              <a:rPr lang="en-US" dirty="0"/>
              <a:t>, </a:t>
            </a:r>
            <a:r>
              <a:rPr lang="en-US" dirty="0" err="1"/>
              <a:t>השתמשנו</a:t>
            </a:r>
            <a:r>
              <a:rPr lang="en-US" dirty="0"/>
              <a:t> </a:t>
            </a:r>
            <a:r>
              <a:rPr lang="en-US" dirty="0" err="1"/>
              <a:t>בפונקציית</a:t>
            </a:r>
            <a:r>
              <a:rPr lang="en-US" dirty="0"/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setter-</a:t>
            </a:r>
            <a:r>
              <a:rPr lang="he-IL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setMaxPrice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שלוקחת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המחיר</a:t>
            </a:r>
            <a:r>
              <a:rPr lang="en-US" dirty="0"/>
              <a:t> </a:t>
            </a:r>
            <a:r>
              <a:rPr lang="en-US" dirty="0" err="1"/>
              <a:t>כפרמטר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35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45A-4801-41B0-B7DA-EA69CD1E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167" y="307572"/>
            <a:ext cx="6975143" cy="726225"/>
          </a:xfrm>
        </p:spPr>
        <p:txBody>
          <a:bodyPr/>
          <a:lstStyle/>
          <a:p>
            <a:pPr algn="ctr" rtl="1"/>
            <a:r>
              <a:rPr lang="he-IL" b="1" dirty="0"/>
              <a:t>פולימורפיזם – </a:t>
            </a:r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28C1-FCE7-4A66-88E9-6A5CFDD4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4" y="1166037"/>
            <a:ext cx="7113365" cy="3777622"/>
          </a:xfrm>
        </p:spPr>
        <p:txBody>
          <a:bodyPr/>
          <a:lstStyle/>
          <a:p>
            <a:pPr algn="r" rtl="1"/>
            <a:r>
              <a:rPr lang="he-IL" dirty="0"/>
              <a:t>פולימורפיזם הוא יכולת בתכנות מונחי עצמים </a:t>
            </a:r>
            <a:r>
              <a:rPr lang="he-IL" b="1" dirty="0"/>
              <a:t>להשתמש בממשק משותף </a:t>
            </a:r>
            <a:r>
              <a:rPr lang="he-IL" dirty="0"/>
              <a:t>לצורות מרובות (סוגי נתונים).</a:t>
            </a:r>
          </a:p>
          <a:p>
            <a:pPr algn="r" rtl="1"/>
            <a:r>
              <a:rPr lang="he-IL" dirty="0"/>
              <a:t>נניח, עלינו לצבוע צורה, יש אפשרות לצורה מרובה (מלבן, ריבוע, עיגול). עם זאת נוכל להשתמש באותה שיטה כדי לצבוע כל צורה שהיא. מושג זה נקרא פולימורפיזם.</a:t>
            </a:r>
          </a:p>
          <a:p>
            <a:pPr algn="r" rt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4103F1-AFD8-4816-8560-DC67AC50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84" y="150334"/>
            <a:ext cx="424239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Parrot: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"Parrot can fly"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"Parrot can't swim"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Penguin: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"Penguin can't fly"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"Penguin can swim"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common interface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flying_test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(bird):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bird.fly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instantiate objects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Parrot()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peggy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Penguin()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passing the object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flying_test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flying_test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peggy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136F6-C974-4A95-9FB4-37478532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167" y="5515350"/>
            <a:ext cx="3295650" cy="1190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1A805A-21AE-4931-9FA5-A551506347BD}"/>
              </a:ext>
            </a:extLst>
          </p:cNvPr>
          <p:cNvSpPr/>
          <p:nvPr/>
        </p:nvSpPr>
        <p:spPr>
          <a:xfrm>
            <a:off x="4572000" y="3598571"/>
            <a:ext cx="67835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הגדרנו</a:t>
            </a:r>
            <a:r>
              <a:rPr lang="en-US" dirty="0"/>
              <a:t> </a:t>
            </a:r>
            <a:r>
              <a:rPr lang="en-US" dirty="0" err="1"/>
              <a:t>שתי</a:t>
            </a:r>
            <a:r>
              <a:rPr lang="en-US" dirty="0"/>
              <a:t> כ</a:t>
            </a:r>
            <a:r>
              <a:rPr lang="he-IL" dirty="0"/>
              <a:t>מחלקות</a:t>
            </a:r>
            <a:r>
              <a:rPr lang="en-US" dirty="0"/>
              <a:t> </a:t>
            </a:r>
            <a:r>
              <a:rPr lang="en-US" b="1" dirty="0" err="1"/>
              <a:t>תוכי</a:t>
            </a:r>
            <a:r>
              <a:rPr lang="en-US" dirty="0"/>
              <a:t> </a:t>
            </a:r>
            <a:r>
              <a:rPr lang="en-US" dirty="0" err="1"/>
              <a:t>ו</a:t>
            </a:r>
            <a:r>
              <a:rPr lang="en-US" b="1" dirty="0" err="1"/>
              <a:t>פינגווין</a:t>
            </a:r>
            <a:r>
              <a:rPr lang="en-US" dirty="0"/>
              <a:t>. </a:t>
            </a:r>
            <a:r>
              <a:rPr lang="en-US" dirty="0" err="1"/>
              <a:t>לכל</a:t>
            </a:r>
            <a:r>
              <a:rPr lang="en-US" dirty="0"/>
              <a:t> </a:t>
            </a:r>
            <a:r>
              <a:rPr lang="en-US" dirty="0" err="1"/>
              <a:t>אחד</a:t>
            </a:r>
            <a:r>
              <a:rPr lang="en-US" dirty="0"/>
              <a:t> </a:t>
            </a:r>
            <a:r>
              <a:rPr lang="en-US" dirty="0" err="1"/>
              <a:t>מהם</a:t>
            </a:r>
            <a:r>
              <a:rPr lang="en-US" dirty="0"/>
              <a:t> </a:t>
            </a:r>
            <a:r>
              <a:rPr lang="he-IL" dirty="0"/>
              <a:t>הגדרנו מתודה "</a:t>
            </a:r>
            <a:r>
              <a:rPr lang="en-US" dirty="0"/>
              <a:t>fly()</a:t>
            </a:r>
            <a:r>
              <a:rPr lang="he-IL" dirty="0"/>
              <a:t>".  עם </a:t>
            </a:r>
            <a:r>
              <a:rPr lang="en-US" dirty="0" err="1"/>
              <a:t>פונקציו</a:t>
            </a:r>
            <a:r>
              <a:rPr lang="he-IL" dirty="0" err="1"/>
              <a:t>נליו</a:t>
            </a:r>
            <a:r>
              <a:rPr lang="en-US" dirty="0"/>
              <a:t>ת </a:t>
            </a:r>
            <a:r>
              <a:rPr lang="en-US" dirty="0" err="1"/>
              <a:t>שונ</a:t>
            </a:r>
            <a:r>
              <a:rPr lang="he-IL" dirty="0"/>
              <a:t>ה.</a:t>
            </a:r>
          </a:p>
          <a:p>
            <a:pPr algn="r" rtl="1"/>
            <a:r>
              <a:rPr lang="en-US" dirty="0"/>
              <a:t> </a:t>
            </a:r>
            <a:r>
              <a:rPr lang="en-US" dirty="0" err="1"/>
              <a:t>כדי</a:t>
            </a:r>
            <a:r>
              <a:rPr lang="en-US" dirty="0"/>
              <a:t> </a:t>
            </a:r>
            <a:r>
              <a:rPr lang="en-US" dirty="0" err="1"/>
              <a:t>לאפשר</a:t>
            </a:r>
            <a:r>
              <a:rPr lang="en-US" dirty="0"/>
              <a:t> </a:t>
            </a:r>
            <a:r>
              <a:rPr lang="en-US" dirty="0" err="1"/>
              <a:t>פולימורפיזם</a:t>
            </a:r>
            <a:r>
              <a:rPr lang="en-US" dirty="0"/>
              <a:t>, </a:t>
            </a:r>
            <a:r>
              <a:rPr lang="en-US" dirty="0" err="1"/>
              <a:t>יצרנו</a:t>
            </a:r>
            <a:r>
              <a:rPr lang="en-US" dirty="0"/>
              <a:t> </a:t>
            </a:r>
            <a:r>
              <a:rPr lang="en-US" dirty="0" err="1"/>
              <a:t>פונקצית</a:t>
            </a:r>
            <a:r>
              <a:rPr lang="en-US" dirty="0"/>
              <a:t> </a:t>
            </a:r>
            <a:r>
              <a:rPr lang="en-US" dirty="0" err="1"/>
              <a:t>ממשק</a:t>
            </a:r>
            <a:r>
              <a:rPr lang="en-US" dirty="0"/>
              <a:t> </a:t>
            </a:r>
            <a:r>
              <a:rPr lang="en-US" dirty="0" err="1"/>
              <a:t>משותף</a:t>
            </a:r>
            <a:r>
              <a:rPr lang="en-US" dirty="0"/>
              <a:t>, </a:t>
            </a:r>
            <a:r>
              <a:rPr lang="en-US" dirty="0" err="1"/>
              <a:t>כלומר</a:t>
            </a:r>
            <a:r>
              <a:rPr lang="en-US" dirty="0"/>
              <a:t> </a:t>
            </a:r>
            <a:r>
              <a:rPr lang="en-US" dirty="0" err="1"/>
              <a:t>flying_test</a:t>
            </a:r>
            <a:r>
              <a:rPr lang="en-US" dirty="0"/>
              <a:t> () </a:t>
            </a:r>
            <a:r>
              <a:rPr lang="he-IL" dirty="0"/>
              <a:t> </a:t>
            </a:r>
            <a:r>
              <a:rPr lang="en-US" dirty="0" err="1"/>
              <a:t>שיכולה</a:t>
            </a:r>
            <a:r>
              <a:rPr lang="en-US" dirty="0"/>
              <a:t> </a:t>
            </a:r>
            <a:r>
              <a:rPr lang="en-US" dirty="0" err="1"/>
              <a:t>לקחת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אובייקט</a:t>
            </a:r>
            <a:r>
              <a:rPr lang="en-US" dirty="0"/>
              <a:t>. </a:t>
            </a:r>
            <a:r>
              <a:rPr lang="en-US" dirty="0" err="1"/>
              <a:t>לאחר</a:t>
            </a:r>
            <a:r>
              <a:rPr lang="en-US" dirty="0"/>
              <a:t> </a:t>
            </a:r>
            <a:r>
              <a:rPr lang="en-US" dirty="0" err="1"/>
              <a:t>מכן</a:t>
            </a:r>
            <a:r>
              <a:rPr lang="en-US" dirty="0"/>
              <a:t>, </a:t>
            </a:r>
            <a:r>
              <a:rPr lang="en-US" dirty="0" err="1"/>
              <a:t>העברנו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האובייקטים</a:t>
            </a:r>
            <a:r>
              <a:rPr lang="en-US" dirty="0"/>
              <a:t> </a:t>
            </a:r>
            <a:r>
              <a:rPr lang="en-US" b="1" dirty="0" err="1"/>
              <a:t>blu</a:t>
            </a:r>
            <a:r>
              <a:rPr lang="he-IL" dirty="0"/>
              <a:t> </a:t>
            </a:r>
            <a:r>
              <a:rPr lang="en-US" dirty="0"/>
              <a:t> ו</a:t>
            </a:r>
            <a:r>
              <a:rPr lang="he-IL" dirty="0"/>
              <a:t>-</a:t>
            </a:r>
            <a:r>
              <a:rPr lang="en-US" b="1" dirty="0" err="1"/>
              <a:t>peggy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en-US" dirty="0" err="1"/>
              <a:t>בפונקציה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 err="1"/>
              <a:t>flying_test</a:t>
            </a:r>
            <a:r>
              <a:rPr lang="en-US" dirty="0"/>
              <a:t> ()</a:t>
            </a:r>
            <a:r>
              <a:rPr lang="he-IL" dirty="0"/>
              <a:t> </a:t>
            </a:r>
            <a:r>
              <a:rPr lang="en-US" dirty="0"/>
              <a:t>, </a:t>
            </a:r>
            <a:r>
              <a:rPr lang="en-US" dirty="0" err="1"/>
              <a:t>זה</a:t>
            </a:r>
            <a:r>
              <a:rPr lang="en-US" dirty="0"/>
              <a:t> </a:t>
            </a:r>
            <a:r>
              <a:rPr lang="en-US" dirty="0" err="1"/>
              <a:t>רץ</a:t>
            </a:r>
            <a:r>
              <a:rPr lang="en-US" dirty="0"/>
              <a:t> </a:t>
            </a:r>
            <a:r>
              <a:rPr lang="en-US" dirty="0" err="1"/>
              <a:t>ביעילות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86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3B31-68A2-4FDD-9A1B-8B9CFB1E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715" y="19049"/>
            <a:ext cx="8911687" cy="610330"/>
          </a:xfrm>
        </p:spPr>
        <p:txBody>
          <a:bodyPr>
            <a:normAutofit fontScale="90000"/>
          </a:bodyPr>
          <a:lstStyle/>
          <a:p>
            <a:r>
              <a:rPr lang="en-US" dirty="0"/>
              <a:t>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4A84F-6446-45B6-8ABC-AD21773F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408" y="476615"/>
            <a:ext cx="37147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7F9FA-832B-478C-A72B-4F0F21AD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1" y="3657965"/>
            <a:ext cx="3820683" cy="3173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4EB26-3FD1-4A09-92C0-A6B68528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558" y="476615"/>
            <a:ext cx="2612708" cy="507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3BF1E-88FE-4772-8D9A-03C13DC1A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839" y="503156"/>
            <a:ext cx="3740161" cy="3049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12AC05-948B-457C-8E76-A5D3D97A2858}"/>
              </a:ext>
            </a:extLst>
          </p:cNvPr>
          <p:cNvSpPr/>
          <p:nvPr/>
        </p:nvSpPr>
        <p:spPr>
          <a:xfrm>
            <a:off x="8451839" y="91292"/>
            <a:ext cx="3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- </a:t>
            </a:r>
            <a:r>
              <a:rPr lang="he-IL" dirty="0" err="1"/>
              <a:t>כימוס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C8B5-55A0-44AF-8094-157BD261EC8B}"/>
              </a:ext>
            </a:extLst>
          </p:cNvPr>
          <p:cNvSpPr/>
          <p:nvPr/>
        </p:nvSpPr>
        <p:spPr>
          <a:xfrm>
            <a:off x="5682558" y="107283"/>
            <a:ext cx="3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- </a:t>
            </a:r>
            <a:r>
              <a:rPr lang="he-IL" dirty="0"/>
              <a:t>ירושה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06511-7BEB-4D30-B6FE-A7DF6BADEA92}"/>
              </a:ext>
            </a:extLst>
          </p:cNvPr>
          <p:cNvSpPr/>
          <p:nvPr/>
        </p:nvSpPr>
        <p:spPr>
          <a:xfrm>
            <a:off x="3513360" y="99285"/>
            <a:ext cx="3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&amp;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6186-3C56-4923-80DB-175E355FBD79}"/>
              </a:ext>
            </a:extLst>
          </p:cNvPr>
          <p:cNvSpPr/>
          <p:nvPr/>
        </p:nvSpPr>
        <p:spPr>
          <a:xfrm>
            <a:off x="3742168" y="5827387"/>
            <a:ext cx="832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https://he.wikibooks.org/wiki/%D7%A4%D7%99%D7%99%D7%AA%D7%95%D7%9F/%D7%A4%D7%99%D7%99%D7%AA%D7%95%D7%9F_%D7%92%D7%A8%D7%A1%D7%94_3/%D7%9E%D7%97%D7%9C%D7%A7%D7%94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0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6B1D-99C4-446C-8BBD-2CB36AC1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85" y="313994"/>
            <a:ext cx="8911687" cy="1280890"/>
          </a:xfrm>
        </p:spPr>
        <p:txBody>
          <a:bodyPr/>
          <a:lstStyle/>
          <a:p>
            <a:pPr algn="ctr"/>
            <a:r>
              <a:rPr lang="en-US" u="sng" dirty="0">
                <a:hlinkClick r:id="rId2"/>
              </a:rPr>
              <a:t>PEP 8 -- Style Guide for Python Code</a:t>
            </a:r>
            <a:br>
              <a:rPr lang="ru-RU" u="sng" dirty="0">
                <a:hlinkClick r:id="rId2"/>
              </a:rPr>
            </a:br>
            <a:r>
              <a:rPr lang="he-IL" b="1" u="sng" dirty="0">
                <a:hlinkClick r:id="rId2"/>
              </a:rPr>
              <a:t>הנחיות קידוד</a:t>
            </a:r>
            <a:endParaRPr lang="en-US" b="1" u="sng" dirty="0">
              <a:hlinkClick r:id="rId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C5BF-E0D3-4237-98B8-C5304FA1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210" y="1594884"/>
            <a:ext cx="9824402" cy="4639006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4 רווחים</a:t>
            </a:r>
            <a:r>
              <a:rPr lang="en-US" dirty="0"/>
              <a:t>, </a:t>
            </a:r>
            <a:r>
              <a:rPr lang="he-IL" dirty="0"/>
              <a:t>לא </a:t>
            </a:r>
            <a:r>
              <a:rPr lang="he-IL" dirty="0" err="1"/>
              <a:t>טאבים</a:t>
            </a:r>
            <a:endParaRPr lang="he-IL" dirty="0"/>
          </a:p>
          <a:p>
            <a:pPr algn="r" rtl="1"/>
            <a:r>
              <a:rPr lang="he-IL" dirty="0"/>
              <a:t>80 תווים כל שורה - או 100 אם חסר לך</a:t>
            </a:r>
          </a:p>
          <a:p>
            <a:pPr algn="r" rtl="1"/>
            <a:r>
              <a:rPr lang="en-US" dirty="0"/>
              <a:t>Import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בתחילת הקובץ</a:t>
            </a:r>
          </a:p>
          <a:p>
            <a:pPr algn="r" rtl="1"/>
            <a:r>
              <a:rPr lang="he-IL" dirty="0"/>
              <a:t>שורה רווח איפה שצריך להפריד רעיונות</a:t>
            </a:r>
          </a:p>
          <a:p>
            <a:pPr algn="r" rtl="1"/>
            <a:r>
              <a:rPr lang="he-IL" dirty="0"/>
              <a:t>שמות משתנים אותיות קטנות עם _ בין מילים</a:t>
            </a:r>
          </a:p>
          <a:p>
            <a:pPr algn="r" rtl="1"/>
            <a:r>
              <a:rPr lang="he-IL" dirty="0"/>
              <a:t>שמות מחלקות - אות גדולה בראש מילה, אין _</a:t>
            </a:r>
          </a:p>
          <a:p>
            <a:pPr algn="r" rtl="1"/>
            <a:r>
              <a:rPr lang="he-IL" dirty="0"/>
              <a:t>קבועים באותיות גדולות</a:t>
            </a:r>
            <a:endParaRPr lang="en-US" dirty="0"/>
          </a:p>
          <a:p>
            <a:pPr algn="r" rtl="1"/>
            <a:r>
              <a:rPr lang="he-IL" dirty="0"/>
              <a:t>עקביות </a:t>
            </a:r>
            <a:r>
              <a:rPr lang="he-IL" dirty="0" err="1"/>
              <a:t>מצתדקת</a:t>
            </a:r>
            <a:r>
              <a:rPr lang="he-IL" dirty="0"/>
              <a:t> זה בזבוז זמן</a:t>
            </a:r>
          </a:p>
          <a:p>
            <a:r>
              <a:rPr lang="en-US" dirty="0"/>
              <a:t>English / </a:t>
            </a:r>
            <a:r>
              <a:rPr lang="he-IL" dirty="0"/>
              <a:t>באנגלית</a:t>
            </a:r>
            <a:r>
              <a:rPr lang="en-US" dirty="0"/>
              <a:t>: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https://www.python.org/dev/peps/pep-0008/</a:t>
            </a:r>
            <a:r>
              <a:rPr lang="he-IL" dirty="0"/>
              <a:t> </a:t>
            </a:r>
            <a:endParaRPr lang="en-US" dirty="0"/>
          </a:p>
          <a:p>
            <a:pPr algn="l"/>
            <a:endParaRPr lang="he-IL" dirty="0"/>
          </a:p>
          <a:p>
            <a:pPr algn="l"/>
            <a:r>
              <a:rPr lang="ru-RU" dirty="0"/>
              <a:t>По </a:t>
            </a:r>
            <a:r>
              <a:rPr lang="ru-RU" dirty="0" err="1"/>
              <a:t>русски</a:t>
            </a:r>
            <a:r>
              <a:rPr lang="ru-RU" dirty="0"/>
              <a:t> / </a:t>
            </a:r>
            <a:r>
              <a:rPr lang="he-IL" dirty="0"/>
              <a:t>ברוסית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https://pythonworld.ru/osnovy/pep-8-rukovodstvo-po-napisaniyu-koda-na-python.html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4D8-088C-4DB4-9297-3B7E41D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96" y="242442"/>
            <a:ext cx="3240453" cy="1280890"/>
          </a:xfrm>
        </p:spPr>
        <p:txBody>
          <a:bodyPr/>
          <a:lstStyle/>
          <a:p>
            <a:r>
              <a:rPr lang="en-US" b="1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48CF-F492-49A9-9024-14AB7C42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1201479"/>
            <a:ext cx="5659711" cy="15434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EX1</a:t>
            </a:r>
          </a:p>
          <a:p>
            <a:r>
              <a:rPr lang="en-US" sz="2100" dirty="0"/>
              <a:t>If we list all the natural numbers below 10 that are multiples of 3 or 5, we get 3, 5, 6 and 9. The sum of these multiples is </a:t>
            </a:r>
            <a:r>
              <a:rPr lang="en-US" sz="2100" b="1" dirty="0"/>
              <a:t>23</a:t>
            </a:r>
            <a:r>
              <a:rPr lang="en-US" sz="2100" dirty="0"/>
              <a:t>.</a:t>
            </a:r>
            <a:br>
              <a:rPr lang="en-US" sz="2100" dirty="0"/>
            </a:br>
            <a:r>
              <a:rPr lang="en-US" sz="2100" dirty="0"/>
              <a:t>Find the sum of all the multiples of 3 or 5 below 1000.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DA9CFE-6C16-4F0F-A6B0-08E08857AD13}"/>
              </a:ext>
            </a:extLst>
          </p:cNvPr>
          <p:cNvSpPr txBox="1">
            <a:spLocks/>
          </p:cNvSpPr>
          <p:nvPr/>
        </p:nvSpPr>
        <p:spPr>
          <a:xfrm>
            <a:off x="5658461" y="1435615"/>
            <a:ext cx="6533539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אם נפרט את כל המספרים הטבעיים שמתחת ל -10 שהם כפולות של 3 או 5, נקבל 3, 5, 6 ו- 9. סכום הכפולים הללו הוא </a:t>
            </a:r>
            <a:r>
              <a:rPr lang="he-IL" b="1" dirty="0"/>
              <a:t>23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מצא את הסכום של כל הכפולות של 3 או 5 מתחת ל 1000.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4390BA-E260-4C07-B157-9A71847C01F2}"/>
              </a:ext>
            </a:extLst>
          </p:cNvPr>
          <p:cNvSpPr txBox="1">
            <a:spLocks/>
          </p:cNvSpPr>
          <p:nvPr/>
        </p:nvSpPr>
        <p:spPr>
          <a:xfrm>
            <a:off x="5307942" y="128729"/>
            <a:ext cx="635446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if,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else, 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for/while, print,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DA6EB-2330-4EBD-9339-33EF3349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36" y="2420649"/>
            <a:ext cx="376237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59D5E-552A-4F55-842D-8836C8CE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32" y="3178177"/>
            <a:ext cx="3705225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C70A0-FFFB-43DC-8AF2-BD17694B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9" y="3178177"/>
            <a:ext cx="3133725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035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BB22-399E-45A4-8A49-9DACB7D4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55" y="1357422"/>
            <a:ext cx="10132795" cy="444795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תכתבו מחלקות "</a:t>
            </a:r>
            <a:r>
              <a:rPr lang="en-US" dirty="0"/>
              <a:t>Employee</a:t>
            </a:r>
            <a:r>
              <a:rPr lang="he-IL" dirty="0"/>
              <a:t>" "</a:t>
            </a:r>
            <a:r>
              <a:rPr lang="en-US" dirty="0"/>
              <a:t>Lecturer</a:t>
            </a:r>
            <a:r>
              <a:rPr lang="he-IL" dirty="0"/>
              <a:t>"</a:t>
            </a:r>
            <a:r>
              <a:rPr lang="en-US" dirty="0"/>
              <a:t> </a:t>
            </a:r>
            <a:r>
              <a:rPr lang="he-IL" dirty="0"/>
              <a:t>"</a:t>
            </a:r>
            <a:r>
              <a:rPr lang="en-US" dirty="0"/>
              <a:t>Student</a:t>
            </a:r>
            <a:r>
              <a:rPr lang="he-IL" dirty="0"/>
              <a:t>"</a:t>
            </a:r>
            <a:r>
              <a:rPr lang="en-US" dirty="0"/>
              <a:t> 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תוסיפו פרמטרים הנדרשים, רצוי שכמה מהם יהיו "פרמטרי פנים" – ללא אפשרות לשינוי ללא פונקציה</a:t>
            </a:r>
            <a:endParaRPr lang="en-US" dirty="0"/>
          </a:p>
          <a:p>
            <a:pPr algn="r" rtl="1"/>
            <a:r>
              <a:rPr lang="he-IL" dirty="0"/>
              <a:t>תכתבו מטודות – </a:t>
            </a:r>
            <a:r>
              <a:rPr lang="en-US" dirty="0"/>
              <a:t>setters </a:t>
            </a:r>
            <a:r>
              <a:rPr lang="he-IL" dirty="0"/>
              <a:t> – פונקציות לקביעת ערך הפרמטרים</a:t>
            </a:r>
          </a:p>
          <a:p>
            <a:pPr algn="r" rtl="1"/>
            <a:r>
              <a:rPr lang="he-IL" dirty="0"/>
              <a:t>תכתבו פונקציות לקבלת הפרמטרים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BE5FB-1BE3-4A52-AE52-165C76108103}"/>
              </a:ext>
            </a:extLst>
          </p:cNvPr>
          <p:cNvSpPr txBox="1">
            <a:spLocks/>
          </p:cNvSpPr>
          <p:nvPr/>
        </p:nvSpPr>
        <p:spPr>
          <a:xfrm>
            <a:off x="8016949" y="151179"/>
            <a:ext cx="3777653" cy="678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שיעורי בית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1290-2195-4334-A8EC-4F52E0A2EF1F}"/>
              </a:ext>
            </a:extLst>
          </p:cNvPr>
          <p:cNvSpPr/>
          <p:nvPr/>
        </p:nvSpPr>
        <p:spPr>
          <a:xfrm>
            <a:off x="10659355" y="763073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/>
              <a:t>תרגיל</a:t>
            </a:r>
            <a:r>
              <a:rPr lang="en-US" sz="2400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F8C08-4192-4794-82B0-28DB6719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55" y="1394636"/>
            <a:ext cx="4514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0C28-5177-4C0A-BD1D-28EF18FC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356486"/>
            <a:ext cx="8915400" cy="10329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תמלאו את התוכן של המחלקות, שהתוכנית תכתוב:</a:t>
            </a:r>
            <a:endParaRPr lang="en-US" dirty="0"/>
          </a:p>
          <a:p>
            <a:pPr marL="0" indent="0">
              <a:buNone/>
            </a:pPr>
            <a:r>
              <a:rPr 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Whoever Ben-</a:t>
            </a:r>
            <a:r>
              <a:rPr lang="en-US" sz="1300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Zakkai</a:t>
            </a:r>
            <a:r>
              <a:rPr 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teaches Python</a:t>
            </a:r>
            <a:br>
              <a:rPr 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Muhammad and Iris study Python from Whoever</a:t>
            </a:r>
            <a:endParaRPr lang="en-US" sz="1300" b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300" b="1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547B8E-CC67-4F66-8159-548721CB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9" y="807146"/>
            <a:ext cx="11408734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student1 = Student(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"Muhammad"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"Ben-Ami"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"15"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street 13 at Some City"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'Java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student2 = Student(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"Iris"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"York"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"16"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street 14 at Some City"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student1.takes_courses()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student2.takes_courses()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 = Lecturer(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'Whoever'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'Ben-Zakkai'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'19'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Python'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'Advanced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Algorithms'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lecturer1.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teaches_something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(student1) 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lecturer1.name()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lecturer1.surname()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teaches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student1.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takes_courses_from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(lecturer1)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f’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student1.name()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and 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student2.name()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study 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lecturer1.</a:t>
            </a:r>
            <a:r>
              <a:rPr lang="en-US" altLang="en-US" sz="1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taught_students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(student1, student2)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lecturer1.name()</a:t>
            </a:r>
            <a:r>
              <a:rPr lang="en-US" altLang="en-US" sz="13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62EE7-03ED-4CE9-B27F-B58EB2D2EFD6}"/>
              </a:ext>
            </a:extLst>
          </p:cNvPr>
          <p:cNvSpPr txBox="1">
            <a:spLocks/>
          </p:cNvSpPr>
          <p:nvPr/>
        </p:nvSpPr>
        <p:spPr>
          <a:xfrm>
            <a:off x="8016949" y="151179"/>
            <a:ext cx="3777653" cy="678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dirty="0"/>
              <a:t>שיעורי בית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65578-13C4-4817-B761-FD5683D560AF}"/>
              </a:ext>
            </a:extLst>
          </p:cNvPr>
          <p:cNvSpPr/>
          <p:nvPr/>
        </p:nvSpPr>
        <p:spPr>
          <a:xfrm>
            <a:off x="8764605" y="763073"/>
            <a:ext cx="3029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/>
              <a:t>תרגיל</a:t>
            </a:r>
            <a:r>
              <a:rPr lang="en-US" sz="2400" dirty="0"/>
              <a:t>  2</a:t>
            </a:r>
            <a:r>
              <a:rPr lang="he-IL" sz="2400" dirty="0"/>
              <a:t> (המשך של#1)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3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510F-0277-42C1-A673-9A5E0D3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949" y="151179"/>
            <a:ext cx="3777653" cy="678161"/>
          </a:xfrm>
        </p:spPr>
        <p:txBody>
          <a:bodyPr/>
          <a:lstStyle/>
          <a:p>
            <a:pPr algn="r" rtl="1"/>
            <a:r>
              <a:rPr lang="he-IL" dirty="0"/>
              <a:t>שיעורי בית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44204E-0B26-4328-9F52-A9CA0B1D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10" y="151179"/>
            <a:ext cx="752785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we will use this for date objects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name, surname, birthdate, address, telephone, email):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 = name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.surname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surname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birthdate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address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.telephone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telephone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email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today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age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today.year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.birthdate.year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today 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today.year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.birthdate.month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.birthdate.day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age -=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 = Person(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שירלי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משולם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1992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year, month, day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רח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שבי בשקט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"012 12345678"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"sh.meshulam@example.com"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(person.name)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person.age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E206A-94AC-4A33-891D-6DA62FA49F30}"/>
              </a:ext>
            </a:extLst>
          </p:cNvPr>
          <p:cNvSpPr/>
          <p:nvPr/>
        </p:nvSpPr>
        <p:spPr>
          <a:xfrm>
            <a:off x="4568456" y="3747979"/>
            <a:ext cx="71452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en-US" dirty="0" err="1"/>
              <a:t>שכתוב</a:t>
            </a:r>
            <a:r>
              <a:rPr lang="en-US" dirty="0"/>
              <a:t> </a:t>
            </a:r>
            <a:r>
              <a:rPr lang="he-IL" dirty="0"/>
              <a:t>מח' </a:t>
            </a:r>
            <a:r>
              <a:rPr lang="en-US" dirty="0"/>
              <a:t>Person</a:t>
            </a:r>
            <a:r>
              <a:rPr lang="he-IL" dirty="0"/>
              <a:t> </a:t>
            </a:r>
            <a:r>
              <a:rPr lang="en-US" dirty="0" err="1"/>
              <a:t>כך</a:t>
            </a:r>
            <a:r>
              <a:rPr lang="en-US" dirty="0"/>
              <a:t> </a:t>
            </a:r>
            <a:r>
              <a:rPr lang="en-US" dirty="0" err="1"/>
              <a:t>שגילו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האדם</a:t>
            </a:r>
            <a:r>
              <a:rPr lang="en-US" dirty="0"/>
              <a:t> </a:t>
            </a:r>
            <a:r>
              <a:rPr lang="en-US" dirty="0" err="1"/>
              <a:t>תחושב</a:t>
            </a:r>
            <a:r>
              <a:rPr lang="en-US" dirty="0"/>
              <a:t> </a:t>
            </a:r>
            <a:r>
              <a:rPr lang="en-US" dirty="0" err="1"/>
              <a:t>בפעם</a:t>
            </a:r>
            <a:r>
              <a:rPr lang="en-US" dirty="0"/>
              <a:t> </a:t>
            </a:r>
            <a:r>
              <a:rPr lang="en-US" dirty="0" err="1"/>
              <a:t>הראשונה</a:t>
            </a:r>
            <a:r>
              <a:rPr lang="en-US" dirty="0"/>
              <a:t> </a:t>
            </a:r>
            <a:r>
              <a:rPr lang="en-US" dirty="0" err="1"/>
              <a:t>כאשר</a:t>
            </a:r>
            <a:r>
              <a:rPr lang="en-US" dirty="0"/>
              <a:t> </a:t>
            </a:r>
            <a:r>
              <a:rPr lang="en-US" dirty="0" err="1"/>
              <a:t>אובייקט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אדם</a:t>
            </a:r>
            <a:r>
              <a:rPr lang="en-US" dirty="0"/>
              <a:t> </a:t>
            </a:r>
            <a:r>
              <a:rPr lang="en-US" dirty="0" err="1"/>
              <a:t>חדש</a:t>
            </a:r>
            <a:r>
              <a:rPr lang="en-US" dirty="0"/>
              <a:t> </a:t>
            </a:r>
            <a:r>
              <a:rPr lang="en-US" dirty="0" err="1"/>
              <a:t>נוצר</a:t>
            </a:r>
            <a:r>
              <a:rPr lang="en-US" dirty="0"/>
              <a:t>, </a:t>
            </a:r>
            <a:r>
              <a:rPr lang="en-US" dirty="0" err="1"/>
              <a:t>ויחושב</a:t>
            </a:r>
            <a:r>
              <a:rPr lang="en-US" dirty="0"/>
              <a:t> </a:t>
            </a:r>
            <a:r>
              <a:rPr lang="en-US" dirty="0" err="1"/>
              <a:t>מחדש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 err="1"/>
              <a:t>כשזה</a:t>
            </a:r>
            <a:r>
              <a:rPr lang="en-US" dirty="0"/>
              <a:t> </a:t>
            </a:r>
            <a:r>
              <a:rPr lang="en-US" dirty="0" err="1"/>
              <a:t>מתבקש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en-US" dirty="0" err="1"/>
              <a:t>ואם</a:t>
            </a:r>
            <a:r>
              <a:rPr lang="en-US" dirty="0"/>
              <a:t> </a:t>
            </a:r>
            <a:r>
              <a:rPr lang="en-US" dirty="0" err="1"/>
              <a:t>היום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השתנה</a:t>
            </a:r>
            <a:r>
              <a:rPr lang="en-US" dirty="0"/>
              <a:t> </a:t>
            </a:r>
            <a:r>
              <a:rPr lang="en-US" dirty="0" err="1"/>
              <a:t>מאז</a:t>
            </a:r>
            <a:r>
              <a:rPr lang="en-US" dirty="0"/>
              <a:t> </a:t>
            </a:r>
            <a:r>
              <a:rPr lang="en-US" dirty="0" err="1"/>
              <a:t>הפעם</a:t>
            </a:r>
            <a:r>
              <a:rPr lang="en-US" dirty="0"/>
              <a:t> </a:t>
            </a:r>
            <a:r>
              <a:rPr lang="en-US" dirty="0" err="1"/>
              <a:t>האחרונה</a:t>
            </a:r>
            <a:r>
              <a:rPr lang="en-US" dirty="0"/>
              <a:t> </a:t>
            </a:r>
            <a:r>
              <a:rPr lang="en-US" dirty="0" err="1"/>
              <a:t>שהוא</a:t>
            </a:r>
            <a:r>
              <a:rPr lang="en-US" dirty="0"/>
              <a:t> </a:t>
            </a:r>
            <a:r>
              <a:rPr lang="en-US" dirty="0" err="1"/>
              <a:t>היה</a:t>
            </a:r>
            <a:r>
              <a:rPr lang="en-US" dirty="0"/>
              <a:t> </a:t>
            </a:r>
            <a:r>
              <a:rPr lang="en-US" dirty="0" err="1"/>
              <a:t>מחושב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0E9FD-5764-4AE7-A2B6-A0870FBC2781}"/>
              </a:ext>
            </a:extLst>
          </p:cNvPr>
          <p:cNvSpPr/>
          <p:nvPr/>
        </p:nvSpPr>
        <p:spPr>
          <a:xfrm>
            <a:off x="4568456" y="1435470"/>
            <a:ext cx="71452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Rewrite the Person class so that a person’s age is calculated for the first time when a new person instance is created, and recalculated (when it is requested) if the day has changed since the last time that it was calculated.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DBA37-F20F-4402-B63D-C107014F7B33}"/>
              </a:ext>
            </a:extLst>
          </p:cNvPr>
          <p:cNvSpPr/>
          <p:nvPr/>
        </p:nvSpPr>
        <p:spPr>
          <a:xfrm>
            <a:off x="10659355" y="763073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/>
              <a:t>תרגיל</a:t>
            </a:r>
            <a:r>
              <a:rPr lang="en-US" sz="2400"/>
              <a:t>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5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4D8-088C-4DB4-9297-3B7E41D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96" y="242442"/>
            <a:ext cx="3240453" cy="1280890"/>
          </a:xfrm>
        </p:spPr>
        <p:txBody>
          <a:bodyPr/>
          <a:lstStyle/>
          <a:p>
            <a:r>
              <a:rPr lang="en-US" b="1" dirty="0"/>
              <a:t>Assignments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5885B-C85C-4E04-9300-08819034C234}"/>
              </a:ext>
            </a:extLst>
          </p:cNvPr>
          <p:cNvSpPr txBox="1">
            <a:spLocks/>
          </p:cNvSpPr>
          <p:nvPr/>
        </p:nvSpPr>
        <p:spPr>
          <a:xfrm>
            <a:off x="751184" y="1275956"/>
            <a:ext cx="5515294" cy="385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EX2:</a:t>
            </a:r>
          </a:p>
          <a:p>
            <a:r>
              <a:rPr lang="en-US" sz="1400" dirty="0"/>
              <a:t>Ask the user for a number. Depending on whether the number is even or odd, print out an appropriate message to the user. </a:t>
            </a:r>
            <a:br>
              <a:rPr lang="en-US" sz="1400" dirty="0"/>
            </a:br>
            <a:r>
              <a:rPr lang="en-US" sz="1400" dirty="0"/>
              <a:t>Hint: how does an even / odd number react differently when divided by 2?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89904A-2E31-48F9-B6C0-2158EACB4F2E}"/>
              </a:ext>
            </a:extLst>
          </p:cNvPr>
          <p:cNvSpPr txBox="1">
            <a:spLocks/>
          </p:cNvSpPr>
          <p:nvPr/>
        </p:nvSpPr>
        <p:spPr>
          <a:xfrm>
            <a:off x="6597310" y="1142292"/>
            <a:ext cx="5515294" cy="196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dirty="0"/>
              <a:t>מטלה 2</a:t>
            </a:r>
            <a:endParaRPr lang="en-US" dirty="0"/>
          </a:p>
          <a:p>
            <a:pPr algn="r" rtl="1"/>
            <a:r>
              <a:rPr lang="he-IL" dirty="0"/>
              <a:t>1. בקש מהמשתמש מספר.</a:t>
            </a:r>
            <a:br>
              <a:rPr lang="he-IL" sz="1400" dirty="0"/>
            </a:br>
            <a:r>
              <a:rPr lang="he-IL" dirty="0"/>
              <a:t>2. הדפיס הודעה המתאימה למשתמש תלוי אם המספר אחיד או לא זוגי.</a:t>
            </a:r>
            <a:br>
              <a:rPr lang="he-IL" sz="1400" dirty="0"/>
            </a:br>
            <a:r>
              <a:rPr lang="he-IL" dirty="0"/>
              <a:t>    </a:t>
            </a:r>
            <a:r>
              <a:rPr lang="he-IL" b="1" dirty="0"/>
              <a:t>רמז:</a:t>
            </a:r>
            <a:r>
              <a:rPr lang="he-IL" dirty="0"/>
              <a:t> כיצד מספר נחשב לזוגי כאשר הוא מתחלק ל-2 ללא שעריות.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4390BA-E260-4C07-B157-9A71847C01F2}"/>
              </a:ext>
            </a:extLst>
          </p:cNvPr>
          <p:cNvSpPr txBox="1">
            <a:spLocks/>
          </p:cNvSpPr>
          <p:nvPr/>
        </p:nvSpPr>
        <p:spPr>
          <a:xfrm>
            <a:off x="5307942" y="128729"/>
            <a:ext cx="635446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if,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else, 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for/while, print, 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try-except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884EE-F369-4628-BD94-6B1AAE30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31" y="2818661"/>
            <a:ext cx="4152900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625034-281B-447B-9065-2D0F1DB9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31" y="4507220"/>
            <a:ext cx="5029200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91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4D8-088C-4DB4-9297-3B7E41D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96" y="242442"/>
            <a:ext cx="3240453" cy="1280890"/>
          </a:xfrm>
        </p:spPr>
        <p:txBody>
          <a:bodyPr/>
          <a:lstStyle/>
          <a:p>
            <a:r>
              <a:rPr lang="en-US" b="1" dirty="0"/>
              <a:t>Assignments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5885B-C85C-4E04-9300-08819034C234}"/>
              </a:ext>
            </a:extLst>
          </p:cNvPr>
          <p:cNvSpPr txBox="1">
            <a:spLocks/>
          </p:cNvSpPr>
          <p:nvPr/>
        </p:nvSpPr>
        <p:spPr>
          <a:xfrm>
            <a:off x="751184" y="1275956"/>
            <a:ext cx="5515294" cy="385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EX2:</a:t>
            </a:r>
          </a:p>
          <a:p>
            <a:r>
              <a:rPr lang="en-US" sz="1400" dirty="0"/>
              <a:t>Ask the user for a number. Depending on whether the number is even or odd, print out an appropriate message to the user. </a:t>
            </a:r>
            <a:br>
              <a:rPr lang="en-US" sz="1400" dirty="0"/>
            </a:br>
            <a:r>
              <a:rPr lang="en-US" sz="1400" dirty="0"/>
              <a:t>Hint: how does an even / odd number react differently when divided by 2?</a:t>
            </a:r>
          </a:p>
          <a:p>
            <a:r>
              <a:rPr lang="en-US" b="1" dirty="0"/>
              <a:t>Extras</a:t>
            </a:r>
            <a:r>
              <a:rPr lang="en-US" dirty="0"/>
              <a:t>:</a:t>
            </a:r>
          </a:p>
          <a:p>
            <a:pPr lvl="1"/>
            <a:r>
              <a:rPr lang="en-US" sz="1400" dirty="0"/>
              <a:t>If the number is a multiple of 4, print out a different message.</a:t>
            </a:r>
          </a:p>
          <a:p>
            <a:pPr lvl="1"/>
            <a:r>
              <a:rPr lang="en-US" sz="1400" dirty="0"/>
              <a:t>Ask the user for two numbers: </a:t>
            </a:r>
            <a:br>
              <a:rPr lang="en-US" sz="1400" dirty="0"/>
            </a:br>
            <a:r>
              <a:rPr lang="en-US" sz="1400" dirty="0"/>
              <a:t>* a number to check /call it </a:t>
            </a:r>
            <a:r>
              <a:rPr lang="en-US" sz="1400" b="1" dirty="0" err="1"/>
              <a:t>var</a:t>
            </a:r>
            <a:r>
              <a:rPr lang="en-US" sz="1400" dirty="0"/>
              <a:t>/</a:t>
            </a:r>
            <a:br>
              <a:rPr lang="en-US" sz="1400" dirty="0"/>
            </a:br>
            <a:r>
              <a:rPr lang="en-US" sz="1400" dirty="0"/>
              <a:t>* a number to divide by / call it</a:t>
            </a:r>
            <a:r>
              <a:rPr lang="en-US" sz="1400" b="1" dirty="0"/>
              <a:t> divider </a:t>
            </a:r>
            <a:r>
              <a:rPr lang="en-US" sz="1400" dirty="0"/>
              <a:t>/. </a:t>
            </a:r>
            <a:br>
              <a:rPr lang="en-US" sz="1400" dirty="0"/>
            </a:br>
            <a:r>
              <a:rPr lang="en-US" sz="1400" dirty="0"/>
              <a:t>If </a:t>
            </a:r>
            <a:r>
              <a:rPr lang="en-US" sz="1400" b="1" dirty="0"/>
              <a:t>divider</a:t>
            </a:r>
            <a:r>
              <a:rPr lang="en-US" sz="1400" dirty="0"/>
              <a:t> divides evenly into </a:t>
            </a:r>
            <a:r>
              <a:rPr lang="en-US" sz="1400" b="1" dirty="0" err="1"/>
              <a:t>var</a:t>
            </a:r>
            <a:r>
              <a:rPr lang="en-US" sz="1400" dirty="0"/>
              <a:t>, tell that to the user. </a:t>
            </a:r>
            <a:br>
              <a:rPr lang="en-US" sz="1400" dirty="0"/>
            </a:br>
            <a:r>
              <a:rPr lang="en-US" sz="1400" dirty="0"/>
              <a:t>If not, print a different appropriate message.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89904A-2E31-48F9-B6C0-2158EACB4F2E}"/>
              </a:ext>
            </a:extLst>
          </p:cNvPr>
          <p:cNvSpPr txBox="1">
            <a:spLocks/>
          </p:cNvSpPr>
          <p:nvPr/>
        </p:nvSpPr>
        <p:spPr>
          <a:xfrm>
            <a:off x="6597310" y="1142292"/>
            <a:ext cx="5515294" cy="385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dirty="0"/>
              <a:t>מטלה 2</a:t>
            </a:r>
            <a:endParaRPr lang="en-US" dirty="0"/>
          </a:p>
          <a:p>
            <a:pPr algn="r" rtl="1"/>
            <a:r>
              <a:rPr lang="he-IL" dirty="0"/>
              <a:t>1. בקש מהמשתמש מספר.</a:t>
            </a:r>
            <a:br>
              <a:rPr lang="he-IL" sz="1400" dirty="0"/>
            </a:br>
            <a:r>
              <a:rPr lang="he-IL" dirty="0"/>
              <a:t>2. הדפיס הודעה המתאימה למשתמש תלוי אם המספר אחיד או לא זוגי.</a:t>
            </a:r>
            <a:br>
              <a:rPr lang="he-IL" sz="1400" dirty="0"/>
            </a:br>
            <a:r>
              <a:rPr lang="he-IL" dirty="0"/>
              <a:t>    </a:t>
            </a:r>
            <a:r>
              <a:rPr lang="he-IL" b="1" dirty="0"/>
              <a:t>רמז:</a:t>
            </a:r>
            <a:r>
              <a:rPr lang="he-IL" dirty="0"/>
              <a:t> כיצד מספר נחשב לזוגי כאשר הוא מתחלק ל-2 ללא שעריות.</a:t>
            </a:r>
          </a:p>
          <a:p>
            <a:pPr algn="r" rtl="1"/>
            <a:r>
              <a:rPr lang="he-IL" dirty="0"/>
              <a:t>תוספות:</a:t>
            </a:r>
            <a:r>
              <a:rPr lang="en-US" dirty="0"/>
              <a:t>:</a:t>
            </a:r>
          </a:p>
          <a:p>
            <a:pPr lvl="1" algn="r" rtl="1"/>
            <a:r>
              <a:rPr lang="he-IL" dirty="0"/>
              <a:t> אם המספר הוא מכפיל של 4, הדפיס הודעה אחרת.</a:t>
            </a:r>
            <a:br>
              <a:rPr lang="he-IL" sz="1400" dirty="0"/>
            </a:br>
            <a:r>
              <a:rPr lang="he-IL" dirty="0"/>
              <a:t>4. בקש מהמשתמש שני מספרים:</a:t>
            </a:r>
            <a:br>
              <a:rPr lang="he-IL" sz="1400" dirty="0"/>
            </a:br>
            <a:r>
              <a:rPr lang="he-IL" dirty="0"/>
              <a:t>* מספר לבדיקת (קרא/י לו "משתנה") </a:t>
            </a:r>
            <a:br>
              <a:rPr lang="he-IL" sz="1400" dirty="0"/>
            </a:br>
            <a:r>
              <a:rPr lang="he-IL" dirty="0"/>
              <a:t>* מספר לחלוקה (קרא/י לו "מחלק")</a:t>
            </a:r>
            <a:br>
              <a:rPr lang="he-IL" sz="1400" dirty="0"/>
            </a:br>
            <a:r>
              <a:rPr lang="he-IL" dirty="0"/>
              <a:t>. אם "המחלק" מתחלק באופן שווה למשתנה, ספר/י זאת למשתמש. אם לא, הדפיס/י הודעה אחרת המתאימה.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4390BA-E260-4C07-B157-9A71847C01F2}"/>
              </a:ext>
            </a:extLst>
          </p:cNvPr>
          <p:cNvSpPr txBox="1">
            <a:spLocks/>
          </p:cNvSpPr>
          <p:nvPr/>
        </p:nvSpPr>
        <p:spPr>
          <a:xfrm>
            <a:off x="5307942" y="128729"/>
            <a:ext cx="635446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if,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else, 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for/while, print, 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try-except</a:t>
            </a:r>
          </a:p>
        </p:txBody>
      </p:sp>
    </p:spTree>
    <p:extLst>
      <p:ext uri="{BB962C8B-B14F-4D97-AF65-F5344CB8AC3E}">
        <p14:creationId xmlns:p14="http://schemas.microsoft.com/office/powerpoint/2010/main" val="12724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3EDFEF8-DF37-49A2-B8A9-CAD78B0C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75" y="1485294"/>
            <a:ext cx="7166344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"Enter a variable to divide: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Even'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Odd'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also divisible by 4'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לא יכול לחלק לאפס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f'What did you give me?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will be printed when OTHER than above exception occurred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“An exception occurred"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will be printed if no exception happened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"just to say I love you"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9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336E83-1385-4EA3-BC7D-49A490B4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43512"/>
            <a:ext cx="2108518" cy="229394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WRAP-UP</a:t>
            </a:r>
            <a:br>
              <a:rPr lang="ru-RU" b="1" dirty="0"/>
            </a:br>
            <a:br>
              <a:rPr lang="ru-RU" b="1" dirty="0"/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def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try-except-else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if</a:t>
            </a:r>
            <a:b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CC114B9-6548-4499-B893-0CE4E07B4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97730" y="281984"/>
            <a:ext cx="6795452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fun(end: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start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"give me an int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a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start from:"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(start, end):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 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f'i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 %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True == 1    False == 0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'odd {idx}'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רק </a:t>
            </a:r>
            <a:r>
              <a:rPr lang="he-IL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כדי לסמן סוף הלולאה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לא יכולה לחלק באפס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'What did you give me?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will be printed when OTHER than above exception occurred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uff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will be printed if no exception happened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"just to say I love you"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he-IL" altLang="en-US" sz="13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fun(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e-IL" altLang="en-US" sz="1300" b="1" dirty="0">
                <a:solidFill>
                  <a:srgbClr val="0080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ומה יהיה עם נותנים שורה ולא מספר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fun(-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768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4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E43B00-D348-48B0-8F61-60804EF7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06" y="4776821"/>
            <a:ext cx="3295650" cy="207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ED634-E9FA-4B05-9BD0-E3FCD56B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34" y="466153"/>
            <a:ext cx="8911687" cy="747490"/>
          </a:xfrm>
        </p:spPr>
        <p:txBody>
          <a:bodyPr/>
          <a:lstStyle/>
          <a:p>
            <a:pPr algn="ctr"/>
            <a:r>
              <a:rPr lang="he-IL" dirty="0"/>
              <a:t>דוגמאות לפעילות עם ביטים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490-813E-4B35-8671-3B28AB627CEA}"/>
              </a:ext>
            </a:extLst>
          </p:cNvPr>
          <p:cNvSpPr/>
          <p:nvPr/>
        </p:nvSpPr>
        <p:spPr>
          <a:xfrm>
            <a:off x="159489" y="6466974"/>
            <a:ext cx="86761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https://www.tutorialspoint.com/python/bitwise_operators_example.htm</a:t>
            </a:r>
            <a:endParaRPr lang="en-US" sz="1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3CE026-E676-49FC-8AE5-3A089358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39" y="1115418"/>
            <a:ext cx="381708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60 = 0011 1100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13 = 0000 1101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a &amp; b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12 = 0000 1100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 1 - Value of c is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a | b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61 = 0011 1101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 2 - Value of c is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a ^ b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49 = 0011 0001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 3 - Value of c is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~a    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-61 = 1100 0011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 4 - Value of c is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a &lt;&lt;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240 = 1111 0000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 5 - Value of c is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= a &gt;&gt;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15 = 0000 1111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"Line 6 - Value of c is 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4CC03-AF54-4120-B6FB-19532253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7" y="3781311"/>
            <a:ext cx="3867150" cy="2305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AD261-D1BB-4579-BBE3-01CC65334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37" y="1257573"/>
            <a:ext cx="4762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6C5B-3D4B-421D-85E6-E4FC23D8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179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>
                <a:solidFill>
                  <a:srgbClr val="666666"/>
                </a:solidFill>
                <a:latin typeface="Algerian" panose="04020705040A02060702" pitchFamily="82" charset="0"/>
              </a:rPr>
              <a:t>מהו תכנות מונחה עצמים</a:t>
            </a:r>
            <a:br>
              <a:rPr lang="he-IL" b="1" dirty="0">
                <a:solidFill>
                  <a:srgbClr val="666666"/>
                </a:solidFill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68BF-7E26-4524-9E46-17059BAD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75907"/>
            <a:ext cx="8915400" cy="37776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תכנות מונחה עצמים הוא למעשה חיקוי חשיבת האדם. כאשר אנו מסתכלים על העולם אנו מסווגים באופן טבעי את כל העצמים והמושגים לפי קטגוריות. לדוגמה העולם מחולק ל-חי ,צומח ודומם . את החי אנו מסווגים ל-יונקים, עופות ודגים. את העופות אנו מסווגים שוב לקטגוריות נוספות. מכאן שכל עצם או מושג עליו אנו חושבים, נמצא במספר רב של קטגוריות. מיון זה לפי קטגוריות \ תת מושגים עוזר לנו לשלוט ולסדר את המידע העצום אתו אנו מתמודדים .לדוגמה -אם אנו רוצים לתאר למשהו דגם מסוים של מכונית -אנו צריכים לתאר רק את התכונות המייחדות את אותו הדגם אבל לא צריך להוסיף כי למכונית יש ארבעה גלגלים, מנוע, תא מטען, הגה </a:t>
            </a:r>
            <a:r>
              <a:rPr lang="he-IL" dirty="0" err="1"/>
              <a:t>וכו</a:t>
            </a:r>
            <a:r>
              <a:rPr lang="he-IL" dirty="0"/>
              <a:t>'. כיוון שאנו מיינו את העצם -במקרה זה -מכונית ,לסוג מסוים ,חסכנו מלהזכיר את כל התכונות הטריוויאליות של המכונית.</a:t>
            </a:r>
          </a:p>
          <a:p>
            <a:pPr algn="r" rtl="1"/>
            <a:r>
              <a:rPr lang="he-IL" dirty="0"/>
              <a:t>פיתוח תוכנה מונחה עצמים היא הגישה המקובלת והפופולרית כיום בעולם התוכנה. גישה זו מומשה כבר בשנות השישים בשפה 67 </a:t>
            </a:r>
            <a:r>
              <a:rPr lang="en-US" dirty="0"/>
              <a:t>SIMULA ,</a:t>
            </a:r>
            <a:r>
              <a:rPr lang="he-IL" dirty="0"/>
              <a:t>ובמשך עשרים השנים הבאות בשפות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ADA ,Objective C , Java, JavaScript, PHP, C++, C#,... </a:t>
            </a:r>
          </a:p>
        </p:txBody>
      </p:sp>
    </p:spTree>
    <p:extLst>
      <p:ext uri="{BB962C8B-B14F-4D97-AF65-F5344CB8AC3E}">
        <p14:creationId xmlns:p14="http://schemas.microsoft.com/office/powerpoint/2010/main" val="30961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C1DC-9050-4C7C-BCA0-6A4AEF9E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cap="all" dirty="0"/>
              <a:t>עקרונות פיתוח מונחה עצמים: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9DD6-515F-4E91-84CE-B109F3D0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246" y="1318437"/>
            <a:ext cx="7979366" cy="5146158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הרעיון של </a:t>
            </a:r>
            <a:r>
              <a:rPr lang="he-IL" sz="2000" b="1" cap="all" dirty="0"/>
              <a:t>פיתוח מונחה עצמים</a:t>
            </a:r>
            <a:r>
              <a:rPr lang="en-US" sz="2000" dirty="0"/>
              <a:t> </a:t>
            </a:r>
            <a:r>
              <a:rPr lang="he-IL" sz="2000" dirty="0" err="1"/>
              <a:t>בפייתון</a:t>
            </a:r>
            <a:r>
              <a:rPr lang="he-IL" sz="2000" dirty="0"/>
              <a:t> מתמקד ביצירת קוד לשימוש חוזר.</a:t>
            </a:r>
            <a:br>
              <a:rPr lang="en-US" sz="2000" dirty="0"/>
            </a:br>
            <a:r>
              <a:rPr lang="he-IL" sz="2000" dirty="0"/>
              <a:t> מושג זה ידוע גם בשם </a:t>
            </a:r>
            <a:r>
              <a:rPr lang="en-US" sz="2000" dirty="0"/>
              <a:t> DRY - </a:t>
            </a:r>
            <a:r>
              <a:rPr lang="he-IL" sz="2000" dirty="0"/>
              <a:t>אל תחזור על עצמך</a:t>
            </a:r>
            <a:r>
              <a:rPr lang="en-US" sz="2000" dirty="0"/>
              <a:t> Don’t Repeat Yourself - 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מודל העצם עוקב אחר כמה עקרונות בסיסיים:</a:t>
            </a:r>
            <a:endParaRPr lang="en-US" sz="2000" dirty="0"/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1800" b="1" dirty="0"/>
              <a:t>ירושה</a:t>
            </a:r>
            <a:r>
              <a:rPr lang="he-IL" sz="1800" dirty="0"/>
              <a:t> – </a:t>
            </a:r>
            <a:r>
              <a:rPr lang="en-US" sz="1800" b="1" dirty="0"/>
              <a:t>Inheritance</a:t>
            </a:r>
            <a:r>
              <a:rPr lang="he-IL" sz="1800" dirty="0"/>
              <a:t> - תהליך של שימוש בפרטים ממחלקה (</a:t>
            </a:r>
            <a:r>
              <a:rPr lang="en-US" sz="1800" dirty="0"/>
              <a:t>Class</a:t>
            </a:r>
            <a:r>
              <a:rPr lang="he-IL" sz="1800" dirty="0"/>
              <a:t>) חדשה מבלי לשנות מחלקה קיימת.</a:t>
            </a:r>
            <a:br>
              <a:rPr lang="en-US" sz="1800" dirty="0"/>
            </a:br>
            <a:endParaRPr lang="en-US" sz="1800" dirty="0"/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1800" b="1" dirty="0" err="1"/>
              <a:t>אנקפסולציה</a:t>
            </a:r>
            <a:r>
              <a:rPr lang="he-IL" sz="1800" b="1" dirty="0"/>
              <a:t>, </a:t>
            </a:r>
            <a:r>
              <a:rPr lang="he-IL" sz="1800" b="1" dirty="0" err="1"/>
              <a:t>כימוס</a:t>
            </a:r>
            <a:r>
              <a:rPr lang="he-IL" sz="1800" dirty="0"/>
              <a:t>, </a:t>
            </a:r>
            <a:r>
              <a:rPr lang="en-US" sz="1800" b="1" dirty="0"/>
              <a:t>Encapsulation</a:t>
            </a:r>
            <a:r>
              <a:rPr lang="he-IL" sz="1800" dirty="0"/>
              <a:t> -</a:t>
            </a:r>
            <a:r>
              <a:rPr lang="en-US" sz="1800" dirty="0"/>
              <a:t> </a:t>
            </a:r>
            <a:r>
              <a:rPr lang="he-IL" sz="1800" dirty="0"/>
              <a:t>הסתרת הפרטים הפרטיים של המחלקה מאובייקטים אחרים. הסתרת פרטי המימוש מהמשתמש חיצוני.</a:t>
            </a:r>
            <a:br>
              <a:rPr lang="en-US" sz="1800" dirty="0"/>
            </a:br>
            <a:endParaRPr lang="he-IL" sz="1800" dirty="0"/>
          </a:p>
          <a:p>
            <a:pPr marL="800100" lvl="1" indent="-342900" algn="r" rtl="1">
              <a:buFont typeface="+mj-lt"/>
              <a:buAutoNum type="arabicPeriod"/>
            </a:pPr>
            <a:r>
              <a:rPr lang="he-IL" sz="1800" b="1" dirty="0"/>
              <a:t>פולימורפיזם – </a:t>
            </a:r>
            <a:r>
              <a:rPr lang="en-US" sz="1800" b="1" dirty="0"/>
              <a:t>Polymorphism</a:t>
            </a:r>
            <a:r>
              <a:rPr lang="he-IL" sz="1800" b="1" dirty="0"/>
              <a:t> -</a:t>
            </a:r>
            <a:r>
              <a:rPr lang="he-IL" sz="1800" dirty="0"/>
              <a:t> מושג של שימוש בפעולה משותפת בדרכים שונות עבור קלט נתונים שונה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A7759-BA19-4A34-B020-6247D246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1" y="1800226"/>
            <a:ext cx="3343275" cy="3152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ABC63D-59BE-41DB-8FF1-4933B13F0940}"/>
              </a:ext>
            </a:extLst>
          </p:cNvPr>
          <p:cNvSpPr/>
          <p:nvPr/>
        </p:nvSpPr>
        <p:spPr>
          <a:xfrm>
            <a:off x="4612532" y="6279929"/>
            <a:ext cx="580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https://webmaster.org.il/articles/csharp-oop-intro/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29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2859</TotalTime>
  <Words>1165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Aharoni</vt:lpstr>
      <vt:lpstr>Algerian</vt:lpstr>
      <vt:lpstr>Arial</vt:lpstr>
      <vt:lpstr>Calibri</vt:lpstr>
      <vt:lpstr>Century Gothic</vt:lpstr>
      <vt:lpstr>Consolas</vt:lpstr>
      <vt:lpstr>Courier New</vt:lpstr>
      <vt:lpstr>Gisha</vt:lpstr>
      <vt:lpstr>Wingdings 3</vt:lpstr>
      <vt:lpstr>Wisp</vt:lpstr>
      <vt:lpstr>Python 1441032 (11-12)</vt:lpstr>
      <vt:lpstr>Assignments</vt:lpstr>
      <vt:lpstr>Assignments</vt:lpstr>
      <vt:lpstr>Assignments</vt:lpstr>
      <vt:lpstr>PowerPoint Presentation</vt:lpstr>
      <vt:lpstr>WRAP-UP  def try-except-else for if range</vt:lpstr>
      <vt:lpstr>דוגמאות לפעילות עם ביטים</vt:lpstr>
      <vt:lpstr>מהו תכנות מונחה עצמים </vt:lpstr>
      <vt:lpstr>עקרונות פיתוח מונחה עצמים:</vt:lpstr>
      <vt:lpstr>עקרונות עזר</vt:lpstr>
      <vt:lpstr>PowerPoint Presentation</vt:lpstr>
      <vt:lpstr>Class / מחלקה </vt:lpstr>
      <vt:lpstr>מתודות המחלקה – Class methods</vt:lpstr>
      <vt:lpstr>ירושה – Inheritance</vt:lpstr>
      <vt:lpstr>PowerPoint Presentation</vt:lpstr>
      <vt:lpstr>כימוס - Encapsulation</vt:lpstr>
      <vt:lpstr>פולימורפיזם – Polymorphism</vt:lpstr>
      <vt:lpstr>OOP</vt:lpstr>
      <vt:lpstr>PEP 8 -- Style Guide for Python Code הנחיות קידוד</vt:lpstr>
      <vt:lpstr>PowerPoint Presentation</vt:lpstr>
      <vt:lpstr>PowerPoint Presentation</vt:lpstr>
      <vt:lpstr>שיעורי בית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1441032 (11-12)</dc:title>
  <dc:creator>Info</dc:creator>
  <cp:lastModifiedBy>Info</cp:lastModifiedBy>
  <cp:revision>10</cp:revision>
  <dcterms:created xsi:type="dcterms:W3CDTF">2020-03-15T14:05:07Z</dcterms:created>
  <dcterms:modified xsi:type="dcterms:W3CDTF">2020-04-21T17:46:49Z</dcterms:modified>
</cp:coreProperties>
</file>