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17"/>
    </p:embeddedFont>
    <p:embeddedFont>
      <p:font typeface="Times New Roman" charset="1" panose="02030502070405020303"/>
      <p:regular r:id="rId18"/>
    </p:embeddedFont>
    <p:embeddedFont>
      <p:font typeface="Bukhari Script"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2413698" y="3584275"/>
            <a:ext cx="12969357" cy="3380740"/>
          </a:xfrm>
          <a:prstGeom prst="rect">
            <a:avLst/>
          </a:prstGeom>
        </p:spPr>
        <p:txBody>
          <a:bodyPr anchor="t" rtlCol="false" tIns="0" lIns="0" bIns="0" rIns="0">
            <a:spAutoFit/>
          </a:bodyPr>
          <a:lstStyle/>
          <a:p>
            <a:pPr algn="r">
              <a:lnSpc>
                <a:spcPts val="12320"/>
              </a:lnSpc>
            </a:pPr>
            <a:r>
              <a:rPr lang="en-US" sz="11200">
                <a:solidFill>
                  <a:srgbClr val="FFFFFF"/>
                </a:solidFill>
                <a:latin typeface="Times New Roman Bold"/>
              </a:rPr>
              <a:t>MATCH MAKING SYSTEM         </a:t>
            </a:r>
          </a:p>
        </p:txBody>
      </p:sp>
      <p:sp>
        <p:nvSpPr>
          <p:cNvPr name="TextBox 4" id="4"/>
          <p:cNvSpPr txBox="true"/>
          <p:nvPr/>
        </p:nvSpPr>
        <p:spPr>
          <a:xfrm rot="0">
            <a:off x="9684903" y="7662441"/>
            <a:ext cx="9918626" cy="3027190"/>
          </a:xfrm>
          <a:prstGeom prst="rect">
            <a:avLst/>
          </a:prstGeom>
        </p:spPr>
        <p:txBody>
          <a:bodyPr anchor="t" rtlCol="false" tIns="0" lIns="0" bIns="0" rIns="0">
            <a:spAutoFit/>
          </a:bodyPr>
          <a:lstStyle/>
          <a:p>
            <a:pPr algn="ctr">
              <a:lnSpc>
                <a:spcPts val="5872"/>
              </a:lnSpc>
            </a:pPr>
            <a:r>
              <a:rPr lang="en-US" sz="4194">
                <a:solidFill>
                  <a:srgbClr val="FFFFFF"/>
                </a:solidFill>
                <a:latin typeface="Times New Roman Bold"/>
              </a:rPr>
              <a:t>Submitted by</a:t>
            </a:r>
          </a:p>
          <a:p>
            <a:pPr algn="ctr">
              <a:lnSpc>
                <a:spcPts val="5872"/>
              </a:lnSpc>
            </a:pPr>
            <a:r>
              <a:rPr lang="en-US" sz="4194">
                <a:solidFill>
                  <a:srgbClr val="FFFFFF"/>
                </a:solidFill>
                <a:latin typeface="Times New Roman Bold"/>
              </a:rPr>
              <a:t>Rahgul.S - 220701212</a:t>
            </a:r>
          </a:p>
          <a:p>
            <a:pPr algn="ctr">
              <a:lnSpc>
                <a:spcPts val="5872"/>
              </a:lnSpc>
            </a:pPr>
            <a:r>
              <a:rPr lang="en-US" sz="4194">
                <a:solidFill>
                  <a:srgbClr val="FFFFFF"/>
                </a:solidFill>
                <a:latin typeface="Times New Roman Bold"/>
              </a:rPr>
              <a:t>Praveen Kumar.S - 220701203</a:t>
            </a:r>
          </a:p>
          <a:p>
            <a:pPr algn="ctr">
              <a:lnSpc>
                <a:spcPts val="5872"/>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5533319" y="-9101"/>
            <a:ext cx="6153932" cy="1233261"/>
          </a:xfrm>
          <a:prstGeom prst="rect">
            <a:avLst/>
          </a:prstGeom>
        </p:spPr>
        <p:txBody>
          <a:bodyPr anchor="t" rtlCol="false" tIns="0" lIns="0" bIns="0" rIns="0">
            <a:spAutoFit/>
          </a:bodyPr>
          <a:lstStyle/>
          <a:p>
            <a:pPr algn="ctr">
              <a:lnSpc>
                <a:spcPts val="9006"/>
              </a:lnSpc>
              <a:spcBef>
                <a:spcPct val="0"/>
              </a:spcBef>
            </a:pPr>
            <a:r>
              <a:rPr lang="en-US" sz="6432">
                <a:solidFill>
                  <a:srgbClr val="FFFFFF"/>
                </a:solidFill>
                <a:latin typeface="Times New Roman Bold"/>
              </a:rPr>
              <a:t>SOURCE CODE</a:t>
            </a:r>
          </a:p>
        </p:txBody>
      </p:sp>
      <p:sp>
        <p:nvSpPr>
          <p:cNvPr name="TextBox 3" id="3"/>
          <p:cNvSpPr txBox="true"/>
          <p:nvPr/>
        </p:nvSpPr>
        <p:spPr>
          <a:xfrm rot="0">
            <a:off x="1735002" y="1766028"/>
            <a:ext cx="11692504" cy="7250267"/>
          </a:xfrm>
          <a:prstGeom prst="rect">
            <a:avLst/>
          </a:prstGeom>
        </p:spPr>
        <p:txBody>
          <a:bodyPr anchor="t" rtlCol="false" tIns="0" lIns="0" bIns="0" rIns="0">
            <a:spAutoFit/>
          </a:bodyPr>
          <a:lstStyle/>
          <a:p>
            <a:pPr algn="l">
              <a:lnSpc>
                <a:spcPts val="4103"/>
              </a:lnSpc>
            </a:pPr>
            <a:r>
              <a:rPr lang="en-US" sz="2931">
                <a:solidFill>
                  <a:srgbClr val="FFFFFF"/>
                </a:solidFill>
                <a:latin typeface="Times New Roman Bold"/>
              </a:rPr>
              <a:t> </a:t>
            </a:r>
            <a:r>
              <a:rPr lang="en-US" sz="2931">
                <a:solidFill>
                  <a:srgbClr val="FFFFFF"/>
                </a:solidFill>
                <a:latin typeface="Times New Roman Bold"/>
              </a:rPr>
              <a:t>elif search_choice == 4:</a:t>
            </a:r>
          </a:p>
          <a:p>
            <a:pPr algn="l">
              <a:lnSpc>
                <a:spcPts val="4103"/>
              </a:lnSpc>
            </a:pPr>
            <a:r>
              <a:rPr lang="en-US" sz="2931">
                <a:solidFill>
                  <a:srgbClr val="FFFFFF"/>
                </a:solidFill>
                <a:latin typeface="Times New Roman Bold"/>
              </a:rPr>
              <a:t> appearance = input('Enter the appearance:')</a:t>
            </a:r>
          </a:p>
          <a:p>
            <a:pPr algn="l">
              <a:lnSpc>
                <a:spcPts val="4103"/>
              </a:lnSpc>
            </a:pPr>
            <a:r>
              <a:rPr lang="en-US" sz="2931">
                <a:solidFill>
                  <a:srgbClr val="FFFFFF"/>
                </a:solidFill>
                <a:latin typeface="Times New Roman Bold"/>
              </a:rPr>
              <a:t> c1.execute("SELECT * FROM girls_details WHERE appearance = %s", (appearance,))</a:t>
            </a:r>
          </a:p>
          <a:p>
            <a:pPr algn="l">
              <a:lnSpc>
                <a:spcPts val="4103"/>
              </a:lnSpc>
            </a:pPr>
            <a:r>
              <a:rPr lang="en-US" sz="2931">
                <a:solidFill>
                  <a:srgbClr val="FFFFFF"/>
                </a:solidFill>
                <a:latin typeface="Times New Roman Bold"/>
              </a:rPr>
              <a:t> data = c1.fetchall()</a:t>
            </a:r>
          </a:p>
          <a:p>
            <a:pPr algn="l">
              <a:lnSpc>
                <a:spcPts val="4103"/>
              </a:lnSpc>
            </a:pPr>
            <a:r>
              <a:rPr lang="en-US" sz="2931">
                <a:solidFill>
                  <a:srgbClr val="FFFFFF"/>
                </a:solidFill>
                <a:latin typeface="Times New Roman Bold"/>
              </a:rPr>
              <a:t> print("name\t\t address\t\t caste\t\t appearance\t\t age\t\t profession\t\t phone_no \t\t ")</a:t>
            </a:r>
          </a:p>
          <a:p>
            <a:pPr algn="l">
              <a:lnSpc>
                <a:spcPts val="4103"/>
              </a:lnSpc>
            </a:pPr>
            <a:r>
              <a:rPr lang="en-US" sz="2931">
                <a:solidFill>
                  <a:srgbClr val="FFFFFF"/>
                </a:solidFill>
                <a:latin typeface="Times New Roman Bold"/>
              </a:rPr>
              <a:t> for row in data:</a:t>
            </a:r>
          </a:p>
          <a:p>
            <a:pPr algn="l">
              <a:lnSpc>
                <a:spcPts val="4103"/>
              </a:lnSpc>
            </a:pPr>
            <a:r>
              <a:rPr lang="en-US" sz="2931">
                <a:solidFill>
                  <a:srgbClr val="FFFFFF"/>
                </a:solidFill>
                <a:latin typeface="Times New Roman Bold"/>
              </a:rPr>
              <a:t> print(*row, sep='\t\t')</a:t>
            </a:r>
          </a:p>
          <a:p>
            <a:pPr algn="l">
              <a:lnSpc>
                <a:spcPts val="4103"/>
              </a:lnSpc>
            </a:pPr>
          </a:p>
          <a:p>
            <a:pPr algn="l">
              <a:lnSpc>
                <a:spcPts val="4103"/>
              </a:lnSpc>
            </a:pPr>
            <a:r>
              <a:rPr lang="en-US" sz="2931">
                <a:solidFill>
                  <a:srgbClr val="FFFFFF"/>
                </a:solidFill>
                <a:latin typeface="Times New Roman Bold"/>
              </a:rPr>
              <a:t> c = input('Do you want to continue (y/[n]):')</a:t>
            </a:r>
          </a:p>
          <a:p>
            <a:pPr algn="l">
              <a:lnSpc>
                <a:spcPts val="4103"/>
              </a:lnSpc>
            </a:pPr>
            <a:r>
              <a:rPr lang="en-US" sz="2931">
                <a:solidFill>
                  <a:srgbClr val="FFFFFF"/>
                </a:solidFill>
                <a:latin typeface="Times New Roman Bold"/>
              </a:rPr>
              <a:t> if c.lower() != 'y':</a:t>
            </a:r>
          </a:p>
          <a:p>
            <a:pPr algn="l">
              <a:lnSpc>
                <a:spcPts val="4103"/>
              </a:lnSpc>
            </a:pPr>
            <a:r>
              <a:rPr lang="en-US" sz="2931">
                <a:solidFill>
                  <a:srgbClr val="FFFFFF"/>
                </a:solidFill>
                <a:latin typeface="Times New Roman Bold"/>
              </a:rPr>
              <a:t> break</a:t>
            </a:r>
          </a:p>
          <a:p>
            <a:pPr algn="l">
              <a:lnSpc>
                <a:spcPts val="4103"/>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grpSp>
        <p:nvGrpSpPr>
          <p:cNvPr name="Group 2" id="2"/>
          <p:cNvGrpSpPr/>
          <p:nvPr/>
        </p:nvGrpSpPr>
        <p:grpSpPr>
          <a:xfrm rot="-61511">
            <a:off x="3513973" y="896654"/>
            <a:ext cx="10826419" cy="7315460"/>
            <a:chOff x="0" y="0"/>
            <a:chExt cx="14435225" cy="9753946"/>
          </a:xfrm>
        </p:grpSpPr>
        <p:sp>
          <p:nvSpPr>
            <p:cNvPr name="TextBox 3" id="3"/>
            <p:cNvSpPr txBox="true"/>
            <p:nvPr/>
          </p:nvSpPr>
          <p:spPr>
            <a:xfrm rot="-592460">
              <a:off x="321423" y="1551946"/>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6F3E4"/>
                  </a:solidFill>
                  <a:latin typeface="Bukhari Script Bold"/>
                </a:rPr>
                <a:t>Thank</a:t>
              </a:r>
            </a:p>
          </p:txBody>
        </p:sp>
        <p:sp>
          <p:nvSpPr>
            <p:cNvPr name="TextBox 4" id="4"/>
            <p:cNvSpPr txBox="true"/>
            <p:nvPr/>
          </p:nvSpPr>
          <p:spPr>
            <a:xfrm rot="-515361">
              <a:off x="1791245" y="5133071"/>
              <a:ext cx="12434519" cy="3713416"/>
            </a:xfrm>
            <a:prstGeom prst="rect">
              <a:avLst/>
            </a:prstGeom>
          </p:spPr>
          <p:txBody>
            <a:bodyPr anchor="t" rtlCol="false" tIns="0" lIns="0" bIns="0" rIns="0">
              <a:spAutoFit/>
            </a:bodyPr>
            <a:lstStyle/>
            <a:p>
              <a:pPr algn="ctr">
                <a:lnSpc>
                  <a:spcPts val="20210"/>
                </a:lnSpc>
                <a:spcBef>
                  <a:spcPct val="0"/>
                </a:spcBef>
              </a:pPr>
              <a:r>
                <a:rPr lang="en-US" sz="20210">
                  <a:solidFill>
                    <a:srgbClr val="F6F3E4"/>
                  </a:solidFill>
                  <a:latin typeface="Bukhari Script Bold"/>
                </a:rPr>
                <a:t>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506959" y="1991047"/>
            <a:ext cx="15274082" cy="7267253"/>
          </a:xfrm>
          <a:prstGeom prst="rect">
            <a:avLst/>
          </a:prstGeom>
        </p:spPr>
        <p:txBody>
          <a:bodyPr anchor="t" rtlCol="false" tIns="0" lIns="0" bIns="0" rIns="0">
            <a:spAutoFit/>
          </a:bodyPr>
          <a:lstStyle/>
          <a:p>
            <a:pPr algn="l">
              <a:lnSpc>
                <a:spcPts val="6317"/>
              </a:lnSpc>
            </a:pPr>
            <a:r>
              <a:rPr lang="en-US" sz="4512">
                <a:solidFill>
                  <a:srgbClr val="FFFFFF"/>
                </a:solidFill>
                <a:latin typeface="Times New Roman"/>
              </a:rPr>
              <a:t>The </a:t>
            </a:r>
            <a:r>
              <a:rPr lang="en-US" sz="4512">
                <a:solidFill>
                  <a:srgbClr val="FFFFFF"/>
                </a:solidFill>
                <a:latin typeface="Times New Roman Bold"/>
              </a:rPr>
              <a:t>Match-Making System(MMS)</a:t>
            </a:r>
            <a:r>
              <a:rPr lang="en-US" sz="4512">
                <a:solidFill>
                  <a:srgbClr val="FFFFFF"/>
                </a:solidFill>
                <a:latin typeface="Times New Roman"/>
              </a:rPr>
              <a:t> helps the users in providing their details to the software user. </a:t>
            </a:r>
            <a:r>
              <a:rPr lang="en-US" sz="4512">
                <a:solidFill>
                  <a:srgbClr val="FFFFFF"/>
                </a:solidFill>
                <a:latin typeface="Times New Roman"/>
              </a:rPr>
              <a:t>This also helps the customer in searching for a suitable bride on the basis of Profession and also groom on basis of appearance. Once we fill the search Column automatically the software will fetch the related data available and displays it. The user can use the registration number to view the Registered  details. This programme can be used only if the Login ID and the </a:t>
            </a:r>
          </a:p>
          <a:p>
            <a:pPr algn="l">
              <a:lnSpc>
                <a:spcPts val="6317"/>
              </a:lnSpc>
              <a:spcBef>
                <a:spcPct val="0"/>
              </a:spcBef>
            </a:pPr>
            <a:r>
              <a:rPr lang="en-US" sz="4512">
                <a:solidFill>
                  <a:srgbClr val="FFFFFF"/>
                </a:solidFill>
                <a:latin typeface="Times New Roman"/>
              </a:rPr>
              <a:t>Password is correct.  </a:t>
            </a:r>
          </a:p>
        </p:txBody>
      </p:sp>
      <p:sp>
        <p:nvSpPr>
          <p:cNvPr name="TextBox 4" id="4"/>
          <p:cNvSpPr txBox="true"/>
          <p:nvPr/>
        </p:nvSpPr>
        <p:spPr>
          <a:xfrm rot="0">
            <a:off x="6047310" y="473052"/>
            <a:ext cx="4798933" cy="1310781"/>
          </a:xfrm>
          <a:prstGeom prst="rect">
            <a:avLst/>
          </a:prstGeom>
        </p:spPr>
        <p:txBody>
          <a:bodyPr anchor="t" rtlCol="false" tIns="0" lIns="0" bIns="0" rIns="0">
            <a:spAutoFit/>
          </a:bodyPr>
          <a:lstStyle/>
          <a:p>
            <a:pPr algn="ctr">
              <a:lnSpc>
                <a:spcPts val="9652"/>
              </a:lnSpc>
              <a:spcBef>
                <a:spcPct val="0"/>
              </a:spcBef>
            </a:pPr>
            <a:r>
              <a:rPr lang="en-US" sz="6894">
                <a:solidFill>
                  <a:srgbClr val="FFFFFF"/>
                </a:solidFill>
                <a:latin typeface="Times New Roman Bold"/>
              </a:rPr>
              <a:t>ABSTRACT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0534" r="0" b="-20534"/>
            </a:stretch>
          </a:blipFill>
        </p:spPr>
      </p:sp>
      <p:sp>
        <p:nvSpPr>
          <p:cNvPr name="TextBox 3" id="3"/>
          <p:cNvSpPr txBox="true"/>
          <p:nvPr/>
        </p:nvSpPr>
        <p:spPr>
          <a:xfrm rot="0">
            <a:off x="5977226" y="360631"/>
            <a:ext cx="5715834" cy="1110232"/>
          </a:xfrm>
          <a:prstGeom prst="rect">
            <a:avLst/>
          </a:prstGeom>
        </p:spPr>
        <p:txBody>
          <a:bodyPr anchor="t" rtlCol="false" tIns="0" lIns="0" bIns="0" rIns="0">
            <a:spAutoFit/>
          </a:bodyPr>
          <a:lstStyle/>
          <a:p>
            <a:pPr algn="ctr">
              <a:lnSpc>
                <a:spcPts val="8106"/>
              </a:lnSpc>
              <a:spcBef>
                <a:spcPct val="0"/>
              </a:spcBef>
            </a:pPr>
            <a:r>
              <a:rPr lang="en-US" sz="5790">
                <a:solidFill>
                  <a:srgbClr val="FFFFFF"/>
                </a:solidFill>
                <a:latin typeface="Times New Roman Bold"/>
              </a:rPr>
              <a:t>KEY FEATURES</a:t>
            </a:r>
          </a:p>
        </p:txBody>
      </p:sp>
      <p:sp>
        <p:nvSpPr>
          <p:cNvPr name="TextBox 4" id="4"/>
          <p:cNvSpPr txBox="true"/>
          <p:nvPr/>
        </p:nvSpPr>
        <p:spPr>
          <a:xfrm rot="0">
            <a:off x="2668506" y="2025385"/>
            <a:ext cx="11964829" cy="874112"/>
          </a:xfrm>
          <a:prstGeom prst="rect">
            <a:avLst/>
          </a:prstGeom>
        </p:spPr>
        <p:txBody>
          <a:bodyPr anchor="t" rtlCol="false" tIns="0" lIns="0" bIns="0" rIns="0">
            <a:spAutoFit/>
          </a:bodyPr>
          <a:lstStyle/>
          <a:p>
            <a:pPr algn="ctr" marL="990150" indent="-495075" lvl="1">
              <a:lnSpc>
                <a:spcPts val="6420"/>
              </a:lnSpc>
              <a:buFont typeface="Arial"/>
              <a:buChar char="•"/>
            </a:pPr>
            <a:r>
              <a:rPr lang="en-US" sz="4586">
                <a:solidFill>
                  <a:srgbClr val="FFFFFF"/>
                </a:solidFill>
                <a:latin typeface="Times New Roman"/>
              </a:rPr>
              <a:t>Match making without Caste &amp; Community</a:t>
            </a:r>
          </a:p>
        </p:txBody>
      </p:sp>
      <p:sp>
        <p:nvSpPr>
          <p:cNvPr name="TextBox 5" id="5"/>
          <p:cNvSpPr txBox="true"/>
          <p:nvPr/>
        </p:nvSpPr>
        <p:spPr>
          <a:xfrm rot="0">
            <a:off x="2477243" y="3423371"/>
            <a:ext cx="10198463" cy="1030996"/>
          </a:xfrm>
          <a:prstGeom prst="rect">
            <a:avLst/>
          </a:prstGeom>
        </p:spPr>
        <p:txBody>
          <a:bodyPr anchor="t" rtlCol="false" tIns="0" lIns="0" bIns="0" rIns="0">
            <a:spAutoFit/>
          </a:bodyPr>
          <a:lstStyle/>
          <a:p>
            <a:pPr algn="ctr" marL="1164613" indent="-582306" lvl="1">
              <a:lnSpc>
                <a:spcPts val="7551"/>
              </a:lnSpc>
              <a:buFont typeface="Arial"/>
              <a:buChar char="•"/>
            </a:pPr>
            <a:r>
              <a:rPr lang="en-US" sz="5394">
                <a:solidFill>
                  <a:srgbClr val="FFFFFF"/>
                </a:solidFill>
                <a:latin typeface="Times New Roman"/>
              </a:rPr>
              <a:t>Easy retrieval of information </a:t>
            </a:r>
          </a:p>
        </p:txBody>
      </p:sp>
      <p:sp>
        <p:nvSpPr>
          <p:cNvPr name="TextBox 6" id="6"/>
          <p:cNvSpPr txBox="true"/>
          <p:nvPr/>
        </p:nvSpPr>
        <p:spPr>
          <a:xfrm rot="0">
            <a:off x="2501202" y="4777196"/>
            <a:ext cx="9191858" cy="1011756"/>
          </a:xfrm>
          <a:prstGeom prst="rect">
            <a:avLst/>
          </a:prstGeom>
        </p:spPr>
        <p:txBody>
          <a:bodyPr anchor="t" rtlCol="false" tIns="0" lIns="0" bIns="0" rIns="0">
            <a:spAutoFit/>
          </a:bodyPr>
          <a:lstStyle/>
          <a:p>
            <a:pPr algn="ctr" marL="1155043" indent="-577522" lvl="1">
              <a:lnSpc>
                <a:spcPts val="7489"/>
              </a:lnSpc>
              <a:buFont typeface="Arial"/>
              <a:buChar char="•"/>
            </a:pPr>
            <a:r>
              <a:rPr lang="en-US" sz="5349">
                <a:solidFill>
                  <a:srgbClr val="FFFFFF"/>
                </a:solidFill>
                <a:latin typeface="Times New Roman"/>
              </a:rPr>
              <a:t>Implemented to College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4849905" y="3476435"/>
            <a:ext cx="3282944" cy="2184650"/>
          </a:xfrm>
          <a:custGeom>
            <a:avLst/>
            <a:gdLst/>
            <a:ahLst/>
            <a:cxnLst/>
            <a:rect r="r" b="b" t="t" l="l"/>
            <a:pathLst>
              <a:path h="2184650" w="3282944">
                <a:moveTo>
                  <a:pt x="0" y="0"/>
                </a:moveTo>
                <a:lnTo>
                  <a:pt x="3282944" y="0"/>
                </a:lnTo>
                <a:lnTo>
                  <a:pt x="3282944" y="2184650"/>
                </a:lnTo>
                <a:lnTo>
                  <a:pt x="0" y="2184650"/>
                </a:lnTo>
                <a:lnTo>
                  <a:pt x="0" y="0"/>
                </a:lnTo>
                <a:close/>
              </a:path>
            </a:pathLst>
          </a:custGeom>
          <a:blipFill>
            <a:blip r:embed="rId2"/>
            <a:stretch>
              <a:fillRect l="0" t="0" r="0" b="0"/>
            </a:stretch>
          </a:blipFill>
        </p:spPr>
      </p:sp>
      <p:sp>
        <p:nvSpPr>
          <p:cNvPr name="Freeform 3" id="3"/>
          <p:cNvSpPr/>
          <p:nvPr/>
        </p:nvSpPr>
        <p:spPr>
          <a:xfrm flipH="false" flipV="false" rot="0">
            <a:off x="10552656" y="7284319"/>
            <a:ext cx="3446156" cy="2513362"/>
          </a:xfrm>
          <a:custGeom>
            <a:avLst/>
            <a:gdLst/>
            <a:ahLst/>
            <a:cxnLst/>
            <a:rect r="r" b="b" t="t" l="l"/>
            <a:pathLst>
              <a:path h="2513362" w="3446156">
                <a:moveTo>
                  <a:pt x="0" y="0"/>
                </a:moveTo>
                <a:lnTo>
                  <a:pt x="3446156" y="0"/>
                </a:lnTo>
                <a:lnTo>
                  <a:pt x="3446156" y="2513361"/>
                </a:lnTo>
                <a:lnTo>
                  <a:pt x="0" y="2513361"/>
                </a:lnTo>
                <a:lnTo>
                  <a:pt x="0" y="0"/>
                </a:lnTo>
                <a:close/>
              </a:path>
            </a:pathLst>
          </a:custGeom>
          <a:blipFill>
            <a:blip r:embed="rId3"/>
            <a:stretch>
              <a:fillRect l="0" t="0" r="0" b="0"/>
            </a:stretch>
          </a:blipFill>
        </p:spPr>
      </p:sp>
      <p:sp>
        <p:nvSpPr>
          <p:cNvPr name="TextBox 4" id="4"/>
          <p:cNvSpPr txBox="true"/>
          <p:nvPr/>
        </p:nvSpPr>
        <p:spPr>
          <a:xfrm rot="0">
            <a:off x="4485216" y="36894"/>
            <a:ext cx="8769553" cy="1153094"/>
          </a:xfrm>
          <a:prstGeom prst="rect">
            <a:avLst/>
          </a:prstGeom>
        </p:spPr>
        <p:txBody>
          <a:bodyPr anchor="t" rtlCol="false" tIns="0" lIns="0" bIns="0" rIns="0">
            <a:spAutoFit/>
          </a:bodyPr>
          <a:lstStyle/>
          <a:p>
            <a:pPr algn="ctr">
              <a:lnSpc>
                <a:spcPts val="8443"/>
              </a:lnSpc>
              <a:spcBef>
                <a:spcPct val="0"/>
              </a:spcBef>
            </a:pPr>
            <a:r>
              <a:rPr lang="en-US" sz="6030">
                <a:solidFill>
                  <a:srgbClr val="FFFFFF"/>
                </a:solidFill>
                <a:latin typeface="Times New Roman"/>
              </a:rPr>
              <a:t>TECHNOLOGIES USED</a:t>
            </a:r>
          </a:p>
        </p:txBody>
      </p:sp>
      <p:sp>
        <p:nvSpPr>
          <p:cNvPr name="TextBox 5" id="5"/>
          <p:cNvSpPr txBox="true"/>
          <p:nvPr/>
        </p:nvSpPr>
        <p:spPr>
          <a:xfrm rot="0">
            <a:off x="1601403" y="2187403"/>
            <a:ext cx="2883813" cy="925029"/>
          </a:xfrm>
          <a:prstGeom prst="rect">
            <a:avLst/>
          </a:prstGeom>
        </p:spPr>
        <p:txBody>
          <a:bodyPr anchor="t" rtlCol="false" tIns="0" lIns="0" bIns="0" rIns="0">
            <a:spAutoFit/>
          </a:bodyPr>
          <a:lstStyle/>
          <a:p>
            <a:pPr algn="ctr" marL="1043131" indent="-521565" lvl="1">
              <a:lnSpc>
                <a:spcPts val="6764"/>
              </a:lnSpc>
              <a:buFont typeface="Arial"/>
              <a:buChar char="•"/>
            </a:pPr>
            <a:r>
              <a:rPr lang="en-US" sz="4831">
                <a:solidFill>
                  <a:srgbClr val="FFFFFF"/>
                </a:solidFill>
                <a:latin typeface="Times New Roman Bold"/>
              </a:rPr>
              <a:t>Python</a:t>
            </a:r>
          </a:p>
        </p:txBody>
      </p:sp>
      <p:sp>
        <p:nvSpPr>
          <p:cNvPr name="TextBox 6" id="6"/>
          <p:cNvSpPr txBox="true"/>
          <p:nvPr/>
        </p:nvSpPr>
        <p:spPr>
          <a:xfrm rot="0">
            <a:off x="6998877" y="6360713"/>
            <a:ext cx="2666643" cy="925029"/>
          </a:xfrm>
          <a:prstGeom prst="rect">
            <a:avLst/>
          </a:prstGeom>
        </p:spPr>
        <p:txBody>
          <a:bodyPr anchor="t" rtlCol="false" tIns="0" lIns="0" bIns="0" rIns="0">
            <a:spAutoFit/>
          </a:bodyPr>
          <a:lstStyle/>
          <a:p>
            <a:pPr algn="ctr" marL="1043131" indent="-521565" lvl="1">
              <a:lnSpc>
                <a:spcPts val="6764"/>
              </a:lnSpc>
              <a:buFont typeface="Arial"/>
              <a:buChar char="•"/>
            </a:pPr>
            <a:r>
              <a:rPr lang="en-US" sz="4831">
                <a:solidFill>
                  <a:srgbClr val="FFFFFF"/>
                </a:solidFill>
                <a:latin typeface="Times New Roman Bold"/>
              </a:rPr>
              <a:t>Mysql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3292882" y="0"/>
            <a:ext cx="11702236" cy="10581247"/>
          </a:xfrm>
          <a:custGeom>
            <a:avLst/>
            <a:gdLst/>
            <a:ahLst/>
            <a:cxnLst/>
            <a:rect r="r" b="b" t="t" l="l"/>
            <a:pathLst>
              <a:path h="10581247" w="11702236">
                <a:moveTo>
                  <a:pt x="0" y="0"/>
                </a:moveTo>
                <a:lnTo>
                  <a:pt x="11702236" y="0"/>
                </a:lnTo>
                <a:lnTo>
                  <a:pt x="11702236" y="10581247"/>
                </a:lnTo>
                <a:lnTo>
                  <a:pt x="0" y="10581247"/>
                </a:lnTo>
                <a:lnTo>
                  <a:pt x="0" y="0"/>
                </a:lnTo>
                <a:close/>
              </a:path>
            </a:pathLst>
          </a:custGeom>
          <a:blipFill>
            <a:blip r:embed="rId2"/>
            <a:stretch>
              <a:fillRect l="-1191" t="-13236" r="-3317" b="-36402"/>
            </a:stretch>
          </a:blipFill>
        </p:spPr>
      </p:sp>
      <p:sp>
        <p:nvSpPr>
          <p:cNvPr name="TextBox 3" id="3"/>
          <p:cNvSpPr txBox="true"/>
          <p:nvPr/>
        </p:nvSpPr>
        <p:spPr>
          <a:xfrm rot="0">
            <a:off x="6685740" y="-190500"/>
            <a:ext cx="4094307" cy="919561"/>
          </a:xfrm>
          <a:prstGeom prst="rect">
            <a:avLst/>
          </a:prstGeom>
        </p:spPr>
        <p:txBody>
          <a:bodyPr anchor="t" rtlCol="false" tIns="0" lIns="0" bIns="0" rIns="0">
            <a:spAutoFit/>
          </a:bodyPr>
          <a:lstStyle/>
          <a:p>
            <a:pPr algn="ctr">
              <a:lnSpc>
                <a:spcPts val="6726"/>
              </a:lnSpc>
              <a:spcBef>
                <a:spcPct val="0"/>
              </a:spcBef>
            </a:pPr>
            <a:r>
              <a:rPr lang="en-US" sz="4804">
                <a:solidFill>
                  <a:srgbClr val="000000"/>
                </a:solidFill>
                <a:latin typeface="Times New Roman Bold"/>
              </a:rPr>
              <a:t>ER DIAGRAM</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5533319" y="-9101"/>
            <a:ext cx="6153932" cy="1233261"/>
          </a:xfrm>
          <a:prstGeom prst="rect">
            <a:avLst/>
          </a:prstGeom>
        </p:spPr>
        <p:txBody>
          <a:bodyPr anchor="t" rtlCol="false" tIns="0" lIns="0" bIns="0" rIns="0">
            <a:spAutoFit/>
          </a:bodyPr>
          <a:lstStyle/>
          <a:p>
            <a:pPr algn="ctr">
              <a:lnSpc>
                <a:spcPts val="9006"/>
              </a:lnSpc>
              <a:spcBef>
                <a:spcPct val="0"/>
              </a:spcBef>
            </a:pPr>
            <a:r>
              <a:rPr lang="en-US" sz="6432">
                <a:solidFill>
                  <a:srgbClr val="FFFFFF"/>
                </a:solidFill>
                <a:latin typeface="Times New Roman Bold"/>
              </a:rPr>
              <a:t>SOURCE CODE</a:t>
            </a:r>
          </a:p>
        </p:txBody>
      </p:sp>
      <p:sp>
        <p:nvSpPr>
          <p:cNvPr name="TextBox 3" id="3"/>
          <p:cNvSpPr txBox="true"/>
          <p:nvPr/>
        </p:nvSpPr>
        <p:spPr>
          <a:xfrm rot="0">
            <a:off x="2134316" y="1138435"/>
            <a:ext cx="14019369" cy="8828838"/>
          </a:xfrm>
          <a:prstGeom prst="rect">
            <a:avLst/>
          </a:prstGeom>
        </p:spPr>
        <p:txBody>
          <a:bodyPr anchor="t" rtlCol="false" tIns="0" lIns="0" bIns="0" rIns="0">
            <a:spAutoFit/>
          </a:bodyPr>
          <a:lstStyle/>
          <a:p>
            <a:pPr algn="l">
              <a:lnSpc>
                <a:spcPts val="3196"/>
              </a:lnSpc>
            </a:pPr>
            <a:r>
              <a:rPr lang="en-US" sz="2282">
                <a:solidFill>
                  <a:srgbClr val="FFFFFF"/>
                </a:solidFill>
                <a:latin typeface="Times New Roman Bold"/>
              </a:rPr>
              <a:t>import mysql.connector as sql</a:t>
            </a:r>
          </a:p>
          <a:p>
            <a:pPr algn="l">
              <a:lnSpc>
                <a:spcPts val="3196"/>
              </a:lnSpc>
            </a:pPr>
          </a:p>
          <a:p>
            <a:pPr algn="l">
              <a:lnSpc>
                <a:spcPts val="3196"/>
              </a:lnSpc>
            </a:pPr>
            <a:r>
              <a:rPr lang="en-US" sz="2282">
                <a:solidFill>
                  <a:srgbClr val="FFFFFF"/>
                </a:solidFill>
                <a:latin typeface="Times New Roman Bold"/>
              </a:rPr>
              <a:t>conn = sql.connect(host='localhost', user='root', passwd='rahgul', database='marriage')</a:t>
            </a:r>
          </a:p>
          <a:p>
            <a:pPr algn="l">
              <a:lnSpc>
                <a:spcPts val="3196"/>
              </a:lnSpc>
            </a:pPr>
            <a:r>
              <a:rPr lang="en-US" sz="2282">
                <a:solidFill>
                  <a:srgbClr val="FFFFFF"/>
                </a:solidFill>
                <a:latin typeface="Times New Roman Bold"/>
              </a:rPr>
              <a:t>cur = conn.cursor()</a:t>
            </a:r>
          </a:p>
          <a:p>
            <a:pPr algn="l">
              <a:lnSpc>
                <a:spcPts val="3196"/>
              </a:lnSpc>
            </a:pPr>
          </a:p>
          <a:p>
            <a:pPr algn="l">
              <a:lnSpc>
                <a:spcPts val="3196"/>
              </a:lnSpc>
            </a:pPr>
            <a:r>
              <a:rPr lang="en-US" sz="2282">
                <a:solidFill>
                  <a:srgbClr val="FFFFFF"/>
                </a:solidFill>
                <a:latin typeface="Times New Roman Bold"/>
              </a:rPr>
              <a:t>print('************************************* ************************************************MARRIAGE   BUREAU MANAGEMENT**************************************************** ********************************')</a:t>
            </a:r>
          </a:p>
          <a:p>
            <a:pPr algn="l">
              <a:lnSpc>
                <a:spcPts val="3196"/>
              </a:lnSpc>
            </a:pPr>
            <a:r>
              <a:rPr lang="en-US" sz="2282">
                <a:solidFill>
                  <a:srgbClr val="FFFFFF"/>
                </a:solidFill>
                <a:latin typeface="Times New Roman Bold"/>
              </a:rPr>
              <a:t>while True:</a:t>
            </a:r>
          </a:p>
          <a:p>
            <a:pPr algn="l">
              <a:lnSpc>
                <a:spcPts val="3196"/>
              </a:lnSpc>
            </a:pPr>
            <a:r>
              <a:rPr lang="en-US" sz="2282">
                <a:solidFill>
                  <a:srgbClr val="FFFFFF"/>
                </a:solidFill>
                <a:latin typeface="Times New Roman Bold"/>
              </a:rPr>
              <a:t>  print('1.REGISTER')</a:t>
            </a:r>
          </a:p>
          <a:p>
            <a:pPr algn="l">
              <a:lnSpc>
                <a:spcPts val="3196"/>
              </a:lnSpc>
            </a:pPr>
            <a:r>
              <a:rPr lang="en-US" sz="2282">
                <a:solidFill>
                  <a:srgbClr val="FFFFFF"/>
                </a:solidFill>
                <a:latin typeface="Times New Roman Bold"/>
              </a:rPr>
              <a:t>  print('2.LOGIN')</a:t>
            </a:r>
          </a:p>
          <a:p>
            <a:pPr algn="l">
              <a:lnSpc>
                <a:spcPts val="3196"/>
              </a:lnSpc>
            </a:pPr>
          </a:p>
          <a:p>
            <a:pPr algn="l">
              <a:lnSpc>
                <a:spcPts val="3196"/>
              </a:lnSpc>
            </a:pPr>
            <a:r>
              <a:rPr lang="en-US" sz="2282">
                <a:solidFill>
                  <a:srgbClr val="FFFFFF"/>
                </a:solidFill>
                <a:latin typeface="Times New Roman Bold"/>
              </a:rPr>
              <a:t>  n = int(input('Enter your choice:'))</a:t>
            </a:r>
          </a:p>
          <a:p>
            <a:pPr algn="l">
              <a:lnSpc>
                <a:spcPts val="3196"/>
              </a:lnSpc>
            </a:pPr>
          </a:p>
          <a:p>
            <a:pPr algn="l">
              <a:lnSpc>
                <a:spcPts val="3196"/>
              </a:lnSpc>
            </a:pPr>
            <a:r>
              <a:rPr lang="en-US" sz="2282">
                <a:solidFill>
                  <a:srgbClr val="FFFFFF"/>
                </a:solidFill>
                <a:latin typeface="Times New Roman Bold"/>
              </a:rPr>
              <a:t>  if n == 1:</a:t>
            </a:r>
          </a:p>
          <a:p>
            <a:pPr algn="l">
              <a:lnSpc>
                <a:spcPts val="3196"/>
              </a:lnSpc>
            </a:pPr>
            <a:r>
              <a:rPr lang="en-US" sz="2282">
                <a:solidFill>
                  <a:srgbClr val="FFFFFF"/>
                </a:solidFill>
                <a:latin typeface="Times New Roman Bold"/>
              </a:rPr>
              <a:t>      name = input('Enter your Username:')</a:t>
            </a:r>
          </a:p>
          <a:p>
            <a:pPr algn="l">
              <a:lnSpc>
                <a:spcPts val="3196"/>
              </a:lnSpc>
            </a:pPr>
            <a:r>
              <a:rPr lang="en-US" sz="2282">
                <a:solidFill>
                  <a:srgbClr val="FFFFFF"/>
                </a:solidFill>
                <a:latin typeface="Times New Roman Bold"/>
              </a:rPr>
              <a:t>      passwd = int(input('Enter your Password:'))</a:t>
            </a:r>
          </a:p>
          <a:p>
            <a:pPr algn="l">
              <a:lnSpc>
                <a:spcPts val="3196"/>
              </a:lnSpc>
            </a:pPr>
            <a:r>
              <a:rPr lang="en-US" sz="2282">
                <a:solidFill>
                  <a:srgbClr val="FFFFFF"/>
                </a:solidFill>
                <a:latin typeface="Times New Roman Bold"/>
              </a:rPr>
              <a:t>      V_SQLInsert = "INSERT INTO user_id (password, user_name) VALUES (%s, %s)"</a:t>
            </a:r>
          </a:p>
          <a:p>
            <a:pPr algn="l">
              <a:lnSpc>
                <a:spcPts val="3196"/>
              </a:lnSpc>
            </a:pPr>
            <a:r>
              <a:rPr lang="en-US" sz="2282">
                <a:solidFill>
                  <a:srgbClr val="FFFFFF"/>
                </a:solidFill>
                <a:latin typeface="Times New Roman Bold"/>
              </a:rPr>
              <a:t>      cur.execute(V_SQLInsert, (passwd, name))</a:t>
            </a:r>
          </a:p>
          <a:p>
            <a:pPr algn="l">
              <a:lnSpc>
                <a:spcPts val="3196"/>
              </a:lnSpc>
            </a:pPr>
            <a:r>
              <a:rPr lang="en-US" sz="2282">
                <a:solidFill>
                  <a:srgbClr val="FFFFFF"/>
                </a:solidFill>
                <a:latin typeface="Times New Roman Bold"/>
              </a:rPr>
              <a:t>      conn.commit()</a:t>
            </a:r>
          </a:p>
          <a:p>
            <a:pPr algn="l">
              <a:lnSpc>
                <a:spcPts val="3196"/>
              </a:lnSpc>
            </a:pPr>
            <a:r>
              <a:rPr lang="en-US" sz="2282">
                <a:solidFill>
                  <a:srgbClr val="FFFFFF"/>
                </a:solidFill>
                <a:latin typeface="Times New Roman Bold"/>
              </a:rPr>
              <a:t>      print('User created successfully')</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5533319" y="-9101"/>
            <a:ext cx="6153932" cy="1233261"/>
          </a:xfrm>
          <a:prstGeom prst="rect">
            <a:avLst/>
          </a:prstGeom>
        </p:spPr>
        <p:txBody>
          <a:bodyPr anchor="t" rtlCol="false" tIns="0" lIns="0" bIns="0" rIns="0">
            <a:spAutoFit/>
          </a:bodyPr>
          <a:lstStyle/>
          <a:p>
            <a:pPr algn="ctr">
              <a:lnSpc>
                <a:spcPts val="9006"/>
              </a:lnSpc>
              <a:spcBef>
                <a:spcPct val="0"/>
              </a:spcBef>
            </a:pPr>
            <a:r>
              <a:rPr lang="en-US" sz="6432">
                <a:solidFill>
                  <a:srgbClr val="FFFFFF"/>
                </a:solidFill>
                <a:latin typeface="Times New Roman Bold"/>
              </a:rPr>
              <a:t>SOURCE CODE</a:t>
            </a:r>
          </a:p>
        </p:txBody>
      </p:sp>
      <p:sp>
        <p:nvSpPr>
          <p:cNvPr name="TextBox 3" id="3"/>
          <p:cNvSpPr txBox="true"/>
          <p:nvPr/>
        </p:nvSpPr>
        <p:spPr>
          <a:xfrm rot="0">
            <a:off x="3196127" y="1128910"/>
            <a:ext cx="12372792" cy="8967790"/>
          </a:xfrm>
          <a:prstGeom prst="rect">
            <a:avLst/>
          </a:prstGeom>
        </p:spPr>
        <p:txBody>
          <a:bodyPr anchor="t" rtlCol="false" tIns="0" lIns="0" bIns="0" rIns="0">
            <a:spAutoFit/>
          </a:bodyPr>
          <a:lstStyle/>
          <a:p>
            <a:pPr algn="just">
              <a:lnSpc>
                <a:spcPts val="3139"/>
              </a:lnSpc>
            </a:pPr>
          </a:p>
          <a:p>
            <a:pPr algn="just">
              <a:lnSpc>
                <a:spcPts val="3139"/>
              </a:lnSpc>
            </a:pPr>
            <a:r>
              <a:rPr lang="en-US" sz="2242">
                <a:solidFill>
                  <a:srgbClr val="FFFFFF"/>
                </a:solidFill>
                <a:latin typeface="Times New Roman Bold"/>
              </a:rPr>
              <a:t>  if n == 2:</a:t>
            </a:r>
          </a:p>
          <a:p>
            <a:pPr algn="just">
              <a:lnSpc>
                <a:spcPts val="3139"/>
              </a:lnSpc>
            </a:pPr>
            <a:r>
              <a:rPr lang="en-US" sz="2242">
                <a:solidFill>
                  <a:srgbClr val="FFFFFF"/>
                </a:solidFill>
                <a:latin typeface="Times New Roman Bold"/>
              </a:rPr>
              <a:t>      name = input('Enter your Username:')</a:t>
            </a:r>
          </a:p>
          <a:p>
            <a:pPr algn="just">
              <a:lnSpc>
                <a:spcPts val="3139"/>
              </a:lnSpc>
            </a:pPr>
            <a:r>
              <a:rPr lang="en-US" sz="2242">
                <a:solidFill>
                  <a:srgbClr val="FFFFFF"/>
                </a:solidFill>
                <a:latin typeface="Times New Roman Bold"/>
              </a:rPr>
              <a:t>      passwd = int(input('Enter your Password:'))</a:t>
            </a:r>
          </a:p>
          <a:p>
            <a:pPr algn="just">
              <a:lnSpc>
                <a:spcPts val="3139"/>
              </a:lnSpc>
            </a:pPr>
          </a:p>
          <a:p>
            <a:pPr algn="just">
              <a:lnSpc>
                <a:spcPts val="3139"/>
              </a:lnSpc>
            </a:pPr>
            <a:r>
              <a:rPr lang="en-US" sz="2242">
                <a:solidFill>
                  <a:srgbClr val="FFFFFF"/>
                </a:solidFill>
                <a:latin typeface="Times New Roman Bold"/>
              </a:rPr>
              <a:t>      V_Sql_Sel = "SELECT * FROM user_id WHERE password = %s AND user_name = %s"</a:t>
            </a:r>
          </a:p>
          <a:p>
            <a:pPr algn="just">
              <a:lnSpc>
                <a:spcPts val="3139"/>
              </a:lnSpc>
            </a:pPr>
            <a:r>
              <a:rPr lang="en-US" sz="2242">
                <a:solidFill>
                  <a:srgbClr val="FFFFFF"/>
                </a:solidFill>
                <a:latin typeface="Times New Roman Bold"/>
              </a:rPr>
              <a:t>      cur.execute(V_Sql_Sel, (passwd, name))</a:t>
            </a:r>
          </a:p>
          <a:p>
            <a:pPr algn="just">
              <a:lnSpc>
                <a:spcPts val="3139"/>
              </a:lnSpc>
            </a:pPr>
          </a:p>
          <a:p>
            <a:pPr algn="just">
              <a:lnSpc>
                <a:spcPts val="3139"/>
              </a:lnSpc>
            </a:pPr>
            <a:r>
              <a:rPr lang="en-US" sz="2242">
                <a:solidFill>
                  <a:srgbClr val="FFFFFF"/>
                </a:solidFill>
                <a:latin typeface="Times New Roman Bold"/>
              </a:rPr>
              <a:t>      if cur.fetchone() is None:</a:t>
            </a:r>
          </a:p>
          <a:p>
            <a:pPr algn="just">
              <a:lnSpc>
                <a:spcPts val="3139"/>
              </a:lnSpc>
            </a:pPr>
            <a:r>
              <a:rPr lang="en-US" sz="2242">
                <a:solidFill>
                  <a:srgbClr val="FFFFFF"/>
                </a:solidFill>
                <a:latin typeface="Times New Roman Bold"/>
              </a:rPr>
              <a:t>          print('Invalid username or password')</a:t>
            </a:r>
          </a:p>
          <a:p>
            <a:pPr algn="just">
              <a:lnSpc>
                <a:spcPts val="3139"/>
              </a:lnSpc>
            </a:pPr>
            <a:r>
              <a:rPr lang="en-US" sz="2242">
                <a:solidFill>
                  <a:srgbClr val="FFFFFF"/>
                </a:solidFill>
                <a:latin typeface="Times New Roman Bold"/>
              </a:rPr>
              <a:t>      else:</a:t>
            </a:r>
          </a:p>
          <a:p>
            <a:pPr algn="just">
              <a:lnSpc>
                <a:spcPts val="3139"/>
              </a:lnSpc>
            </a:pPr>
            <a:r>
              <a:rPr lang="en-US" sz="2242">
                <a:solidFill>
                  <a:srgbClr val="FFFFFF"/>
                </a:solidFill>
                <a:latin typeface="Times New Roman Bold"/>
              </a:rPr>
              <a:t>          while True:</a:t>
            </a:r>
          </a:p>
          <a:p>
            <a:pPr algn="just">
              <a:lnSpc>
                <a:spcPts val="3139"/>
              </a:lnSpc>
            </a:pPr>
            <a:r>
              <a:rPr lang="en-US" sz="2242">
                <a:solidFill>
                  <a:srgbClr val="FFFFFF"/>
                </a:solidFill>
                <a:latin typeface="Times New Roman Bold"/>
              </a:rPr>
              <a:t>              print('____________________________________________________________ ________WELCOME   TO    MATRIMONIAL  SERVICE____________________________________________')</a:t>
            </a:r>
          </a:p>
          <a:p>
            <a:pPr algn="just">
              <a:lnSpc>
                <a:spcPts val="3139"/>
              </a:lnSpc>
            </a:pPr>
            <a:r>
              <a:rPr lang="en-US" sz="2242">
                <a:solidFill>
                  <a:srgbClr val="FFFFFF"/>
                </a:solidFill>
                <a:latin typeface="Times New Roman Bold"/>
              </a:rPr>
              <a:t>              print("1. Provide details")</a:t>
            </a:r>
          </a:p>
          <a:p>
            <a:pPr algn="just">
              <a:lnSpc>
                <a:spcPts val="3139"/>
              </a:lnSpc>
            </a:pPr>
            <a:r>
              <a:rPr lang="en-US" sz="2242">
                <a:solidFill>
                  <a:srgbClr val="FFFFFF"/>
                </a:solidFill>
                <a:latin typeface="Times New Roman Bold"/>
              </a:rPr>
              <a:t>              print('2. In search of bridegroom')</a:t>
            </a:r>
          </a:p>
          <a:p>
            <a:pPr algn="just">
              <a:lnSpc>
                <a:spcPts val="3139"/>
              </a:lnSpc>
            </a:pPr>
          </a:p>
          <a:p>
            <a:pPr algn="just">
              <a:lnSpc>
                <a:spcPts val="3139"/>
              </a:lnSpc>
            </a:pPr>
            <a:r>
              <a:rPr lang="en-US" sz="2242">
                <a:solidFill>
                  <a:srgbClr val="FFFFFF"/>
                </a:solidFill>
                <a:latin typeface="Times New Roman Bold"/>
              </a:rPr>
              <a:t>              choice = int(input('Enter your choice:'))</a:t>
            </a:r>
          </a:p>
          <a:p>
            <a:pPr algn="just">
              <a:lnSpc>
                <a:spcPts val="3139"/>
              </a:lnSpc>
            </a:pPr>
          </a:p>
          <a:p>
            <a:pPr algn="just">
              <a:lnSpc>
                <a:spcPts val="3139"/>
              </a:lnSpc>
            </a:pPr>
            <a:r>
              <a:rPr lang="en-US" sz="2242">
                <a:solidFill>
                  <a:srgbClr val="FFFFFF"/>
                </a:solidFill>
                <a:latin typeface="Times New Roman Bold"/>
              </a:rPr>
              <a:t>              if choice == 1:</a:t>
            </a:r>
          </a:p>
          <a:p>
            <a:pPr algn="just">
              <a:lnSpc>
                <a:spcPts val="3139"/>
              </a:lnSpc>
            </a:pPr>
            <a:r>
              <a:rPr lang="en-US" sz="2242">
                <a:solidFill>
                  <a:srgbClr val="FFFFFF"/>
                </a:solidFill>
                <a:latin typeface="Times New Roman Bold"/>
              </a:rPr>
              <a:t>                  print('1. Male customer details')</a:t>
            </a:r>
          </a:p>
          <a:p>
            <a:pPr algn="just">
              <a:lnSpc>
                <a:spcPts val="3139"/>
              </a:lnSpc>
            </a:pPr>
            <a:r>
              <a:rPr lang="en-US" sz="2242">
                <a:solidFill>
                  <a:srgbClr val="FFFFFF"/>
                </a:solidFill>
                <a:latin typeface="Times New Roman Bold"/>
              </a:rPr>
              <a:t>                  print('2. Female customer details')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5533319" y="-9101"/>
            <a:ext cx="6153932" cy="1233261"/>
          </a:xfrm>
          <a:prstGeom prst="rect">
            <a:avLst/>
          </a:prstGeom>
        </p:spPr>
        <p:txBody>
          <a:bodyPr anchor="t" rtlCol="false" tIns="0" lIns="0" bIns="0" rIns="0">
            <a:spAutoFit/>
          </a:bodyPr>
          <a:lstStyle/>
          <a:p>
            <a:pPr algn="ctr">
              <a:lnSpc>
                <a:spcPts val="9006"/>
              </a:lnSpc>
              <a:spcBef>
                <a:spcPct val="0"/>
              </a:spcBef>
            </a:pPr>
            <a:r>
              <a:rPr lang="en-US" sz="6432">
                <a:solidFill>
                  <a:srgbClr val="FFFFFF"/>
                </a:solidFill>
                <a:latin typeface="Times New Roman Bold"/>
              </a:rPr>
              <a:t>SOURCE CODE</a:t>
            </a:r>
          </a:p>
        </p:txBody>
      </p:sp>
      <p:sp>
        <p:nvSpPr>
          <p:cNvPr name="TextBox 3" id="3"/>
          <p:cNvSpPr txBox="true"/>
          <p:nvPr/>
        </p:nvSpPr>
        <p:spPr>
          <a:xfrm rot="0">
            <a:off x="1962986" y="942975"/>
            <a:ext cx="14362027" cy="9186238"/>
          </a:xfrm>
          <a:prstGeom prst="rect">
            <a:avLst/>
          </a:prstGeom>
        </p:spPr>
        <p:txBody>
          <a:bodyPr anchor="t" rtlCol="false" tIns="0" lIns="0" bIns="0" rIns="0">
            <a:spAutoFit/>
          </a:bodyPr>
          <a:lstStyle/>
          <a:p>
            <a:pPr algn="just">
              <a:lnSpc>
                <a:spcPts val="2889"/>
              </a:lnSpc>
            </a:pPr>
          </a:p>
          <a:p>
            <a:pPr algn="just">
              <a:lnSpc>
                <a:spcPts val="2889"/>
              </a:lnSpc>
            </a:pPr>
            <a:r>
              <a:rPr lang="en-US" sz="2064">
                <a:solidFill>
                  <a:srgbClr val="FFFFFF"/>
                </a:solidFill>
                <a:latin typeface="Times New Roman Bold"/>
              </a:rPr>
              <a:t>                  gender_choice = int(input('Choose the gender:'))</a:t>
            </a:r>
          </a:p>
          <a:p>
            <a:pPr algn="just">
              <a:lnSpc>
                <a:spcPts val="2889"/>
              </a:lnSpc>
            </a:pPr>
          </a:p>
          <a:p>
            <a:pPr algn="just">
              <a:lnSpc>
                <a:spcPts val="2889"/>
              </a:lnSpc>
            </a:pPr>
            <a:r>
              <a:rPr lang="en-US" sz="2064">
                <a:solidFill>
                  <a:srgbClr val="FFFFFF"/>
                </a:solidFill>
                <a:latin typeface="Times New Roman Bold"/>
              </a:rPr>
              <a:t>                  if gender_choice == 1:</a:t>
            </a:r>
          </a:p>
          <a:p>
            <a:pPr algn="just">
              <a:lnSpc>
                <a:spcPts val="2889"/>
              </a:lnSpc>
            </a:pPr>
            <a:r>
              <a:rPr lang="en-US" sz="2064">
                <a:solidFill>
                  <a:srgbClr val="FFFFFF"/>
                </a:solidFill>
                <a:latin typeface="Times New Roman Bold"/>
              </a:rPr>
              <a:t>                      name = input('Enter the name:')</a:t>
            </a:r>
          </a:p>
          <a:p>
            <a:pPr algn="just">
              <a:lnSpc>
                <a:spcPts val="2889"/>
              </a:lnSpc>
            </a:pPr>
            <a:r>
              <a:rPr lang="en-US" sz="2064">
                <a:solidFill>
                  <a:srgbClr val="FFFFFF"/>
                </a:solidFill>
                <a:latin typeface="Times New Roman Bold"/>
              </a:rPr>
              <a:t>                      add = input('Enter the address:')</a:t>
            </a:r>
          </a:p>
          <a:p>
            <a:pPr algn="just">
              <a:lnSpc>
                <a:spcPts val="2889"/>
              </a:lnSpc>
            </a:pPr>
            <a:r>
              <a:rPr lang="en-US" sz="2064">
                <a:solidFill>
                  <a:srgbClr val="FFFFFF"/>
                </a:solidFill>
                <a:latin typeface="Times New Roman Bold"/>
              </a:rPr>
              <a:t>                      caste = input('Enter the caste:')</a:t>
            </a:r>
          </a:p>
          <a:p>
            <a:pPr algn="just">
              <a:lnSpc>
                <a:spcPts val="2889"/>
              </a:lnSpc>
            </a:pPr>
            <a:r>
              <a:rPr lang="en-US" sz="2064">
                <a:solidFill>
                  <a:srgbClr val="FFFFFF"/>
                </a:solidFill>
                <a:latin typeface="Times New Roman Bold"/>
              </a:rPr>
              <a:t>                      appearance = input('Enter the appearance:')</a:t>
            </a:r>
          </a:p>
          <a:p>
            <a:pPr algn="just">
              <a:lnSpc>
                <a:spcPts val="2889"/>
              </a:lnSpc>
            </a:pPr>
            <a:r>
              <a:rPr lang="en-US" sz="2064">
                <a:solidFill>
                  <a:srgbClr val="FFFFFF"/>
                </a:solidFill>
                <a:latin typeface="Times New Roman Bold"/>
              </a:rPr>
              <a:t>                      age = input('Enter the age:')</a:t>
            </a:r>
          </a:p>
          <a:p>
            <a:pPr algn="just">
              <a:lnSpc>
                <a:spcPts val="2889"/>
              </a:lnSpc>
            </a:pPr>
            <a:r>
              <a:rPr lang="en-US" sz="2064">
                <a:solidFill>
                  <a:srgbClr val="FFFFFF"/>
                </a:solidFill>
                <a:latin typeface="Times New Roman Bold"/>
              </a:rPr>
              <a:t>                      profession = input('Enter the profession:')</a:t>
            </a:r>
          </a:p>
          <a:p>
            <a:pPr algn="just">
              <a:lnSpc>
                <a:spcPts val="2889"/>
              </a:lnSpc>
            </a:pPr>
            <a:r>
              <a:rPr lang="en-US" sz="2064">
                <a:solidFill>
                  <a:srgbClr val="FFFFFF"/>
                </a:solidFill>
                <a:latin typeface="Times New Roman Bold"/>
              </a:rPr>
              <a:t>                      ph_no = input('Enter the phone number:')</a:t>
            </a:r>
          </a:p>
          <a:p>
            <a:pPr algn="just">
              <a:lnSpc>
                <a:spcPts val="2889"/>
              </a:lnSpc>
            </a:pPr>
          </a:p>
          <a:p>
            <a:pPr algn="just">
              <a:lnSpc>
                <a:spcPts val="2889"/>
              </a:lnSpc>
            </a:pPr>
            <a:r>
              <a:rPr lang="en-US" sz="2064">
                <a:solidFill>
                  <a:srgbClr val="FFFFFF"/>
                </a:solidFill>
                <a:latin typeface="Times New Roman Bold"/>
              </a:rPr>
              <a:t>                      sql_insert = "INSERT INTO boys_details VALUES (%s, %s, %s, %s, %s, %s, %s)"</a:t>
            </a:r>
          </a:p>
          <a:p>
            <a:pPr algn="just">
              <a:lnSpc>
                <a:spcPts val="2889"/>
              </a:lnSpc>
            </a:pPr>
            <a:r>
              <a:rPr lang="en-US" sz="2064">
                <a:solidFill>
                  <a:srgbClr val="FFFFFF"/>
                </a:solidFill>
                <a:latin typeface="Times New Roman Bold"/>
              </a:rPr>
              <a:t>                      cur.execute(sql_insert, (name, add, caste, age, appearance, profession, ph_no))</a:t>
            </a:r>
          </a:p>
          <a:p>
            <a:pPr algn="just">
              <a:lnSpc>
                <a:spcPts val="2889"/>
              </a:lnSpc>
            </a:pPr>
            <a:r>
              <a:rPr lang="en-US" sz="2064">
                <a:solidFill>
                  <a:srgbClr val="FFFFFF"/>
                </a:solidFill>
                <a:latin typeface="Times New Roman Bold"/>
              </a:rPr>
              <a:t>                      conn.commit()</a:t>
            </a:r>
          </a:p>
          <a:p>
            <a:pPr algn="just">
              <a:lnSpc>
                <a:spcPts val="2889"/>
              </a:lnSpc>
            </a:pPr>
            <a:r>
              <a:rPr lang="en-US" sz="2064">
                <a:solidFill>
                  <a:srgbClr val="FFFFFF"/>
                </a:solidFill>
                <a:latin typeface="Times New Roman Bold"/>
              </a:rPr>
              <a:t>                      print('Data inserted')</a:t>
            </a:r>
          </a:p>
          <a:p>
            <a:pPr algn="just">
              <a:lnSpc>
                <a:spcPts val="2889"/>
              </a:lnSpc>
            </a:pPr>
          </a:p>
          <a:p>
            <a:pPr algn="just">
              <a:lnSpc>
                <a:spcPts val="2889"/>
              </a:lnSpc>
            </a:pPr>
            <a:r>
              <a:rPr lang="en-US" sz="2064">
                <a:solidFill>
                  <a:srgbClr val="FFFFFF"/>
                </a:solidFill>
                <a:latin typeface="Times New Roman Bold"/>
              </a:rPr>
              <a:t>                  elif gender_choice == 2:</a:t>
            </a:r>
          </a:p>
          <a:p>
            <a:pPr algn="just">
              <a:lnSpc>
                <a:spcPts val="2889"/>
              </a:lnSpc>
            </a:pPr>
            <a:r>
              <a:rPr lang="en-US" sz="2064">
                <a:solidFill>
                  <a:srgbClr val="FFFFFF"/>
                </a:solidFill>
                <a:latin typeface="Times New Roman Bold"/>
              </a:rPr>
              <a:t>                      name = input('Enter the name:')</a:t>
            </a:r>
          </a:p>
          <a:p>
            <a:pPr algn="just">
              <a:lnSpc>
                <a:spcPts val="2889"/>
              </a:lnSpc>
            </a:pPr>
            <a:r>
              <a:rPr lang="en-US" sz="2064">
                <a:solidFill>
                  <a:srgbClr val="FFFFFF"/>
                </a:solidFill>
                <a:latin typeface="Times New Roman Bold"/>
              </a:rPr>
              <a:t>                      add = input('Enter the address:')</a:t>
            </a:r>
          </a:p>
          <a:p>
            <a:pPr algn="just">
              <a:lnSpc>
                <a:spcPts val="2889"/>
              </a:lnSpc>
            </a:pPr>
            <a:r>
              <a:rPr lang="en-US" sz="2064">
                <a:solidFill>
                  <a:srgbClr val="FFFFFF"/>
                </a:solidFill>
                <a:latin typeface="Times New Roman Bold"/>
              </a:rPr>
              <a:t>                      caste = input('Enter the caste:')</a:t>
            </a:r>
          </a:p>
          <a:p>
            <a:pPr algn="just">
              <a:lnSpc>
                <a:spcPts val="2889"/>
              </a:lnSpc>
            </a:pPr>
            <a:r>
              <a:rPr lang="en-US" sz="2064">
                <a:solidFill>
                  <a:srgbClr val="FFFFFF"/>
                </a:solidFill>
                <a:latin typeface="Times New Roman Bold"/>
              </a:rPr>
              <a:t>                      appearance = input('Enter the appearance:')</a:t>
            </a:r>
          </a:p>
          <a:p>
            <a:pPr algn="just">
              <a:lnSpc>
                <a:spcPts val="2889"/>
              </a:lnSpc>
            </a:pPr>
            <a:r>
              <a:rPr lang="en-US" sz="2064">
                <a:solidFill>
                  <a:srgbClr val="FFFFFF"/>
                </a:solidFill>
                <a:latin typeface="Times New Roman Bold"/>
              </a:rPr>
              <a:t>                      age = input('Enter the age:')</a:t>
            </a:r>
          </a:p>
          <a:p>
            <a:pPr algn="just">
              <a:lnSpc>
                <a:spcPts val="2889"/>
              </a:lnSpc>
            </a:pPr>
            <a:r>
              <a:rPr lang="en-US" sz="2064">
                <a:solidFill>
                  <a:srgbClr val="FFFFFF"/>
                </a:solidFill>
                <a:latin typeface="Times New Roman Bold"/>
              </a:rPr>
              <a:t>                      profession = input('Enter the profession:')</a:t>
            </a:r>
          </a:p>
          <a:p>
            <a:pPr algn="just">
              <a:lnSpc>
                <a:spcPts val="2889"/>
              </a:lnSpc>
            </a:pPr>
            <a:r>
              <a:rPr lang="en-US" sz="2064">
                <a:solidFill>
                  <a:srgbClr val="FFFFFF"/>
                </a:solidFill>
                <a:latin typeface="Times New Roman Bold"/>
              </a:rPr>
              <a:t>                      ph_no = input('Enter the phone number:')</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5533319" y="-9101"/>
            <a:ext cx="6153932" cy="1233261"/>
          </a:xfrm>
          <a:prstGeom prst="rect">
            <a:avLst/>
          </a:prstGeom>
        </p:spPr>
        <p:txBody>
          <a:bodyPr anchor="t" rtlCol="false" tIns="0" lIns="0" bIns="0" rIns="0">
            <a:spAutoFit/>
          </a:bodyPr>
          <a:lstStyle/>
          <a:p>
            <a:pPr algn="ctr">
              <a:lnSpc>
                <a:spcPts val="9006"/>
              </a:lnSpc>
              <a:spcBef>
                <a:spcPct val="0"/>
              </a:spcBef>
            </a:pPr>
            <a:r>
              <a:rPr lang="en-US" sz="6432">
                <a:solidFill>
                  <a:srgbClr val="FFFFFF"/>
                </a:solidFill>
                <a:latin typeface="Times New Roman Bold"/>
              </a:rPr>
              <a:t>SOURCE CODE</a:t>
            </a:r>
          </a:p>
        </p:txBody>
      </p:sp>
      <p:sp>
        <p:nvSpPr>
          <p:cNvPr name="TextBox 3" id="3"/>
          <p:cNvSpPr txBox="true"/>
          <p:nvPr/>
        </p:nvSpPr>
        <p:spPr>
          <a:xfrm rot="0">
            <a:off x="1028700" y="1477657"/>
            <a:ext cx="17631873" cy="8022561"/>
          </a:xfrm>
          <a:prstGeom prst="rect">
            <a:avLst/>
          </a:prstGeom>
        </p:spPr>
        <p:txBody>
          <a:bodyPr anchor="t" rtlCol="false" tIns="0" lIns="0" bIns="0" rIns="0">
            <a:spAutoFit/>
          </a:bodyPr>
          <a:lstStyle/>
          <a:p>
            <a:pPr algn="l">
              <a:lnSpc>
                <a:spcPts val="3356"/>
              </a:lnSpc>
              <a:spcBef>
                <a:spcPct val="0"/>
              </a:spcBef>
            </a:pPr>
            <a:r>
              <a:rPr lang="en-US" sz="2397">
                <a:solidFill>
                  <a:srgbClr val="FFFFFF"/>
                </a:solidFill>
                <a:latin typeface="Times New Roman Bold"/>
              </a:rPr>
              <a:t>  sql_insert = "INSERT INTO girls_details VALUES (%s, %s, %s, %s, %s, %s, %s)"</a:t>
            </a:r>
          </a:p>
          <a:p>
            <a:pPr algn="l">
              <a:lnSpc>
                <a:spcPts val="3356"/>
              </a:lnSpc>
              <a:spcBef>
                <a:spcPct val="0"/>
              </a:spcBef>
            </a:pPr>
            <a:r>
              <a:rPr lang="en-US" sz="2397">
                <a:solidFill>
                  <a:srgbClr val="FFFFFF"/>
                </a:solidFill>
                <a:latin typeface="Times New Roman Bold"/>
              </a:rPr>
              <a:t>                      cur.execute(sql_insert, (name, add, caste, age, appearance, profession, ph_no))</a:t>
            </a:r>
          </a:p>
          <a:p>
            <a:pPr algn="l">
              <a:lnSpc>
                <a:spcPts val="3356"/>
              </a:lnSpc>
              <a:spcBef>
                <a:spcPct val="0"/>
              </a:spcBef>
            </a:pPr>
            <a:r>
              <a:rPr lang="en-US" sz="2397">
                <a:solidFill>
                  <a:srgbClr val="FFFFFF"/>
                </a:solidFill>
                <a:latin typeface="Times New Roman Bold"/>
              </a:rPr>
              <a:t>                      conn.commit()</a:t>
            </a:r>
          </a:p>
          <a:p>
            <a:pPr algn="l">
              <a:lnSpc>
                <a:spcPts val="3356"/>
              </a:lnSpc>
              <a:spcBef>
                <a:spcPct val="0"/>
              </a:spcBef>
            </a:pPr>
            <a:r>
              <a:rPr lang="en-US" sz="2397">
                <a:solidFill>
                  <a:srgbClr val="FFFFFF"/>
                </a:solidFill>
                <a:latin typeface="Times New Roman Bold"/>
              </a:rPr>
              <a:t>                      print('Details are successfully inserted')</a:t>
            </a:r>
          </a:p>
          <a:p>
            <a:pPr algn="l">
              <a:lnSpc>
                <a:spcPts val="3356"/>
              </a:lnSpc>
              <a:spcBef>
                <a:spcPct val="0"/>
              </a:spcBef>
            </a:pPr>
          </a:p>
          <a:p>
            <a:pPr algn="l">
              <a:lnSpc>
                <a:spcPts val="3356"/>
              </a:lnSpc>
              <a:spcBef>
                <a:spcPct val="0"/>
              </a:spcBef>
            </a:pPr>
            <a:r>
              <a:rPr lang="en-US" sz="2397">
                <a:solidFill>
                  <a:srgbClr val="FFFFFF"/>
                </a:solidFill>
                <a:latin typeface="Times New Roman Bold"/>
              </a:rPr>
              <a:t>              elif choice == 2:</a:t>
            </a:r>
          </a:p>
          <a:p>
            <a:pPr algn="l">
              <a:lnSpc>
                <a:spcPts val="3356"/>
              </a:lnSpc>
              <a:spcBef>
                <a:spcPct val="0"/>
              </a:spcBef>
            </a:pPr>
            <a:r>
              <a:rPr lang="en-US" sz="2397">
                <a:solidFill>
                  <a:srgbClr val="FFFFFF"/>
                </a:solidFill>
                <a:latin typeface="Times New Roman Bold"/>
              </a:rPr>
              <a:t>                  print('3. Handsome Bride')</a:t>
            </a:r>
          </a:p>
          <a:p>
            <a:pPr algn="l">
              <a:lnSpc>
                <a:spcPts val="3356"/>
              </a:lnSpc>
              <a:spcBef>
                <a:spcPct val="0"/>
              </a:spcBef>
            </a:pPr>
            <a:r>
              <a:rPr lang="en-US" sz="2397">
                <a:solidFill>
                  <a:srgbClr val="FFFFFF"/>
                </a:solidFill>
                <a:latin typeface="Times New Roman Bold"/>
              </a:rPr>
              <a:t>                  print('4. Beautiful Groom')</a:t>
            </a:r>
          </a:p>
          <a:p>
            <a:pPr algn="l">
              <a:lnSpc>
                <a:spcPts val="3356"/>
              </a:lnSpc>
              <a:spcBef>
                <a:spcPct val="0"/>
              </a:spcBef>
            </a:pPr>
          </a:p>
          <a:p>
            <a:pPr algn="l">
              <a:lnSpc>
                <a:spcPts val="3356"/>
              </a:lnSpc>
              <a:spcBef>
                <a:spcPct val="0"/>
              </a:spcBef>
            </a:pPr>
            <a:r>
              <a:rPr lang="en-US" sz="2397">
                <a:solidFill>
                  <a:srgbClr val="FFFFFF"/>
                </a:solidFill>
                <a:latin typeface="Times New Roman Bold"/>
              </a:rPr>
              <a:t>                  search_choice = int(input('Enter the choice:'))</a:t>
            </a:r>
          </a:p>
          <a:p>
            <a:pPr algn="l">
              <a:lnSpc>
                <a:spcPts val="3356"/>
              </a:lnSpc>
              <a:spcBef>
                <a:spcPct val="0"/>
              </a:spcBef>
            </a:pPr>
          </a:p>
          <a:p>
            <a:pPr algn="l">
              <a:lnSpc>
                <a:spcPts val="3356"/>
              </a:lnSpc>
              <a:spcBef>
                <a:spcPct val="0"/>
              </a:spcBef>
            </a:pPr>
            <a:r>
              <a:rPr lang="en-US" sz="2397">
                <a:solidFill>
                  <a:srgbClr val="FFFFFF"/>
                </a:solidFill>
                <a:latin typeface="Times New Roman Bold"/>
              </a:rPr>
              <a:t>                  if search_choice == 3:</a:t>
            </a:r>
          </a:p>
          <a:p>
            <a:pPr algn="l">
              <a:lnSpc>
                <a:spcPts val="3356"/>
              </a:lnSpc>
              <a:spcBef>
                <a:spcPct val="0"/>
              </a:spcBef>
            </a:pPr>
            <a:r>
              <a:rPr lang="en-US" sz="2397">
                <a:solidFill>
                  <a:srgbClr val="FFFFFF"/>
                </a:solidFill>
                <a:latin typeface="Times New Roman Bold"/>
              </a:rPr>
              <a:t>                      prof = input('Enter the profession:')</a:t>
            </a:r>
          </a:p>
          <a:p>
            <a:pPr algn="l">
              <a:lnSpc>
                <a:spcPts val="3356"/>
              </a:lnSpc>
              <a:spcBef>
                <a:spcPct val="0"/>
              </a:spcBef>
            </a:pPr>
            <a:r>
              <a:rPr lang="en-US" sz="2397">
                <a:solidFill>
                  <a:srgbClr val="FFFFFF"/>
                </a:solidFill>
                <a:latin typeface="Times New Roman Bold"/>
              </a:rPr>
              <a:t>                      c1.execute("SELECT * FROM boys_details WHERE profession = %s", (prof,))</a:t>
            </a:r>
          </a:p>
          <a:p>
            <a:pPr algn="l">
              <a:lnSpc>
                <a:spcPts val="3356"/>
              </a:lnSpc>
              <a:spcBef>
                <a:spcPct val="0"/>
              </a:spcBef>
            </a:pPr>
            <a:r>
              <a:rPr lang="en-US" sz="2397">
                <a:solidFill>
                  <a:srgbClr val="FFFFFF"/>
                </a:solidFill>
                <a:latin typeface="Times New Roman Bold"/>
              </a:rPr>
              <a:t>                      data = c1.fetchall()</a:t>
            </a:r>
          </a:p>
          <a:p>
            <a:pPr algn="l">
              <a:lnSpc>
                <a:spcPts val="3356"/>
              </a:lnSpc>
              <a:spcBef>
                <a:spcPct val="0"/>
              </a:spcBef>
            </a:pPr>
            <a:r>
              <a:rPr lang="en-US" sz="2397">
                <a:solidFill>
                  <a:srgbClr val="FFFFFF"/>
                </a:solidFill>
                <a:latin typeface="Times New Roman Bold"/>
              </a:rPr>
              <a:t>                      print("name\t\t address\t\t caste\t\t  appearance\t\t  age\t\t  profession\t\t phone_no \t\t ")</a:t>
            </a:r>
          </a:p>
          <a:p>
            <a:pPr algn="l">
              <a:lnSpc>
                <a:spcPts val="3356"/>
              </a:lnSpc>
              <a:spcBef>
                <a:spcPct val="0"/>
              </a:spcBef>
            </a:pPr>
            <a:r>
              <a:rPr lang="en-US" sz="2397">
                <a:solidFill>
                  <a:srgbClr val="FFFFFF"/>
                </a:solidFill>
                <a:latin typeface="Times New Roman Bold"/>
              </a:rPr>
              <a:t>                      for row in data:</a:t>
            </a:r>
          </a:p>
          <a:p>
            <a:pPr algn="l">
              <a:lnSpc>
                <a:spcPts val="3356"/>
              </a:lnSpc>
              <a:spcBef>
                <a:spcPct val="0"/>
              </a:spcBef>
            </a:pPr>
            <a:r>
              <a:rPr lang="en-US" sz="2397">
                <a:solidFill>
                  <a:srgbClr val="FFFFFF"/>
                </a:solidFill>
                <a:latin typeface="Times New Roman Bold"/>
              </a:rPr>
              <a:t>                          print(*row, sep='\t\t')</a:t>
            </a:r>
          </a:p>
          <a:p>
            <a:pPr algn="l">
              <a:lnSpc>
                <a:spcPts val="3356"/>
              </a:lnSpc>
              <a:spcBef>
                <a:spcPct val="0"/>
              </a:spcBef>
            </a:pPr>
            <a:r>
              <a:rPr lang="en-US" sz="2397">
                <a:solidFill>
                  <a:srgbClr val="FFFFFF"/>
                </a:solidFill>
                <a:latin typeface="Times New Roman Bold"/>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DAGF9lNzbYI</dc:identifier>
  <dcterms:modified xsi:type="dcterms:W3CDTF">2011-08-01T06:04:30Z</dcterms:modified>
  <cp:revision>1</cp:revision>
  <dc:title>Black White Photo-centric  Financial Technology (Fintech) Technology Presentation</dc:title>
</cp:coreProperties>
</file>