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6"/>
  </p:notesMasterIdLst>
  <p:sldIdLst>
    <p:sldId id="256" r:id="rId2"/>
    <p:sldId id="257" r:id="rId3"/>
    <p:sldId id="368" r:id="rId4"/>
    <p:sldId id="369" r:id="rId5"/>
    <p:sldId id="370" r:id="rId6"/>
    <p:sldId id="379" r:id="rId7"/>
    <p:sldId id="372" r:id="rId8"/>
    <p:sldId id="373" r:id="rId9"/>
    <p:sldId id="374" r:id="rId10"/>
    <p:sldId id="380" r:id="rId11"/>
    <p:sldId id="376" r:id="rId12"/>
    <p:sldId id="375" r:id="rId13"/>
    <p:sldId id="377" r:id="rId14"/>
    <p:sldId id="37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2" d="100"/>
          <a:sy n="92" d="100"/>
        </p:scale>
        <p:origin x="66" y="3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9E05D0-A421-4EF3-8512-AD1148C82550}" type="datetimeFigureOut">
              <a:rPr lang="en-IN" smtClean="0"/>
              <a:t>08-05-2025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1C5D9F-5FDD-4E04-AD07-37773298FBF3}" type="slidenum">
              <a:rPr lang="en-IN" smtClean="0"/>
              <a:t>‹#›</a:t>
            </a:fld>
            <a:endParaRPr lang="en-IN"/>
          </a:p>
        </p:txBody>
      </p:sp>
    </p:spTree>
    <p:extLst>
      <p:ext uri="{BB962C8B-B14F-4D97-AF65-F5344CB8AC3E}">
        <p14:creationId xmlns:p14="http://schemas.microsoft.com/office/powerpoint/2010/main" val="8096676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AutoShape 7">
            <a:extLst>
              <a:ext uri="{FF2B5EF4-FFF2-40B4-BE49-F238E27FC236}">
                <a16:creationId xmlns:a16="http://schemas.microsoft.com/office/drawing/2014/main" id="{8D13192D-1816-F03A-9AF1-BBA902A8A17D}"/>
              </a:ext>
            </a:extLst>
          </p:cNvPr>
          <p:cNvSpPr>
            <a:spLocks noChangeArrowheads="1"/>
          </p:cNvSpPr>
          <p:nvPr/>
        </p:nvSpPr>
        <p:spPr bwMode="auto">
          <a:xfrm>
            <a:off x="914400" y="2393950"/>
            <a:ext cx="10363200" cy="109538"/>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IN" sz="1800"/>
          </a:p>
        </p:txBody>
      </p:sp>
      <p:sp>
        <p:nvSpPr>
          <p:cNvPr id="5122" name="Rectangle 2"/>
          <p:cNvSpPr>
            <a:spLocks noGrp="1" noChangeArrowheads="1"/>
          </p:cNvSpPr>
          <p:nvPr>
            <p:ph type="ctrTitle"/>
          </p:nvPr>
        </p:nvSpPr>
        <p:spPr>
          <a:xfrm>
            <a:off x="914400" y="990600"/>
            <a:ext cx="10363200" cy="1371600"/>
          </a:xfrm>
        </p:spPr>
        <p:txBody>
          <a:bodyPr/>
          <a:lstStyle>
            <a:lvl1pPr>
              <a:defRPr sz="4000"/>
            </a:lvl1pPr>
          </a:lstStyle>
          <a:p>
            <a:r>
              <a:rPr lang="en-US"/>
              <a:t>Click to edit Master title style</a:t>
            </a:r>
          </a:p>
        </p:txBody>
      </p:sp>
      <p:sp>
        <p:nvSpPr>
          <p:cNvPr id="5123" name="Rectangle 3"/>
          <p:cNvSpPr>
            <a:spLocks noGrp="1" noChangeArrowheads="1"/>
          </p:cNvSpPr>
          <p:nvPr>
            <p:ph type="subTitle" idx="1"/>
          </p:nvPr>
        </p:nvSpPr>
        <p:spPr>
          <a:xfrm>
            <a:off x="1930400" y="3429000"/>
            <a:ext cx="9347200" cy="1600200"/>
          </a:xfrm>
        </p:spPr>
        <p:txBody>
          <a:bodyPr/>
          <a:lstStyle>
            <a:lvl1pPr marL="0" indent="0">
              <a:buFont typeface="Wingdings" pitchFamily="2" charset="2"/>
              <a:buNone/>
              <a:defRPr sz="2800"/>
            </a:lvl1pPr>
          </a:lstStyle>
          <a:p>
            <a:r>
              <a:rPr lang="en-US"/>
              <a:t>Click to edit Master subtitle style</a:t>
            </a:r>
          </a:p>
        </p:txBody>
      </p:sp>
      <p:sp>
        <p:nvSpPr>
          <p:cNvPr id="3" name="Date Placeholder 2">
            <a:extLst>
              <a:ext uri="{FF2B5EF4-FFF2-40B4-BE49-F238E27FC236}">
                <a16:creationId xmlns:a16="http://schemas.microsoft.com/office/drawing/2014/main" id="{814B6A37-AD04-C654-AC92-D9CC3ADF0A51}"/>
              </a:ext>
            </a:extLst>
          </p:cNvPr>
          <p:cNvSpPr>
            <a:spLocks noGrp="1" noChangeArrowheads="1"/>
          </p:cNvSpPr>
          <p:nvPr>
            <p:ph type="dt" sz="half" idx="10"/>
          </p:nvPr>
        </p:nvSpPr>
        <p:spPr>
          <a:xfrm>
            <a:off x="914400" y="6248400"/>
            <a:ext cx="2540000" cy="457200"/>
          </a:xfrm>
        </p:spPr>
        <p:txBody>
          <a:bodyPr/>
          <a:lstStyle>
            <a:lvl1pPr>
              <a:defRPr/>
            </a:lvl1pPr>
          </a:lstStyle>
          <a:p>
            <a:pPr>
              <a:defRPr/>
            </a:pPr>
            <a:r>
              <a:rPr lang="en-US"/>
              <a:t>Second Review</a:t>
            </a:r>
          </a:p>
        </p:txBody>
      </p:sp>
      <p:sp>
        <p:nvSpPr>
          <p:cNvPr id="4" name="Footer Placeholder 3">
            <a:extLst>
              <a:ext uri="{FF2B5EF4-FFF2-40B4-BE49-F238E27FC236}">
                <a16:creationId xmlns:a16="http://schemas.microsoft.com/office/drawing/2014/main" id="{EE58272B-7D6B-F3CE-953F-1079FFA8D80E}"/>
              </a:ext>
            </a:extLst>
          </p:cNvPr>
          <p:cNvSpPr>
            <a:spLocks noGrp="1" noChangeArrowheads="1"/>
          </p:cNvSpPr>
          <p:nvPr>
            <p:ph type="ftr" sz="quarter" idx="11"/>
          </p:nvPr>
        </p:nvSpPr>
        <p:spPr>
          <a:xfrm>
            <a:off x="4165600" y="6248400"/>
            <a:ext cx="3860800" cy="457200"/>
          </a:xfrm>
        </p:spPr>
        <p:txBody>
          <a:bodyPr/>
          <a:lstStyle>
            <a:lvl1pPr>
              <a:defRPr/>
            </a:lvl1pPr>
          </a:lstStyle>
          <a:p>
            <a:pPr>
              <a:defRPr/>
            </a:pPr>
            <a:r>
              <a:rPr lang="en-US"/>
              <a:t>Department of Computer Science and Engineering</a:t>
            </a:r>
          </a:p>
        </p:txBody>
      </p:sp>
      <p:sp>
        <p:nvSpPr>
          <p:cNvPr id="5" name="Slide Number Placeholder 4">
            <a:extLst>
              <a:ext uri="{FF2B5EF4-FFF2-40B4-BE49-F238E27FC236}">
                <a16:creationId xmlns:a16="http://schemas.microsoft.com/office/drawing/2014/main" id="{E55F3314-4EF0-936B-77EE-175E9EF6B55B}"/>
              </a:ext>
            </a:extLst>
          </p:cNvPr>
          <p:cNvSpPr>
            <a:spLocks noGrp="1" noChangeArrowheads="1"/>
          </p:cNvSpPr>
          <p:nvPr>
            <p:ph type="sldNum" sz="quarter" idx="12"/>
          </p:nvPr>
        </p:nvSpPr>
        <p:spPr>
          <a:xfrm>
            <a:off x="8737600" y="6248400"/>
            <a:ext cx="2540000" cy="457200"/>
          </a:xfrm>
        </p:spPr>
        <p:txBody>
          <a:bodyPr/>
          <a:lstStyle>
            <a:lvl1pPr>
              <a:defRPr smtClean="0"/>
            </a:lvl1pPr>
          </a:lstStyle>
          <a:p>
            <a:pPr>
              <a:defRPr/>
            </a:pPr>
            <a:fld id="{D8F95DA7-9E0E-467D-A139-0471DC1777CB}" type="slidenum">
              <a:rPr lang="en-US" altLang="en-US"/>
              <a:pPr>
                <a:defRPr/>
              </a:pPr>
              <a:t>‹#›</a:t>
            </a:fld>
            <a:endParaRPr lang="en-US" altLang="en-US"/>
          </a:p>
        </p:txBody>
      </p:sp>
    </p:spTree>
    <p:extLst>
      <p:ext uri="{BB962C8B-B14F-4D97-AF65-F5344CB8AC3E}">
        <p14:creationId xmlns:p14="http://schemas.microsoft.com/office/powerpoint/2010/main" val="1750965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DE0854C1-7207-EF75-A61A-B4AF54A5D723}"/>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5" name="Rectangle 7">
            <a:extLst>
              <a:ext uri="{FF2B5EF4-FFF2-40B4-BE49-F238E27FC236}">
                <a16:creationId xmlns:a16="http://schemas.microsoft.com/office/drawing/2014/main" id="{023D97B6-49D4-67F3-668F-9724FD35233F}"/>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EE4FA587-585B-1C1F-066D-B211962B0DB9}"/>
              </a:ext>
            </a:extLst>
          </p:cNvPr>
          <p:cNvSpPr>
            <a:spLocks noGrp="1" noChangeArrowheads="1"/>
          </p:cNvSpPr>
          <p:nvPr>
            <p:ph type="sldNum" sz="quarter" idx="12"/>
          </p:nvPr>
        </p:nvSpPr>
        <p:spPr>
          <a:ln/>
        </p:spPr>
        <p:txBody>
          <a:bodyPr/>
          <a:lstStyle>
            <a:lvl1pPr>
              <a:defRPr/>
            </a:lvl1pPr>
          </a:lstStyle>
          <a:p>
            <a:pPr>
              <a:defRPr/>
            </a:pPr>
            <a:fld id="{5367E6EB-B6CA-430B-8761-75C737CF7AF1}" type="slidenum">
              <a:rPr lang="en-US" altLang="en-US"/>
              <a:pPr>
                <a:defRPr/>
              </a:pPr>
              <a:t>‹#›</a:t>
            </a:fld>
            <a:endParaRPr lang="en-US" altLang="en-US"/>
          </a:p>
        </p:txBody>
      </p:sp>
    </p:spTree>
    <p:extLst>
      <p:ext uri="{BB962C8B-B14F-4D97-AF65-F5344CB8AC3E}">
        <p14:creationId xmlns:p14="http://schemas.microsoft.com/office/powerpoint/2010/main" val="1939476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5118" y="304800"/>
            <a:ext cx="2669116"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55651" y="304800"/>
            <a:ext cx="7806267"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E1D0F6A3-93FF-6A17-402C-31256BC45713}"/>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5" name="Rectangle 7">
            <a:extLst>
              <a:ext uri="{FF2B5EF4-FFF2-40B4-BE49-F238E27FC236}">
                <a16:creationId xmlns:a16="http://schemas.microsoft.com/office/drawing/2014/main" id="{FB63A9F3-AD04-ED6E-E628-12170F70CE75}"/>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01BD68DD-46F8-E148-C9DD-BDF1256D37AB}"/>
              </a:ext>
            </a:extLst>
          </p:cNvPr>
          <p:cNvSpPr>
            <a:spLocks noGrp="1" noChangeArrowheads="1"/>
          </p:cNvSpPr>
          <p:nvPr>
            <p:ph type="sldNum" sz="quarter" idx="12"/>
          </p:nvPr>
        </p:nvSpPr>
        <p:spPr>
          <a:ln/>
        </p:spPr>
        <p:txBody>
          <a:bodyPr/>
          <a:lstStyle>
            <a:lvl1pPr>
              <a:defRPr/>
            </a:lvl1pPr>
          </a:lstStyle>
          <a:p>
            <a:pPr>
              <a:defRPr/>
            </a:pPr>
            <a:fld id="{3031276A-AAE7-4DAF-B5DC-CD9EE96B703D}" type="slidenum">
              <a:rPr lang="en-US" altLang="en-US"/>
              <a:pPr>
                <a:defRPr/>
              </a:pPr>
              <a:t>‹#›</a:t>
            </a:fld>
            <a:endParaRPr lang="en-US" altLang="en-US"/>
          </a:p>
        </p:txBody>
      </p:sp>
    </p:spTree>
    <p:extLst>
      <p:ext uri="{BB962C8B-B14F-4D97-AF65-F5344CB8AC3E}">
        <p14:creationId xmlns:p14="http://schemas.microsoft.com/office/powerpoint/2010/main" val="2788195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4A88B164-965D-9E09-9E7D-16374A9EADDD}"/>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5" name="Rectangle 7">
            <a:extLst>
              <a:ext uri="{FF2B5EF4-FFF2-40B4-BE49-F238E27FC236}">
                <a16:creationId xmlns:a16="http://schemas.microsoft.com/office/drawing/2014/main" id="{EE044AE8-B23C-D8C6-4D87-EADCB1C0F02B}"/>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BE04F0FC-AAC5-064C-CDAD-FF80D73B3853}"/>
              </a:ext>
            </a:extLst>
          </p:cNvPr>
          <p:cNvSpPr>
            <a:spLocks noGrp="1" noChangeArrowheads="1"/>
          </p:cNvSpPr>
          <p:nvPr>
            <p:ph type="sldNum" sz="quarter" idx="12"/>
          </p:nvPr>
        </p:nvSpPr>
        <p:spPr>
          <a:ln/>
        </p:spPr>
        <p:txBody>
          <a:bodyPr/>
          <a:lstStyle>
            <a:lvl1pPr>
              <a:defRPr/>
            </a:lvl1pPr>
          </a:lstStyle>
          <a:p>
            <a:pPr>
              <a:defRPr/>
            </a:pPr>
            <a:fld id="{BDC2143B-610F-499C-A392-DFFBE135A7B2}" type="slidenum">
              <a:rPr lang="en-US" altLang="en-US"/>
              <a:pPr>
                <a:defRPr/>
              </a:pPr>
              <a:t>‹#›</a:t>
            </a:fld>
            <a:endParaRPr lang="en-US" altLang="en-US"/>
          </a:p>
        </p:txBody>
      </p:sp>
    </p:spTree>
    <p:extLst>
      <p:ext uri="{BB962C8B-B14F-4D97-AF65-F5344CB8AC3E}">
        <p14:creationId xmlns:p14="http://schemas.microsoft.com/office/powerpoint/2010/main" val="2422674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a:extLst>
              <a:ext uri="{FF2B5EF4-FFF2-40B4-BE49-F238E27FC236}">
                <a16:creationId xmlns:a16="http://schemas.microsoft.com/office/drawing/2014/main" id="{9E3D50AC-D896-487B-A964-4F2362A2FCEC}"/>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5" name="Rectangle 7">
            <a:extLst>
              <a:ext uri="{FF2B5EF4-FFF2-40B4-BE49-F238E27FC236}">
                <a16:creationId xmlns:a16="http://schemas.microsoft.com/office/drawing/2014/main" id="{1860975C-7E6F-6BD7-97FB-B68EFA315FE1}"/>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925DB3BD-FB8F-C610-9A37-B3ADF214A3E4}"/>
              </a:ext>
            </a:extLst>
          </p:cNvPr>
          <p:cNvSpPr>
            <a:spLocks noGrp="1" noChangeArrowheads="1"/>
          </p:cNvSpPr>
          <p:nvPr>
            <p:ph type="sldNum" sz="quarter" idx="12"/>
          </p:nvPr>
        </p:nvSpPr>
        <p:spPr>
          <a:ln/>
        </p:spPr>
        <p:txBody>
          <a:bodyPr/>
          <a:lstStyle>
            <a:lvl1pPr>
              <a:defRPr/>
            </a:lvl1pPr>
          </a:lstStyle>
          <a:p>
            <a:pPr>
              <a:defRPr/>
            </a:pPr>
            <a:fld id="{575C213C-AC18-4D5A-BA73-4550FF50B842}" type="slidenum">
              <a:rPr lang="en-US" altLang="en-US"/>
              <a:pPr>
                <a:defRPr/>
              </a:pPr>
              <a:t>‹#›</a:t>
            </a:fld>
            <a:endParaRPr lang="en-US" altLang="en-US"/>
          </a:p>
        </p:txBody>
      </p:sp>
    </p:spTree>
    <p:extLst>
      <p:ext uri="{BB962C8B-B14F-4D97-AF65-F5344CB8AC3E}">
        <p14:creationId xmlns:p14="http://schemas.microsoft.com/office/powerpoint/2010/main" val="1543545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556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12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a:extLst>
              <a:ext uri="{FF2B5EF4-FFF2-40B4-BE49-F238E27FC236}">
                <a16:creationId xmlns:a16="http://schemas.microsoft.com/office/drawing/2014/main" id="{1CC1F139-34C5-A295-F629-88EF76019A55}"/>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6" name="Rectangle 7">
            <a:extLst>
              <a:ext uri="{FF2B5EF4-FFF2-40B4-BE49-F238E27FC236}">
                <a16:creationId xmlns:a16="http://schemas.microsoft.com/office/drawing/2014/main" id="{AB20EB37-7A2A-E49D-01DB-6418D7037D0A}"/>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C4FAAEF5-CC11-F779-153E-E74E333E5AC1}"/>
              </a:ext>
            </a:extLst>
          </p:cNvPr>
          <p:cNvSpPr>
            <a:spLocks noGrp="1" noChangeArrowheads="1"/>
          </p:cNvSpPr>
          <p:nvPr>
            <p:ph type="sldNum" sz="quarter" idx="12"/>
          </p:nvPr>
        </p:nvSpPr>
        <p:spPr>
          <a:ln/>
        </p:spPr>
        <p:txBody>
          <a:bodyPr/>
          <a:lstStyle>
            <a:lvl1pPr>
              <a:defRPr/>
            </a:lvl1pPr>
          </a:lstStyle>
          <a:p>
            <a:pPr>
              <a:defRPr/>
            </a:pPr>
            <a:fld id="{7A8ED4EA-E359-45F1-B86A-A40772B25C23}" type="slidenum">
              <a:rPr lang="en-US" altLang="en-US"/>
              <a:pPr>
                <a:defRPr/>
              </a:pPr>
              <a:t>‹#›</a:t>
            </a:fld>
            <a:endParaRPr lang="en-US" altLang="en-US"/>
          </a:p>
        </p:txBody>
      </p:sp>
    </p:spTree>
    <p:extLst>
      <p:ext uri="{BB962C8B-B14F-4D97-AF65-F5344CB8AC3E}">
        <p14:creationId xmlns:p14="http://schemas.microsoft.com/office/powerpoint/2010/main" val="1812587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id="{3B4E764D-F83F-9CC9-8E38-FEA9647AB755}"/>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8" name="Rectangle 7">
            <a:extLst>
              <a:ext uri="{FF2B5EF4-FFF2-40B4-BE49-F238E27FC236}">
                <a16:creationId xmlns:a16="http://schemas.microsoft.com/office/drawing/2014/main" id="{BABF83D4-B422-239C-8C38-4509A66ADBE3}"/>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9" name="Rectangle 8">
            <a:extLst>
              <a:ext uri="{FF2B5EF4-FFF2-40B4-BE49-F238E27FC236}">
                <a16:creationId xmlns:a16="http://schemas.microsoft.com/office/drawing/2014/main" id="{781238FA-AFA9-8287-25C9-98D6042CFD33}"/>
              </a:ext>
            </a:extLst>
          </p:cNvPr>
          <p:cNvSpPr>
            <a:spLocks noGrp="1" noChangeArrowheads="1"/>
          </p:cNvSpPr>
          <p:nvPr>
            <p:ph type="sldNum" sz="quarter" idx="12"/>
          </p:nvPr>
        </p:nvSpPr>
        <p:spPr>
          <a:ln/>
        </p:spPr>
        <p:txBody>
          <a:bodyPr/>
          <a:lstStyle>
            <a:lvl1pPr>
              <a:defRPr/>
            </a:lvl1pPr>
          </a:lstStyle>
          <a:p>
            <a:pPr>
              <a:defRPr/>
            </a:pPr>
            <a:fld id="{E637AD66-1F60-49BE-A2E9-D91D10CB91F3}" type="slidenum">
              <a:rPr lang="en-US" altLang="en-US"/>
              <a:pPr>
                <a:defRPr/>
              </a:pPr>
              <a:t>‹#›</a:t>
            </a:fld>
            <a:endParaRPr lang="en-US" altLang="en-US"/>
          </a:p>
        </p:txBody>
      </p:sp>
    </p:spTree>
    <p:extLst>
      <p:ext uri="{BB962C8B-B14F-4D97-AF65-F5344CB8AC3E}">
        <p14:creationId xmlns:p14="http://schemas.microsoft.com/office/powerpoint/2010/main" val="3338931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a:extLst>
              <a:ext uri="{FF2B5EF4-FFF2-40B4-BE49-F238E27FC236}">
                <a16:creationId xmlns:a16="http://schemas.microsoft.com/office/drawing/2014/main" id="{B80D49F1-7BF0-A0A8-0C0A-9B4F1788B3B4}"/>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4" name="Rectangle 7">
            <a:extLst>
              <a:ext uri="{FF2B5EF4-FFF2-40B4-BE49-F238E27FC236}">
                <a16:creationId xmlns:a16="http://schemas.microsoft.com/office/drawing/2014/main" id="{BDDDAEBE-B0DA-0212-414B-C9FFC612D8C0}"/>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5" name="Rectangle 8">
            <a:extLst>
              <a:ext uri="{FF2B5EF4-FFF2-40B4-BE49-F238E27FC236}">
                <a16:creationId xmlns:a16="http://schemas.microsoft.com/office/drawing/2014/main" id="{7430D5C8-DD0F-C0FD-D016-9055C67C40FA}"/>
              </a:ext>
            </a:extLst>
          </p:cNvPr>
          <p:cNvSpPr>
            <a:spLocks noGrp="1" noChangeArrowheads="1"/>
          </p:cNvSpPr>
          <p:nvPr>
            <p:ph type="sldNum" sz="quarter" idx="12"/>
          </p:nvPr>
        </p:nvSpPr>
        <p:spPr>
          <a:ln/>
        </p:spPr>
        <p:txBody>
          <a:bodyPr/>
          <a:lstStyle>
            <a:lvl1pPr>
              <a:defRPr/>
            </a:lvl1pPr>
          </a:lstStyle>
          <a:p>
            <a:pPr>
              <a:defRPr/>
            </a:pPr>
            <a:fld id="{F583B680-F650-469F-A231-392F163461F6}" type="slidenum">
              <a:rPr lang="en-US" altLang="en-US"/>
              <a:pPr>
                <a:defRPr/>
              </a:pPr>
              <a:t>‹#›</a:t>
            </a:fld>
            <a:endParaRPr lang="en-US" altLang="en-US"/>
          </a:p>
        </p:txBody>
      </p:sp>
    </p:spTree>
    <p:extLst>
      <p:ext uri="{BB962C8B-B14F-4D97-AF65-F5344CB8AC3E}">
        <p14:creationId xmlns:p14="http://schemas.microsoft.com/office/powerpoint/2010/main" val="4126819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90400DB2-066A-4CAE-071C-1EAF9DDB7276}"/>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3" name="Rectangle 7">
            <a:extLst>
              <a:ext uri="{FF2B5EF4-FFF2-40B4-BE49-F238E27FC236}">
                <a16:creationId xmlns:a16="http://schemas.microsoft.com/office/drawing/2014/main" id="{EAB14BBF-3825-C6B5-25F7-8686AAD7C353}"/>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4" name="Rectangle 8">
            <a:extLst>
              <a:ext uri="{FF2B5EF4-FFF2-40B4-BE49-F238E27FC236}">
                <a16:creationId xmlns:a16="http://schemas.microsoft.com/office/drawing/2014/main" id="{784D417B-4541-5C9D-274F-9952E6F120B4}"/>
              </a:ext>
            </a:extLst>
          </p:cNvPr>
          <p:cNvSpPr>
            <a:spLocks noGrp="1" noChangeArrowheads="1"/>
          </p:cNvSpPr>
          <p:nvPr>
            <p:ph type="sldNum" sz="quarter" idx="12"/>
          </p:nvPr>
        </p:nvSpPr>
        <p:spPr>
          <a:ln/>
        </p:spPr>
        <p:txBody>
          <a:bodyPr/>
          <a:lstStyle>
            <a:lvl1pPr>
              <a:defRPr/>
            </a:lvl1pPr>
          </a:lstStyle>
          <a:p>
            <a:pPr>
              <a:defRPr/>
            </a:pPr>
            <a:fld id="{DD537315-F462-4C74-88B4-A900525A3FAA}" type="slidenum">
              <a:rPr lang="en-US" altLang="en-US"/>
              <a:pPr>
                <a:defRPr/>
              </a:pPr>
              <a:t>‹#›</a:t>
            </a:fld>
            <a:endParaRPr lang="en-US" altLang="en-US"/>
          </a:p>
        </p:txBody>
      </p:sp>
    </p:spTree>
    <p:extLst>
      <p:ext uri="{BB962C8B-B14F-4D97-AF65-F5344CB8AC3E}">
        <p14:creationId xmlns:p14="http://schemas.microsoft.com/office/powerpoint/2010/main" val="2837779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70B1A011-C2F2-C9FC-9DD8-A4E6A00AA40D}"/>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6" name="Rectangle 7">
            <a:extLst>
              <a:ext uri="{FF2B5EF4-FFF2-40B4-BE49-F238E27FC236}">
                <a16:creationId xmlns:a16="http://schemas.microsoft.com/office/drawing/2014/main" id="{7B4C95F2-7321-CEE1-4FD5-BE988C3BAE38}"/>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24AB3D0A-7C9E-40E8-0F27-0C737BD346FF}"/>
              </a:ext>
            </a:extLst>
          </p:cNvPr>
          <p:cNvSpPr>
            <a:spLocks noGrp="1" noChangeArrowheads="1"/>
          </p:cNvSpPr>
          <p:nvPr>
            <p:ph type="sldNum" sz="quarter" idx="12"/>
          </p:nvPr>
        </p:nvSpPr>
        <p:spPr>
          <a:ln/>
        </p:spPr>
        <p:txBody>
          <a:bodyPr/>
          <a:lstStyle>
            <a:lvl1pPr>
              <a:defRPr/>
            </a:lvl1pPr>
          </a:lstStyle>
          <a:p>
            <a:pPr>
              <a:defRPr/>
            </a:pPr>
            <a:fld id="{379B2829-DA13-4801-8FBD-6D5729CB9593}" type="slidenum">
              <a:rPr lang="en-US" altLang="en-US"/>
              <a:pPr>
                <a:defRPr/>
              </a:pPr>
              <a:t>‹#›</a:t>
            </a:fld>
            <a:endParaRPr lang="en-US" altLang="en-US"/>
          </a:p>
        </p:txBody>
      </p:sp>
    </p:spTree>
    <p:extLst>
      <p:ext uri="{BB962C8B-B14F-4D97-AF65-F5344CB8AC3E}">
        <p14:creationId xmlns:p14="http://schemas.microsoft.com/office/powerpoint/2010/main" val="3501495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C531D201-6E7B-DD71-C865-2CC768252091}"/>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6" name="Rectangle 7">
            <a:extLst>
              <a:ext uri="{FF2B5EF4-FFF2-40B4-BE49-F238E27FC236}">
                <a16:creationId xmlns:a16="http://schemas.microsoft.com/office/drawing/2014/main" id="{3A474AB6-A9CC-8EC3-60F9-BBEDD90B035D}"/>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414DF99B-1424-E931-A0EF-A2CCFECC39DF}"/>
              </a:ext>
            </a:extLst>
          </p:cNvPr>
          <p:cNvSpPr>
            <a:spLocks noGrp="1" noChangeArrowheads="1"/>
          </p:cNvSpPr>
          <p:nvPr>
            <p:ph type="sldNum" sz="quarter" idx="12"/>
          </p:nvPr>
        </p:nvSpPr>
        <p:spPr>
          <a:ln/>
        </p:spPr>
        <p:txBody>
          <a:bodyPr/>
          <a:lstStyle>
            <a:lvl1pPr>
              <a:defRPr/>
            </a:lvl1pPr>
          </a:lstStyle>
          <a:p>
            <a:pPr>
              <a:defRPr/>
            </a:pPr>
            <a:fld id="{B5B0EEF8-84AE-4BCB-9844-5B22523396C9}" type="slidenum">
              <a:rPr lang="en-US" altLang="en-US"/>
              <a:pPr>
                <a:defRPr/>
              </a:pPr>
              <a:t>‹#›</a:t>
            </a:fld>
            <a:endParaRPr lang="en-US" altLang="en-US"/>
          </a:p>
        </p:txBody>
      </p:sp>
    </p:spTree>
    <p:extLst>
      <p:ext uri="{BB962C8B-B14F-4D97-AF65-F5344CB8AC3E}">
        <p14:creationId xmlns:p14="http://schemas.microsoft.com/office/powerpoint/2010/main" val="975982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7AD52653-E1AE-07CB-DCC9-CD2593D84EFE}"/>
              </a:ext>
            </a:extLst>
          </p:cNvPr>
          <p:cNvSpPr>
            <a:spLocks noGrp="1" noChangeArrowheads="1"/>
          </p:cNvSpPr>
          <p:nvPr>
            <p:ph type="title"/>
          </p:nvPr>
        </p:nvSpPr>
        <p:spPr bwMode="auto">
          <a:xfrm>
            <a:off x="766233" y="304801"/>
            <a:ext cx="10668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4BB93799-0450-059C-B337-0FA5C4C3731F}"/>
              </a:ext>
            </a:extLst>
          </p:cNvPr>
          <p:cNvSpPr>
            <a:spLocks noGrp="1" noChangeArrowheads="1"/>
          </p:cNvSpPr>
          <p:nvPr>
            <p:ph type="body" idx="1"/>
          </p:nvPr>
        </p:nvSpPr>
        <p:spPr bwMode="auto">
          <a:xfrm>
            <a:off x="755651" y="1752600"/>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AutoShape 4">
            <a:extLst>
              <a:ext uri="{FF2B5EF4-FFF2-40B4-BE49-F238E27FC236}">
                <a16:creationId xmlns:a16="http://schemas.microsoft.com/office/drawing/2014/main" id="{6B43BBB4-1099-054A-DDAC-B357DD3DA511}"/>
              </a:ext>
            </a:extLst>
          </p:cNvPr>
          <p:cNvSpPr>
            <a:spLocks noChangeArrowheads="1"/>
          </p:cNvSpPr>
          <p:nvPr/>
        </p:nvSpPr>
        <p:spPr bwMode="auto">
          <a:xfrm>
            <a:off x="812800" y="1566864"/>
            <a:ext cx="10610851"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IN" sz="1800"/>
          </a:p>
        </p:txBody>
      </p:sp>
      <p:sp>
        <p:nvSpPr>
          <p:cNvPr id="1029" name="Line 5">
            <a:extLst>
              <a:ext uri="{FF2B5EF4-FFF2-40B4-BE49-F238E27FC236}">
                <a16:creationId xmlns:a16="http://schemas.microsoft.com/office/drawing/2014/main" id="{986B2119-A42B-45B1-6DCF-EF7CC29004DD}"/>
              </a:ext>
            </a:extLst>
          </p:cNvPr>
          <p:cNvSpPr>
            <a:spLocks noChangeShapeType="1"/>
          </p:cNvSpPr>
          <p:nvPr/>
        </p:nvSpPr>
        <p:spPr bwMode="auto">
          <a:xfrm flipV="1">
            <a:off x="812800" y="6172200"/>
            <a:ext cx="105664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en-IN" sz="1800"/>
          </a:p>
        </p:txBody>
      </p:sp>
      <p:sp>
        <p:nvSpPr>
          <p:cNvPr id="4102" name="Rectangle 6">
            <a:extLst>
              <a:ext uri="{FF2B5EF4-FFF2-40B4-BE49-F238E27FC236}">
                <a16:creationId xmlns:a16="http://schemas.microsoft.com/office/drawing/2014/main" id="{6C6B070B-4AFE-871D-87ED-86092999D2D8}"/>
              </a:ext>
            </a:extLst>
          </p:cNvPr>
          <p:cNvSpPr>
            <a:spLocks noGrp="1" noChangeArrowheads="1"/>
          </p:cNvSpPr>
          <p:nvPr>
            <p:ph type="dt" sz="half" idx="2"/>
          </p:nvPr>
        </p:nvSpPr>
        <p:spPr bwMode="auto">
          <a:xfrm>
            <a:off x="812800" y="6245225"/>
            <a:ext cx="264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cs typeface="+mn-cs"/>
              </a:defRPr>
            </a:lvl1pPr>
          </a:lstStyle>
          <a:p>
            <a:pPr>
              <a:defRPr/>
            </a:pPr>
            <a:r>
              <a:rPr lang="en-US"/>
              <a:t>Second Review</a:t>
            </a:r>
          </a:p>
        </p:txBody>
      </p:sp>
      <p:sp>
        <p:nvSpPr>
          <p:cNvPr id="4103" name="Rectangle 7">
            <a:extLst>
              <a:ext uri="{FF2B5EF4-FFF2-40B4-BE49-F238E27FC236}">
                <a16:creationId xmlns:a16="http://schemas.microsoft.com/office/drawing/2014/main" id="{FA33AF8B-6600-80BC-AB7A-98E95CF9D742}"/>
              </a:ext>
            </a:extLst>
          </p:cNvPr>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200">
                <a:cs typeface="+mn-cs"/>
              </a:defRPr>
            </a:lvl1pPr>
          </a:lstStyle>
          <a:p>
            <a:pPr>
              <a:defRPr/>
            </a:pPr>
            <a:r>
              <a:rPr lang="en-US"/>
              <a:t>Department of Computer Science and Engineering</a:t>
            </a:r>
          </a:p>
        </p:txBody>
      </p:sp>
      <p:sp>
        <p:nvSpPr>
          <p:cNvPr id="4104" name="Rectangle 8">
            <a:extLst>
              <a:ext uri="{FF2B5EF4-FFF2-40B4-BE49-F238E27FC236}">
                <a16:creationId xmlns:a16="http://schemas.microsoft.com/office/drawing/2014/main" id="{1BD9409A-4B38-651E-F54D-ABAB5C4CEBAD}"/>
              </a:ext>
            </a:extLst>
          </p:cNvPr>
          <p:cNvSpPr>
            <a:spLocks noGrp="1" noChangeArrowheads="1"/>
          </p:cNvSpPr>
          <p:nvPr>
            <p:ph type="sldNum" sz="quarter" idx="4"/>
          </p:nvPr>
        </p:nvSpPr>
        <p:spPr bwMode="auto">
          <a:xfrm>
            <a:off x="8737600" y="6245225"/>
            <a:ext cx="264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fld id="{756AFA5A-A15D-402B-9810-66A481E98194}" type="slidenum">
              <a:rPr lang="en-US" altLang="en-US"/>
              <a:pPr>
                <a:defRPr/>
              </a:pPr>
              <a:t>‹#›</a:t>
            </a:fld>
            <a:endParaRPr lang="en-US" altLang="en-US"/>
          </a:p>
        </p:txBody>
      </p:sp>
    </p:spTree>
    <p:extLst>
      <p:ext uri="{BB962C8B-B14F-4D97-AF65-F5344CB8AC3E}">
        <p14:creationId xmlns:p14="http://schemas.microsoft.com/office/powerpoint/2010/main" val="11208012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defRPr>
      </a:lvl2pPr>
      <a:lvl3pPr algn="l" rtl="0" eaLnBrk="0" fontAlgn="base" hangingPunct="0">
        <a:spcBef>
          <a:spcPct val="0"/>
        </a:spcBef>
        <a:spcAft>
          <a:spcPct val="0"/>
        </a:spcAft>
        <a:defRPr sz="3800">
          <a:solidFill>
            <a:schemeClr val="tx2"/>
          </a:solidFill>
          <a:latin typeface="Verdana" pitchFamily="34" charset="0"/>
        </a:defRPr>
      </a:lvl3pPr>
      <a:lvl4pPr algn="l" rtl="0" eaLnBrk="0" fontAlgn="base" hangingPunct="0">
        <a:spcBef>
          <a:spcPct val="0"/>
        </a:spcBef>
        <a:spcAft>
          <a:spcPct val="0"/>
        </a:spcAft>
        <a:defRPr sz="3800">
          <a:solidFill>
            <a:schemeClr val="tx2"/>
          </a:solidFill>
          <a:latin typeface="Verdana" pitchFamily="34" charset="0"/>
        </a:defRPr>
      </a:lvl4pPr>
      <a:lvl5pPr algn="l" rtl="0" eaLnBrk="0" fontAlgn="base" hangingPunct="0">
        <a:spcBef>
          <a:spcPct val="0"/>
        </a:spcBef>
        <a:spcAft>
          <a:spcPct val="0"/>
        </a:spcAft>
        <a:defRPr sz="3800">
          <a:solidFill>
            <a:schemeClr val="tx2"/>
          </a:solidFill>
          <a:latin typeface="Verdana" pitchFamily="34" charset="0"/>
        </a:defRPr>
      </a:lvl5pPr>
      <a:lvl6pPr marL="457200" algn="l" rtl="0" fontAlgn="base">
        <a:spcBef>
          <a:spcPct val="0"/>
        </a:spcBef>
        <a:spcAft>
          <a:spcPct val="0"/>
        </a:spcAft>
        <a:defRPr sz="3800">
          <a:solidFill>
            <a:schemeClr val="tx2"/>
          </a:solidFill>
          <a:latin typeface="Verdana" pitchFamily="34" charset="0"/>
        </a:defRPr>
      </a:lvl6pPr>
      <a:lvl7pPr marL="914400" algn="l" rtl="0" fontAlgn="base">
        <a:spcBef>
          <a:spcPct val="0"/>
        </a:spcBef>
        <a:spcAft>
          <a:spcPct val="0"/>
        </a:spcAft>
        <a:defRPr sz="3800">
          <a:solidFill>
            <a:schemeClr val="tx2"/>
          </a:solidFill>
          <a:latin typeface="Verdana" pitchFamily="34" charset="0"/>
        </a:defRPr>
      </a:lvl7pPr>
      <a:lvl8pPr marL="1371600" algn="l" rtl="0" fontAlgn="base">
        <a:spcBef>
          <a:spcPct val="0"/>
        </a:spcBef>
        <a:spcAft>
          <a:spcPct val="0"/>
        </a:spcAft>
        <a:defRPr sz="3800">
          <a:solidFill>
            <a:schemeClr val="tx2"/>
          </a:solidFill>
          <a:latin typeface="Verdana" pitchFamily="34" charset="0"/>
        </a:defRPr>
      </a:lvl8pPr>
      <a:lvl9pPr marL="1828800" algn="l" rtl="0" fontAlgn="base">
        <a:spcBef>
          <a:spcPct val="0"/>
        </a:spcBef>
        <a:spcAft>
          <a:spcPct val="0"/>
        </a:spcAft>
        <a:defRPr sz="3800">
          <a:solidFill>
            <a:schemeClr val="tx2"/>
          </a:solidFill>
          <a:latin typeface="Verdana" pitchFamily="34" charset="0"/>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655FB75-EA23-05A2-65B0-3FBB7B85AFC1}"/>
              </a:ext>
            </a:extLst>
          </p:cNvPr>
          <p:cNvPicPr>
            <a:picLocks noChangeAspect="1"/>
          </p:cNvPicPr>
          <p:nvPr/>
        </p:nvPicPr>
        <p:blipFill>
          <a:blip r:embed="rId4"/>
          <a:stretch>
            <a:fillRect/>
          </a:stretch>
        </p:blipFill>
        <p:spPr>
          <a:xfrm>
            <a:off x="80384" y="89477"/>
            <a:ext cx="2924175" cy="952500"/>
          </a:xfrm>
          <a:prstGeom prst="rect">
            <a:avLst/>
          </a:prstGeom>
        </p:spPr>
      </p:pic>
      <p:pic>
        <p:nvPicPr>
          <p:cNvPr id="7" name="Picture 6">
            <a:extLst>
              <a:ext uri="{FF2B5EF4-FFF2-40B4-BE49-F238E27FC236}">
                <a16:creationId xmlns:a16="http://schemas.microsoft.com/office/drawing/2014/main" id="{FB5478A0-E400-6B2F-4B52-61D3A263B2D2}"/>
              </a:ext>
            </a:extLst>
          </p:cNvPr>
          <p:cNvPicPr>
            <a:picLocks noChangeAspect="1"/>
          </p:cNvPicPr>
          <p:nvPr/>
        </p:nvPicPr>
        <p:blipFill>
          <a:blip r:embed="rId5"/>
          <a:stretch>
            <a:fillRect/>
          </a:stretch>
        </p:blipFill>
        <p:spPr>
          <a:xfrm>
            <a:off x="11111491" y="64077"/>
            <a:ext cx="1000125" cy="1143000"/>
          </a:xfrm>
          <a:prstGeom prst="rect">
            <a:avLst/>
          </a:prstGeom>
        </p:spPr>
      </p:pic>
      <p:sp>
        <p:nvSpPr>
          <p:cNvPr id="9" name="Title 1">
            <a:extLst>
              <a:ext uri="{FF2B5EF4-FFF2-40B4-BE49-F238E27FC236}">
                <a16:creationId xmlns:a16="http://schemas.microsoft.com/office/drawing/2014/main" id="{D41A2FBB-F55B-9BAA-4EBD-7D6AD7B1D9C0}"/>
              </a:ext>
            </a:extLst>
          </p:cNvPr>
          <p:cNvSpPr txBox="1">
            <a:spLocks/>
          </p:cNvSpPr>
          <p:nvPr/>
        </p:nvSpPr>
        <p:spPr>
          <a:xfrm>
            <a:off x="838200" y="2766218"/>
            <a:ext cx="10515600" cy="1325563"/>
          </a:xfrm>
          <a:prstGeom prst="rect">
            <a:avLst/>
          </a:prstGeom>
        </p:spPr>
        <p:txBody>
          <a:bodyPr vert="horz" lIns="91440" tIns="45720" rIns="91440" bIns="45720" rtlCol="0" anchor="ctr">
            <a:normAutofit fontScale="92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dirty="0"/>
              <a:t> </a:t>
            </a:r>
            <a:r>
              <a:rPr lang="en-US" sz="4000" b="1" dirty="0">
                <a:solidFill>
                  <a:srgbClr val="7030A0"/>
                </a:solidFill>
                <a:latin typeface="Times New Roman" panose="02020603050405020304" pitchFamily="18" charset="0"/>
                <a:cs typeface="Times New Roman" panose="02020603050405020304" pitchFamily="18" charset="0"/>
              </a:rPr>
              <a:t>Medical Report </a:t>
            </a:r>
            <a:r>
              <a:rPr lang="en-US" sz="4000" b="1" dirty="0" err="1">
                <a:solidFill>
                  <a:srgbClr val="7030A0"/>
                </a:solidFill>
                <a:latin typeface="Times New Roman" panose="02020603050405020304" pitchFamily="18" charset="0"/>
                <a:cs typeface="Times New Roman" panose="02020603050405020304" pitchFamily="18" charset="0"/>
              </a:rPr>
              <a:t>Analyser</a:t>
            </a:r>
            <a:r>
              <a:rPr lang="en-US" sz="4000" b="1" dirty="0">
                <a:solidFill>
                  <a:srgbClr val="7030A0"/>
                </a:solidFill>
                <a:latin typeface="Times New Roman" panose="02020603050405020304" pitchFamily="18" charset="0"/>
                <a:cs typeface="Times New Roman" panose="02020603050405020304" pitchFamily="18" charset="0"/>
              </a:rPr>
              <a:t>: A Machine System for Multi-format Medical Diagnosis and Visualization </a:t>
            </a:r>
            <a:endParaRPr lang="en-IN" sz="4000" b="1" dirty="0">
              <a:solidFill>
                <a:srgbClr val="7030A0"/>
              </a:solidFill>
              <a:latin typeface="Verdana" panose="020B0604030504040204" pitchFamily="34" charset="0"/>
              <a:ea typeface="+mn-ea"/>
              <a:cs typeface="+mn-cs"/>
            </a:endParaRPr>
          </a:p>
        </p:txBody>
      </p:sp>
      <p:sp>
        <p:nvSpPr>
          <p:cNvPr id="10" name="TextBox 1">
            <a:extLst>
              <a:ext uri="{FF2B5EF4-FFF2-40B4-BE49-F238E27FC236}">
                <a16:creationId xmlns:a16="http://schemas.microsoft.com/office/drawing/2014/main" id="{2D19DAE3-8F95-230C-D485-225341D07DA1}"/>
              </a:ext>
            </a:extLst>
          </p:cNvPr>
          <p:cNvSpPr txBox="1">
            <a:spLocks noChangeArrowheads="1"/>
          </p:cNvSpPr>
          <p:nvPr/>
        </p:nvSpPr>
        <p:spPr bwMode="auto">
          <a:xfrm>
            <a:off x="1290059" y="4385658"/>
            <a:ext cx="3429000" cy="1975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l">
              <a:buNone/>
            </a:pPr>
            <a:endParaRPr lang="en-IN" sz="1800" b="0" i="0" u="none" strike="noStrike" baseline="0" dirty="0">
              <a:solidFill>
                <a:srgbClr val="000000"/>
              </a:solidFill>
              <a:latin typeface="Verdana" panose="020B0604030504040204" pitchFamily="34" charset="0"/>
            </a:endParaRPr>
          </a:p>
          <a:p>
            <a:pPr>
              <a:buNone/>
            </a:pPr>
            <a:r>
              <a:rPr lang="en-US" sz="1800" b="1" i="0" u="none" strike="noStrike" baseline="0" dirty="0">
                <a:solidFill>
                  <a:srgbClr val="FF0000"/>
                </a:solidFill>
                <a:latin typeface="Verdana" panose="020B0604030504040204" pitchFamily="34" charset="0"/>
              </a:rPr>
              <a:t>Mrs. M. Divya M.E.</a:t>
            </a:r>
            <a:endParaRPr lang="en-US" sz="1800" b="0" i="0" u="none" strike="noStrike" baseline="0" dirty="0">
              <a:solidFill>
                <a:srgbClr val="FF0000"/>
              </a:solidFill>
              <a:latin typeface="Verdana" panose="020B0604030504040204" pitchFamily="34" charset="0"/>
            </a:endParaRPr>
          </a:p>
          <a:p>
            <a:pPr>
              <a:buNone/>
            </a:pPr>
            <a:r>
              <a:rPr lang="en-US" sz="1800" b="1" i="0" u="none" strike="noStrike" baseline="0" dirty="0" err="1">
                <a:solidFill>
                  <a:srgbClr val="FF0000"/>
                </a:solidFill>
                <a:latin typeface="Verdana" panose="020B0604030504040204" pitchFamily="34" charset="0"/>
              </a:rPr>
              <a:t>Asst.Professor</a:t>
            </a:r>
            <a:r>
              <a:rPr lang="en-US" sz="1800" b="1" i="0" u="none" strike="noStrike" baseline="0" dirty="0">
                <a:solidFill>
                  <a:srgbClr val="FF0000"/>
                </a:solidFill>
                <a:latin typeface="Verdana" panose="020B0604030504040204" pitchFamily="34" charset="0"/>
              </a:rPr>
              <a:t> ,</a:t>
            </a:r>
          </a:p>
          <a:p>
            <a:pPr>
              <a:buNone/>
            </a:pPr>
            <a:r>
              <a:rPr lang="en-US" sz="1800" b="1" dirty="0">
                <a:solidFill>
                  <a:srgbClr val="FF0000"/>
                </a:solidFill>
              </a:rPr>
              <a:t>D</a:t>
            </a:r>
            <a:r>
              <a:rPr lang="en-US" sz="1800" b="1" i="0" u="none" strike="noStrike" baseline="0" dirty="0">
                <a:solidFill>
                  <a:srgbClr val="FF0000"/>
                </a:solidFill>
                <a:latin typeface="Verdana" panose="020B0604030504040204" pitchFamily="34" charset="0"/>
              </a:rPr>
              <a:t>ept of CSE,</a:t>
            </a:r>
          </a:p>
          <a:p>
            <a:pPr>
              <a:buNone/>
            </a:pPr>
            <a:r>
              <a:rPr lang="en-US" sz="1800" b="1" i="0" u="none" strike="noStrike" baseline="0" dirty="0">
                <a:solidFill>
                  <a:srgbClr val="FF0000"/>
                </a:solidFill>
                <a:latin typeface="Verdana" panose="020B0604030504040204" pitchFamily="34" charset="0"/>
              </a:rPr>
              <a:t>Rajalakshmi Engineering College</a:t>
            </a:r>
            <a:endParaRPr lang="en-IN" altLang="en-US" sz="2400" b="1" dirty="0">
              <a:solidFill>
                <a:srgbClr val="FF0000"/>
              </a:solidFill>
            </a:endParaRPr>
          </a:p>
        </p:txBody>
      </p:sp>
      <p:sp>
        <p:nvSpPr>
          <p:cNvPr id="11" name="TextBox 1">
            <a:extLst>
              <a:ext uri="{FF2B5EF4-FFF2-40B4-BE49-F238E27FC236}">
                <a16:creationId xmlns:a16="http://schemas.microsoft.com/office/drawing/2014/main" id="{19A39F01-D00C-AF01-020F-6FE15F5B4206}"/>
              </a:ext>
            </a:extLst>
          </p:cNvPr>
          <p:cNvSpPr txBox="1">
            <a:spLocks noChangeArrowheads="1"/>
          </p:cNvSpPr>
          <p:nvPr/>
        </p:nvSpPr>
        <p:spPr bwMode="auto">
          <a:xfrm>
            <a:off x="9371733" y="5179722"/>
            <a:ext cx="4479639"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FontTx/>
              <a:buNone/>
            </a:pPr>
            <a:r>
              <a:rPr lang="en-IN" altLang="en-US" sz="2000" b="1" dirty="0">
                <a:solidFill>
                  <a:srgbClr val="FF0000"/>
                </a:solidFill>
              </a:rPr>
              <a:t>220701212 </a:t>
            </a:r>
          </a:p>
          <a:p>
            <a:pPr>
              <a:spcBef>
                <a:spcPct val="0"/>
              </a:spcBef>
              <a:buClrTx/>
              <a:buFontTx/>
              <a:buNone/>
            </a:pPr>
            <a:r>
              <a:rPr lang="en-IN" altLang="en-US" sz="2000" b="1" dirty="0">
                <a:solidFill>
                  <a:srgbClr val="FF0000"/>
                </a:solidFill>
              </a:rPr>
              <a:t>Rahgul S</a:t>
            </a:r>
          </a:p>
        </p:txBody>
      </p:sp>
      <p:sp>
        <p:nvSpPr>
          <p:cNvPr id="15" name="Title 1">
            <a:extLst>
              <a:ext uri="{FF2B5EF4-FFF2-40B4-BE49-F238E27FC236}">
                <a16:creationId xmlns:a16="http://schemas.microsoft.com/office/drawing/2014/main" id="{321851EC-AC90-1CBE-0738-0329685AB2AB}"/>
              </a:ext>
            </a:extLst>
          </p:cNvPr>
          <p:cNvSpPr txBox="1">
            <a:spLocks/>
          </p:cNvSpPr>
          <p:nvPr/>
        </p:nvSpPr>
        <p:spPr>
          <a:xfrm>
            <a:off x="708891" y="1213137"/>
            <a:ext cx="10515600" cy="72245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800" b="1" dirty="0">
                <a:solidFill>
                  <a:srgbClr val="002060"/>
                </a:solidFill>
                <a:latin typeface="Verdana" panose="020B0604030504040204" pitchFamily="34" charset="0"/>
                <a:ea typeface="+mn-ea"/>
                <a:cs typeface="+mn-cs"/>
              </a:rPr>
              <a:t>Department of Computer Science and Engineering</a:t>
            </a:r>
          </a:p>
        </p:txBody>
      </p:sp>
    </p:spTree>
    <p:extLst>
      <p:ext uri="{BB962C8B-B14F-4D97-AF65-F5344CB8AC3E}">
        <p14:creationId xmlns:p14="http://schemas.microsoft.com/office/powerpoint/2010/main" val="4233139276"/>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C29603-4131-4E6A-A84A-BC8331F82D3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49FE82E-C782-832D-9BE9-980648C271FE}"/>
              </a:ext>
            </a:extLst>
          </p:cNvPr>
          <p:cNvSpPr>
            <a:spLocks noGrp="1"/>
          </p:cNvSpPr>
          <p:nvPr>
            <p:ph type="title"/>
          </p:nvPr>
        </p:nvSpPr>
        <p:spPr/>
        <p:txBody>
          <a:bodyPr/>
          <a:lstStyle/>
          <a:p>
            <a:r>
              <a:rPr lang="en-US" altLang="en-US" sz="3200" b="1" dirty="0">
                <a:solidFill>
                  <a:srgbClr val="FF0000"/>
                </a:solidFill>
              </a:rPr>
              <a:t>Functional Description for each modules with DFD and Activity Diagram</a:t>
            </a:r>
            <a:endParaRPr lang="en-IN" sz="2800" dirty="0"/>
          </a:p>
        </p:txBody>
      </p:sp>
      <p:sp>
        <p:nvSpPr>
          <p:cNvPr id="3" name="Content Placeholder 2">
            <a:extLst>
              <a:ext uri="{FF2B5EF4-FFF2-40B4-BE49-F238E27FC236}">
                <a16:creationId xmlns:a16="http://schemas.microsoft.com/office/drawing/2014/main" id="{4B116FC9-0290-5772-1CC3-E95E07D58E52}"/>
              </a:ext>
            </a:extLst>
          </p:cNvPr>
          <p:cNvSpPr>
            <a:spLocks noGrp="1"/>
          </p:cNvSpPr>
          <p:nvPr>
            <p:ph idx="1"/>
          </p:nvPr>
        </p:nvSpPr>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5" name="Footer Placeholder 4">
            <a:extLst>
              <a:ext uri="{FF2B5EF4-FFF2-40B4-BE49-F238E27FC236}">
                <a16:creationId xmlns:a16="http://schemas.microsoft.com/office/drawing/2014/main" id="{E39FB58F-0836-EA05-BDDB-26D6CC12FDAB}"/>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67741A4D-32C3-D945-ED65-3FD2E56C3279}"/>
              </a:ext>
            </a:extLst>
          </p:cNvPr>
          <p:cNvSpPr>
            <a:spLocks noGrp="1"/>
          </p:cNvSpPr>
          <p:nvPr>
            <p:ph type="sldNum" sz="quarter" idx="12"/>
          </p:nvPr>
        </p:nvSpPr>
        <p:spPr/>
        <p:txBody>
          <a:bodyPr/>
          <a:lstStyle/>
          <a:p>
            <a:fld id="{5AB9ECBD-B4DD-40D5-8D24-9ECCDBB1583E}" type="slidenum">
              <a:rPr lang="en-IN" smtClean="0"/>
              <a:t>10</a:t>
            </a:fld>
            <a:endParaRPr lang="en-IN"/>
          </a:p>
        </p:txBody>
      </p:sp>
      <p:pic>
        <p:nvPicPr>
          <p:cNvPr id="5123" name="Picture 3" descr="Generated image">
            <a:extLst>
              <a:ext uri="{FF2B5EF4-FFF2-40B4-BE49-F238E27FC236}">
                <a16:creationId xmlns:a16="http://schemas.microsoft.com/office/drawing/2014/main" id="{DADA779B-F790-803E-9347-AEC850910E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4549" y="1856173"/>
            <a:ext cx="8922904" cy="40600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91975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Implementation &amp; Results of Module</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11</a:t>
            </a:fld>
            <a:endParaRPr lang="en-IN"/>
          </a:p>
        </p:txBody>
      </p:sp>
      <p:pic>
        <p:nvPicPr>
          <p:cNvPr id="7" name="Picture 6">
            <a:extLst>
              <a:ext uri="{FF2B5EF4-FFF2-40B4-BE49-F238E27FC236}">
                <a16:creationId xmlns:a16="http://schemas.microsoft.com/office/drawing/2014/main" id="{FC45907A-8B76-B002-FBA9-51597B0B75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0308" y="2012110"/>
            <a:ext cx="5550371" cy="3307716"/>
          </a:xfrm>
          <a:prstGeom prst="rect">
            <a:avLst/>
          </a:prstGeom>
        </p:spPr>
      </p:pic>
      <p:pic>
        <p:nvPicPr>
          <p:cNvPr id="8" name="Picture 7">
            <a:extLst>
              <a:ext uri="{FF2B5EF4-FFF2-40B4-BE49-F238E27FC236}">
                <a16:creationId xmlns:a16="http://schemas.microsoft.com/office/drawing/2014/main" id="{5531DABE-8F7F-A09A-185B-8BCE93E897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6736" y="2159445"/>
            <a:ext cx="5397052" cy="3013045"/>
          </a:xfrm>
          <a:prstGeom prst="rect">
            <a:avLst/>
          </a:prstGeom>
        </p:spPr>
      </p:pic>
    </p:spTree>
    <p:extLst>
      <p:ext uri="{BB962C8B-B14F-4D97-AF65-F5344CB8AC3E}">
        <p14:creationId xmlns:p14="http://schemas.microsoft.com/office/powerpoint/2010/main" val="41096383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Conclusion &amp; Future Work </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US" sz="2400" dirty="0">
                <a:latin typeface="Times New Roman" panose="02020603050405020304" pitchFamily="18" charset="0"/>
                <a:cs typeface="Times New Roman" panose="02020603050405020304" pitchFamily="18" charset="0"/>
              </a:rPr>
              <a:t>We developed a unified machine learning system to analyze medical reports across formats. The system was validated with strong performance metrics and produces visually interpretable output. It supports OCR and PDF parsing, feature extraction, and classification in one integrated pipeline. In the future, we plan to add blockchain for secure record storage. We'll also expand the model to use real hospital EHR data and support multilingual inputs. The interface can be deployed as a web app or mobile tool. Overall, the system reduces diagnostic delays, improves accuracy, and supports real-world clinical integration.</a:t>
            </a:r>
            <a:endPar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0" indent="0">
              <a:buNone/>
            </a:pPr>
            <a:endParaRPr lang="en-IN" dirty="0"/>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12</a:t>
            </a:fld>
            <a:endParaRPr lang="en-IN"/>
          </a:p>
        </p:txBody>
      </p:sp>
    </p:spTree>
    <p:extLst>
      <p:ext uri="{BB962C8B-B14F-4D97-AF65-F5344CB8AC3E}">
        <p14:creationId xmlns:p14="http://schemas.microsoft.com/office/powerpoint/2010/main" val="23691662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References</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762000" y="1877291"/>
            <a:ext cx="10668000" cy="4267200"/>
          </a:xfrm>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IN" sz="2400" b="1" dirty="0">
                <a:latin typeface="Times New Roman" panose="02020603050405020304" pitchFamily="18" charset="0"/>
                <a:cs typeface="Times New Roman" panose="02020603050405020304" pitchFamily="18" charset="0"/>
              </a:rPr>
              <a:t>[1] Kumar P. et al., “</a:t>
            </a:r>
            <a:r>
              <a:rPr lang="en-IN" sz="2400" b="1" dirty="0" err="1">
                <a:latin typeface="Times New Roman" panose="02020603050405020304" pitchFamily="18" charset="0"/>
                <a:cs typeface="Times New Roman" panose="02020603050405020304" pitchFamily="18" charset="0"/>
              </a:rPr>
              <a:t>LangChain</a:t>
            </a:r>
            <a:r>
              <a:rPr lang="en-IN" sz="2400" b="1" dirty="0">
                <a:latin typeface="Times New Roman" panose="02020603050405020304" pitchFamily="18" charset="0"/>
                <a:cs typeface="Times New Roman" panose="02020603050405020304" pitchFamily="18" charset="0"/>
              </a:rPr>
              <a:t>-Based Cardiovascular Disease Predictor,”</a:t>
            </a:r>
            <a:br>
              <a:rPr lang="en-IN" sz="2400" dirty="0">
                <a:latin typeface="Times New Roman" panose="02020603050405020304" pitchFamily="18" charset="0"/>
                <a:cs typeface="Times New Roman" panose="02020603050405020304" pitchFamily="18" charset="0"/>
              </a:rPr>
            </a:br>
            <a:r>
              <a:rPr lang="en-IN" sz="2400" i="1" dirty="0">
                <a:latin typeface="Times New Roman" panose="02020603050405020304" pitchFamily="18" charset="0"/>
                <a:cs typeface="Times New Roman" panose="02020603050405020304" pitchFamily="18" charset="0"/>
              </a:rPr>
              <a:t>Proc. IEEE Conf. </a:t>
            </a:r>
            <a:r>
              <a:rPr lang="en-IN" sz="2400" i="1" dirty="0" err="1">
                <a:latin typeface="Times New Roman" panose="02020603050405020304" pitchFamily="18" charset="0"/>
                <a:cs typeface="Times New Roman" panose="02020603050405020304" pitchFamily="18" charset="0"/>
              </a:rPr>
              <a:t>HealthAI</a:t>
            </a:r>
            <a:r>
              <a:rPr lang="en-IN" sz="2400" dirty="0">
                <a:latin typeface="Times New Roman" panose="02020603050405020304" pitchFamily="18" charset="0"/>
                <a:cs typeface="Times New Roman" panose="02020603050405020304" pitchFamily="18" charset="0"/>
              </a:rPr>
              <a:t>, 10601906, 2024.</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endParaRPr lang="en-IN" sz="24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IN" sz="2400" b="1" dirty="0">
                <a:latin typeface="Times New Roman" panose="02020603050405020304" pitchFamily="18" charset="0"/>
                <a:cs typeface="Times New Roman" panose="02020603050405020304" pitchFamily="18" charset="0"/>
              </a:rPr>
              <a:t>[2] </a:t>
            </a:r>
            <a:r>
              <a:rPr lang="en-IN" sz="2400" b="1" dirty="0" err="1">
                <a:latin typeface="Times New Roman" panose="02020603050405020304" pitchFamily="18" charset="0"/>
                <a:cs typeface="Times New Roman" panose="02020603050405020304" pitchFamily="18" charset="0"/>
              </a:rPr>
              <a:t>Alhudhaif</a:t>
            </a:r>
            <a:r>
              <a:rPr lang="en-IN" sz="2400" b="1" dirty="0">
                <a:latin typeface="Times New Roman" panose="02020603050405020304" pitchFamily="18" charset="0"/>
                <a:cs typeface="Times New Roman" panose="02020603050405020304" pitchFamily="18" charset="0"/>
              </a:rPr>
              <a:t> A. et al., “Soft-Attention CNN with Random Forests for Skin Detection,”</a:t>
            </a:r>
            <a:br>
              <a:rPr lang="en-IN" sz="2400" dirty="0">
                <a:latin typeface="Times New Roman" panose="02020603050405020304" pitchFamily="18" charset="0"/>
                <a:cs typeface="Times New Roman" panose="02020603050405020304" pitchFamily="18" charset="0"/>
              </a:rPr>
            </a:br>
            <a:r>
              <a:rPr lang="en-IN" sz="2400" i="1" dirty="0">
                <a:latin typeface="Times New Roman" panose="02020603050405020304" pitchFamily="18" charset="0"/>
                <a:cs typeface="Times New Roman" panose="02020603050405020304" pitchFamily="18" charset="0"/>
              </a:rPr>
              <a:t>Chaos, Solitons &amp; Fractals</a:t>
            </a:r>
            <a:r>
              <a:rPr lang="en-IN" sz="2400" dirty="0">
                <a:latin typeface="Times New Roman" panose="02020603050405020304" pitchFamily="18" charset="0"/>
                <a:cs typeface="Times New Roman" panose="02020603050405020304" pitchFamily="18" charset="0"/>
              </a:rPr>
              <a:t>, vol. 167, 113409, 2023.</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[3] Sadik R. et al., “Transfer Learning in CNNs for Skin Disease Classification,”</a:t>
            </a:r>
            <a:br>
              <a:rPr lang="en-US" sz="2400" dirty="0">
                <a:latin typeface="Times New Roman" panose="02020603050405020304" pitchFamily="18" charset="0"/>
                <a:cs typeface="Times New Roman" panose="02020603050405020304" pitchFamily="18" charset="0"/>
              </a:rPr>
            </a:br>
            <a:r>
              <a:rPr lang="en-US" sz="2400" i="1" dirty="0">
                <a:latin typeface="Times New Roman" panose="02020603050405020304" pitchFamily="18" charset="0"/>
                <a:cs typeface="Times New Roman" panose="02020603050405020304" pitchFamily="18" charset="0"/>
              </a:rPr>
              <a:t>Health Informatics Journal</a:t>
            </a:r>
            <a:r>
              <a:rPr lang="en-US" sz="2400" dirty="0">
                <a:latin typeface="Times New Roman" panose="02020603050405020304" pitchFamily="18" charset="0"/>
                <a:cs typeface="Times New Roman" panose="02020603050405020304" pitchFamily="18" charset="0"/>
              </a:rPr>
              <a:t>, vol. 29, no. 2, 100143, 2023.</a:t>
            </a:r>
            <a:endParaRPr lang="en-IN" sz="2400" dirty="0">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13</a:t>
            </a:fld>
            <a:endParaRPr lang="en-IN"/>
          </a:p>
        </p:txBody>
      </p:sp>
    </p:spTree>
    <p:extLst>
      <p:ext uri="{BB962C8B-B14F-4D97-AF65-F5344CB8AC3E}">
        <p14:creationId xmlns:p14="http://schemas.microsoft.com/office/powerpoint/2010/main" val="15301620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C349C-5BE6-7AA1-4EE3-C4AA5A3BB314}"/>
              </a:ext>
            </a:extLst>
          </p:cNvPr>
          <p:cNvSpPr>
            <a:spLocks noGrp="1"/>
          </p:cNvSpPr>
          <p:nvPr>
            <p:ph type="title"/>
          </p:nvPr>
        </p:nvSpPr>
        <p:spPr>
          <a:xfrm>
            <a:off x="711200" y="3168074"/>
            <a:ext cx="10668000" cy="1216025"/>
          </a:xfrm>
        </p:spPr>
        <p:txBody>
          <a:bodyPr anchor="ctr"/>
          <a:lstStyle/>
          <a:p>
            <a:pPr algn="ctr"/>
            <a:r>
              <a:rPr lang="en-IN" altLang="en-US" sz="4000" b="1" dirty="0">
                <a:solidFill>
                  <a:srgbClr val="FF0000"/>
                </a:solidFill>
              </a:rPr>
              <a:t>Thank You</a:t>
            </a:r>
            <a:endParaRPr lang="en-IN" dirty="0"/>
          </a:p>
        </p:txBody>
      </p:sp>
      <p:sp>
        <p:nvSpPr>
          <p:cNvPr id="3" name="Footer Placeholder 2">
            <a:extLst>
              <a:ext uri="{FF2B5EF4-FFF2-40B4-BE49-F238E27FC236}">
                <a16:creationId xmlns:a16="http://schemas.microsoft.com/office/drawing/2014/main" id="{778CC27A-14F7-85DD-1D33-35BB88464355}"/>
              </a:ext>
            </a:extLst>
          </p:cNvPr>
          <p:cNvSpPr>
            <a:spLocks noGrp="1"/>
          </p:cNvSpPr>
          <p:nvPr>
            <p:ph type="ftr" sz="quarter" idx="11"/>
          </p:nvPr>
        </p:nvSpPr>
        <p:spPr/>
        <p:txBody>
          <a:bodyPr/>
          <a:lstStyle/>
          <a:p>
            <a:pPr>
              <a:defRPr/>
            </a:pPr>
            <a:r>
              <a:rPr lang="en-US"/>
              <a:t>Department of Computer Science and Engineering</a:t>
            </a:r>
          </a:p>
        </p:txBody>
      </p:sp>
      <p:sp>
        <p:nvSpPr>
          <p:cNvPr id="4" name="Slide Number Placeholder 3">
            <a:extLst>
              <a:ext uri="{FF2B5EF4-FFF2-40B4-BE49-F238E27FC236}">
                <a16:creationId xmlns:a16="http://schemas.microsoft.com/office/drawing/2014/main" id="{CF44F5F3-B604-7034-3991-F0917DEC107F}"/>
              </a:ext>
            </a:extLst>
          </p:cNvPr>
          <p:cNvSpPr>
            <a:spLocks noGrp="1"/>
          </p:cNvSpPr>
          <p:nvPr>
            <p:ph type="sldNum" sz="quarter" idx="12"/>
          </p:nvPr>
        </p:nvSpPr>
        <p:spPr/>
        <p:txBody>
          <a:bodyPr/>
          <a:lstStyle/>
          <a:p>
            <a:pPr>
              <a:defRPr/>
            </a:pPr>
            <a:fld id="{F583B680-F650-469F-A231-392F163461F6}" type="slidenum">
              <a:rPr lang="en-US" altLang="en-US" smtClean="0"/>
              <a:pPr>
                <a:defRPr/>
              </a:pPr>
              <a:t>14</a:t>
            </a:fld>
            <a:endParaRPr lang="en-US" altLang="en-US" dirty="0"/>
          </a:p>
        </p:txBody>
      </p:sp>
    </p:spTree>
    <p:extLst>
      <p:ext uri="{BB962C8B-B14F-4D97-AF65-F5344CB8AC3E}">
        <p14:creationId xmlns:p14="http://schemas.microsoft.com/office/powerpoint/2010/main" val="22739650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a:xfrm>
            <a:off x="755651" y="138401"/>
            <a:ext cx="10668000" cy="1216025"/>
          </a:xfrm>
        </p:spPr>
        <p:txBody>
          <a:bodyPr/>
          <a:lstStyle/>
          <a:p>
            <a:r>
              <a:rPr lang="en-IN" altLang="en-US" sz="3200" b="1" dirty="0">
                <a:solidFill>
                  <a:srgbClr val="FF0000"/>
                </a:solidFill>
              </a:rPr>
              <a:t>Problem Statement and Motivation</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812800" y="2085109"/>
            <a:ext cx="10668000" cy="4267200"/>
          </a:xfrm>
        </p:spPr>
        <p:txBody>
          <a:bodyPr/>
          <a:lstStyle/>
          <a:p>
            <a:pPr marL="0" indent="0" algn="just">
              <a:buNone/>
            </a:pPr>
            <a:r>
              <a:rPr lang="en-US" sz="2400" dirty="0">
                <a:latin typeface="Times New Roman" panose="02020603050405020304" pitchFamily="18" charset="0"/>
                <a:cs typeface="Times New Roman" panose="02020603050405020304" pitchFamily="18" charset="0"/>
              </a:rPr>
              <a:t>Medical reports today are often found in different formats like PDFs, CSVs, and scanned images, making it hard to analyze them in a single workflow. Manual interpretation is slow, error-prone, and highly dependent on the physician’s availability and accuracy. In rural clinics or overloaded environments, the lack of automation leads to delays and misdiagnoses. Our motivation is to create a smart, unified system that can read, interpret, and analyze these reports in real time and help support faster decision-making</a:t>
            </a:r>
            <a:r>
              <a:rPr lang="en-US" sz="2400" dirty="0"/>
              <a:t>.</a:t>
            </a:r>
            <a:endParaRPr lang="en-IN" sz="2400" dirty="0"/>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dirty="0"/>
              <a:t>Department of Computer Science and Engineering</a:t>
            </a:r>
            <a:endParaRPr lang="en-IN" dirty="0"/>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2</a:t>
            </a:fld>
            <a:endParaRPr lang="en-IN"/>
          </a:p>
        </p:txBody>
      </p:sp>
    </p:spTree>
    <p:extLst>
      <p:ext uri="{BB962C8B-B14F-4D97-AF65-F5344CB8AC3E}">
        <p14:creationId xmlns:p14="http://schemas.microsoft.com/office/powerpoint/2010/main" val="1658386993"/>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Existing System</a:t>
            </a:r>
            <a:endParaRPr lang="en-IN" sz="2800" dirty="0"/>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3</a:t>
            </a:fld>
            <a:endParaRPr lang="en-IN"/>
          </a:p>
        </p:txBody>
      </p:sp>
      <p:sp>
        <p:nvSpPr>
          <p:cNvPr id="7" name="Rectangle 1">
            <a:extLst>
              <a:ext uri="{FF2B5EF4-FFF2-40B4-BE49-F238E27FC236}">
                <a16:creationId xmlns:a16="http://schemas.microsoft.com/office/drawing/2014/main" id="{531174AB-8E61-7ED1-D701-FFFF5823AB5F}"/>
              </a:ext>
            </a:extLst>
          </p:cNvPr>
          <p:cNvSpPr>
            <a:spLocks noGrp="1" noChangeArrowheads="1"/>
          </p:cNvSpPr>
          <p:nvPr>
            <p:ph idx="1"/>
          </p:nvPr>
        </p:nvSpPr>
        <p:spPr bwMode="auto">
          <a:xfrm>
            <a:off x="766233" y="1860451"/>
            <a:ext cx="10621433"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None/>
              <a:tabLst/>
            </a:pPr>
            <a:r>
              <a:rPr lang="en-US" sz="2400" dirty="0">
                <a:latin typeface="Times New Roman" panose="02020603050405020304" pitchFamily="18" charset="0"/>
                <a:cs typeface="Times New Roman" panose="02020603050405020304" pitchFamily="18" charset="0"/>
              </a:rPr>
              <a:t>Current systems are often restricted to structured data like EHRs or spreadsheets and cannot process scanned documents or PDFs. They also fail to provide visual analytics like condition probabilities or clinical risk levels. Moreover, many tools are disease-specific and not generalized across multiple conditions. There’s no unified pipeline that handles mixed-format data while also ensuring accuracy and explainability.</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639713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Objectives</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marR="0" lvl="0" indent="0" algn="l" defTabSz="914400" rtl="0" eaLnBrk="0" fontAlgn="base" latinLnBrk="0" hangingPunct="0">
              <a:lnSpc>
                <a:spcPct val="100000"/>
              </a:lnSpc>
              <a:spcBef>
                <a:spcPct val="20000"/>
              </a:spcBef>
              <a:spcAft>
                <a:spcPct val="0"/>
              </a:spcAft>
              <a:buClr>
                <a:srgbClr val="CC0000"/>
              </a:buClr>
              <a:buSzTx/>
              <a:buNone/>
              <a:tabLst/>
              <a:defRPr/>
            </a:pP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marR="0" lvl="0" indent="0" algn="l" defTabSz="914400" rtl="0" eaLnBrk="0" fontAlgn="base" latinLnBrk="0" hangingPunct="0">
              <a:lnSpc>
                <a:spcPct val="100000"/>
              </a:lnSpc>
              <a:spcBef>
                <a:spcPct val="20000"/>
              </a:spcBef>
              <a:spcAft>
                <a:spcPct val="0"/>
              </a:spcAft>
              <a:buClr>
                <a:srgbClr val="CC0000"/>
              </a:buClr>
              <a:buSzTx/>
              <a:buNone/>
              <a:tabLst/>
              <a:defRPr/>
            </a:pP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4</a:t>
            </a:fld>
            <a:endParaRPr lang="en-IN"/>
          </a:p>
        </p:txBody>
      </p:sp>
      <p:sp>
        <p:nvSpPr>
          <p:cNvPr id="7" name="Rectangle 1">
            <a:extLst>
              <a:ext uri="{FF2B5EF4-FFF2-40B4-BE49-F238E27FC236}">
                <a16:creationId xmlns:a16="http://schemas.microsoft.com/office/drawing/2014/main" id="{75A2E8ED-7DDA-6DC8-B938-186D600821B5}"/>
              </a:ext>
            </a:extLst>
          </p:cNvPr>
          <p:cNvSpPr>
            <a:spLocks noChangeArrowheads="1"/>
          </p:cNvSpPr>
          <p:nvPr/>
        </p:nvSpPr>
        <p:spPr bwMode="auto">
          <a:xfrm>
            <a:off x="812800" y="2006445"/>
            <a:ext cx="12212781"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Create a machine learning-based diagnosis system for diverse input types.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Enable OCR and PDF text extraction for unstructured formats.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 a Random Forest model for accurate condition classification.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Provide clinical risk scores (heart, stroke, sepsis).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Generate interpretable visual outputs and doctor-style summaries.</a:t>
            </a:r>
          </a:p>
        </p:txBody>
      </p:sp>
    </p:spTree>
    <p:extLst>
      <p:ext uri="{BB962C8B-B14F-4D97-AF65-F5344CB8AC3E}">
        <p14:creationId xmlns:p14="http://schemas.microsoft.com/office/powerpoint/2010/main" val="3339313605"/>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Abstract</a:t>
            </a:r>
            <a:endParaRPr lang="en-IN" sz="2800" dirty="0"/>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5</a:t>
            </a:fld>
            <a:endParaRPr lang="en-IN"/>
          </a:p>
        </p:txBody>
      </p:sp>
      <p:sp>
        <p:nvSpPr>
          <p:cNvPr id="11" name="Rectangle 3">
            <a:extLst>
              <a:ext uri="{FF2B5EF4-FFF2-40B4-BE49-F238E27FC236}">
                <a16:creationId xmlns:a16="http://schemas.microsoft.com/office/drawing/2014/main" id="{F53531A7-7493-F4BA-03E1-4D610670C4E2}"/>
              </a:ext>
            </a:extLst>
          </p:cNvPr>
          <p:cNvSpPr>
            <a:spLocks noGrp="1" noChangeArrowheads="1"/>
          </p:cNvSpPr>
          <p:nvPr>
            <p:ph idx="1"/>
          </p:nvPr>
        </p:nvSpPr>
        <p:spPr bwMode="auto">
          <a:xfrm>
            <a:off x="812800" y="1855665"/>
            <a:ext cx="10621433"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This project presents a smart diagnostic system named Medical Report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Analyser</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It is capable of reading, processing, and interpreting clinical reports in various formats like CSV, PDFs, and scanned images. The system uses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pytesseract</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pdfplumber</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extract medical parameters. Features are preprocessed and passed into a Random Forest model trained on 1000 synthetic records. The output includes the predicted condition, clinical risk scores, and a bar graph showing the top-5 possible diagnoses. Designed for real-time use, the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analyser</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bridges the gap between structured and unstructured diagnostics and supports deployment in rural or overloaded clinical setups </a:t>
            </a:r>
          </a:p>
        </p:txBody>
      </p:sp>
    </p:spTree>
    <p:extLst>
      <p:ext uri="{BB962C8B-B14F-4D97-AF65-F5344CB8AC3E}">
        <p14:creationId xmlns:p14="http://schemas.microsoft.com/office/powerpoint/2010/main" val="3534483171"/>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Proposed System</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766233" y="1846118"/>
            <a:ext cx="10668000" cy="4267200"/>
          </a:xfrm>
        </p:spPr>
        <p:txBody>
          <a:bodyPr/>
          <a:lstStyle/>
          <a:p>
            <a:pPr marL="0" marR="0" lvl="0" indent="0" algn="just" defTabSz="914400" rtl="0" eaLnBrk="0" fontAlgn="base" latinLnBrk="0" hangingPunct="0">
              <a:lnSpc>
                <a:spcPct val="100000"/>
              </a:lnSpc>
              <a:spcBef>
                <a:spcPct val="20000"/>
              </a:spcBef>
              <a:spcAft>
                <a:spcPct val="0"/>
              </a:spcAft>
              <a:buClr>
                <a:srgbClr val="CC0000"/>
              </a:buClr>
              <a:buSzTx/>
              <a:buNone/>
              <a:tabLst/>
              <a:defRPr/>
            </a:pPr>
            <a:r>
              <a:rPr lang="en-US" sz="2400" dirty="0">
                <a:latin typeface="Times New Roman" panose="02020603050405020304" pitchFamily="18" charset="0"/>
                <a:cs typeface="Times New Roman" panose="02020603050405020304" pitchFamily="18" charset="0"/>
              </a:rPr>
              <a:t>The proposed system follows a modular architecture for robustness and clarity. It begins with detecting the input file type (CSV, image, or PDF). If unstructured, it invokes OCR to extract text. The extracted text is parsed using regular expressions to find values like glucose, WBC, and hemoglobin. These values are normalized and fed into a trained Random Forest classifier. The model predicts the disease and ranks top probable conditions. It then generates visual risk scores and recommendation text. All modules work together to provide an end-to-end diagnosis system with speed and accuracy.</a:t>
            </a:r>
            <a:endPar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0" indent="0">
              <a:buNone/>
            </a:pPr>
            <a:endParaRPr lang="en-IN" dirty="0"/>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6</a:t>
            </a:fld>
            <a:endParaRPr lang="en-IN"/>
          </a:p>
        </p:txBody>
      </p:sp>
    </p:spTree>
    <p:extLst>
      <p:ext uri="{BB962C8B-B14F-4D97-AF65-F5344CB8AC3E}">
        <p14:creationId xmlns:p14="http://schemas.microsoft.com/office/powerpoint/2010/main" val="34888946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System Architecture</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US" sz="2400" dirty="0">
                <a:latin typeface="Times New Roman" panose="02020603050405020304" pitchFamily="18" charset="0"/>
                <a:cs typeface="Times New Roman" panose="02020603050405020304" pitchFamily="18" charset="0"/>
              </a:rPr>
              <a:t>The system consists of six main modules: input handler, OCR engine, text parser, preprocessor, classifier, and visualizer.</a:t>
            </a:r>
            <a:br>
              <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br>
            <a:endPar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0" indent="0">
              <a:buNone/>
            </a:pPr>
            <a:endParaRPr lang="en-IN" dirty="0"/>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7</a:t>
            </a:fld>
            <a:endParaRPr lang="en-IN"/>
          </a:p>
        </p:txBody>
      </p:sp>
      <p:pic>
        <p:nvPicPr>
          <p:cNvPr id="8" name="Picture 7">
            <a:extLst>
              <a:ext uri="{FF2B5EF4-FFF2-40B4-BE49-F238E27FC236}">
                <a16:creationId xmlns:a16="http://schemas.microsoft.com/office/drawing/2014/main" id="{EA3AF74C-1DA6-9520-8395-3F0F966A9062}"/>
              </a:ext>
            </a:extLst>
          </p:cNvPr>
          <p:cNvPicPr>
            <a:picLocks noChangeAspect="1"/>
          </p:cNvPicPr>
          <p:nvPr/>
        </p:nvPicPr>
        <p:blipFill>
          <a:blip r:embed="rId2"/>
          <a:stretch>
            <a:fillRect/>
          </a:stretch>
        </p:blipFill>
        <p:spPr>
          <a:xfrm>
            <a:off x="1430482" y="2556164"/>
            <a:ext cx="8492836" cy="3345874"/>
          </a:xfrm>
          <a:prstGeom prst="rect">
            <a:avLst/>
          </a:prstGeom>
        </p:spPr>
      </p:pic>
    </p:spTree>
    <p:extLst>
      <p:ext uri="{BB962C8B-B14F-4D97-AF65-F5344CB8AC3E}">
        <p14:creationId xmlns:p14="http://schemas.microsoft.com/office/powerpoint/2010/main" val="10667779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List of Modules</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911515" y="1814946"/>
            <a:ext cx="10668000" cy="3920836"/>
          </a:xfrm>
        </p:spPr>
        <p:txBody>
          <a:bodyPr/>
          <a:lstStyle/>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a:t>
            </a:r>
            <a:r>
              <a:rPr lang="en-US" sz="2400" b="1" dirty="0">
                <a:latin typeface="Times New Roman" panose="02020603050405020304" pitchFamily="18" charset="0"/>
                <a:cs typeface="Times New Roman" panose="02020603050405020304" pitchFamily="18" charset="0"/>
              </a:rPr>
              <a:t>Input Module</a:t>
            </a:r>
            <a:r>
              <a:rPr lang="en-US" sz="2400" dirty="0">
                <a:latin typeface="Times New Roman" panose="02020603050405020304" pitchFamily="18" charset="0"/>
                <a:cs typeface="Times New Roman" panose="02020603050405020304" pitchFamily="18" charset="0"/>
              </a:rPr>
              <a:t> detects the report format.</a:t>
            </a:r>
          </a:p>
          <a:p>
            <a:pPr marL="0" indent="0">
              <a:buNone/>
            </a:pPr>
            <a:endParaRPr lang="en-US" sz="1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a:t>
            </a:r>
            <a:r>
              <a:rPr lang="en-US" sz="2400" b="1" dirty="0">
                <a:latin typeface="Times New Roman" panose="02020603050405020304" pitchFamily="18" charset="0"/>
                <a:cs typeface="Times New Roman" panose="02020603050405020304" pitchFamily="18" charset="0"/>
              </a:rPr>
              <a:t>OCR Module</a:t>
            </a:r>
            <a:r>
              <a:rPr lang="en-US" sz="2400" dirty="0">
                <a:latin typeface="Times New Roman" panose="02020603050405020304" pitchFamily="18" charset="0"/>
                <a:cs typeface="Times New Roman" panose="02020603050405020304" pitchFamily="18" charset="0"/>
              </a:rPr>
              <a:t> processes scanned or image files.</a:t>
            </a:r>
          </a:p>
          <a:p>
            <a:pPr marL="0" indent="0">
              <a:buNone/>
            </a:pPr>
            <a:endParaRPr lang="en-US" sz="1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a:t>
            </a:r>
            <a:r>
              <a:rPr lang="en-US" sz="2400" b="1" dirty="0">
                <a:latin typeface="Times New Roman" panose="02020603050405020304" pitchFamily="18" charset="0"/>
                <a:cs typeface="Times New Roman" panose="02020603050405020304" pitchFamily="18" charset="0"/>
              </a:rPr>
              <a:t>Parser</a:t>
            </a:r>
            <a:r>
              <a:rPr lang="en-US" sz="2400" dirty="0">
                <a:latin typeface="Times New Roman" panose="02020603050405020304" pitchFamily="18" charset="0"/>
                <a:cs typeface="Times New Roman" panose="02020603050405020304" pitchFamily="18" charset="0"/>
              </a:rPr>
              <a:t> extracts relevant health metrics using regular expressions.</a:t>
            </a:r>
          </a:p>
          <a:p>
            <a:pPr marL="0" indent="0">
              <a:buNone/>
            </a:pPr>
            <a:endParaRPr lang="en-US" sz="1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a:t>
            </a:r>
            <a:r>
              <a:rPr lang="en-US" sz="2400" b="1" dirty="0">
                <a:latin typeface="Times New Roman" panose="02020603050405020304" pitchFamily="18" charset="0"/>
                <a:cs typeface="Times New Roman" panose="02020603050405020304" pitchFamily="18" charset="0"/>
              </a:rPr>
              <a:t>Preprocessor</a:t>
            </a:r>
            <a:r>
              <a:rPr lang="en-US" sz="2400" dirty="0">
                <a:latin typeface="Times New Roman" panose="02020603050405020304" pitchFamily="18" charset="0"/>
                <a:cs typeface="Times New Roman" panose="02020603050405020304" pitchFamily="18" charset="0"/>
              </a:rPr>
              <a:t> handles normalization and missing values.</a:t>
            </a:r>
          </a:p>
          <a:p>
            <a:pPr marL="0" indent="0">
              <a:buNone/>
            </a:pPr>
            <a:endParaRPr lang="en-US" sz="1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a:t>
            </a:r>
            <a:r>
              <a:rPr lang="en-US" sz="2400" b="1" dirty="0">
                <a:latin typeface="Times New Roman" panose="02020603050405020304" pitchFamily="18" charset="0"/>
                <a:cs typeface="Times New Roman" panose="02020603050405020304" pitchFamily="18" charset="0"/>
              </a:rPr>
              <a:t>Classifier</a:t>
            </a:r>
            <a:r>
              <a:rPr lang="en-US" sz="2400" dirty="0">
                <a:latin typeface="Times New Roman" panose="02020603050405020304" pitchFamily="18" charset="0"/>
                <a:cs typeface="Times New Roman" panose="02020603050405020304" pitchFamily="18" charset="0"/>
              </a:rPr>
              <a:t> is a Random Forest model that predicts the disease</a:t>
            </a:r>
          </a:p>
          <a:p>
            <a:pPr>
              <a:buFont typeface="Arial" panose="020B0604020202020204" pitchFamily="34" charset="0"/>
              <a:buChar char="•"/>
            </a:pPr>
            <a:endParaRPr lang="en-US" sz="1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a:t>
            </a:r>
            <a:r>
              <a:rPr lang="en-US" sz="2400" b="1" dirty="0">
                <a:latin typeface="Times New Roman" panose="02020603050405020304" pitchFamily="18" charset="0"/>
                <a:cs typeface="Times New Roman" panose="02020603050405020304" pitchFamily="18" charset="0"/>
              </a:rPr>
              <a:t>Visualizer</a:t>
            </a:r>
            <a:r>
              <a:rPr lang="en-US" sz="2400" dirty="0">
                <a:latin typeface="Times New Roman" panose="02020603050405020304" pitchFamily="18" charset="0"/>
                <a:cs typeface="Times New Roman" panose="02020603050405020304" pitchFamily="18" charset="0"/>
              </a:rPr>
              <a:t> displays bar charts, risk scores, and generates doctor comments.</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8</a:t>
            </a:fld>
            <a:endParaRPr lang="en-IN"/>
          </a:p>
        </p:txBody>
      </p:sp>
    </p:spTree>
    <p:extLst>
      <p:ext uri="{BB962C8B-B14F-4D97-AF65-F5344CB8AC3E}">
        <p14:creationId xmlns:p14="http://schemas.microsoft.com/office/powerpoint/2010/main" val="6510159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Functional Description for each modules with DFD and Activity Diagram</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9</a:t>
            </a:fld>
            <a:endParaRPr lang="en-IN"/>
          </a:p>
        </p:txBody>
      </p:sp>
      <p:sp>
        <p:nvSpPr>
          <p:cNvPr id="7" name="Rectangle 1">
            <a:extLst>
              <a:ext uri="{FF2B5EF4-FFF2-40B4-BE49-F238E27FC236}">
                <a16:creationId xmlns:a16="http://schemas.microsoft.com/office/drawing/2014/main" id="{446FECA9-D5B5-7966-954E-23B9D50FCB4D}"/>
              </a:ext>
            </a:extLst>
          </p:cNvPr>
          <p:cNvSpPr>
            <a:spLocks noChangeArrowheads="1"/>
          </p:cNvSpPr>
          <p:nvPr/>
        </p:nvSpPr>
        <p:spPr bwMode="auto">
          <a:xfrm>
            <a:off x="940165" y="1912505"/>
            <a:ext cx="9770623"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Upload and Format Detection Module</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ensures flexibility in inputs.</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OCR and Text Extraction Module</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supports scanned PDFs and </a:t>
            </a:r>
          </a:p>
          <a:p>
            <a:pPr marL="0" marR="0" lvl="0" indent="0" algn="just" defTabSz="914400" rtl="0" eaLnBrk="0" fontAlgn="base" latinLnBrk="0" hangingPunct="0">
              <a:lnSpc>
                <a:spcPct val="100000"/>
              </a:lnSpc>
              <a:spcBef>
                <a:spcPct val="0"/>
              </a:spcBef>
              <a:spcAft>
                <a:spcPct val="0"/>
              </a:spcAft>
              <a:buClrTx/>
              <a:buSzTx/>
              <a:tabLst/>
            </a:pPr>
            <a:r>
              <a:rPr lang="en-US" altLang="en-US" sz="2400" dirty="0">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handwritten reports.</a:t>
            </a:r>
            <a:endParaRPr lang="en-US" altLang="en-US" sz="2400" dirty="0">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Feature Extraction Module</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transforms raw values into structured data.</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ML Engine</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provides diagnosis and confidence scores.</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Output Generator</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creates risk graphs and recommendation summaries</a:t>
            </a:r>
            <a:r>
              <a:rPr kumimoji="0" lang="en-US" altLang="en-US" sz="2400" b="0" i="0" u="none" strike="noStrike" cap="none" normalizeH="0" baseline="0" dirty="0">
                <a:ln>
                  <a:noFill/>
                </a:ln>
                <a:solidFill>
                  <a:schemeClr val="tx1"/>
                </a:solidFill>
                <a:effectLst/>
                <a:latin typeface="Arial" panose="020B0604020202020204" pitchFamily="34" charset="0"/>
              </a:rPr>
              <a:t>.</a:t>
            </a:r>
          </a:p>
        </p:txBody>
      </p:sp>
    </p:spTree>
    <p:extLst>
      <p:ext uri="{BB962C8B-B14F-4D97-AF65-F5344CB8AC3E}">
        <p14:creationId xmlns:p14="http://schemas.microsoft.com/office/powerpoint/2010/main" val="517529961"/>
      </p:ext>
    </p:extLst>
  </p:cSld>
  <p:clrMapOvr>
    <a:masterClrMapping/>
  </p:clrMapOvr>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2.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3.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4.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docProps/app.xml><?xml version="1.0" encoding="utf-8"?>
<Properties xmlns="http://schemas.openxmlformats.org/officeDocument/2006/extended-properties" xmlns:vt="http://schemas.openxmlformats.org/officeDocument/2006/docPropsVTypes">
  <Template/>
  <TotalTime>203</TotalTime>
  <Words>948</Words>
  <Application>Microsoft Office PowerPoint</Application>
  <PresentationFormat>Widescreen</PresentationFormat>
  <Paragraphs>95</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Times New Roman</vt:lpstr>
      <vt:lpstr>Verdana</vt:lpstr>
      <vt:lpstr>Wingdings</vt:lpstr>
      <vt:lpstr>Profile</vt:lpstr>
      <vt:lpstr>PowerPoint Presentation</vt:lpstr>
      <vt:lpstr>Problem Statement and Motivation</vt:lpstr>
      <vt:lpstr>Existing System</vt:lpstr>
      <vt:lpstr>Objectives</vt:lpstr>
      <vt:lpstr>Abstract</vt:lpstr>
      <vt:lpstr>Proposed System</vt:lpstr>
      <vt:lpstr>System Architecture</vt:lpstr>
      <vt:lpstr>List of Modules</vt:lpstr>
      <vt:lpstr>Functional Description for each modules with DFD and Activity Diagram</vt:lpstr>
      <vt:lpstr>Functional Description for each modules with DFD and Activity Diagram</vt:lpstr>
      <vt:lpstr>Implementation &amp; Results of Module</vt:lpstr>
      <vt:lpstr>Conclusion &amp; Future Work </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DURAI MURUGAN N</dc:creator>
  <cp:lastModifiedBy>Rahgul Sudhakar</cp:lastModifiedBy>
  <cp:revision>7</cp:revision>
  <dcterms:created xsi:type="dcterms:W3CDTF">2023-08-03T04:32:32Z</dcterms:created>
  <dcterms:modified xsi:type="dcterms:W3CDTF">2025-05-08T16:30:00Z</dcterms:modified>
</cp:coreProperties>
</file>