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99" r:id="rId6"/>
    <p:sldId id="300" r:id="rId7"/>
    <p:sldId id="304" r:id="rId8"/>
    <p:sldId id="305" r:id="rId9"/>
    <p:sldId id="301" r:id="rId10"/>
    <p:sldId id="302" r:id="rId11"/>
    <p:sldId id="303" r:id="rId12"/>
    <p:sldId id="283" r:id="rId13"/>
  </p:sldIdLst>
  <p:sldSz cx="9144000" cy="5143500" type="screen16x9"/>
  <p:notesSz cx="6858000" cy="9144000"/>
  <p:embeddedFontLst>
    <p:embeddedFont>
      <p:font typeface="Catamaran Light" pitchFamily="2" charset="77"/>
      <p:regular r:id=""/>
      <p:bold r:id=""/>
    </p:embeddedFont>
    <p:embeddedFont>
      <p:font typeface="Fira Sans Extra Condensed Medium" panose="020B0603050000020004" pitchFamily="34" charset="0"/>
      <p:regular r:id=""/>
      <p:bold r:id=""/>
      <p:italic r:id=""/>
      <p:boldItalic r:id=""/>
    </p:embeddedFont>
    <p:embeddedFont>
      <p:font typeface="Livvic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DDB79-07C1-4A0C-96E3-ADF1F9655B22}">
  <a:tblStyle styleId="{E1EDDB79-07C1-4A0C-96E3-ADF1F9655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/>
    <p:restoredTop sz="94724"/>
  </p:normalViewPr>
  <p:slideViewPr>
    <p:cSldViewPr snapToGrid="0" showGuides="1">
      <p:cViewPr>
        <p:scale>
          <a:sx n="183" d="100"/>
          <a:sy n="183" d="100"/>
        </p:scale>
        <p:origin x="92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334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93" r="5093"/>
          <a:stretch/>
        </p:blipFill>
        <p:spPr>
          <a:xfrm flipH="1">
            <a:off x="2214592" y="0"/>
            <a:ext cx="69294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Team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CSYE 6200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 Daycare 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BD24F6-CC83-2DA7-90AF-14E4F0D23887}"/>
              </a:ext>
            </a:extLst>
          </p:cNvPr>
          <p:cNvSpPr txBox="1">
            <a:spLocks/>
          </p:cNvSpPr>
          <p:nvPr/>
        </p:nvSpPr>
        <p:spPr>
          <a:xfrm>
            <a:off x="306086" y="691864"/>
            <a:ext cx="4034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br>
              <a:rPr lang="en-TW" dirty="0"/>
            </a:br>
            <a:r>
              <a:rPr lang="en-TW" dirty="0">
                <a:solidFill>
                  <a:srgbClr val="D16138"/>
                </a:solidFill>
              </a:rPr>
              <a:t>FUNCTIONALITIES</a:t>
            </a:r>
            <a:br>
              <a:rPr lang="en-TW" dirty="0"/>
            </a:br>
            <a:r>
              <a:rPr lang="en-TW" sz="2400" dirty="0"/>
              <a:t>Code Snippets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B3426-2BC7-AFAC-568D-DEF22AAE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4" y="1491520"/>
            <a:ext cx="2475751" cy="3278494"/>
          </a:xfrm>
          <a:prstGeom prst="rect">
            <a:avLst/>
          </a:prstGeom>
        </p:spPr>
      </p:pic>
      <p:sp>
        <p:nvSpPr>
          <p:cNvPr id="11" name="Google Shape;250;p37">
            <a:extLst>
              <a:ext uri="{FF2B5EF4-FFF2-40B4-BE49-F238E27FC236}">
                <a16:creationId xmlns:a16="http://schemas.microsoft.com/office/drawing/2014/main" id="{DB26D4CB-23BB-AEDB-9EDF-8552B56A25A8}"/>
              </a:ext>
            </a:extLst>
          </p:cNvPr>
          <p:cNvSpPr/>
          <p:nvPr/>
        </p:nvSpPr>
        <p:spPr>
          <a:xfrm>
            <a:off x="1493621" y="4451636"/>
            <a:ext cx="1275337" cy="410971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7938B-1ECB-411E-8090-B0F5A60C877B}"/>
              </a:ext>
            </a:extLst>
          </p:cNvPr>
          <p:cNvSpPr txBox="1"/>
          <p:nvPr/>
        </p:nvSpPr>
        <p:spPr>
          <a:xfrm>
            <a:off x="1602504" y="4472455"/>
            <a:ext cx="116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b="1" dirty="0">
                <a:solidFill>
                  <a:schemeClr val="bg1"/>
                </a:solidFill>
                <a:latin typeface="Livvic"/>
                <a:sym typeface="Livvic"/>
              </a:rPr>
              <a:t>Factory</a:t>
            </a:r>
            <a:endParaRPr lang="en-TW" sz="1800" b="1" dirty="0">
              <a:solidFill>
                <a:schemeClr val="bg1"/>
              </a:solidFill>
              <a:latin typeface="Livvic"/>
              <a:sym typeface="Livvic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AD3B93-5AA1-EA6F-F93E-0E41896F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49" y="321108"/>
            <a:ext cx="4745345" cy="1170412"/>
          </a:xfrm>
          <a:prstGeom prst="rect">
            <a:avLst/>
          </a:prstGeom>
        </p:spPr>
      </p:pic>
      <p:sp>
        <p:nvSpPr>
          <p:cNvPr id="15" name="Google Shape;250;p37">
            <a:extLst>
              <a:ext uri="{FF2B5EF4-FFF2-40B4-BE49-F238E27FC236}">
                <a16:creationId xmlns:a16="http://schemas.microsoft.com/office/drawing/2014/main" id="{C5659DE5-F968-CFB6-79A3-FFD853346FEB}"/>
              </a:ext>
            </a:extLst>
          </p:cNvPr>
          <p:cNvSpPr/>
          <p:nvPr/>
        </p:nvSpPr>
        <p:spPr>
          <a:xfrm>
            <a:off x="7642857" y="115623"/>
            <a:ext cx="1275337" cy="410971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B1B0C-5F81-B777-9A5B-B344E0106A0A}"/>
              </a:ext>
            </a:extLst>
          </p:cNvPr>
          <p:cNvSpPr txBox="1"/>
          <p:nvPr/>
        </p:nvSpPr>
        <p:spPr>
          <a:xfrm>
            <a:off x="7751740" y="136442"/>
            <a:ext cx="116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b="1" dirty="0">
                <a:solidFill>
                  <a:schemeClr val="bg1"/>
                </a:solidFill>
                <a:latin typeface="Livvic"/>
                <a:sym typeface="Livvic"/>
              </a:rPr>
              <a:t>Stream</a:t>
            </a:r>
            <a:endParaRPr lang="en-TW" sz="1800" b="1" dirty="0">
              <a:solidFill>
                <a:schemeClr val="bg1"/>
              </a:solidFill>
              <a:latin typeface="Livvic"/>
              <a:sym typeface="Livvic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B3D1F2-DA5F-64AE-3E13-5451228D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849" y="1818479"/>
            <a:ext cx="4744800" cy="356752"/>
          </a:xfrm>
          <a:prstGeom prst="rect">
            <a:avLst/>
          </a:prstGeom>
        </p:spPr>
      </p:pic>
      <p:sp>
        <p:nvSpPr>
          <p:cNvPr id="19" name="Google Shape;250;p37">
            <a:extLst>
              <a:ext uri="{FF2B5EF4-FFF2-40B4-BE49-F238E27FC236}">
                <a16:creationId xmlns:a16="http://schemas.microsoft.com/office/drawing/2014/main" id="{0079C852-137B-36E8-C3C9-4DC0899C87AA}"/>
              </a:ext>
            </a:extLst>
          </p:cNvPr>
          <p:cNvSpPr/>
          <p:nvPr/>
        </p:nvSpPr>
        <p:spPr>
          <a:xfrm>
            <a:off x="7642857" y="1491708"/>
            <a:ext cx="1275337" cy="410971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56FC6-2FA4-8802-FA90-A868593B4172}"/>
              </a:ext>
            </a:extLst>
          </p:cNvPr>
          <p:cNvSpPr txBox="1"/>
          <p:nvPr/>
        </p:nvSpPr>
        <p:spPr>
          <a:xfrm>
            <a:off x="7751740" y="1512527"/>
            <a:ext cx="116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b="1" dirty="0">
                <a:solidFill>
                  <a:schemeClr val="bg1"/>
                </a:solidFill>
                <a:latin typeface="Livvic"/>
                <a:sym typeface="Livvic"/>
              </a:rPr>
              <a:t>Generic</a:t>
            </a:r>
            <a:endParaRPr lang="en-TW" sz="1800" b="1" dirty="0">
              <a:solidFill>
                <a:schemeClr val="bg1"/>
              </a:solidFill>
              <a:latin typeface="Livvic"/>
              <a:sym typeface="Livvic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03191B-CA9F-7FEC-F269-110AD47866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580"/>
          <a:stretch/>
        </p:blipFill>
        <p:spPr>
          <a:xfrm>
            <a:off x="4172849" y="2808771"/>
            <a:ext cx="3507566" cy="2334730"/>
          </a:xfrm>
          <a:prstGeom prst="rect">
            <a:avLst/>
          </a:prstGeom>
        </p:spPr>
      </p:pic>
      <p:sp>
        <p:nvSpPr>
          <p:cNvPr id="23" name="Google Shape;250;p37">
            <a:extLst>
              <a:ext uri="{FF2B5EF4-FFF2-40B4-BE49-F238E27FC236}">
                <a16:creationId xmlns:a16="http://schemas.microsoft.com/office/drawing/2014/main" id="{436C152C-32B7-946E-B710-C9B23918970E}"/>
              </a:ext>
            </a:extLst>
          </p:cNvPr>
          <p:cNvSpPr/>
          <p:nvPr/>
        </p:nvSpPr>
        <p:spPr>
          <a:xfrm>
            <a:off x="7642312" y="2850671"/>
            <a:ext cx="1275337" cy="410971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EBE4D-704E-CF0C-5BA3-3BFFFF75419C}"/>
              </a:ext>
            </a:extLst>
          </p:cNvPr>
          <p:cNvSpPr txBox="1"/>
          <p:nvPr/>
        </p:nvSpPr>
        <p:spPr>
          <a:xfrm>
            <a:off x="7751195" y="2871490"/>
            <a:ext cx="116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b="1" dirty="0">
                <a:solidFill>
                  <a:schemeClr val="bg1"/>
                </a:solidFill>
                <a:latin typeface="Livvic"/>
                <a:sym typeface="Livvic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3567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Group? Features, Types, Stages, &amp; Reasons For Joining - Tyonote">
            <a:extLst>
              <a:ext uri="{FF2B5EF4-FFF2-40B4-BE49-F238E27FC236}">
                <a16:creationId xmlns:a16="http://schemas.microsoft.com/office/drawing/2014/main" id="{0F3BE23F-AF11-AA7D-9C02-759BFABFA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4" b="3648"/>
          <a:stretch/>
        </p:blipFill>
        <p:spPr bwMode="auto">
          <a:xfrm>
            <a:off x="0" y="-25"/>
            <a:ext cx="3606085" cy="51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50;p37">
            <a:extLst>
              <a:ext uri="{FF2B5EF4-FFF2-40B4-BE49-F238E27FC236}">
                <a16:creationId xmlns:a16="http://schemas.microsoft.com/office/drawing/2014/main" id="{CE66E79F-FC33-824A-D8BD-EF6C304618C7}"/>
              </a:ext>
            </a:extLst>
          </p:cNvPr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1;p37">
            <a:extLst>
              <a:ext uri="{FF2B5EF4-FFF2-40B4-BE49-F238E27FC236}">
                <a16:creationId xmlns:a16="http://schemas.microsoft.com/office/drawing/2014/main" id="{1898A515-8939-6F15-9B05-9015CB08DD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FUTURE ENHANCEMENT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Google Shape;250;p37">
            <a:extLst>
              <a:ext uri="{FF2B5EF4-FFF2-40B4-BE49-F238E27FC236}">
                <a16:creationId xmlns:a16="http://schemas.microsoft.com/office/drawing/2014/main" id="{41BB73FE-63C2-059E-F913-B85768AF18A5}"/>
              </a:ext>
            </a:extLst>
          </p:cNvPr>
          <p:cNvSpPr/>
          <p:nvPr/>
        </p:nvSpPr>
        <p:spPr>
          <a:xfrm>
            <a:off x="4326085" y="3456507"/>
            <a:ext cx="4484524" cy="23973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B670E-BBE3-1170-CEFF-3478C5D61FF3}"/>
              </a:ext>
            </a:extLst>
          </p:cNvPr>
          <p:cNvSpPr txBox="1"/>
          <p:nvPr/>
        </p:nvSpPr>
        <p:spPr>
          <a:xfrm>
            <a:off x="4340181" y="2379289"/>
            <a:ext cx="40979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r>
              <a:rPr lang="en-TW" sz="1200" dirty="0">
                <a:solidFill>
                  <a:schemeClr val="dk1"/>
                </a:solidFill>
                <a:latin typeface="Catamaran Light"/>
                <a:cs typeface="Catamaran Light"/>
              </a:rPr>
              <a:t>Implement Tests such as Unit Test and Integration Test to ensure codebase stability.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</a:rPr>
              <a:t>Implement Angular or React for interactive user experience.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</a:rPr>
              <a:t>Introduce diverse roles including parent and teacher logins.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</a:rPr>
              <a:t>Use cloud deployment to enhance scalability.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dk1"/>
              </a:solidFill>
              <a:latin typeface="Catamaran Light"/>
              <a:cs typeface="Catamaran Light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dk1"/>
              </a:solidFill>
              <a:latin typeface="Catamaran Light"/>
              <a:cs typeface="Catamaran Light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endParaRPr lang="en-TW" sz="1200" dirty="0">
              <a:solidFill>
                <a:schemeClr val="dk1"/>
              </a:solidFill>
              <a:latin typeface="Catamaran Light"/>
              <a:cs typeface="Catamaran Light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endParaRPr lang="en-TW" sz="1200" dirty="0">
              <a:solidFill>
                <a:schemeClr val="dk1"/>
              </a:solidFill>
              <a:latin typeface="Catamaran Light"/>
              <a:cs typeface="Catamaran Light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  <a:defRPr/>
            </a:pPr>
            <a:endParaRPr lang="en-TW" sz="1200" dirty="0">
              <a:solidFill>
                <a:schemeClr val="dk1"/>
              </a:solidFill>
              <a:latin typeface="Catamaran Light"/>
              <a:cs typeface="Catamaran Light"/>
            </a:endParaRPr>
          </a:p>
          <a:p>
            <a:pPr marL="342900" indent="-342900"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8729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3"/>
          <p:cNvSpPr/>
          <p:nvPr/>
        </p:nvSpPr>
        <p:spPr>
          <a:xfrm>
            <a:off x="-1" y="1043189"/>
            <a:ext cx="6709894" cy="4107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/>
          <p:nvPr/>
        </p:nvSpPr>
        <p:spPr>
          <a:xfrm>
            <a:off x="6466143" y="3610800"/>
            <a:ext cx="487500" cy="15291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C953B-69C3-BD88-88C5-50B6C345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325" y="306450"/>
            <a:ext cx="3430200" cy="577800"/>
          </a:xfrm>
        </p:spPr>
        <p:txBody>
          <a:bodyPr/>
          <a:lstStyle/>
          <a:p>
            <a:pPr algn="r"/>
            <a:r>
              <a:rPr lang="en-TW" dirty="0"/>
              <a:t>CONTRIBUTION</a:t>
            </a:r>
          </a:p>
        </p:txBody>
      </p:sp>
      <p:graphicFrame>
        <p:nvGraphicFramePr>
          <p:cNvPr id="4" name="Google Shape;135;p21">
            <a:extLst>
              <a:ext uri="{FF2B5EF4-FFF2-40B4-BE49-F238E27FC236}">
                <a16:creationId xmlns:a16="http://schemas.microsoft.com/office/drawing/2014/main" id="{28679559-DC72-C037-9F2C-541625DDF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281858"/>
              </p:ext>
            </p:extLst>
          </p:nvPr>
        </p:nvGraphicFramePr>
        <p:xfrm>
          <a:off x="86283" y="1384516"/>
          <a:ext cx="6379860" cy="32899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67"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Min Yang Huang &amp;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Hsuan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-Pei Lee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Slide Design, Group Discussion Coordination, Swing UI &amp; Back End Integration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03"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Rahhul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Ganeesh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Reddi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Abbavaram</a:t>
                      </a:r>
                      <a:endParaRPr lang="en"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&amp; Karthik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Ananthnarayan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Immunization class and other </a:t>
                      </a: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related dependencies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77"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Nithish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Chandrasekaran &amp;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Pinkaew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Horputa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Spring Integration &amp; Student Classes and other related dependencies</a:t>
                      </a: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877"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Faiyaz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Kadhar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Kani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&amp; Naveen Rajagopal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Mohanraj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Teacher class and other related dependencies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&amp; Spring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Integration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38"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Aneesh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Arunjunai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Saravanan &amp;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Tirupathi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Rushi</a:t>
                      </a: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Vedulapurapu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50000"/>
                        <a:buFont typeface="Arial"/>
                        <a:buNone/>
                        <a:defRPr/>
                      </a:pPr>
                      <a:r>
                        <a:rPr lang="en" sz="1200" b="0" i="0" u="none" strike="noStrike" cap="none" dirty="0">
                          <a:solidFill>
                            <a:schemeClr val="bg1"/>
                          </a:solidFill>
                          <a:latin typeface="Catamaran Light"/>
                          <a:ea typeface="Lato"/>
                          <a:cs typeface="Catamaran Light"/>
                          <a:sym typeface="Lato"/>
                        </a:rPr>
                        <a:t>Swing UI and Pane Class</a:t>
                      </a:r>
                      <a:endParaRPr sz="1200" b="0" i="0" u="none" strike="noStrike" cap="none" dirty="0">
                        <a:solidFill>
                          <a:schemeClr val="bg1"/>
                        </a:solidFill>
                        <a:latin typeface="Catamaran Light"/>
                        <a:ea typeface="Lato"/>
                        <a:cs typeface="Catamaran Ligh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890153" y="1867013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TABLE OF CONTENTS</a:t>
            </a:r>
            <a:endParaRPr sz="3200"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7"/>
          </p:nvPr>
        </p:nvSpPr>
        <p:spPr>
          <a:xfrm>
            <a:off x="3435437" y="2635113"/>
            <a:ext cx="3579386" cy="26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Screen Shots, UML DIAGRAM, Code Snippets</a:t>
            </a:r>
            <a:endParaRPr sz="1200"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3427999" y="223293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FUNCTIONALITIES</a:t>
            </a:r>
            <a:endParaRPr sz="1600"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423902" y="654113"/>
            <a:ext cx="28773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ABOUT THE PROJECT</a:t>
            </a:r>
            <a:endParaRPr sz="1600" dirty="0"/>
          </a:p>
        </p:txBody>
      </p:sp>
      <p:sp>
        <p:nvSpPr>
          <p:cNvPr id="153" name="Google Shape;153;p28"/>
          <p:cNvSpPr txBox="1">
            <a:spLocks noGrp="1"/>
          </p:cNvSpPr>
          <p:nvPr>
            <p:ph type="ctrTitle" idx="3"/>
          </p:nvPr>
        </p:nvSpPr>
        <p:spPr>
          <a:xfrm>
            <a:off x="3425264" y="141636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 STACK</a:t>
            </a: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 idx="13"/>
          </p:nvPr>
        </p:nvSpPr>
        <p:spPr>
          <a:xfrm>
            <a:off x="3427999" y="3158138"/>
            <a:ext cx="302712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FUTURE ENHANCEMENTS</a:t>
            </a:r>
            <a:endParaRPr sz="1600"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ctrTitle" idx="16"/>
          </p:nvPr>
        </p:nvSpPr>
        <p:spPr>
          <a:xfrm>
            <a:off x="3427999" y="39928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CONTRIBUTION</a:t>
            </a:r>
            <a:endParaRPr sz="1600" dirty="0"/>
          </a:p>
        </p:txBody>
      </p:sp>
      <p:sp>
        <p:nvSpPr>
          <p:cNvPr id="10" name="Google Shape;147;p28">
            <a:extLst>
              <a:ext uri="{FF2B5EF4-FFF2-40B4-BE49-F238E27FC236}">
                <a16:creationId xmlns:a16="http://schemas.microsoft.com/office/drawing/2014/main" id="{08018E56-C4E4-7A23-4F96-E55573812F6F}"/>
              </a:ext>
            </a:extLst>
          </p:cNvPr>
          <p:cNvSpPr txBox="1">
            <a:spLocks/>
          </p:cNvSpPr>
          <p:nvPr/>
        </p:nvSpPr>
        <p:spPr>
          <a:xfrm>
            <a:off x="3435436" y="1800438"/>
            <a:ext cx="3889559" cy="26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en-US" sz="1200" dirty="0"/>
              <a:t>Programming Language, Software, Front/Back-end,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3E1926-FC2F-F01D-A016-E091F73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94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6 Ways Daycare is Healthy for Kids—and Parents, Too | Sunshine Day Camp">
            <a:extLst>
              <a:ext uri="{FF2B5EF4-FFF2-40B4-BE49-F238E27FC236}">
                <a16:creationId xmlns:a16="http://schemas.microsoft.com/office/drawing/2014/main" id="{BD0424AB-CD95-5F4C-BF50-38A12190B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4"/>
          <a:stretch/>
        </p:blipFill>
        <p:spPr bwMode="auto">
          <a:xfrm>
            <a:off x="5384726" y="-1"/>
            <a:ext cx="375927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67;p29"/>
          <p:cNvSpPr/>
          <p:nvPr/>
        </p:nvSpPr>
        <p:spPr>
          <a:xfrm>
            <a:off x="4880992" y="2708064"/>
            <a:ext cx="29910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428091" y="1577400"/>
            <a:ext cx="4452901" cy="274911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The system is designed based on the </a:t>
            </a:r>
            <a:r>
              <a:rPr lang="en-US" dirty="0">
                <a:solidFill>
                  <a:srgbClr val="D16138"/>
                </a:solidFill>
              </a:rPr>
              <a:t>Factory Design Pattern </a:t>
            </a:r>
            <a:r>
              <a:rPr lang="en-US" dirty="0"/>
              <a:t>and adheres to the </a:t>
            </a:r>
            <a:r>
              <a:rPr lang="en-US" dirty="0">
                <a:solidFill>
                  <a:srgbClr val="D16138"/>
                </a:solidFill>
              </a:rPr>
              <a:t>Model-View-Controller (MVC) architectural pattern</a:t>
            </a:r>
            <a:r>
              <a:rPr lang="en-US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daycare management application features a </a:t>
            </a:r>
            <a:r>
              <a:rPr lang="en-US" dirty="0">
                <a:solidFill>
                  <a:srgbClr val="D16138"/>
                </a:solidFill>
              </a:rPr>
              <a:t>login page </a:t>
            </a:r>
            <a:r>
              <a:rPr lang="en-US" dirty="0"/>
              <a:t>for Administrators to manage and monitor the information of students, teachers, and vaccination records.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Data entry for tracking individual details could be recorded by uploading </a:t>
            </a:r>
            <a:r>
              <a:rPr lang="en-US" dirty="0">
                <a:solidFill>
                  <a:srgbClr val="D16138"/>
                </a:solidFill>
              </a:rPr>
              <a:t>CSV files </a:t>
            </a:r>
            <a:r>
              <a:rPr lang="en-US" dirty="0"/>
              <a:t>or </a:t>
            </a:r>
            <a:r>
              <a:rPr lang="en-US" dirty="0">
                <a:solidFill>
                  <a:srgbClr val="D16138"/>
                </a:solidFill>
              </a:rPr>
              <a:t>GUI input</a:t>
            </a:r>
            <a:r>
              <a:rPr lang="en-US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Assignment of students to teachers within classrooms is carried out in compliance with state educational standards and regulations.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application is equipped with a notification feature that provides </a:t>
            </a:r>
            <a:r>
              <a:rPr lang="en-US" dirty="0">
                <a:solidFill>
                  <a:srgbClr val="D16138"/>
                </a:solidFill>
              </a:rPr>
              <a:t>alerts for overdue vaccination</a:t>
            </a:r>
            <a:r>
              <a:rPr lang="en-US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86908" y="680700"/>
            <a:ext cx="4797818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ABOUT THIS PROJECT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 idx="6"/>
          </p:nvPr>
        </p:nvSpPr>
        <p:spPr>
          <a:xfrm>
            <a:off x="6918454" y="915766"/>
            <a:ext cx="1778085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D16138"/>
                </a:solidFill>
              </a:rPr>
              <a:t>Tech Stack</a:t>
            </a:r>
            <a:endParaRPr dirty="0">
              <a:solidFill>
                <a:srgbClr val="D16138"/>
              </a:solidFill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656425" y="2131426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</a:t>
            </a:r>
            <a:endParaRPr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Eclipse IDE, NetBeans</a:t>
            </a:r>
            <a:endParaRPr dirty="0"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Java Swing</a:t>
            </a:r>
            <a:endParaRPr dirty="0"/>
          </a:p>
        </p:txBody>
      </p:sp>
      <p:sp>
        <p:nvSpPr>
          <p:cNvPr id="261" name="Google Shape;261;p38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Front-end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ctrTitle"/>
          </p:nvPr>
        </p:nvSpPr>
        <p:spPr>
          <a:xfrm>
            <a:off x="656422" y="163911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Programmin Language</a:t>
            </a:r>
            <a:endParaRPr sz="1600" dirty="0"/>
          </a:p>
        </p:txBody>
      </p:sp>
      <p:sp>
        <p:nvSpPr>
          <p:cNvPr id="266" name="Google Shape;266;p38"/>
          <p:cNvSpPr/>
          <p:nvPr/>
        </p:nvSpPr>
        <p:spPr>
          <a:xfrm>
            <a:off x="5508447" y="921000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767948" y="2900975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3369045" y="2900975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5508447" y="2900975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406159" y="9712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5559553" y="1012267"/>
            <a:ext cx="383632" cy="276449"/>
            <a:chOff x="3933342" y="4315767"/>
            <a:chExt cx="383632" cy="276449"/>
          </a:xfrm>
        </p:grpSpPr>
        <p:sp>
          <p:nvSpPr>
            <p:cNvPr id="288" name="Google Shape;288;p38"/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5549726" y="2974614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Back-end</a:t>
            </a:r>
            <a:endParaRPr dirty="0"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Java Spring Boot</a:t>
            </a:r>
            <a:endParaRPr dirty="0"/>
          </a:p>
        </p:txBody>
      </p:sp>
      <p:sp>
        <p:nvSpPr>
          <p:cNvPr id="317" name="Google Shape;317;p38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Database</a:t>
            </a:r>
            <a:endParaRPr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H2 Embedded </a:t>
            </a:r>
            <a:r>
              <a:rPr lang="en-US" dirty="0"/>
              <a:t>Database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ctrTitle" idx="14"/>
          </p:nvPr>
        </p:nvSpPr>
        <p:spPr>
          <a:xfrm>
            <a:off x="4772828" y="3380546"/>
            <a:ext cx="235522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Design Pattern Used</a:t>
            </a:r>
            <a:endParaRPr sz="1600"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subTitle" idx="15"/>
          </p:nvPr>
        </p:nvSpPr>
        <p:spPr>
          <a:xfrm>
            <a:off x="5065717" y="3998300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 View Controller Design Pattern, Factory Desiign Pattern, Stream API </a:t>
            </a:r>
            <a:endParaRPr dirty="0"/>
          </a:p>
        </p:txBody>
      </p:sp>
      <p:sp>
        <p:nvSpPr>
          <p:cNvPr id="2" name="Google Shape;264;p38">
            <a:extLst>
              <a:ext uri="{FF2B5EF4-FFF2-40B4-BE49-F238E27FC236}">
                <a16:creationId xmlns:a16="http://schemas.microsoft.com/office/drawing/2014/main" id="{2FA1B49A-9AC4-BBD7-E690-3E0867ADED75}"/>
              </a:ext>
            </a:extLst>
          </p:cNvPr>
          <p:cNvSpPr/>
          <p:nvPr/>
        </p:nvSpPr>
        <p:spPr>
          <a:xfrm>
            <a:off x="767948" y="932905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92297-7172-75C7-1126-DFA04D8BD6D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44149" y="906515"/>
            <a:ext cx="495680" cy="495680"/>
          </a:xfrm>
          <a:prstGeom prst="rect">
            <a:avLst/>
          </a:prstGeom>
        </p:spPr>
      </p:pic>
      <p:grpSp>
        <p:nvGrpSpPr>
          <p:cNvPr id="7" name="Google Shape;6328;p64">
            <a:extLst>
              <a:ext uri="{FF2B5EF4-FFF2-40B4-BE49-F238E27FC236}">
                <a16:creationId xmlns:a16="http://schemas.microsoft.com/office/drawing/2014/main" id="{B1EA98AE-1797-2D87-A6FC-5A05C71637CF}"/>
              </a:ext>
            </a:extLst>
          </p:cNvPr>
          <p:cNvGrpSpPr/>
          <p:nvPr/>
        </p:nvGrpSpPr>
        <p:grpSpPr>
          <a:xfrm>
            <a:off x="2632208" y="1022116"/>
            <a:ext cx="306759" cy="351445"/>
            <a:chOff x="859262" y="3353920"/>
            <a:chExt cx="306759" cy="351445"/>
          </a:xfrm>
          <a:noFill/>
        </p:grpSpPr>
        <p:sp>
          <p:nvSpPr>
            <p:cNvPr id="8" name="Google Shape;6329;p64">
              <a:extLst>
                <a:ext uri="{FF2B5EF4-FFF2-40B4-BE49-F238E27FC236}">
                  <a16:creationId xmlns:a16="http://schemas.microsoft.com/office/drawing/2014/main" id="{ADA3AF4C-DAAD-2FC9-5B97-B25DA708A6C4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Google Shape;6330;p64">
              <a:extLst>
                <a:ext uri="{FF2B5EF4-FFF2-40B4-BE49-F238E27FC236}">
                  <a16:creationId xmlns:a16="http://schemas.microsoft.com/office/drawing/2014/main" id="{004791AD-3C0B-EE9E-9849-C92723534AF1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Google Shape;6331;p64">
              <a:extLst>
                <a:ext uri="{FF2B5EF4-FFF2-40B4-BE49-F238E27FC236}">
                  <a16:creationId xmlns:a16="http://schemas.microsoft.com/office/drawing/2014/main" id="{F8C9B20B-3955-7A79-0734-4B9531AF5F49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Google Shape;6332;p64">
              <a:extLst>
                <a:ext uri="{FF2B5EF4-FFF2-40B4-BE49-F238E27FC236}">
                  <a16:creationId xmlns:a16="http://schemas.microsoft.com/office/drawing/2014/main" id="{AB81F208-0F82-22DD-3A8C-12ED12B7311B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Google Shape;6333;p64">
              <a:extLst>
                <a:ext uri="{FF2B5EF4-FFF2-40B4-BE49-F238E27FC236}">
                  <a16:creationId xmlns:a16="http://schemas.microsoft.com/office/drawing/2014/main" id="{29E0FE2B-AD51-EAA9-26BF-B6685A7CCEDC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Google Shape;264;p38">
            <a:extLst>
              <a:ext uri="{FF2B5EF4-FFF2-40B4-BE49-F238E27FC236}">
                <a16:creationId xmlns:a16="http://schemas.microsoft.com/office/drawing/2014/main" id="{3CBD1AC1-393F-5756-21A7-FC0DF557EC0A}"/>
              </a:ext>
            </a:extLst>
          </p:cNvPr>
          <p:cNvSpPr/>
          <p:nvPr/>
        </p:nvSpPr>
        <p:spPr>
          <a:xfrm>
            <a:off x="3328238" y="928208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5509;p63">
            <a:extLst>
              <a:ext uri="{FF2B5EF4-FFF2-40B4-BE49-F238E27FC236}">
                <a16:creationId xmlns:a16="http://schemas.microsoft.com/office/drawing/2014/main" id="{711B464C-F9C4-DA03-B748-E1527CA447D4}"/>
              </a:ext>
            </a:extLst>
          </p:cNvPr>
          <p:cNvGrpSpPr/>
          <p:nvPr/>
        </p:nvGrpSpPr>
        <p:grpSpPr>
          <a:xfrm>
            <a:off x="3378916" y="971282"/>
            <a:ext cx="384277" cy="356762"/>
            <a:chOff x="3522521" y="1975857"/>
            <a:chExt cx="367013" cy="331278"/>
          </a:xfrm>
          <a:solidFill>
            <a:schemeClr val="bg1"/>
          </a:solidFill>
        </p:grpSpPr>
        <p:sp>
          <p:nvSpPr>
            <p:cNvPr id="15" name="Google Shape;5510;p63">
              <a:extLst>
                <a:ext uri="{FF2B5EF4-FFF2-40B4-BE49-F238E27FC236}">
                  <a16:creationId xmlns:a16="http://schemas.microsoft.com/office/drawing/2014/main" id="{BEB2F5FF-9514-7802-91DA-86390F218C8C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11;p63">
              <a:extLst>
                <a:ext uri="{FF2B5EF4-FFF2-40B4-BE49-F238E27FC236}">
                  <a16:creationId xmlns:a16="http://schemas.microsoft.com/office/drawing/2014/main" id="{C03385EF-3DAB-24AF-CA1B-28985CD29789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12;p63">
              <a:extLst>
                <a:ext uri="{FF2B5EF4-FFF2-40B4-BE49-F238E27FC236}">
                  <a16:creationId xmlns:a16="http://schemas.microsoft.com/office/drawing/2014/main" id="{A4AC54E5-4FA2-E1D7-CF75-3B60130DD4E6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13;p63">
              <a:extLst>
                <a:ext uri="{FF2B5EF4-FFF2-40B4-BE49-F238E27FC236}">
                  <a16:creationId xmlns:a16="http://schemas.microsoft.com/office/drawing/2014/main" id="{4B420DEA-872F-5324-2157-9004CB0001A2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14;p63">
              <a:extLst>
                <a:ext uri="{FF2B5EF4-FFF2-40B4-BE49-F238E27FC236}">
                  <a16:creationId xmlns:a16="http://schemas.microsoft.com/office/drawing/2014/main" id="{8D65CF13-4AD2-2638-896C-8117C09F7436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15;p63">
              <a:extLst>
                <a:ext uri="{FF2B5EF4-FFF2-40B4-BE49-F238E27FC236}">
                  <a16:creationId xmlns:a16="http://schemas.microsoft.com/office/drawing/2014/main" id="{A5A92DBA-20DA-EA2D-5D10-5DF2CF95B1DC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6;p63">
              <a:extLst>
                <a:ext uri="{FF2B5EF4-FFF2-40B4-BE49-F238E27FC236}">
                  <a16:creationId xmlns:a16="http://schemas.microsoft.com/office/drawing/2014/main" id="{71897FC3-5CE3-0FCA-214F-6839A9C88C67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157;p61">
            <a:extLst>
              <a:ext uri="{FF2B5EF4-FFF2-40B4-BE49-F238E27FC236}">
                <a16:creationId xmlns:a16="http://schemas.microsoft.com/office/drawing/2014/main" id="{2A1C9805-6A51-CC30-2A13-905B06C4A267}"/>
              </a:ext>
            </a:extLst>
          </p:cNvPr>
          <p:cNvSpPr/>
          <p:nvPr/>
        </p:nvSpPr>
        <p:spPr>
          <a:xfrm>
            <a:off x="3429664" y="29564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761;p60">
            <a:extLst>
              <a:ext uri="{FF2B5EF4-FFF2-40B4-BE49-F238E27FC236}">
                <a16:creationId xmlns:a16="http://schemas.microsoft.com/office/drawing/2014/main" id="{C8DB1E6A-83C3-F383-1CE0-EE0700B38D81}"/>
              </a:ext>
            </a:extLst>
          </p:cNvPr>
          <p:cNvSpPr/>
          <p:nvPr/>
        </p:nvSpPr>
        <p:spPr>
          <a:xfrm>
            <a:off x="834394" y="295727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9;p38">
            <a:extLst>
              <a:ext uri="{FF2B5EF4-FFF2-40B4-BE49-F238E27FC236}">
                <a16:creationId xmlns:a16="http://schemas.microsoft.com/office/drawing/2014/main" id="{43C95C56-5F07-46F4-53ED-4B617FE6116C}"/>
              </a:ext>
            </a:extLst>
          </p:cNvPr>
          <p:cNvSpPr/>
          <p:nvPr/>
        </p:nvSpPr>
        <p:spPr>
          <a:xfrm>
            <a:off x="8309606" y="2900975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5355;p63">
            <a:extLst>
              <a:ext uri="{FF2B5EF4-FFF2-40B4-BE49-F238E27FC236}">
                <a16:creationId xmlns:a16="http://schemas.microsoft.com/office/drawing/2014/main" id="{8A9E062C-9BCE-15E5-0E8E-73974690B8B9}"/>
              </a:ext>
            </a:extLst>
          </p:cNvPr>
          <p:cNvGrpSpPr/>
          <p:nvPr/>
        </p:nvGrpSpPr>
        <p:grpSpPr>
          <a:xfrm>
            <a:off x="8354396" y="2947906"/>
            <a:ext cx="342144" cy="362704"/>
            <a:chOff x="2704005" y="4258781"/>
            <a:chExt cx="342144" cy="362704"/>
          </a:xfrm>
          <a:solidFill>
            <a:schemeClr val="bg1"/>
          </a:solidFill>
        </p:grpSpPr>
        <p:sp>
          <p:nvSpPr>
            <p:cNvPr id="26" name="Google Shape;5356;p63">
              <a:extLst>
                <a:ext uri="{FF2B5EF4-FFF2-40B4-BE49-F238E27FC236}">
                  <a16:creationId xmlns:a16="http://schemas.microsoft.com/office/drawing/2014/main" id="{425C42F2-6878-55F2-1E5A-9E125CB41AEB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57;p63">
              <a:extLst>
                <a:ext uri="{FF2B5EF4-FFF2-40B4-BE49-F238E27FC236}">
                  <a16:creationId xmlns:a16="http://schemas.microsoft.com/office/drawing/2014/main" id="{7F70A197-D102-AB8B-2728-966ED355EE18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58;p63">
              <a:extLst>
                <a:ext uri="{FF2B5EF4-FFF2-40B4-BE49-F238E27FC236}">
                  <a16:creationId xmlns:a16="http://schemas.microsoft.com/office/drawing/2014/main" id="{3062DC32-2677-6B1C-CB83-382FF12BD8E0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59;p63">
              <a:extLst>
                <a:ext uri="{FF2B5EF4-FFF2-40B4-BE49-F238E27FC236}">
                  <a16:creationId xmlns:a16="http://schemas.microsoft.com/office/drawing/2014/main" id="{5CFACE36-A41C-07E9-9D8B-F366C300F07F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60;p63">
              <a:extLst>
                <a:ext uri="{FF2B5EF4-FFF2-40B4-BE49-F238E27FC236}">
                  <a16:creationId xmlns:a16="http://schemas.microsoft.com/office/drawing/2014/main" id="{28FF6762-DE11-7EC7-3C0A-DCBB0DEC3F2A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61;p63">
              <a:extLst>
                <a:ext uri="{FF2B5EF4-FFF2-40B4-BE49-F238E27FC236}">
                  <a16:creationId xmlns:a16="http://schemas.microsoft.com/office/drawing/2014/main" id="{F4DCE0EA-5A4F-66D6-4069-72ECCA7A8D3B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62;p63">
              <a:extLst>
                <a:ext uri="{FF2B5EF4-FFF2-40B4-BE49-F238E27FC236}">
                  <a16:creationId xmlns:a16="http://schemas.microsoft.com/office/drawing/2014/main" id="{135C9F58-A3A7-5887-DE99-1D9AA5CC540C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17;p38">
            <a:extLst>
              <a:ext uri="{FF2B5EF4-FFF2-40B4-BE49-F238E27FC236}">
                <a16:creationId xmlns:a16="http://schemas.microsoft.com/office/drawing/2014/main" id="{9ED297F0-C5A3-FA25-DBA8-500F9363954C}"/>
              </a:ext>
            </a:extLst>
          </p:cNvPr>
          <p:cNvSpPr txBox="1">
            <a:spLocks/>
          </p:cNvSpPr>
          <p:nvPr/>
        </p:nvSpPr>
        <p:spPr>
          <a:xfrm>
            <a:off x="68873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r"/>
            <a:r>
              <a:rPr lang="en-US" dirty="0"/>
              <a:t>Build Tool</a:t>
            </a:r>
          </a:p>
        </p:txBody>
      </p:sp>
      <p:sp>
        <p:nvSpPr>
          <p:cNvPr id="35" name="Google Shape;318;p38">
            <a:extLst>
              <a:ext uri="{FF2B5EF4-FFF2-40B4-BE49-F238E27FC236}">
                <a16:creationId xmlns:a16="http://schemas.microsoft.com/office/drawing/2014/main" id="{B094A3E1-938C-740E-6267-D1638FE718B2}"/>
              </a:ext>
            </a:extLst>
          </p:cNvPr>
          <p:cNvSpPr txBox="1">
            <a:spLocks/>
          </p:cNvSpPr>
          <p:nvPr/>
        </p:nvSpPr>
        <p:spPr>
          <a:xfrm>
            <a:off x="6807206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 algn="r"/>
            <a:r>
              <a:rPr lang="en-US" dirty="0"/>
              <a:t>Maven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daycare and what are the different options?">
            <a:extLst>
              <a:ext uri="{FF2B5EF4-FFF2-40B4-BE49-F238E27FC236}">
                <a16:creationId xmlns:a16="http://schemas.microsoft.com/office/drawing/2014/main" id="{452F15FB-5378-531D-4DA7-1DE25D5BB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7"/>
          <a:stretch/>
        </p:blipFill>
        <p:spPr bwMode="auto">
          <a:xfrm>
            <a:off x="0" y="0"/>
            <a:ext cx="415987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41;p36">
            <a:extLst>
              <a:ext uri="{FF2B5EF4-FFF2-40B4-BE49-F238E27FC236}">
                <a16:creationId xmlns:a16="http://schemas.microsoft.com/office/drawing/2014/main" id="{5CBAF343-57E1-40DB-5565-4C43E63DC723}"/>
              </a:ext>
            </a:extLst>
          </p:cNvPr>
          <p:cNvSpPr/>
          <p:nvPr/>
        </p:nvSpPr>
        <p:spPr>
          <a:xfrm rot="-5400000" flipH="1">
            <a:off x="1405163" y="-176461"/>
            <a:ext cx="2054100" cy="4532573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882E-955B-9957-7C3E-190B10050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00" y="1584100"/>
            <a:ext cx="3328676" cy="846497"/>
          </a:xfrm>
        </p:spPr>
        <p:txBody>
          <a:bodyPr/>
          <a:lstStyle/>
          <a:p>
            <a:r>
              <a:rPr lang="en-TW" dirty="0">
                <a:solidFill>
                  <a:schemeClr val="bg1"/>
                </a:solidFill>
              </a:rPr>
              <a:t>FUNCTIONALITIES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BCC2A-4562-A81E-551F-42FE3AB031D5}"/>
              </a:ext>
            </a:extLst>
          </p:cNvPr>
          <p:cNvSpPr txBox="1"/>
          <p:nvPr/>
        </p:nvSpPr>
        <p:spPr>
          <a:xfrm>
            <a:off x="4825150" y="372986"/>
            <a:ext cx="41136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Enroll students: capture data</a:t>
            </a:r>
          </a:p>
          <a:p>
            <a:pPr marL="685800" lvl="1" indent="-285750" eaLnBrk="1" hangingPunct="1">
              <a:buClr>
                <a:srgbClr val="00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Student name, age</a:t>
            </a:r>
          </a:p>
          <a:p>
            <a:pPr marL="685800" lvl="1" indent="-285750" eaLnBrk="1" hangingPunct="1">
              <a:buClr>
                <a:srgbClr val="00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Parents name, address, phone</a:t>
            </a:r>
          </a:p>
          <a:p>
            <a:pPr marL="685800" lvl="1" indent="-285750" eaLnBrk="1" hangingPunct="1">
              <a:buClr>
                <a:srgbClr val="00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GUI and CSV file input</a:t>
            </a:r>
          </a:p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Track annual student registration renewal</a:t>
            </a:r>
          </a:p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Track student immunization anniversaries</a:t>
            </a:r>
          </a:p>
          <a:p>
            <a:pPr marL="685800" lvl="1" indent="-285750">
              <a:buClr>
                <a:srgbClr val="00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Immunization records from CSV file</a:t>
            </a:r>
          </a:p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Assign students to Teachers according to state regulations</a:t>
            </a:r>
          </a:p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Assign student/teacher Groups to classrooms according to state regulations</a:t>
            </a:r>
          </a:p>
          <a:p>
            <a:pPr marL="285750" indent="-285750">
              <a:buClr>
                <a:srgbClr val="0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dk1"/>
                </a:solidFill>
                <a:latin typeface="Catamaran Light"/>
                <a:cs typeface="Catamaran Light"/>
                <a:sym typeface="Catamaran Light"/>
              </a:rPr>
              <a:t>Track annual employee review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B88504A-03B4-F7DE-420F-975438D2A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558168"/>
              </p:ext>
            </p:extLst>
          </p:nvPr>
        </p:nvGraphicFramePr>
        <p:xfrm>
          <a:off x="4825150" y="2697409"/>
          <a:ext cx="4225620" cy="223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183">
                <a:tc>
                  <a:txBody>
                    <a:bodyPr/>
                    <a:lstStyle/>
                    <a:p>
                      <a:r>
                        <a:rPr lang="en-US" sz="1200" dirty="0"/>
                        <a:t>Age (months)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 </a:t>
                      </a:r>
                      <a:r>
                        <a:rPr lang="en-US" sz="1200" baseline="0" dirty="0"/>
                        <a:t>Size</a:t>
                      </a:r>
                      <a:endParaRPr lang="en-US" sz="1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(S:T)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 Groups/</a:t>
                      </a:r>
                    </a:p>
                    <a:p>
                      <a:r>
                        <a:rPr lang="en-US" sz="1050" dirty="0"/>
                        <a:t>Room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6-12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13-24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25-35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36-47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48-59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79">
                <a:tc>
                  <a:txBody>
                    <a:bodyPr/>
                    <a:lstStyle/>
                    <a:p>
                      <a:r>
                        <a:rPr lang="en-US" sz="1200" dirty="0"/>
                        <a:t>60 on up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7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44B5-8407-C69C-97EF-15B8A2F0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04" y="2571750"/>
            <a:ext cx="4034094" cy="577800"/>
          </a:xfrm>
        </p:spPr>
        <p:txBody>
          <a:bodyPr/>
          <a:lstStyle/>
          <a:p>
            <a:br>
              <a:rPr lang="en-TW" dirty="0"/>
            </a:br>
            <a:r>
              <a:rPr lang="en-TW" dirty="0">
                <a:solidFill>
                  <a:srgbClr val="D16138"/>
                </a:solidFill>
              </a:rPr>
              <a:t>FUNCTIONALITIES</a:t>
            </a:r>
            <a:br>
              <a:rPr lang="en-TW" dirty="0"/>
            </a:br>
            <a:r>
              <a:rPr lang="en-TW" sz="2400" dirty="0"/>
              <a:t>Sceenshots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8CFB7-209C-51CA-FE51-E1F090A6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54" y="700036"/>
            <a:ext cx="4709623" cy="3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44B5-8407-C69C-97EF-15B8A2F0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086" y="691864"/>
            <a:ext cx="4034094" cy="577800"/>
          </a:xfrm>
        </p:spPr>
        <p:txBody>
          <a:bodyPr/>
          <a:lstStyle/>
          <a:p>
            <a:br>
              <a:rPr lang="en-TW" dirty="0"/>
            </a:br>
            <a:r>
              <a:rPr lang="en-TW" dirty="0">
                <a:solidFill>
                  <a:srgbClr val="D16138"/>
                </a:solidFill>
              </a:rPr>
              <a:t>FUNCTIONALITIES</a:t>
            </a:r>
            <a:br>
              <a:rPr lang="en-TW" dirty="0"/>
            </a:br>
            <a:r>
              <a:rPr lang="en-TW" sz="2400" dirty="0"/>
              <a:t>Sceenshots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48227-B873-E77A-DB86-2261CA52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" y="1269664"/>
            <a:ext cx="4296140" cy="340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845F1-2537-45AC-5F7C-9E5A30DB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73" y="1232192"/>
            <a:ext cx="4318353" cy="34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44B5-8407-C69C-97EF-15B8A2F0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086" y="691864"/>
            <a:ext cx="4034094" cy="577800"/>
          </a:xfrm>
        </p:spPr>
        <p:txBody>
          <a:bodyPr/>
          <a:lstStyle/>
          <a:p>
            <a:br>
              <a:rPr lang="en-TW" dirty="0"/>
            </a:br>
            <a:r>
              <a:rPr lang="en-TW" dirty="0">
                <a:solidFill>
                  <a:srgbClr val="D16138"/>
                </a:solidFill>
              </a:rPr>
              <a:t>FUNCTIONALITIES</a:t>
            </a:r>
            <a:br>
              <a:rPr lang="en-TW" dirty="0"/>
            </a:br>
            <a:r>
              <a:rPr lang="en-TW" sz="2400" dirty="0"/>
              <a:t>Sceenshots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1381BC-3015-8461-A9F7-B7CDEC87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0" y="1269664"/>
            <a:ext cx="4316269" cy="3440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B0C877-D1D2-0779-104E-1A20852C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03" y="1269664"/>
            <a:ext cx="4324936" cy="34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2CD440-1DEF-AF09-1E0D-313327E5C393}"/>
              </a:ext>
            </a:extLst>
          </p:cNvPr>
          <p:cNvSpPr txBox="1">
            <a:spLocks/>
          </p:cNvSpPr>
          <p:nvPr/>
        </p:nvSpPr>
        <p:spPr>
          <a:xfrm>
            <a:off x="4726547" y="3360651"/>
            <a:ext cx="4056844" cy="74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r"/>
            <a:br>
              <a:rPr lang="en-TW" dirty="0"/>
            </a:br>
            <a:r>
              <a:rPr lang="en-TW" dirty="0">
                <a:solidFill>
                  <a:srgbClr val="D16138"/>
                </a:solidFill>
              </a:rPr>
              <a:t>FUNCTIONALITIES</a:t>
            </a:r>
            <a:br>
              <a:rPr lang="en-TW" dirty="0"/>
            </a:br>
            <a:r>
              <a:rPr lang="en-TW" sz="2400" dirty="0"/>
              <a:t>UML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67998-68C6-9996-ADE1-579E4AE7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0" y="129226"/>
            <a:ext cx="5721227" cy="4885048"/>
          </a:xfrm>
          <a:prstGeom prst="rect">
            <a:avLst/>
          </a:prstGeom>
        </p:spPr>
      </p:pic>
      <p:sp>
        <p:nvSpPr>
          <p:cNvPr id="9" name="Google Shape;250;p37">
            <a:extLst>
              <a:ext uri="{FF2B5EF4-FFF2-40B4-BE49-F238E27FC236}">
                <a16:creationId xmlns:a16="http://schemas.microsoft.com/office/drawing/2014/main" id="{E7866742-2317-99A6-CBB1-FDBFA51796B4}"/>
              </a:ext>
            </a:extLst>
          </p:cNvPr>
          <p:cNvSpPr/>
          <p:nvPr/>
        </p:nvSpPr>
        <p:spPr>
          <a:xfrm>
            <a:off x="5293216" y="4103907"/>
            <a:ext cx="3850783" cy="236273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67392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16138"/>
      </a:accent1>
      <a:accent2>
        <a:srgbClr val="212121"/>
      </a:accent2>
      <a:accent3>
        <a:srgbClr val="DF957A"/>
      </a:accent3>
      <a:accent4>
        <a:srgbClr val="CE5123"/>
      </a:accent4>
      <a:accent5>
        <a:srgbClr val="EB845F"/>
      </a:accent5>
      <a:accent6>
        <a:srgbClr val="99634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418</Words>
  <Application>Microsoft Macintosh PowerPoint</Application>
  <PresentationFormat>On-screen Show (16:9)</PresentationFormat>
  <Paragraphs>103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Livvic</vt:lpstr>
      <vt:lpstr>Wingdings</vt:lpstr>
      <vt:lpstr>Catamaran Light</vt:lpstr>
      <vt:lpstr>Fira Sans Extra Condensed Medium</vt:lpstr>
      <vt:lpstr>Arial</vt:lpstr>
      <vt:lpstr>Engineering Project Proposal by Slidesgo</vt:lpstr>
      <vt:lpstr>CSYE 6200 Project Daycare </vt:lpstr>
      <vt:lpstr>TABLE OF CONTENTS</vt:lpstr>
      <vt:lpstr>ABOUT THIS PROJECT</vt:lpstr>
      <vt:lpstr>Tech Stack</vt:lpstr>
      <vt:lpstr>FUNCTIONALITIES</vt:lpstr>
      <vt:lpstr> FUNCTIONALITIES Sceenshots</vt:lpstr>
      <vt:lpstr> FUNCTIONALITIES Sceenshots</vt:lpstr>
      <vt:lpstr> FUNCTIONALITIES Sceenshots</vt:lpstr>
      <vt:lpstr>PowerPoint Presentation</vt:lpstr>
      <vt:lpstr>PowerPoint Presentation</vt:lpstr>
      <vt:lpstr>FUTURE ENHANCEMENT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 Project Daycare </dc:title>
  <cp:lastModifiedBy>Microsoft Office User</cp:lastModifiedBy>
  <cp:revision>11</cp:revision>
  <dcterms:modified xsi:type="dcterms:W3CDTF">2023-12-11T02:18:46Z</dcterms:modified>
</cp:coreProperties>
</file>