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1" r:id="rId2"/>
    <p:sldId id="268" r:id="rId3"/>
    <p:sldId id="294" r:id="rId4"/>
    <p:sldId id="302" r:id="rId5"/>
    <p:sldId id="303" r:id="rId6"/>
    <p:sldId id="312" r:id="rId7"/>
    <p:sldId id="313" r:id="rId8"/>
    <p:sldId id="314" r:id="rId9"/>
    <p:sldId id="319" r:id="rId10"/>
    <p:sldId id="315" r:id="rId11"/>
    <p:sldId id="316" r:id="rId12"/>
    <p:sldId id="317" r:id="rId13"/>
    <p:sldId id="32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p:cViewPr varScale="1">
        <p:scale>
          <a:sx n="67" d="100"/>
          <a:sy n="67" d="100"/>
        </p:scale>
        <p:origin x="1476" y="66"/>
      </p:cViewPr>
      <p:guideLst>
        <p:guide orient="horz" pos="2160"/>
        <p:guide pos="2880"/>
      </p:guideLst>
    </p:cSldViewPr>
  </p:slideViewPr>
  <p:outlineViewPr>
    <p:cViewPr>
      <p:scale>
        <a:sx n="33" d="100"/>
        <a:sy n="33" d="100"/>
      </p:scale>
      <p:origin x="264" y="51485"/>
    </p:cViewPr>
  </p:outlineViewPr>
  <p:notesTextViewPr>
    <p:cViewPr>
      <p:scale>
        <a:sx n="1" d="1"/>
        <a:sy n="1" d="1"/>
      </p:scale>
      <p:origin x="0" y="0"/>
    </p:cViewPr>
  </p:notesTextViewPr>
  <p:sorterViewPr>
    <p:cViewPr>
      <p:scale>
        <a:sx n="100" d="100"/>
        <a:sy n="100" d="100"/>
      </p:scale>
      <p:origin x="0" y="17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3B629A-D87E-4A21-A17B-E18F92FE53D2}" type="datetimeFigureOut">
              <a:rPr lang="en-IN" smtClean="0"/>
              <a:pPr/>
              <a:t>19-09-2022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757A2-F77B-4097-831B-5FE756060DF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C0BE6C8-567F-44B1-8170-C907F468AD3E}" type="datetimeFigureOut">
              <a:rPr lang="en-US" smtClean="0"/>
              <a:pPr/>
              <a:t>9/19/2022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FD66347-2509-4A3E-B982-6FE4ADD3C1B8}"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BE6C8-567F-44B1-8170-C907F468AD3E}"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BE6C8-567F-44B1-8170-C907F468AD3E}"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BE6C8-567F-44B1-8170-C907F468AD3E}"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BE6C8-567F-44B1-8170-C907F468AD3E}"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C0BE6C8-567F-44B1-8170-C907F468AD3E}"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66347-2509-4A3E-B982-6FE4ADD3C1B8}"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BE6C8-567F-44B1-8170-C907F468AD3E}"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BE6C8-567F-44B1-8170-C907F468AD3E}"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BE6C8-567F-44B1-8170-C907F468AD3E}"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C0BE6C8-567F-44B1-8170-C907F468AD3E}" type="datetimeFigureOut">
              <a:rPr lang="en-US" smtClean="0"/>
              <a:pPr/>
              <a:t>9/19/2022</a:t>
            </a:fld>
            <a:endParaRPr lang="en-US"/>
          </a:p>
        </p:txBody>
      </p:sp>
      <p:sp>
        <p:nvSpPr>
          <p:cNvPr id="7" name="Slide Number Placeholder 6"/>
          <p:cNvSpPr>
            <a:spLocks noGrp="1"/>
          </p:cNvSpPr>
          <p:nvPr>
            <p:ph type="sldNum" sz="quarter" idx="12"/>
          </p:nvPr>
        </p:nvSpPr>
        <p:spPr/>
        <p:txBody>
          <a:bodyPr/>
          <a:lstStyle/>
          <a:p>
            <a:fld id="{FFD66347-2509-4A3E-B982-6FE4ADD3C1B8}"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BE6C8-567F-44B1-8170-C907F468AD3E}" type="datetimeFigureOut">
              <a:rPr lang="en-US" smtClean="0"/>
              <a:pPr/>
              <a:t>9/19/2022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FFD66347-2509-4A3E-B982-6FE4ADD3C1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C0BE6C8-567F-44B1-8170-C907F468AD3E}" type="datetimeFigureOut">
              <a:rPr lang="en-US" smtClean="0"/>
              <a:pPr/>
              <a:t>9/19/2022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FD66347-2509-4A3E-B982-6FE4ADD3C1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6800" y="663326"/>
            <a:ext cx="7136719" cy="403474"/>
          </a:xfrm>
          <a:prstGeom prst="rect">
            <a:avLst/>
          </a:prstGeom>
          <a:noFill/>
        </p:spPr>
        <p:txBody>
          <a:bodyPr wrap="square" lIns="64291" tIns="32146" rIns="64291" bIns="32146" rtlCol="0">
            <a:spAutoFit/>
          </a:bodyPr>
          <a:lstStyle/>
          <a:p>
            <a:r>
              <a:rPr lang="en-US" sz="2000" dirty="0">
                <a:solidFill>
                  <a:schemeClr val="tx2"/>
                </a:solidFill>
                <a:latin typeface="Bookman Old Style" pitchFamily="18" charset="0"/>
                <a:cs typeface="Times New Roman"/>
              </a:rPr>
              <a:t>       </a:t>
            </a:r>
            <a:r>
              <a:rPr lang="en-US" sz="2200" b="1" dirty="0">
                <a:solidFill>
                  <a:srgbClr val="000000"/>
                </a:solidFill>
                <a:latin typeface="Bookman Old Style" pitchFamily="18" charset="0"/>
                <a:cs typeface="Times New Roman"/>
              </a:rPr>
              <a:t>  Unit 3:      Advanced  Materials</a:t>
            </a:r>
          </a:p>
        </p:txBody>
      </p:sp>
      <p:grpSp>
        <p:nvGrpSpPr>
          <p:cNvPr id="3" name="Group 2"/>
          <p:cNvGrpSpPr/>
          <p:nvPr/>
        </p:nvGrpSpPr>
        <p:grpSpPr>
          <a:xfrm>
            <a:off x="554199" y="1295400"/>
            <a:ext cx="3533172" cy="353943"/>
            <a:chOff x="4444734" y="983661"/>
            <a:chExt cx="5024956" cy="503386"/>
          </a:xfrm>
        </p:grpSpPr>
        <p:sp>
          <p:nvSpPr>
            <p:cNvPr id="4" name="Rounded Rectangle 3"/>
            <p:cNvSpPr/>
            <p:nvPr/>
          </p:nvSpPr>
          <p:spPr>
            <a:xfrm>
              <a:off x="4444734" y="1007349"/>
              <a:ext cx="4699266" cy="4379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309594" y="983661"/>
              <a:ext cx="4160096" cy="503386"/>
            </a:xfrm>
            <a:prstGeom prst="rect">
              <a:avLst/>
            </a:prstGeom>
            <a:noFill/>
          </p:spPr>
          <p:txBody>
            <a:bodyPr wrap="square" rtlCol="0">
              <a:spAutoFit/>
            </a:bodyPr>
            <a:lstStyle/>
            <a:p>
              <a:r>
                <a:rPr lang="en-US" sz="1700" dirty="0">
                  <a:latin typeface="Times New Roman"/>
                  <a:cs typeface="Times New Roman"/>
                </a:rPr>
                <a:t>Composite Materials</a:t>
              </a:r>
            </a:p>
          </p:txBody>
        </p:sp>
      </p:grpSp>
      <p:sp>
        <p:nvSpPr>
          <p:cNvPr id="6" name="TextBox 5"/>
          <p:cNvSpPr txBox="1"/>
          <p:nvPr/>
        </p:nvSpPr>
        <p:spPr>
          <a:xfrm>
            <a:off x="749114" y="1676400"/>
            <a:ext cx="7404286" cy="1726913"/>
          </a:xfrm>
          <a:prstGeom prst="rect">
            <a:avLst/>
          </a:prstGeom>
          <a:noFill/>
        </p:spPr>
        <p:txBody>
          <a:bodyPr wrap="square" lIns="64291" tIns="32146" rIns="64291" bIns="32146" rtlCol="0">
            <a:spAutoFit/>
          </a:bodyPr>
          <a:lstStyle/>
          <a:p>
            <a:pPr marL="200911" indent="-200911" algn="just">
              <a:buClr>
                <a:schemeClr val="tx2"/>
              </a:buClr>
              <a:buFont typeface="Arial"/>
              <a:buChar char="•"/>
            </a:pPr>
            <a:r>
              <a:rPr lang="en-US" dirty="0">
                <a:solidFill>
                  <a:srgbClr val="000000"/>
                </a:solidFill>
                <a:latin typeface="Times New Roman"/>
                <a:cs typeface="Times New Roman"/>
              </a:rPr>
              <a:t>Introduction, Classification: </a:t>
            </a:r>
            <a:r>
              <a:rPr lang="en-US" b="1" dirty="0">
                <a:solidFill>
                  <a:srgbClr val="000000"/>
                </a:solidFill>
                <a:latin typeface="Times New Roman"/>
                <a:cs typeface="Times New Roman"/>
              </a:rPr>
              <a:t>properties and applications of</a:t>
            </a:r>
          </a:p>
          <a:p>
            <a:pPr marL="200911" indent="-200911" algn="just">
              <a:buClr>
                <a:schemeClr val="tx2"/>
              </a:buClr>
              <a:buFont typeface="Arial"/>
              <a:buChar char="•"/>
            </a:pPr>
            <a:r>
              <a:rPr lang="en-US" dirty="0">
                <a:solidFill>
                  <a:srgbClr val="000000"/>
                </a:solidFill>
                <a:latin typeface="Times New Roman"/>
                <a:cs typeface="Times New Roman"/>
              </a:rPr>
              <a:t>Polymer Matrix Composites,</a:t>
            </a:r>
          </a:p>
          <a:p>
            <a:pPr marL="200911" indent="-200911" algn="just">
              <a:buClr>
                <a:schemeClr val="tx2"/>
              </a:buClr>
              <a:buFont typeface="Arial"/>
              <a:buChar char="•"/>
            </a:pPr>
            <a:r>
              <a:rPr lang="en-US" dirty="0">
                <a:solidFill>
                  <a:srgbClr val="000000"/>
                </a:solidFill>
                <a:latin typeface="Times New Roman"/>
                <a:cs typeface="Times New Roman"/>
              </a:rPr>
              <a:t> Metal Matrix Composites, </a:t>
            </a:r>
          </a:p>
          <a:p>
            <a:pPr marL="200911" indent="-200911" algn="just">
              <a:buClr>
                <a:schemeClr val="tx2"/>
              </a:buClr>
              <a:buFont typeface="Arial"/>
              <a:buChar char="•"/>
            </a:pPr>
            <a:r>
              <a:rPr lang="en-US" dirty="0">
                <a:solidFill>
                  <a:srgbClr val="000000"/>
                </a:solidFill>
                <a:latin typeface="Times New Roman"/>
                <a:cs typeface="Times New Roman"/>
              </a:rPr>
              <a:t>Ceramic Matrix Composites, </a:t>
            </a:r>
          </a:p>
          <a:p>
            <a:pPr marL="200911" indent="-200911" algn="just">
              <a:buClr>
                <a:schemeClr val="tx2"/>
              </a:buClr>
              <a:buFont typeface="Arial"/>
              <a:buChar char="•"/>
            </a:pPr>
            <a:r>
              <a:rPr lang="en-US" dirty="0">
                <a:solidFill>
                  <a:srgbClr val="000000"/>
                </a:solidFill>
                <a:latin typeface="Times New Roman"/>
                <a:cs typeface="Times New Roman"/>
              </a:rPr>
              <a:t>Carbon–Carbon Composites,</a:t>
            </a:r>
          </a:p>
          <a:p>
            <a:pPr marL="200911" indent="-200911" algn="just">
              <a:buClr>
                <a:schemeClr val="tx2"/>
              </a:buClr>
              <a:buFont typeface="Arial"/>
              <a:buChar char="•"/>
            </a:pPr>
            <a:r>
              <a:rPr lang="en-US" dirty="0">
                <a:solidFill>
                  <a:srgbClr val="000000"/>
                </a:solidFill>
                <a:latin typeface="Times New Roman"/>
                <a:cs typeface="Times New Roman"/>
              </a:rPr>
              <a:t> Fiber- Reinforced Composites and Applications</a:t>
            </a:r>
            <a:r>
              <a:rPr lang="en-US" dirty="0">
                <a:solidFill>
                  <a:srgbClr val="000000"/>
                </a:solidFill>
              </a:rPr>
              <a:t>.</a:t>
            </a:r>
            <a:r>
              <a:rPr lang="en-IN" dirty="0">
                <a:solidFill>
                  <a:srgbClr val="000000"/>
                </a:solidFill>
              </a:rPr>
              <a:t> </a:t>
            </a:r>
            <a:endParaRPr lang="en-US" dirty="0">
              <a:solidFill>
                <a:srgbClr val="000000"/>
              </a:solidFill>
            </a:endParaRPr>
          </a:p>
        </p:txBody>
      </p:sp>
      <p:grpSp>
        <p:nvGrpSpPr>
          <p:cNvPr id="7" name="Group 6"/>
          <p:cNvGrpSpPr/>
          <p:nvPr/>
        </p:nvGrpSpPr>
        <p:grpSpPr>
          <a:xfrm>
            <a:off x="529404" y="3352800"/>
            <a:ext cx="3533172" cy="353943"/>
            <a:chOff x="4444734" y="983661"/>
            <a:chExt cx="5024956" cy="503386"/>
          </a:xfrm>
        </p:grpSpPr>
        <p:sp>
          <p:nvSpPr>
            <p:cNvPr id="8" name="Rounded Rectangle 7"/>
            <p:cNvSpPr/>
            <p:nvPr/>
          </p:nvSpPr>
          <p:spPr>
            <a:xfrm>
              <a:off x="4444734" y="1007349"/>
              <a:ext cx="4699266" cy="4379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309594" y="983661"/>
              <a:ext cx="4160096" cy="503386"/>
            </a:xfrm>
            <a:prstGeom prst="rect">
              <a:avLst/>
            </a:prstGeom>
            <a:noFill/>
          </p:spPr>
          <p:txBody>
            <a:bodyPr wrap="square" rtlCol="0">
              <a:spAutoFit/>
            </a:bodyPr>
            <a:lstStyle/>
            <a:p>
              <a:r>
                <a:rPr lang="en-US" sz="1700" dirty="0">
                  <a:latin typeface="Times New Roman"/>
                  <a:cs typeface="Times New Roman"/>
                </a:rPr>
                <a:t>Reinforcements</a:t>
              </a:r>
            </a:p>
          </p:txBody>
        </p:sp>
      </p:grpSp>
      <p:sp>
        <p:nvSpPr>
          <p:cNvPr id="10" name="TextBox 9"/>
          <p:cNvSpPr txBox="1"/>
          <p:nvPr/>
        </p:nvSpPr>
        <p:spPr>
          <a:xfrm>
            <a:off x="700389" y="3733800"/>
            <a:ext cx="6386211" cy="803584"/>
          </a:xfrm>
          <a:prstGeom prst="rect">
            <a:avLst/>
          </a:prstGeom>
          <a:noFill/>
        </p:spPr>
        <p:txBody>
          <a:bodyPr wrap="square" lIns="64291" tIns="32146" rIns="64291" bIns="32146" rtlCol="0">
            <a:spAutoFit/>
          </a:bodyPr>
          <a:lstStyle/>
          <a:p>
            <a:pPr marL="200911" indent="-200911">
              <a:buClr>
                <a:schemeClr val="tx2"/>
              </a:buClr>
              <a:buFont typeface="Arial"/>
              <a:buChar char="•"/>
            </a:pPr>
            <a:r>
              <a:rPr lang="en-US" sz="1600" b="1" dirty="0">
                <a:solidFill>
                  <a:srgbClr val="000000"/>
                </a:solidFill>
                <a:latin typeface="Times New Roman"/>
                <a:cs typeface="Times New Roman"/>
              </a:rPr>
              <a:t>Properties and applications of </a:t>
            </a:r>
            <a:r>
              <a:rPr lang="en-US" sz="1600" b="1" dirty="0">
                <a:solidFill>
                  <a:srgbClr val="FF0000"/>
                </a:solidFill>
                <a:latin typeface="Times New Roman"/>
                <a:cs typeface="Times New Roman"/>
              </a:rPr>
              <a:t>(</a:t>
            </a:r>
            <a:r>
              <a:rPr lang="en-US" sz="1600" dirty="0">
                <a:solidFill>
                  <a:srgbClr val="FF0000"/>
                </a:solidFill>
                <a:latin typeface="Times New Roman"/>
                <a:cs typeface="Times New Roman"/>
              </a:rPr>
              <a:t>Glass)</a:t>
            </a:r>
            <a:r>
              <a:rPr lang="en-US" sz="1600" dirty="0">
                <a:solidFill>
                  <a:srgbClr val="000000"/>
                </a:solidFill>
                <a:latin typeface="Times New Roman"/>
                <a:cs typeface="Times New Roman"/>
              </a:rPr>
              <a:t>,  Kevlar, </a:t>
            </a:r>
            <a:r>
              <a:rPr lang="en-US" sz="1600" dirty="0">
                <a:solidFill>
                  <a:srgbClr val="FF0000"/>
                </a:solidFill>
                <a:latin typeface="Times New Roman"/>
                <a:cs typeface="Times New Roman"/>
              </a:rPr>
              <a:t>(Carbon)</a:t>
            </a:r>
            <a:r>
              <a:rPr lang="en-US" sz="1600" dirty="0">
                <a:solidFill>
                  <a:srgbClr val="000000"/>
                </a:solidFill>
                <a:latin typeface="Times New Roman"/>
                <a:cs typeface="Times New Roman"/>
              </a:rPr>
              <a:t>, silicon carbide, boron carbide, </a:t>
            </a:r>
            <a:r>
              <a:rPr lang="en-US" sz="1600" dirty="0">
                <a:solidFill>
                  <a:srgbClr val="FF0000"/>
                </a:solidFill>
                <a:latin typeface="Times New Roman"/>
                <a:cs typeface="Times New Roman"/>
              </a:rPr>
              <a:t>(Fibers.)  (delete glass, carbon and </a:t>
            </a:r>
            <a:r>
              <a:rPr lang="en-US" sz="1600" dirty="0" err="1">
                <a:solidFill>
                  <a:srgbClr val="FF0000"/>
                </a:solidFill>
                <a:latin typeface="Times New Roman"/>
                <a:cs typeface="Times New Roman"/>
              </a:rPr>
              <a:t>fibres</a:t>
            </a:r>
            <a:r>
              <a:rPr lang="en-US" sz="1600" dirty="0">
                <a:solidFill>
                  <a:srgbClr val="FF0000"/>
                </a:solidFill>
                <a:latin typeface="Times New Roman"/>
                <a:cs typeface="Times New Roman"/>
              </a:rPr>
              <a:t>)</a:t>
            </a:r>
            <a:endParaRPr lang="en-IN" sz="1600" dirty="0">
              <a:solidFill>
                <a:srgbClr val="FF0000"/>
              </a:solidFill>
              <a:latin typeface="Times New Roman"/>
              <a:cs typeface="Times New Roman"/>
            </a:endParaRPr>
          </a:p>
          <a:p>
            <a:endParaRPr lang="en-US" sz="1600" dirty="0"/>
          </a:p>
        </p:txBody>
      </p:sp>
      <p:grpSp>
        <p:nvGrpSpPr>
          <p:cNvPr id="11" name="Group 10"/>
          <p:cNvGrpSpPr/>
          <p:nvPr/>
        </p:nvGrpSpPr>
        <p:grpSpPr>
          <a:xfrm>
            <a:off x="517704" y="4267200"/>
            <a:ext cx="3533172" cy="353943"/>
            <a:chOff x="4444734" y="983661"/>
            <a:chExt cx="5024956" cy="503386"/>
          </a:xfrm>
        </p:grpSpPr>
        <p:sp>
          <p:nvSpPr>
            <p:cNvPr id="12" name="Rounded Rectangle 11"/>
            <p:cNvSpPr/>
            <p:nvPr/>
          </p:nvSpPr>
          <p:spPr>
            <a:xfrm>
              <a:off x="4444734" y="1007349"/>
              <a:ext cx="4699266" cy="4379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309594" y="983661"/>
              <a:ext cx="4160096" cy="503386"/>
            </a:xfrm>
            <a:prstGeom prst="rect">
              <a:avLst/>
            </a:prstGeom>
            <a:noFill/>
          </p:spPr>
          <p:txBody>
            <a:bodyPr wrap="square" rtlCol="0">
              <a:spAutoFit/>
            </a:bodyPr>
            <a:lstStyle/>
            <a:p>
              <a:r>
                <a:rPr lang="en-US" sz="1700" dirty="0">
                  <a:latin typeface="Times New Roman"/>
                  <a:cs typeface="Times New Roman"/>
                </a:rPr>
                <a:t>Industrial Polymers</a:t>
              </a:r>
            </a:p>
          </p:txBody>
        </p:sp>
      </p:grpSp>
      <p:sp>
        <p:nvSpPr>
          <p:cNvPr id="14" name="TextBox 13"/>
          <p:cNvSpPr txBox="1"/>
          <p:nvPr/>
        </p:nvSpPr>
        <p:spPr>
          <a:xfrm>
            <a:off x="542340" y="4625488"/>
            <a:ext cx="7001460" cy="2003912"/>
          </a:xfrm>
          <a:prstGeom prst="rect">
            <a:avLst/>
          </a:prstGeom>
          <a:noFill/>
        </p:spPr>
        <p:txBody>
          <a:bodyPr wrap="square" lIns="64291" tIns="32146" rIns="64291" bIns="32146" rtlCol="0">
            <a:spAutoFit/>
          </a:bodyPr>
          <a:lstStyle/>
          <a:p>
            <a:pPr marL="200911" indent="-200911">
              <a:buClr>
                <a:schemeClr val="tx2"/>
              </a:buClr>
              <a:buFont typeface="Arial"/>
              <a:buChar char="•"/>
            </a:pPr>
            <a:r>
              <a:rPr lang="en-US" dirty="0">
                <a:solidFill>
                  <a:srgbClr val="000000"/>
                </a:solidFill>
                <a:latin typeface="Times New Roman"/>
                <a:cs typeface="Times New Roman"/>
              </a:rPr>
              <a:t>Thermoplastics, Thermosetting Plastics, synthesis properties and applications of - </a:t>
            </a:r>
            <a:r>
              <a:rPr lang="en-US" b="1" dirty="0">
                <a:solidFill>
                  <a:srgbClr val="000000"/>
                </a:solidFill>
                <a:latin typeface="Times New Roman"/>
                <a:cs typeface="Times New Roman"/>
              </a:rPr>
              <a:t>LDPE, HDPE, UHDPE, Bakelite</a:t>
            </a:r>
            <a:r>
              <a:rPr lang="en-US" dirty="0">
                <a:solidFill>
                  <a:srgbClr val="000000"/>
                </a:solidFill>
                <a:latin typeface="Times New Roman"/>
                <a:cs typeface="Times New Roman"/>
              </a:rPr>
              <a:t>, Polymers used in electronic industries-</a:t>
            </a:r>
            <a:r>
              <a:rPr lang="en-US" b="1" dirty="0">
                <a:solidFill>
                  <a:srgbClr val="000000"/>
                </a:solidFill>
                <a:latin typeface="Times New Roman"/>
                <a:cs typeface="Times New Roman"/>
              </a:rPr>
              <a:t> examples and applications of  insulating materials, conducting polymers, adhesives</a:t>
            </a:r>
            <a:r>
              <a:rPr lang="en-US" dirty="0">
                <a:solidFill>
                  <a:srgbClr val="000000"/>
                </a:solidFill>
                <a:latin typeface="Times New Roman"/>
                <a:cs typeface="Times New Roman"/>
              </a:rPr>
              <a:t>, Polymers in optical media data storage devices- </a:t>
            </a:r>
            <a:r>
              <a:rPr lang="en-US" b="1" dirty="0">
                <a:solidFill>
                  <a:srgbClr val="000000"/>
                </a:solidFill>
                <a:latin typeface="Times New Roman"/>
                <a:cs typeface="Times New Roman"/>
              </a:rPr>
              <a:t>principle of optical storage,</a:t>
            </a:r>
            <a:r>
              <a:rPr lang="en-US" dirty="0">
                <a:solidFill>
                  <a:srgbClr val="000000"/>
                </a:solidFill>
                <a:latin typeface="Times New Roman"/>
                <a:cs typeface="Times New Roman"/>
              </a:rPr>
              <a:t> </a:t>
            </a:r>
            <a:r>
              <a:rPr lang="en-US" b="1" dirty="0">
                <a:solidFill>
                  <a:srgbClr val="000000"/>
                </a:solidFill>
                <a:latin typeface="Times New Roman"/>
                <a:cs typeface="Times New Roman"/>
              </a:rPr>
              <a:t>examples and applications</a:t>
            </a:r>
            <a:endParaRPr lang="en-IN" b="1" dirty="0">
              <a:solidFill>
                <a:srgbClr val="000000"/>
              </a:solidFill>
            </a:endParaRPr>
          </a:p>
          <a:p>
            <a:endParaRPr lang="en-US" dirty="0"/>
          </a:p>
        </p:txBody>
      </p:sp>
    </p:spTree>
    <p:extLst>
      <p:ext uri="{BB962C8B-B14F-4D97-AF65-F5344CB8AC3E}">
        <p14:creationId xmlns:p14="http://schemas.microsoft.com/office/powerpoint/2010/main" val="301810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066800"/>
          <a:ext cx="7467600" cy="23215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70840">
                <a:tc>
                  <a:txBody>
                    <a:bodyPr/>
                    <a:lstStyle/>
                    <a:p>
                      <a:pPr marL="160020" indent="-171450" algn="ctr" hangingPunct="0">
                        <a:lnSpc>
                          <a:spcPct val="100000"/>
                        </a:lnSpc>
                        <a:spcAft>
                          <a:spcPts val="0"/>
                        </a:spcAft>
                      </a:pPr>
                      <a:r>
                        <a:rPr lang="en-US" sz="1600" b="0" dirty="0">
                          <a:latin typeface="Bookman Old Style" pitchFamily="18" charset="0"/>
                          <a:ea typeface="Times New Roman"/>
                          <a:cs typeface="Arial" pitchFamily="34" charset="0"/>
                        </a:rPr>
                        <a:t>Insulators</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a:latin typeface="Bookman Old Style" pitchFamily="18" charset="0"/>
                          <a:ea typeface="Times New Roman"/>
                          <a:cs typeface="Arial" pitchFamily="34" charset="0"/>
                        </a:rPr>
                        <a:t>Note</a:t>
                      </a:r>
                      <a:endParaRPr lang="en-IN" sz="1600" b="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dirty="0">
                          <a:latin typeface="Bookman Old Style" pitchFamily="18" charset="0"/>
                          <a:ea typeface="Times New Roman"/>
                          <a:cs typeface="Arial" pitchFamily="34" charset="0"/>
                        </a:rPr>
                        <a:t>Application</a:t>
                      </a:r>
                      <a:endParaRPr lang="en-IN" sz="1600" b="0" dirty="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342900" lvl="0" indent="-342900" algn="just" hangingPunct="0">
                        <a:lnSpc>
                          <a:spcPct val="100000"/>
                        </a:lnSpc>
                        <a:spcAft>
                          <a:spcPts val="0"/>
                        </a:spcAft>
                        <a:buFont typeface="+mj-lt"/>
                        <a:buAutoNum type="romanLcPeriod"/>
                      </a:pPr>
                      <a:r>
                        <a:rPr lang="en-US" sz="1600" dirty="0">
                          <a:latin typeface="Bookman Old Style" pitchFamily="18" charset="0"/>
                          <a:ea typeface="Times New Roman"/>
                        </a:rPr>
                        <a:t>Polyester resins</a:t>
                      </a:r>
                      <a:endParaRPr lang="en-IN" sz="1600" dirty="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a:latin typeface="Bookman Old Style" pitchFamily="18" charset="0"/>
                          <a:ea typeface="Times New Roman"/>
                        </a:rPr>
                        <a:t>Possess good dielectric properties and highly resistant to most acids, bases, salts and solvents. </a:t>
                      </a:r>
                      <a:endParaRPr lang="en-IN" sz="160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dirty="0">
                          <a:latin typeface="Bookman Old Style" pitchFamily="18" charset="0"/>
                          <a:ea typeface="Times New Roman"/>
                        </a:rPr>
                        <a:t>Used in making paper, cloth mat for electrical insulation. Its films are used for wire and cable insulations and in motors, transformers and capacitors. </a:t>
                      </a:r>
                      <a:endParaRPr lang="en-IN" sz="1600" dirty="0">
                        <a:latin typeface="Bookman Old Style" pitchFamily="18" charset="0"/>
                        <a:ea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143000"/>
          </a:xfrm>
        </p:spPr>
        <p:txBody>
          <a:bodyPr/>
          <a:lstStyle/>
          <a:p>
            <a:r>
              <a:rPr lang="en-IN" dirty="0"/>
              <a:t>Adhesives</a:t>
            </a:r>
          </a:p>
        </p:txBody>
      </p:sp>
      <p:sp>
        <p:nvSpPr>
          <p:cNvPr id="27649" name="Rectangle 1"/>
          <p:cNvSpPr>
            <a:spLocks noChangeArrowheads="1"/>
          </p:cNvSpPr>
          <p:nvPr/>
        </p:nvSpPr>
        <p:spPr bwMode="auto">
          <a:xfrm>
            <a:off x="685800" y="2125177"/>
            <a:ext cx="79248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55575"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An adhesive can be defined as "any substance capable of holding materials together by surface attachment". The bodies held together by an adhesive, are known as </a:t>
            </a:r>
            <a:r>
              <a:rPr kumimoji="0" lang="en-US" b="0" i="0" u="none" strike="noStrike" cap="none" normalizeH="0" baseline="0" dirty="0" err="1">
                <a:ln>
                  <a:noFill/>
                </a:ln>
                <a:solidFill>
                  <a:schemeClr val="tx1"/>
                </a:solidFill>
                <a:effectLst/>
                <a:latin typeface="Bookman Old Style" pitchFamily="18" charset="0"/>
                <a:ea typeface="Times New Roman" pitchFamily="18" charset="0"/>
                <a:cs typeface="Arial" pitchFamily="34" charset="0"/>
              </a:rPr>
              <a:t>adherends</a:t>
            </a: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while the process of holding one adherent to another by adhesive, is called bonding and the final assembly of two </a:t>
            </a:r>
            <a:r>
              <a:rPr kumimoji="0" lang="en-US" b="0" i="0" u="none" strike="noStrike" cap="none" normalizeH="0" baseline="0" dirty="0" err="1">
                <a:ln>
                  <a:noFill/>
                </a:ln>
                <a:solidFill>
                  <a:schemeClr val="tx1"/>
                </a:solidFill>
                <a:effectLst/>
                <a:latin typeface="Bookman Old Style" pitchFamily="18" charset="0"/>
                <a:ea typeface="Times New Roman" pitchFamily="18" charset="0"/>
                <a:cs typeface="Arial" pitchFamily="34" charset="0"/>
              </a:rPr>
              <a:t>adherends</a:t>
            </a: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and the adhesive is called bond or joint.</a:t>
            </a:r>
          </a:p>
          <a:p>
            <a:pPr marL="0" marR="0" lvl="0" indent="155575"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The quality of an adhesive is judged by: (</a:t>
            </a:r>
            <a:r>
              <a:rPr kumimoji="0" lang="en-US" b="0" i="0" u="none" strike="noStrike" cap="none" normalizeH="0" baseline="0" dirty="0" err="1">
                <a:ln>
                  <a:noFill/>
                </a:ln>
                <a:solidFill>
                  <a:schemeClr val="tx1"/>
                </a:solidFill>
                <a:effectLst/>
                <a:latin typeface="Bookman Old Style" pitchFamily="18" charset="0"/>
                <a:ea typeface="Times New Roman" pitchFamily="18" charset="0"/>
                <a:cs typeface="Arial" pitchFamily="34" charset="0"/>
              </a:rPr>
              <a:t>i</a:t>
            </a: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degree of tackiness (i.e., stickiness), (ii) rapidity of bonding, (iii) strength of bond setting on drying and (iv) durability. </a:t>
            </a:r>
            <a:endParaRPr kumimoji="0" lang="en-US" b="0" i="0" u="none" strike="noStrike" cap="none" normalizeH="0" baseline="0" dirty="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600200"/>
          <a:ext cx="8229600" cy="4546600"/>
        </p:xfrm>
        <a:graphic>
          <a:graphicData uri="http://schemas.openxmlformats.org/drawingml/2006/table">
            <a:tbl>
              <a:tblPr firstRow="1" bandRow="1">
                <a:tableStyleId>{5C22544A-7EE6-4342-B048-85BDC9FD1C3A}</a:tableStyleId>
              </a:tblPr>
              <a:tblGrid>
                <a:gridCol w="2498271">
                  <a:extLst>
                    <a:ext uri="{9D8B030D-6E8A-4147-A177-3AD203B41FA5}">
                      <a16:colId xmlns:a16="http://schemas.microsoft.com/office/drawing/2014/main" val="20000"/>
                    </a:ext>
                  </a:extLst>
                </a:gridCol>
                <a:gridCol w="5731329">
                  <a:extLst>
                    <a:ext uri="{9D8B030D-6E8A-4147-A177-3AD203B41FA5}">
                      <a16:colId xmlns:a16="http://schemas.microsoft.com/office/drawing/2014/main" val="20001"/>
                    </a:ext>
                  </a:extLst>
                </a:gridCol>
              </a:tblGrid>
              <a:tr h="370840">
                <a:tc>
                  <a:txBody>
                    <a:bodyPr/>
                    <a:lstStyle/>
                    <a:p>
                      <a:r>
                        <a:rPr lang="en-IN" sz="1600" b="1" dirty="0">
                          <a:latin typeface="Bookman Old Style" pitchFamily="18" charset="0"/>
                        </a:rPr>
                        <a:t>Materials</a:t>
                      </a:r>
                      <a:endParaRPr lang="en-IN" sz="1600" dirty="0">
                        <a:latin typeface="Bookman Old Style" pitchFamily="18" charset="0"/>
                      </a:endParaRPr>
                    </a:p>
                  </a:txBody>
                  <a:tcPr marL="7620" marR="7620" marT="7620" marB="7620" anchor="ctr"/>
                </a:tc>
                <a:tc>
                  <a:txBody>
                    <a:bodyPr/>
                    <a:lstStyle/>
                    <a:p>
                      <a:r>
                        <a:rPr lang="en-IN" sz="1600" b="1" dirty="0">
                          <a:latin typeface="Bookman Old Style" pitchFamily="18" charset="0"/>
                        </a:rPr>
                        <a:t>Applications</a:t>
                      </a:r>
                      <a:endParaRPr lang="en-IN" sz="1600" dirty="0">
                        <a:latin typeface="Bookman Old Style" pitchFamily="18" charset="0"/>
                      </a:endParaRPr>
                    </a:p>
                  </a:txBody>
                  <a:tcPr marL="7620" marR="7620" marT="7620" marB="7620" anchor="ctr"/>
                </a:tc>
                <a:extLst>
                  <a:ext uri="{0D108BD9-81ED-4DB2-BD59-A6C34878D82A}">
                    <a16:rowId xmlns:a16="http://schemas.microsoft.com/office/drawing/2014/main" val="10000"/>
                  </a:ext>
                </a:extLst>
              </a:tr>
              <a:tr h="370840">
                <a:tc>
                  <a:txBody>
                    <a:bodyPr/>
                    <a:lstStyle/>
                    <a:p>
                      <a:r>
                        <a:rPr lang="en-IN" sz="1600" i="1" dirty="0">
                          <a:latin typeface="Bookman Old Style" pitchFamily="18" charset="0"/>
                        </a:rPr>
                        <a:t>Adhesives:</a:t>
                      </a:r>
                      <a:r>
                        <a:rPr lang="en-IN" sz="1600" dirty="0">
                          <a:latin typeface="Bookman Old Style" pitchFamily="18" charset="0"/>
                        </a:rPr>
                        <a:t>  Epoxy, </a:t>
                      </a:r>
                      <a:r>
                        <a:rPr lang="en-IN" sz="1600" dirty="0" err="1">
                          <a:latin typeface="Bookman Old Style" pitchFamily="18" charset="0"/>
                        </a:rPr>
                        <a:t>acrylate</a:t>
                      </a:r>
                      <a:r>
                        <a:rPr lang="en-IN" sz="1600" dirty="0">
                          <a:latin typeface="Bookman Old Style" pitchFamily="18" charset="0"/>
                        </a:rPr>
                        <a:t>, epoxy </a:t>
                      </a:r>
                      <a:r>
                        <a:rPr lang="en-IN" sz="1600" dirty="0" err="1">
                          <a:latin typeface="Bookman Old Style" pitchFamily="18" charset="0"/>
                        </a:rPr>
                        <a:t>acrylate</a:t>
                      </a:r>
                      <a:r>
                        <a:rPr lang="en-IN" sz="1600" dirty="0">
                          <a:latin typeface="Bookman Old Style" pitchFamily="18" charset="0"/>
                        </a:rPr>
                        <a:t>, urethane, urethane </a:t>
                      </a:r>
                      <a:r>
                        <a:rPr lang="en-IN" sz="1600" dirty="0" err="1">
                          <a:latin typeface="Bookman Old Style" pitchFamily="18" charset="0"/>
                        </a:rPr>
                        <a:t>acrylate</a:t>
                      </a:r>
                      <a:r>
                        <a:rPr lang="en-IN" sz="1600" dirty="0">
                          <a:latin typeface="Bookman Old Style" pitchFamily="18" charset="0"/>
                        </a:rPr>
                        <a:t>, </a:t>
                      </a:r>
                      <a:r>
                        <a:rPr lang="en-IN" sz="1600" dirty="0" err="1">
                          <a:latin typeface="Bookman Old Style" pitchFamily="18" charset="0"/>
                        </a:rPr>
                        <a:t>cyanoacrylate</a:t>
                      </a:r>
                      <a:r>
                        <a:rPr lang="en-IN" sz="1600" dirty="0">
                          <a:latin typeface="Bookman Old Style" pitchFamily="18" charset="0"/>
                        </a:rPr>
                        <a:t>, </a:t>
                      </a:r>
                      <a:r>
                        <a:rPr lang="en-IN" sz="1600" dirty="0" err="1">
                          <a:latin typeface="Bookman Old Style" pitchFamily="18" charset="0"/>
                        </a:rPr>
                        <a:t>siicones</a:t>
                      </a:r>
                      <a:endParaRPr lang="en-IN" sz="1600" dirty="0">
                        <a:latin typeface="Bookman Old Style" pitchFamily="18" charset="0"/>
                      </a:endParaRPr>
                    </a:p>
                  </a:txBody>
                  <a:tcPr marL="7620" marR="7620" marT="7620" marB="7620" anchor="ctr"/>
                </a:tc>
                <a:tc>
                  <a:txBody>
                    <a:bodyPr/>
                    <a:lstStyle/>
                    <a:p>
                      <a:r>
                        <a:rPr lang="en-IN" sz="1600" dirty="0">
                          <a:latin typeface="Bookman Old Style" pitchFamily="18" charset="0"/>
                        </a:rPr>
                        <a:t>The most important use of adhesives is in the assembly of the printed circuit board (PCB) which is the basic building block of the electronics industry. A typical PCB consists of a multi-laminate reinforced polymer board (most often a glass </a:t>
                      </a:r>
                      <a:r>
                        <a:rPr lang="en-IN" sz="1600" dirty="0" err="1">
                          <a:latin typeface="Bookman Old Style" pitchFamily="18" charset="0"/>
                        </a:rPr>
                        <a:t>fiber</a:t>
                      </a:r>
                      <a:r>
                        <a:rPr lang="en-IN" sz="1600" dirty="0">
                          <a:latin typeface="Bookman Old Style" pitchFamily="18" charset="0"/>
                        </a:rPr>
                        <a:t> reinforced epoxy </a:t>
                      </a:r>
                      <a:r>
                        <a:rPr lang="en-IN" sz="1600" dirty="0" err="1">
                          <a:latin typeface="Bookman Old Style" pitchFamily="18" charset="0"/>
                        </a:rPr>
                        <a:t>thermoset</a:t>
                      </a:r>
                      <a:r>
                        <a:rPr lang="en-IN" sz="1600" dirty="0">
                          <a:latin typeface="Bookman Old Style" pitchFamily="18" charset="0"/>
                        </a:rPr>
                        <a:t> matrix) with a protective plastic coating (permanent solder mask).  PCB assembly also makes use of adhesive materials in bonding surface-mount components (SMCs), wire tacking, conformal coatings, and potting and encapsulating components.  Epoxy is the acceptable material of lowest cost that can be used for the solder mask.  </a:t>
                      </a:r>
                      <a:r>
                        <a:rPr lang="en-IN" sz="1600" dirty="0" err="1">
                          <a:latin typeface="Bookman Old Style" pitchFamily="18" charset="0"/>
                        </a:rPr>
                        <a:t>Acrylate</a:t>
                      </a:r>
                      <a:r>
                        <a:rPr lang="en-IN" sz="1600" dirty="0">
                          <a:latin typeface="Bookman Old Style" pitchFamily="18" charset="0"/>
                        </a:rPr>
                        <a:t>, epoxy, and urethane </a:t>
                      </a:r>
                      <a:r>
                        <a:rPr lang="en-IN" sz="1600" dirty="0" err="1">
                          <a:latin typeface="Bookman Old Style" pitchFamily="18" charset="0"/>
                        </a:rPr>
                        <a:t>acrylate</a:t>
                      </a:r>
                      <a:r>
                        <a:rPr lang="en-IN" sz="1600" dirty="0">
                          <a:latin typeface="Bookman Old Style" pitchFamily="18" charset="0"/>
                        </a:rPr>
                        <a:t> adhesives are used for bonding SMCs. </a:t>
                      </a:r>
                    </a:p>
                  </a:txBody>
                  <a:tcPr marL="7620" marR="7620" marT="7620" marB="7620" anchor="ctr"/>
                </a:tc>
                <a:extLst>
                  <a:ext uri="{0D108BD9-81ED-4DB2-BD59-A6C34878D82A}">
                    <a16:rowId xmlns:a16="http://schemas.microsoft.com/office/drawing/2014/main" val="10001"/>
                  </a:ext>
                </a:extLst>
              </a:tr>
              <a:tr h="370840">
                <a:tc>
                  <a:txBody>
                    <a:bodyPr/>
                    <a:lstStyle/>
                    <a:p>
                      <a:r>
                        <a:rPr lang="en-IN" sz="1600" i="1">
                          <a:latin typeface="Bookman Old Style" pitchFamily="18" charset="0"/>
                        </a:rPr>
                        <a:t>Adhesives:</a:t>
                      </a:r>
                      <a:r>
                        <a:rPr lang="en-IN" sz="1600">
                          <a:latin typeface="Bookman Old Style" pitchFamily="18" charset="0"/>
                        </a:rPr>
                        <a:t>  Polyimide</a:t>
                      </a:r>
                    </a:p>
                  </a:txBody>
                  <a:tcPr marL="7620" marR="7620" marT="7620" marB="7620" anchor="ctr"/>
                </a:tc>
                <a:tc>
                  <a:txBody>
                    <a:bodyPr/>
                    <a:lstStyle/>
                    <a:p>
                      <a:r>
                        <a:rPr lang="en-IN" sz="1600" dirty="0">
                          <a:latin typeface="Bookman Old Style" pitchFamily="18" charset="0"/>
                        </a:rPr>
                        <a:t>Polyimide adhesives are used for high-technology electronics applications and able tolerate temperatures of up to</a:t>
                      </a:r>
                      <a:r>
                        <a:rPr lang="en-IN" sz="1600" baseline="0" dirty="0">
                          <a:latin typeface="Bookman Old Style" pitchFamily="18" charset="0"/>
                        </a:rPr>
                        <a:t> </a:t>
                      </a:r>
                      <a:r>
                        <a:rPr lang="en-IN" sz="1600" dirty="0">
                          <a:latin typeface="Bookman Old Style" pitchFamily="18" charset="0"/>
                        </a:rPr>
                        <a:t>300 </a:t>
                      </a:r>
                      <a:r>
                        <a:rPr lang="en-IN" sz="1600" baseline="30000" dirty="0" err="1">
                          <a:latin typeface="Bookman Old Style" pitchFamily="18" charset="0"/>
                        </a:rPr>
                        <a:t>o</a:t>
                      </a:r>
                      <a:r>
                        <a:rPr lang="en-IN" sz="1600" dirty="0" err="1">
                          <a:latin typeface="Bookman Old Style" pitchFamily="18" charset="0"/>
                        </a:rPr>
                        <a:t>C.</a:t>
                      </a:r>
                      <a:r>
                        <a:rPr lang="en-IN" sz="1600" dirty="0">
                          <a:latin typeface="Bookman Old Style" pitchFamily="18" charset="0"/>
                        </a:rPr>
                        <a:t>  Examples include wire coatings and flexible circuits used in aerospace applications.</a:t>
                      </a:r>
                    </a:p>
                  </a:txBody>
                  <a:tcPr marL="7620" marR="7620" marT="7620" marB="762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914400"/>
          <a:ext cx="7696200" cy="552196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370840">
                <a:tc>
                  <a:txBody>
                    <a:bodyPr/>
                    <a:lstStyle/>
                    <a:p>
                      <a:r>
                        <a:rPr lang="en-IN" sz="1600" b="1" dirty="0">
                          <a:latin typeface="Bookman Old Style" pitchFamily="18" charset="0"/>
                        </a:rPr>
                        <a:t>Materials</a:t>
                      </a:r>
                      <a:endParaRPr lang="en-IN" sz="1600" dirty="0">
                        <a:latin typeface="Bookman Old Style" pitchFamily="18" charset="0"/>
                      </a:endParaRPr>
                    </a:p>
                  </a:txBody>
                  <a:tcPr marL="7620" marR="7620" marT="7620" marB="7620" anchor="ctr"/>
                </a:tc>
                <a:tc>
                  <a:txBody>
                    <a:bodyPr/>
                    <a:lstStyle/>
                    <a:p>
                      <a:r>
                        <a:rPr lang="en-IN" sz="1600" b="1" dirty="0">
                          <a:latin typeface="Bookman Old Style" pitchFamily="18" charset="0"/>
                        </a:rPr>
                        <a:t>Applications</a:t>
                      </a:r>
                      <a:endParaRPr lang="en-IN" sz="1600" dirty="0">
                        <a:latin typeface="Bookman Old Style" pitchFamily="18" charset="0"/>
                      </a:endParaRPr>
                    </a:p>
                  </a:txBody>
                  <a:tcPr marL="7620" marR="7620" marT="7620" marB="7620" anchor="ctr"/>
                </a:tc>
                <a:extLst>
                  <a:ext uri="{0D108BD9-81ED-4DB2-BD59-A6C34878D82A}">
                    <a16:rowId xmlns:a16="http://schemas.microsoft.com/office/drawing/2014/main" val="10000"/>
                  </a:ext>
                </a:extLst>
              </a:tr>
              <a:tr h="370840">
                <a:tc>
                  <a:txBody>
                    <a:bodyPr/>
                    <a:lstStyle/>
                    <a:p>
                      <a:r>
                        <a:rPr lang="en-IN" sz="1600" i="1">
                          <a:latin typeface="Bookman Old Style" pitchFamily="18" charset="0"/>
                        </a:rPr>
                        <a:t>Adhesives:</a:t>
                      </a:r>
                      <a:r>
                        <a:rPr lang="en-IN" sz="1600">
                          <a:latin typeface="Bookman Old Style" pitchFamily="18" charset="0"/>
                        </a:rPr>
                        <a:t>  Electrically conductive</a:t>
                      </a:r>
                    </a:p>
                  </a:txBody>
                  <a:tcPr marL="7620" marR="7620" marT="7620" marB="7620" anchor="ctr"/>
                </a:tc>
                <a:tc>
                  <a:txBody>
                    <a:bodyPr/>
                    <a:lstStyle/>
                    <a:p>
                      <a:r>
                        <a:rPr lang="en-IN" sz="1600" dirty="0">
                          <a:latin typeface="Bookman Old Style" pitchFamily="18" charset="0"/>
                        </a:rPr>
                        <a:t>The adhesives listed above are not electrically conductive.  Some applications, such as integrated circuits and surface mount devices, require electrically conductive adhesives.  An electrically conductive adhesive is usually obtained by adding a conductive filler (such as </a:t>
                      </a:r>
                      <a:r>
                        <a:rPr lang="en-IN" sz="1600" dirty="0" err="1">
                          <a:latin typeface="Bookman Old Style" pitchFamily="18" charset="0"/>
                        </a:rPr>
                        <a:t>silver,carbon</a:t>
                      </a:r>
                      <a:r>
                        <a:rPr lang="en-IN" sz="1600" dirty="0">
                          <a:latin typeface="Bookman Old Style" pitchFamily="18" charset="0"/>
                        </a:rPr>
                        <a:t>) to a base material (most often an epoxy resin).</a:t>
                      </a:r>
                    </a:p>
                  </a:txBody>
                  <a:tcPr marL="7620" marR="7620" marT="7620" marB="7620" anchor="ctr"/>
                </a:tc>
                <a:extLst>
                  <a:ext uri="{0D108BD9-81ED-4DB2-BD59-A6C34878D82A}">
                    <a16:rowId xmlns:a16="http://schemas.microsoft.com/office/drawing/2014/main" val="10001"/>
                  </a:ext>
                </a:extLst>
              </a:tr>
              <a:tr h="370840">
                <a:tc>
                  <a:txBody>
                    <a:bodyPr/>
                    <a:lstStyle/>
                    <a:p>
                      <a:r>
                        <a:rPr lang="en-IN" sz="1600" i="1">
                          <a:latin typeface="Bookman Old Style" pitchFamily="18" charset="0"/>
                        </a:rPr>
                        <a:t>Adhesives:</a:t>
                      </a:r>
                      <a:r>
                        <a:rPr lang="en-IN" sz="1600">
                          <a:latin typeface="Bookman Old Style" pitchFamily="18" charset="0"/>
                        </a:rPr>
                        <a:t>  Thermally conductive</a:t>
                      </a:r>
                    </a:p>
                  </a:txBody>
                  <a:tcPr marL="7620" marR="7620" marT="7620" marB="7620" anchor="ctr"/>
                </a:tc>
                <a:tc>
                  <a:txBody>
                    <a:bodyPr/>
                    <a:lstStyle/>
                    <a:p>
                      <a:r>
                        <a:rPr lang="en-IN" sz="1600" dirty="0">
                          <a:latin typeface="Bookman Old Style" pitchFamily="18" charset="0"/>
                        </a:rPr>
                        <a:t>Miniaturized electronic circuitry may build up heat and fail if its maximum operating temperature is exceeded.  Thermally conductive adhesives are used to prevent such heat </a:t>
                      </a:r>
                      <a:r>
                        <a:rPr lang="en-IN" sz="1600" dirty="0" err="1">
                          <a:latin typeface="Bookman Old Style" pitchFamily="18" charset="0"/>
                        </a:rPr>
                        <a:t>buildup</a:t>
                      </a:r>
                      <a:r>
                        <a:rPr lang="en-IN" sz="1600" dirty="0">
                          <a:latin typeface="Bookman Old Style" pitchFamily="18" charset="0"/>
                        </a:rPr>
                        <a:t>.  A thermally conductive adhesive is obtained by blending a metallic (electrically conductive) or non-metallic (electrically insulating) powder into a base material (most often an epoxy, silicone, or </a:t>
                      </a:r>
                      <a:r>
                        <a:rPr lang="en-IN" sz="1600" dirty="0" err="1">
                          <a:latin typeface="Bookman Old Style" pitchFamily="18" charset="0"/>
                        </a:rPr>
                        <a:t>acrylate</a:t>
                      </a:r>
                      <a:r>
                        <a:rPr lang="en-IN" sz="1600" dirty="0">
                          <a:latin typeface="Bookman Old Style" pitchFamily="18" charset="0"/>
                        </a:rPr>
                        <a:t>).</a:t>
                      </a:r>
                    </a:p>
                  </a:txBody>
                  <a:tcPr marL="7620" marR="7620" marT="7620" marB="762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a:t>ADVANCED MATERIALS</a:t>
            </a:r>
            <a:endParaRPr lang="en-US" dirty="0"/>
          </a:p>
        </p:txBody>
      </p:sp>
      <p:sp>
        <p:nvSpPr>
          <p:cNvPr id="5" name="Content Placeholder 4"/>
          <p:cNvSpPr>
            <a:spLocks noGrp="1"/>
          </p:cNvSpPr>
          <p:nvPr>
            <p:ph idx="1"/>
          </p:nvPr>
        </p:nvSpPr>
        <p:spPr/>
        <p:txBody>
          <a:bodyPr/>
          <a:lstStyle/>
          <a:p>
            <a:pPr algn="just"/>
            <a:r>
              <a:rPr lang="en-IN" dirty="0"/>
              <a:t>An </a:t>
            </a:r>
            <a:r>
              <a:rPr lang="en-IN" b="1" dirty="0"/>
              <a:t>advanced material</a:t>
            </a:r>
            <a:r>
              <a:rPr lang="en-IN" dirty="0"/>
              <a:t> can be defined as any new or significantly improved </a:t>
            </a:r>
            <a:r>
              <a:rPr lang="en-IN" b="1" dirty="0"/>
              <a:t>material</a:t>
            </a:r>
            <a:r>
              <a:rPr lang="en-IN" dirty="0"/>
              <a:t> that provides a distinct advantage in (physical or functional) performance when compared to conventional </a:t>
            </a:r>
            <a:r>
              <a:rPr lang="en-IN" b="1" dirty="0"/>
              <a:t>materials</a:t>
            </a:r>
            <a:r>
              <a:rPr lang="en-IN" dirty="0"/>
              <a:t>.</a:t>
            </a:r>
          </a:p>
          <a:p>
            <a:pPr algn="just"/>
            <a:br>
              <a:rPr lang="en-IN" dirty="0"/>
            </a:br>
            <a:endParaRPr lang="en-IN" dirty="0"/>
          </a:p>
        </p:txBody>
      </p:sp>
    </p:spTree>
    <p:extLst>
      <p:ext uri="{BB962C8B-B14F-4D97-AF65-F5344CB8AC3E}">
        <p14:creationId xmlns:p14="http://schemas.microsoft.com/office/powerpoint/2010/main" val="3770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Rectangle 2"/>
          <p:cNvSpPr/>
          <p:nvPr/>
        </p:nvSpPr>
        <p:spPr>
          <a:xfrm>
            <a:off x="1143000" y="2222480"/>
            <a:ext cx="7010400" cy="3693319"/>
          </a:xfrm>
          <a:prstGeom prst="rect">
            <a:avLst/>
          </a:prstGeom>
        </p:spPr>
        <p:txBody>
          <a:bodyPr wrap="square">
            <a:spAutoFit/>
          </a:bodyPr>
          <a:lstStyle/>
          <a:p>
            <a:pPr algn="just">
              <a:buFont typeface="Arial" pitchFamily="34" charset="0"/>
              <a:buChar char="•"/>
            </a:pPr>
            <a:r>
              <a:rPr lang="en-IN" dirty="0"/>
              <a:t>There is an unabated quest for new materials which will satisfy the specific requirements for various applications.</a:t>
            </a:r>
          </a:p>
          <a:p>
            <a:pPr algn="just">
              <a:buFont typeface="Arial" pitchFamily="34" charset="0"/>
              <a:buChar char="•"/>
            </a:pPr>
            <a:r>
              <a:rPr lang="en-IN" dirty="0"/>
              <a:t> e. g. structural, medical, house-hold, industrial, construction, transportation, electrical; electronics, etc. </a:t>
            </a:r>
          </a:p>
          <a:p>
            <a:pPr algn="just">
              <a:buFont typeface="Arial" pitchFamily="34" charset="0"/>
              <a:buChar char="•"/>
            </a:pPr>
            <a:r>
              <a:rPr lang="en-IN" dirty="0"/>
              <a:t>Metals are the most commonly used materials in these applications.  </a:t>
            </a:r>
          </a:p>
          <a:p>
            <a:pPr algn="just">
              <a:buFont typeface="Arial" pitchFamily="34" charset="0"/>
              <a:buChar char="•"/>
            </a:pPr>
            <a:r>
              <a:rPr lang="en-IN" dirty="0"/>
              <a:t>There have been specific requirements on the properties of these materials. It is impossible of any material to </a:t>
            </a:r>
            <a:r>
              <a:rPr lang="en-IN" dirty="0" err="1"/>
              <a:t>fulfill</a:t>
            </a:r>
            <a:r>
              <a:rPr lang="en-IN" dirty="0"/>
              <a:t> all these properties. Hence, newer materials are developed. </a:t>
            </a:r>
          </a:p>
          <a:p>
            <a:pPr algn="just">
              <a:buFont typeface="Arial" pitchFamily="34" charset="0"/>
              <a:buChar char="•"/>
            </a:pPr>
            <a:r>
              <a:rPr lang="en-IN" dirty="0"/>
              <a:t>In the course, we are going to learn more about composite materials. First, we will deal with primary understanding of these materials and then we will learn the mechanics of these materials.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materials</a:t>
            </a:r>
          </a:p>
        </p:txBody>
      </p:sp>
      <p:pic>
        <p:nvPicPr>
          <p:cNvPr id="1026" name="Picture 2"/>
          <p:cNvPicPr>
            <a:picLocks noChangeAspect="1" noChangeArrowheads="1"/>
          </p:cNvPicPr>
          <p:nvPr/>
        </p:nvPicPr>
        <p:blipFill>
          <a:blip r:embed="rId2" cstate="print"/>
          <a:srcRect/>
          <a:stretch>
            <a:fillRect/>
          </a:stretch>
        </p:blipFill>
        <p:spPr bwMode="auto">
          <a:xfrm>
            <a:off x="1482725" y="2470150"/>
            <a:ext cx="6178550" cy="2863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143000"/>
          </a:xfrm>
        </p:spPr>
        <p:txBody>
          <a:bodyPr>
            <a:normAutofit/>
          </a:bodyPr>
          <a:lstStyle/>
          <a:p>
            <a:r>
              <a:rPr lang="en-IN" b="1" dirty="0">
                <a:solidFill>
                  <a:srgbClr val="002060"/>
                </a:solidFill>
              </a:rPr>
              <a:t>Classification of Composite</a:t>
            </a:r>
          </a:p>
        </p:txBody>
      </p:sp>
      <p:pic>
        <p:nvPicPr>
          <p:cNvPr id="1026" name="Picture 2"/>
          <p:cNvPicPr>
            <a:picLocks noChangeAspect="1" noChangeArrowheads="1"/>
          </p:cNvPicPr>
          <p:nvPr/>
        </p:nvPicPr>
        <p:blipFill>
          <a:blip r:embed="rId2" cstate="print"/>
          <a:srcRect/>
          <a:stretch>
            <a:fillRect/>
          </a:stretch>
        </p:blipFill>
        <p:spPr bwMode="auto">
          <a:xfrm>
            <a:off x="623711" y="2285999"/>
            <a:ext cx="8054512" cy="388620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POLYMERS IN ELECTRONICS</a:t>
            </a:r>
          </a:p>
        </p:txBody>
      </p:sp>
      <p:sp>
        <p:nvSpPr>
          <p:cNvPr id="3" name="Rectangle 2"/>
          <p:cNvSpPr/>
          <p:nvPr/>
        </p:nvSpPr>
        <p:spPr>
          <a:xfrm>
            <a:off x="1219200" y="2347079"/>
            <a:ext cx="7010400" cy="3416320"/>
          </a:xfrm>
          <a:prstGeom prst="rect">
            <a:avLst/>
          </a:prstGeom>
        </p:spPr>
        <p:txBody>
          <a:bodyPr wrap="square">
            <a:spAutoFit/>
          </a:bodyPr>
          <a:lstStyle/>
          <a:p>
            <a:pPr algn="just"/>
            <a:r>
              <a:rPr lang="en-IN" dirty="0"/>
              <a:t>There are three very broad areas of polymer and composite material use in electrical and electronics applications.  </a:t>
            </a:r>
          </a:p>
          <a:p>
            <a:pPr algn="just"/>
            <a:r>
              <a:rPr lang="en-IN" dirty="0"/>
              <a:t>Different sets of properties are of the greatest importance in each of these three areas of use.  </a:t>
            </a:r>
          </a:p>
          <a:p>
            <a:pPr algn="just"/>
            <a:r>
              <a:rPr lang="en-IN" dirty="0"/>
              <a:t>Some properties are considered to be important in all use areas.  </a:t>
            </a:r>
          </a:p>
          <a:p>
            <a:pPr algn="just"/>
            <a:r>
              <a:rPr lang="en-IN" dirty="0"/>
              <a:t>Important applications are as follows</a:t>
            </a:r>
          </a:p>
          <a:p>
            <a:pPr algn="just"/>
            <a:r>
              <a:rPr lang="en-IN" dirty="0"/>
              <a:t>I)Electrically insulating polymers</a:t>
            </a:r>
          </a:p>
          <a:p>
            <a:pPr algn="just"/>
            <a:r>
              <a:rPr lang="en-IN" dirty="0"/>
              <a:t>II)Intrinsically conducting polymers</a:t>
            </a:r>
          </a:p>
          <a:p>
            <a:pPr algn="just"/>
            <a:r>
              <a:rPr lang="en-IN" dirty="0"/>
              <a:t>III)Adhesives, coatings, potting compounds, and sealants polymers.</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28600"/>
            <a:ext cx="7024744" cy="1143000"/>
          </a:xfrm>
        </p:spPr>
        <p:txBody>
          <a:bodyPr/>
          <a:lstStyle/>
          <a:p>
            <a:r>
              <a:rPr lang="en-IN" dirty="0"/>
              <a:t>Insulating materials</a:t>
            </a:r>
          </a:p>
        </p:txBody>
      </p:sp>
      <p:sp>
        <p:nvSpPr>
          <p:cNvPr id="1025" name="Rectangle 1"/>
          <p:cNvSpPr>
            <a:spLocks noChangeArrowheads="1"/>
          </p:cNvSpPr>
          <p:nvPr/>
        </p:nvSpPr>
        <p:spPr bwMode="auto">
          <a:xfrm>
            <a:off x="685800" y="1536442"/>
            <a:ext cx="7772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50813"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substances which are capable of retarding or prohibiting the flow of heat or electricity or sound through them are known as </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Insulators or Insulating Materials.</a:t>
            </a:r>
            <a:endPar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150813"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Insulators can be broadly classified </a:t>
            </a:r>
          </a:p>
          <a:p>
            <a:pPr algn="just"/>
            <a:r>
              <a:rPr lang="en-IN" sz="1600" dirty="0"/>
              <a:t>Thermal Insulator</a:t>
            </a:r>
          </a:p>
          <a:p>
            <a:pPr algn="just"/>
            <a:r>
              <a:rPr lang="en-IN" sz="1600" dirty="0"/>
              <a:t>Electrical Insulator</a:t>
            </a:r>
          </a:p>
          <a:p>
            <a:pPr algn="just"/>
            <a:r>
              <a:rPr lang="en-IN" sz="1600" dirty="0"/>
              <a:t>Sound Insulator</a:t>
            </a:r>
          </a:p>
          <a:p>
            <a:pPr algn="just"/>
            <a:r>
              <a:rPr lang="en-IN" sz="1600" dirty="0"/>
              <a:t>Electrical Insulating materials</a:t>
            </a:r>
            <a:endParaRPr lang="en-US" sz="1600" b="1" dirty="0"/>
          </a:p>
          <a:p>
            <a:pPr algn="just" hangingPunct="0"/>
            <a:r>
              <a:rPr lang="en-US" sz="1600" b="1" dirty="0"/>
              <a:t>Properties: </a:t>
            </a:r>
            <a:endParaRPr lang="en-IN" sz="1600" dirty="0"/>
          </a:p>
          <a:p>
            <a:pPr algn="just" hangingPunct="0"/>
            <a:r>
              <a:rPr lang="en-US" sz="1600" dirty="0"/>
              <a:t>(a) A good insulator possesses low electrical conductivity or high resistivity. Typical values being 10</a:t>
            </a:r>
            <a:r>
              <a:rPr lang="en-US" sz="1600" baseline="30000" dirty="0"/>
              <a:t>9</a:t>
            </a:r>
            <a:r>
              <a:rPr lang="en-US" sz="1600" dirty="0"/>
              <a:t> to 10</a:t>
            </a:r>
            <a:r>
              <a:rPr lang="en-US" sz="1600" baseline="30000" dirty="0"/>
              <a:t>20</a:t>
            </a:r>
            <a:r>
              <a:rPr lang="en-US" sz="1600" dirty="0"/>
              <a:t> ohm-cm at room temperature. </a:t>
            </a:r>
            <a:endParaRPr lang="en-IN" sz="1600" dirty="0"/>
          </a:p>
          <a:p>
            <a:pPr algn="just" hangingPunct="0"/>
            <a:r>
              <a:rPr lang="en-US" sz="1600" dirty="0"/>
              <a:t>(b) Dielectrics used in capacitor should have high dielectric constant so that greater amount of energy can be stored in relatively thin insulation. </a:t>
            </a:r>
            <a:endParaRPr lang="en-IN" sz="1600" dirty="0"/>
          </a:p>
          <a:p>
            <a:pPr algn="just" hangingPunct="0"/>
            <a:r>
              <a:rPr lang="en-US" sz="1600" dirty="0"/>
              <a:t>A good electrical insulating material should have a low dielectric constant.  Dielectric constant is the capacity or ability of a material to store charge.</a:t>
            </a:r>
          </a:p>
          <a:p>
            <a:pPr algn="just" hangingPunct="0"/>
            <a:r>
              <a:rPr lang="en-US" sz="1600" dirty="0"/>
              <a:t>(c) An ideal dielectric is that which does not absorb electrical energy and the charge of capacitor is completely recovered when the electrical field is removed. </a:t>
            </a:r>
            <a:endParaRPr lang="en-IN" sz="1600" dirty="0"/>
          </a:p>
          <a:p>
            <a:pPr algn="just" hangingPunct="0"/>
            <a:r>
              <a:rPr lang="en-US" sz="1600" dirty="0"/>
              <a:t>An ideal insulator should have minimum dielectric losses. In an insulating material dielectric loss is caused by The absorption of electrical energy (internal dipole friction) and Leakage of current through the material.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609600" y="397641"/>
            <a:ext cx="7924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55575"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(d) Good dielectric materials should have low porosity. </a:t>
            </a:r>
            <a:endParaRPr kumimoji="0" lang="en-US" b="0" i="0" u="none" strike="noStrike" cap="none" normalizeH="0" baseline="0" dirty="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This is due to the fact that higher porosity increases the moisture holding capacity and moisture adversely affects the electrical properties. </a:t>
            </a:r>
            <a:endParaRPr kumimoji="0" lang="en-US" b="0" i="0" u="none" strike="noStrike" cap="none" normalizeH="0" baseline="0" dirty="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(e) An ideal insulator should have least thermal expansion and contraction. </a:t>
            </a:r>
            <a:endParaRPr kumimoji="0" lang="en-US" b="0" i="0" u="none" strike="noStrike" cap="none" normalizeH="0" baseline="0" dirty="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(f) Good insulating materials should be chemically inert to acids, </a:t>
            </a:r>
            <a:r>
              <a:rPr kumimoji="0" lang="en-US" b="0" i="0" u="none" strike="noStrike" cap="none" normalizeH="0" baseline="0" dirty="0" err="1">
                <a:ln>
                  <a:noFill/>
                </a:ln>
                <a:solidFill>
                  <a:schemeClr val="tx1"/>
                </a:solidFill>
                <a:effectLst/>
                <a:latin typeface="Bookman Old Style" pitchFamily="18" charset="0"/>
                <a:ea typeface="Times New Roman" pitchFamily="18" charset="0"/>
                <a:cs typeface="Arial" pitchFamily="34" charset="0"/>
              </a:rPr>
              <a:t>alkalies</a:t>
            </a:r>
            <a:r>
              <a:rPr kumimoji="0" lang="en-US"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oils, solvents, moisture, gas fumes etc.</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Bookman Old Style" pitchFamily="18" charset="0"/>
                <a:cs typeface="Arial" pitchFamily="34" charset="0"/>
              </a:rPr>
              <a:t>Polymers as insulators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Bookman Old Style" pitchFamily="18" charset="0"/>
              <a:cs typeface="Arial" pitchFamily="34" charset="0"/>
            </a:endParaRPr>
          </a:p>
        </p:txBody>
      </p:sp>
      <p:graphicFrame>
        <p:nvGraphicFramePr>
          <p:cNvPr id="3" name="Table 2"/>
          <p:cNvGraphicFramePr>
            <a:graphicFrameLocks noGrp="1"/>
          </p:cNvGraphicFramePr>
          <p:nvPr/>
        </p:nvGraphicFramePr>
        <p:xfrm>
          <a:off x="685800" y="2727960"/>
          <a:ext cx="7848600" cy="3693160"/>
        </p:xfrm>
        <a:graphic>
          <a:graphicData uri="http://schemas.openxmlformats.org/drawingml/2006/table">
            <a:tbl>
              <a:tblPr firstRow="1" bandRow="1">
                <a:tableStyleId>{5C22544A-7EE6-4342-B048-85BDC9FD1C3A}</a:tableStyleId>
              </a:tblPr>
              <a:tblGrid>
                <a:gridCol w="2016292">
                  <a:extLst>
                    <a:ext uri="{9D8B030D-6E8A-4147-A177-3AD203B41FA5}">
                      <a16:colId xmlns:a16="http://schemas.microsoft.com/office/drawing/2014/main" val="20000"/>
                    </a:ext>
                  </a:extLst>
                </a:gridCol>
                <a:gridCol w="2916154">
                  <a:extLst>
                    <a:ext uri="{9D8B030D-6E8A-4147-A177-3AD203B41FA5}">
                      <a16:colId xmlns:a16="http://schemas.microsoft.com/office/drawing/2014/main" val="20001"/>
                    </a:ext>
                  </a:extLst>
                </a:gridCol>
                <a:gridCol w="2916154">
                  <a:extLst>
                    <a:ext uri="{9D8B030D-6E8A-4147-A177-3AD203B41FA5}">
                      <a16:colId xmlns:a16="http://schemas.microsoft.com/office/drawing/2014/main" val="20002"/>
                    </a:ext>
                  </a:extLst>
                </a:gridCol>
              </a:tblGrid>
              <a:tr h="523240">
                <a:tc>
                  <a:txBody>
                    <a:bodyPr/>
                    <a:lstStyle/>
                    <a:p>
                      <a:pPr marL="160020" indent="-171450" algn="ctr" hangingPunct="0">
                        <a:lnSpc>
                          <a:spcPct val="100000"/>
                        </a:lnSpc>
                        <a:spcAft>
                          <a:spcPts val="0"/>
                        </a:spcAft>
                      </a:pPr>
                      <a:r>
                        <a:rPr lang="en-US" sz="1600" b="0" dirty="0">
                          <a:latin typeface="Bookman Old Style" pitchFamily="18" charset="0"/>
                          <a:ea typeface="Times New Roman"/>
                          <a:cs typeface="Arial" pitchFamily="34" charset="0"/>
                        </a:rPr>
                        <a:t>Insulators</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a:latin typeface="Bookman Old Style" pitchFamily="18" charset="0"/>
                          <a:ea typeface="Times New Roman"/>
                          <a:cs typeface="Arial" pitchFamily="34" charset="0"/>
                        </a:rPr>
                        <a:t>Note</a:t>
                      </a:r>
                      <a:endParaRPr lang="en-IN" sz="1600" b="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dirty="0">
                          <a:latin typeface="Bookman Old Style" pitchFamily="18" charset="0"/>
                          <a:ea typeface="Times New Roman"/>
                          <a:cs typeface="Arial" pitchFamily="34" charset="0"/>
                        </a:rPr>
                        <a:t>Application</a:t>
                      </a:r>
                      <a:endParaRPr lang="en-IN" sz="1600" b="0" dirty="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0"/>
                  </a:ext>
                </a:extLst>
              </a:tr>
              <a:tr h="523240">
                <a:tc>
                  <a:txBody>
                    <a:bodyPr/>
                    <a:lstStyle/>
                    <a:p>
                      <a:pPr marL="342900" lvl="0" indent="-342900" algn="just" hangingPunct="0">
                        <a:lnSpc>
                          <a:spcPct val="100000"/>
                        </a:lnSpc>
                        <a:spcAft>
                          <a:spcPts val="0"/>
                        </a:spcAft>
                        <a:buFont typeface="+mj-lt"/>
                        <a:buAutoNum type="romanLcPeriod"/>
                      </a:pPr>
                      <a:r>
                        <a:rPr lang="en-US" sz="1600" b="0" dirty="0">
                          <a:latin typeface="Bookman Old Style" pitchFamily="18" charset="0"/>
                          <a:ea typeface="Times New Roman"/>
                          <a:cs typeface="Arial" pitchFamily="34" charset="0"/>
                        </a:rPr>
                        <a:t>Polyethylene</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dirty="0">
                          <a:latin typeface="Bookman Old Style" pitchFamily="18" charset="0"/>
                          <a:ea typeface="Times New Roman"/>
                          <a:cs typeface="Arial" pitchFamily="34" charset="0"/>
                        </a:rPr>
                        <a:t>Has dielectric constant of 2.3.</a:t>
                      </a:r>
                      <a:endParaRPr lang="en-IN" sz="1600" b="0" dirty="0">
                        <a:latin typeface="Bookman Old Style" pitchFamily="18" charset="0"/>
                        <a:ea typeface="Times New Roman"/>
                        <a:cs typeface="Arial" pitchFamily="34" charset="0"/>
                      </a:endParaRPr>
                    </a:p>
                    <a:p>
                      <a:pPr indent="151130" algn="just" hangingPunct="0">
                        <a:lnSpc>
                          <a:spcPct val="100000"/>
                        </a:lnSpc>
                        <a:spcAft>
                          <a:spcPts val="0"/>
                        </a:spcAft>
                      </a:pPr>
                      <a:r>
                        <a:rPr lang="en-US" sz="1600" b="0" dirty="0">
                          <a:latin typeface="Bookman Old Style" pitchFamily="18" charset="0"/>
                          <a:ea typeface="Times New Roman"/>
                          <a:cs typeface="Arial" pitchFamily="34" charset="0"/>
                        </a:rPr>
                        <a:t>At radio frequencies, it has low electrical losses.</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a:latin typeface="Bookman Old Style" pitchFamily="18" charset="0"/>
                          <a:ea typeface="Times New Roman"/>
                          <a:cs typeface="Arial" pitchFamily="34" charset="0"/>
                        </a:rPr>
                        <a:t>Used for semi-flexible, high frequency, coaxial cables. It is also used as high frequency insulator in radio, television and communication circuit cables. Also used in power and submarine cables. </a:t>
                      </a:r>
                      <a:endParaRPr lang="en-IN" sz="1600" b="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1"/>
                  </a:ext>
                </a:extLst>
              </a:tr>
              <a:tr h="523240">
                <a:tc>
                  <a:txBody>
                    <a:bodyPr/>
                    <a:lstStyle/>
                    <a:p>
                      <a:pPr marL="342900" lvl="0" indent="-342900" algn="just" hangingPunct="0">
                        <a:lnSpc>
                          <a:spcPct val="100000"/>
                        </a:lnSpc>
                        <a:spcAft>
                          <a:spcPts val="0"/>
                        </a:spcAft>
                        <a:buFont typeface="+mj-lt"/>
                        <a:buAutoNum type="romanLcPeriod"/>
                      </a:pPr>
                      <a:r>
                        <a:rPr lang="en-US" sz="1600" b="0">
                          <a:latin typeface="Bookman Old Style" pitchFamily="18" charset="0"/>
                          <a:ea typeface="Times New Roman"/>
                          <a:cs typeface="Arial" pitchFamily="34" charset="0"/>
                        </a:rPr>
                        <a:t>Polystyrene</a:t>
                      </a:r>
                      <a:endParaRPr lang="en-IN" sz="1600" b="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a:latin typeface="Bookman Old Style" pitchFamily="18" charset="0"/>
                          <a:ea typeface="Times New Roman"/>
                          <a:cs typeface="Arial" pitchFamily="34" charset="0"/>
                        </a:rPr>
                        <a:t>It has dielectric constant of 2.8, excellent dielectric properties, low moisture absorption, good dimensional stability. </a:t>
                      </a:r>
                      <a:endParaRPr lang="en-IN" sz="1600" b="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dirty="0">
                          <a:latin typeface="Bookman Old Style" pitchFamily="18" charset="0"/>
                          <a:ea typeface="Times New Roman"/>
                          <a:cs typeface="Arial" pitchFamily="34" charset="0"/>
                        </a:rPr>
                        <a:t>Used as dielectric in D.C., high frequency capacitors, electrical bushings, telephones, fluorescent light accessories etc. </a:t>
                      </a:r>
                      <a:endParaRPr lang="en-IN" sz="1600" b="0" dirty="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990600"/>
          <a:ext cx="7696200" cy="5491480"/>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70840">
                <a:tc>
                  <a:txBody>
                    <a:bodyPr/>
                    <a:lstStyle/>
                    <a:p>
                      <a:pPr marL="160020" indent="-171450" algn="ctr" hangingPunct="0">
                        <a:lnSpc>
                          <a:spcPct val="100000"/>
                        </a:lnSpc>
                        <a:spcAft>
                          <a:spcPts val="0"/>
                        </a:spcAft>
                      </a:pPr>
                      <a:r>
                        <a:rPr lang="en-US" sz="1600" b="0" dirty="0">
                          <a:latin typeface="Bookman Old Style" pitchFamily="18" charset="0"/>
                          <a:ea typeface="Times New Roman"/>
                          <a:cs typeface="Arial" pitchFamily="34" charset="0"/>
                        </a:rPr>
                        <a:t>Insulators</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a:latin typeface="Bookman Old Style" pitchFamily="18" charset="0"/>
                          <a:ea typeface="Times New Roman"/>
                          <a:cs typeface="Arial" pitchFamily="34" charset="0"/>
                        </a:rPr>
                        <a:t>Note</a:t>
                      </a:r>
                      <a:endParaRPr lang="en-IN" sz="1600" b="0">
                        <a:latin typeface="Bookman Old Style" pitchFamily="18" charset="0"/>
                        <a:ea typeface="Times New Roman"/>
                        <a:cs typeface="Arial" pitchFamily="34" charset="0"/>
                      </a:endParaRPr>
                    </a:p>
                  </a:txBody>
                  <a:tcPr marL="68580" marR="68580" marT="0" marB="0"/>
                </a:tc>
                <a:tc>
                  <a:txBody>
                    <a:bodyPr/>
                    <a:lstStyle/>
                    <a:p>
                      <a:pPr indent="151130" algn="ctr" hangingPunct="0">
                        <a:lnSpc>
                          <a:spcPct val="100000"/>
                        </a:lnSpc>
                        <a:spcAft>
                          <a:spcPts val="0"/>
                        </a:spcAft>
                      </a:pPr>
                      <a:r>
                        <a:rPr lang="en-US" sz="1600" b="0" dirty="0">
                          <a:latin typeface="Bookman Old Style" pitchFamily="18" charset="0"/>
                          <a:ea typeface="Times New Roman"/>
                          <a:cs typeface="Arial" pitchFamily="34" charset="0"/>
                        </a:rPr>
                        <a:t>Application</a:t>
                      </a:r>
                      <a:endParaRPr lang="en-IN" sz="1600" b="0" dirty="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342900" lvl="0" indent="-342900" algn="just" hangingPunct="0">
                        <a:lnSpc>
                          <a:spcPct val="100000"/>
                        </a:lnSpc>
                        <a:spcAft>
                          <a:spcPts val="0"/>
                        </a:spcAft>
                        <a:buFont typeface="+mj-lt"/>
                        <a:buAutoNum type="romanLcPeriod"/>
                      </a:pPr>
                      <a:r>
                        <a:rPr lang="en-US" sz="1600" b="0" dirty="0">
                          <a:latin typeface="Bookman Old Style" pitchFamily="18" charset="0"/>
                          <a:ea typeface="Times New Roman"/>
                          <a:cs typeface="Arial" pitchFamily="34" charset="0"/>
                        </a:rPr>
                        <a:t>Teflon</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dirty="0">
                          <a:latin typeface="Bookman Old Style" pitchFamily="18" charset="0"/>
                          <a:ea typeface="Times New Roman"/>
                          <a:cs typeface="Arial" pitchFamily="34" charset="0"/>
                        </a:rPr>
                        <a:t>Ideal dielectric with dielectric constant of 2 to 2.2. Most thermally and chemically stable, can be applied as </a:t>
                      </a:r>
                      <a:r>
                        <a:rPr lang="en-US" sz="1600" b="0" dirty="0" err="1">
                          <a:latin typeface="Bookman Old Style" pitchFamily="18" charset="0"/>
                          <a:ea typeface="Times New Roman"/>
                          <a:cs typeface="Arial" pitchFamily="34" charset="0"/>
                        </a:rPr>
                        <a:t>insulant</a:t>
                      </a:r>
                      <a:r>
                        <a:rPr lang="en-US" sz="1600" b="0" dirty="0">
                          <a:latin typeface="Bookman Old Style" pitchFamily="18" charset="0"/>
                          <a:ea typeface="Times New Roman"/>
                          <a:cs typeface="Arial" pitchFamily="34" charset="0"/>
                        </a:rPr>
                        <a:t> </a:t>
                      </a:r>
                      <a:r>
                        <a:rPr lang="en-US" sz="1600" b="0" dirty="0" err="1">
                          <a:latin typeface="Bookman Old Style" pitchFamily="18" charset="0"/>
                          <a:ea typeface="Times New Roman"/>
                          <a:cs typeface="Arial" pitchFamily="34" charset="0"/>
                        </a:rPr>
                        <a:t>upto</a:t>
                      </a:r>
                      <a:r>
                        <a:rPr lang="en-US" sz="1600" b="0" dirty="0">
                          <a:latin typeface="Bookman Old Style" pitchFamily="18" charset="0"/>
                          <a:ea typeface="Times New Roman"/>
                          <a:cs typeface="Arial" pitchFamily="34" charset="0"/>
                        </a:rPr>
                        <a:t> 327 </a:t>
                      </a:r>
                      <a:r>
                        <a:rPr lang="en-US" sz="1600" b="0" dirty="0">
                          <a:latin typeface="Bookman Old Style" pitchFamily="18" charset="0"/>
                          <a:ea typeface="Times New Roman"/>
                          <a:cs typeface="Arial" pitchFamily="34" charset="0"/>
                          <a:sym typeface="Symbol"/>
                        </a:rPr>
                        <a:t></a:t>
                      </a:r>
                      <a:r>
                        <a:rPr lang="en-US" sz="1600" b="0" dirty="0">
                          <a:latin typeface="Bookman Old Style" pitchFamily="18" charset="0"/>
                          <a:ea typeface="Times New Roman"/>
                          <a:cs typeface="Arial" pitchFamily="34" charset="0"/>
                        </a:rPr>
                        <a:t>C. </a:t>
                      </a:r>
                      <a:endParaRPr lang="en-IN" sz="1600" b="0" dirty="0">
                        <a:latin typeface="Bookman Old Style" pitchFamily="18" charset="0"/>
                        <a:ea typeface="Times New Roman"/>
                        <a:cs typeface="Arial" pitchFamily="34" charset="0"/>
                      </a:endParaRPr>
                    </a:p>
                  </a:txBody>
                  <a:tcPr marL="68580" marR="68580" marT="0" marB="0"/>
                </a:tc>
                <a:tc>
                  <a:txBody>
                    <a:bodyPr/>
                    <a:lstStyle/>
                    <a:p>
                      <a:pPr indent="151130" algn="just" hangingPunct="0">
                        <a:lnSpc>
                          <a:spcPct val="100000"/>
                        </a:lnSpc>
                        <a:spcAft>
                          <a:spcPts val="0"/>
                        </a:spcAft>
                      </a:pPr>
                      <a:r>
                        <a:rPr lang="en-US" sz="1600" b="0" dirty="0">
                          <a:latin typeface="Bookman Old Style" pitchFamily="18" charset="0"/>
                          <a:ea typeface="Times New Roman"/>
                          <a:cs typeface="Arial" pitchFamily="34" charset="0"/>
                        </a:rPr>
                        <a:t>Used as capacitor dielectrics and insulating material for almost all kinds of windings.</a:t>
                      </a:r>
                      <a:endParaRPr lang="en-IN" sz="1600" b="0" dirty="0">
                        <a:latin typeface="Bookman Old Style" pitchFamily="18" charset="0"/>
                        <a:ea typeface="Times New Roman"/>
                        <a:cs typeface="Arial"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342900" lvl="0" indent="-342900" algn="just" hangingPunct="0">
                        <a:lnSpc>
                          <a:spcPct val="100000"/>
                        </a:lnSpc>
                        <a:spcAft>
                          <a:spcPts val="0"/>
                        </a:spcAft>
                        <a:buFont typeface="+mj-lt"/>
                        <a:buAutoNum type="romanLcPeriod"/>
                      </a:pPr>
                      <a:r>
                        <a:rPr lang="en-US" sz="1600" dirty="0">
                          <a:latin typeface="Bookman Old Style" pitchFamily="18" charset="0"/>
                          <a:ea typeface="Times New Roman"/>
                        </a:rPr>
                        <a:t>Polyvinyl chloride</a:t>
                      </a:r>
                      <a:endParaRPr lang="en-IN" sz="1600" dirty="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dirty="0">
                          <a:latin typeface="Bookman Old Style" pitchFamily="18" charset="0"/>
                          <a:ea typeface="Times New Roman"/>
                        </a:rPr>
                        <a:t>It is chemically inert, mechanically strong, has extremely low moisture absorption property, has dielectric constant of 3-3.3 and most widely used plastic for insulation purposes.</a:t>
                      </a:r>
                      <a:endParaRPr lang="en-IN" sz="1600" dirty="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dirty="0">
                          <a:latin typeface="Bookman Old Style" pitchFamily="18" charset="0"/>
                          <a:ea typeface="Times New Roman"/>
                        </a:rPr>
                        <a:t>Used in flexible wire coverings, cable sheathings, insulating electric wires and low voltage cables.</a:t>
                      </a:r>
                      <a:endParaRPr lang="en-IN" sz="1600" dirty="0">
                        <a:latin typeface="Bookman Old Style" pitchFamily="18" charset="0"/>
                        <a:ea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342900" lvl="0" indent="-342900" algn="just" hangingPunct="0">
                        <a:lnSpc>
                          <a:spcPct val="100000"/>
                        </a:lnSpc>
                        <a:spcAft>
                          <a:spcPts val="0"/>
                        </a:spcAft>
                        <a:buFont typeface="+mj-lt"/>
                        <a:buAutoNum type="romanLcPeriod"/>
                      </a:pPr>
                      <a:r>
                        <a:rPr lang="en-US" sz="1600" dirty="0">
                          <a:latin typeface="Bookman Old Style" pitchFamily="18" charset="0"/>
                          <a:ea typeface="Times New Roman"/>
                        </a:rPr>
                        <a:t>Epoxy Resins</a:t>
                      </a:r>
                      <a:endParaRPr lang="en-IN" sz="1600" dirty="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a:latin typeface="Bookman Old Style" pitchFamily="18" charset="0"/>
                          <a:ea typeface="Times New Roman"/>
                        </a:rPr>
                        <a:t>Possess excellent electrical and mechanical properties </a:t>
                      </a:r>
                      <a:endParaRPr lang="en-IN" sz="1600">
                        <a:latin typeface="Bookman Old Style" pitchFamily="18" charset="0"/>
                        <a:ea typeface="Times New Roman"/>
                      </a:endParaRPr>
                    </a:p>
                  </a:txBody>
                  <a:tcPr marL="68580" marR="68580" marT="0" marB="0"/>
                </a:tc>
                <a:tc>
                  <a:txBody>
                    <a:bodyPr/>
                    <a:lstStyle/>
                    <a:p>
                      <a:pPr indent="151130" algn="just" hangingPunct="0">
                        <a:lnSpc>
                          <a:spcPct val="100000"/>
                        </a:lnSpc>
                        <a:spcAft>
                          <a:spcPts val="0"/>
                        </a:spcAft>
                      </a:pPr>
                      <a:r>
                        <a:rPr lang="en-US" sz="1600" dirty="0">
                          <a:latin typeface="Bookman Old Style" pitchFamily="18" charset="0"/>
                          <a:ea typeface="Times New Roman"/>
                        </a:rPr>
                        <a:t>Widely used in making insulators, bushings etc., for high voltages. Also used for making laminates and insulating varnishes.  </a:t>
                      </a:r>
                      <a:endParaRPr lang="en-IN" sz="1600" dirty="0">
                        <a:latin typeface="Bookman Old Style" pitchFamily="18" charset="0"/>
                        <a:ea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5586</TotalTime>
  <Words>1025</Words>
  <Application>Microsoft Office PowerPoint</Application>
  <PresentationFormat>On-screen Show (4:3)</PresentationFormat>
  <Paragraphs>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PowerPoint Presentation</vt:lpstr>
      <vt:lpstr>ADVANCED MATERIALS</vt:lpstr>
      <vt:lpstr>Introduction</vt:lpstr>
      <vt:lpstr>Composite materials</vt:lpstr>
      <vt:lpstr>Classification of Composite</vt:lpstr>
      <vt:lpstr>POLYMERS IN ELECTRONICS</vt:lpstr>
      <vt:lpstr>Insulating materials</vt:lpstr>
      <vt:lpstr>PowerPoint Presentation</vt:lpstr>
      <vt:lpstr>PowerPoint Presentation</vt:lpstr>
      <vt:lpstr>PowerPoint Presentation</vt:lpstr>
      <vt:lpstr>Adhesives</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Stamm</dc:creator>
  <cp:lastModifiedBy>rahichauhan36@gmail.com</cp:lastModifiedBy>
  <cp:revision>131</cp:revision>
  <dcterms:created xsi:type="dcterms:W3CDTF">2011-06-16T15:39:18Z</dcterms:created>
  <dcterms:modified xsi:type="dcterms:W3CDTF">2022-09-19T08:26:30Z</dcterms:modified>
</cp:coreProperties>
</file>