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00"/>
    <a:srgbClr val="236192"/>
    <a:srgbClr val="D7D2CB"/>
    <a:srgbClr val="EFDB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12" d="100"/>
          <a:sy n="112" d="100"/>
        </p:scale>
        <p:origin x="549" y="4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2" Type="http://schemas.openxmlformats.org/officeDocument/2006/relationships/viewProps" Target="viewProps.xml" /><Relationship Id="rId2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08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97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94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05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56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84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76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2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38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370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9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7DEDE7C0-BD85-460A-A7DE-618AF32CDEA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289741" y="6176963"/>
            <a:ext cx="616259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86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Computer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Crash</a:t>
            </a:r>
            <a:r>
              <a:rPr/>
              <a:t> </a:t>
            </a:r>
            <a:r>
              <a:rPr/>
              <a:t>Course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CS</a:t>
            </a:r>
            <a:r>
              <a:rPr/>
              <a:t> </a:t>
            </a:r>
            <a:r>
              <a:rPr/>
              <a:t>481/681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Rendering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University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Alaska</a:t>
            </a:r>
            <a:r>
              <a:rPr/>
              <a:t> </a:t>
            </a:r>
            <a:r>
              <a:rPr/>
              <a:t>Fairbanks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Common</a:t>
            </a:r>
            <a:r>
              <a:rPr/>
              <a:t> </a:t>
            </a:r>
            <a:r>
              <a:rPr/>
              <a:t>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let a = new Matrix4()</a:t>
            </a:r>
          </a:p>
          <a:p>
            <a:pPr lvl="1"/>
            <a:r>
              <a:rPr sz="1800">
                <a:latin typeface="Courier"/>
              </a:rPr>
              <a:t>let b = new Matrix4()</a:t>
            </a:r>
          </a:p>
          <a:p>
            <a:pPr lvl="1"/>
            <a:r>
              <a:rPr sz="1800">
                <a:latin typeface="Courier"/>
              </a:rPr>
              <a:t>a.add(b)</a:t>
            </a:r>
          </a:p>
          <a:p>
            <a:pPr lvl="1"/>
            <a:r>
              <a:rPr sz="1800">
                <a:latin typeface="Courier"/>
              </a:rPr>
              <a:t>a.sub(b)</a:t>
            </a:r>
          </a:p>
          <a:p>
            <a:pPr lvl="1"/>
            <a:r>
              <a:rPr sz="1800">
                <a:latin typeface="Courier"/>
              </a:rPr>
              <a:t>a.negate()</a:t>
            </a:r>
          </a:p>
          <a:p>
            <a:pPr lvl="1"/>
            <a:r>
              <a:rPr sz="1800">
                <a:latin typeface="Courier"/>
              </a:rPr>
              <a:t>a.compMul(b)</a:t>
            </a:r>
          </a:p>
          <a:p>
            <a:pPr lvl="1"/>
            <a:r>
              <a:rPr sz="1800">
                <a:latin typeface="Courier"/>
              </a:rPr>
              <a:t>a.compDiv(b)</a:t>
            </a:r>
          </a:p>
          <a:p>
            <a:pPr lvl="1"/>
            <a:r>
              <a:rPr sz="1800">
                <a:latin typeface="Courier"/>
              </a:rPr>
              <a:t>a.scale(scalar)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let m = new Matrix4()</a:t>
            </a:r>
          </a:p>
          <a:p>
            <a:pPr lvl="1"/>
            <a:r>
              <a:rPr sz="1800">
                <a:latin typeface="Courier"/>
              </a:rPr>
              <a:t>m.determinant()</a:t>
            </a:r>
          </a:p>
          <a:p>
            <a:pPr lvl="1"/>
            <a:r>
              <a:rPr sz="1800">
                <a:latin typeface="Courier"/>
              </a:rPr>
              <a:t>m.inverse()</a:t>
            </a:r>
          </a:p>
          <a:p>
            <a:pPr lvl="1"/>
            <a:r>
              <a:rPr sz="1800">
                <a:latin typeface="Courier"/>
              </a:rPr>
              <a:t>m.transpose()</a:t>
            </a:r>
          </a:p>
          <a:p>
            <a:pPr lvl="1"/>
            <a:r>
              <a:rPr sz="1800">
                <a:latin typeface="Courier"/>
              </a:rPr>
              <a:t>Matrix4.makeColMajor(m11, m21, m31, m41, ...)</a:t>
            </a:r>
          </a:p>
          <a:p>
            <a:pPr lvl="1"/>
            <a:r>
              <a:rPr sz="1800">
                <a:latin typeface="Courier"/>
              </a:rPr>
              <a:t>Matrix4.makeRowMajor(m11, m12, m13, m14, ...)</a:t>
            </a:r>
          </a:p>
          <a:p>
            <a:pPr lvl="1"/>
            <a:r>
              <a:rPr sz="1800">
                <a:latin typeface="Courier"/>
              </a:rPr>
              <a:t>m.asColMajorArray()</a:t>
            </a:r>
          </a:p>
          <a:p>
            <a:pPr lvl="1"/>
            <a:r>
              <a:rPr sz="1800">
                <a:latin typeface="Courier"/>
              </a:rPr>
              <a:t>m.asRowMajorArray()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Interactions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Vector3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Get a column vector: </a:t>
            </a:r>
            <a:r>
              <a:rPr sz="1800">
                <a:latin typeface="Courier"/>
              </a:rPr>
              <a:t>let a = m.col(1)</a:t>
            </a:r>
          </a:p>
          <a:p>
            <a:pPr lvl="1"/>
            <a:r>
              <a:rPr/>
              <a:t>Get a row vector: </a:t>
            </a:r>
            <a:r>
              <a:rPr sz="1800">
                <a:latin typeface="Courier"/>
              </a:rPr>
              <a:t>let b = m.row(1)</a:t>
            </a:r>
          </a:p>
          <a:p>
            <a:pPr lvl="1"/>
            <a:r>
              <a:rPr/>
              <a:t>Transform: </a:t>
            </a:r>
            <a:r>
              <a:rPr sz="1800">
                <a:latin typeface="Courier"/>
              </a:rPr>
              <a:t>let b = m.transform3(a)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Transformations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Matrix4</a:t>
            </a:r>
            <a:r>
              <a:rPr/>
              <a:t> </a:t>
            </a:r>
            <a:r>
              <a:rPr/>
              <a:t>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let m = new Matrix4()</a:t>
            </a:r>
          </a:p>
          <a:p>
            <a:pPr lvl="1"/>
            <a:r>
              <a:rPr sz="1800">
                <a:latin typeface="Courier"/>
              </a:rPr>
              <a:t>let I = Matrix4.makeIdentity()</a:t>
            </a:r>
          </a:p>
          <a:p>
            <a:pPr lvl="1"/>
            <a:r>
              <a:rPr sz="1800">
                <a:latin typeface="Courier"/>
              </a:rPr>
              <a:t>let T = Matrix4.makeTranslation(x, y, z)</a:t>
            </a:r>
          </a:p>
          <a:p>
            <a:pPr lvl="1"/>
            <a:r>
              <a:rPr sz="1800">
                <a:latin typeface="Courier"/>
              </a:rPr>
              <a:t>let S = Matrix4.makeScaling(x, y, z)</a:t>
            </a:r>
          </a:p>
          <a:p>
            <a:pPr lvl="1"/>
            <a:r>
              <a:rPr sz="1800">
                <a:latin typeface="Courier"/>
              </a:rPr>
              <a:t>let R = Matrix4.makeRotation(angleInDegrees, x, y, z)</a:t>
            </a:r>
          </a:p>
          <a:p>
            <a:pPr lvl="1"/>
            <a:r>
              <a:rPr sz="1800">
                <a:latin typeface="Courier"/>
              </a:rPr>
              <a:t>let P = Matrix4.makePerspectiveY(fieldOfViewY, aspectRatio, zNear, zFar)</a:t>
            </a:r>
          </a:p>
          <a:p>
            <a:pPr lvl="1"/>
            <a:r>
              <a:rPr sz="1800">
                <a:latin typeface="Courier"/>
              </a:rPr>
              <a:t>let C = Matrix4.makeLookAt(origin, center, up)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WebGL</a:t>
            </a:r>
            <a:r>
              <a:rPr/>
              <a:t> </a:t>
            </a:r>
            <a:r>
              <a:rPr/>
              <a:t>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are the essentials to rendering an object?</a:t>
            </a:r>
          </a:p>
          <a:p>
            <a:pPr lvl="1"/>
            <a:r>
              <a:rPr/>
              <a:t>Vertex Shader</a:t>
            </a:r>
          </a:p>
          <a:p>
            <a:pPr lvl="1"/>
            <a:r>
              <a:rPr/>
              <a:t>Fragment Shader</a:t>
            </a:r>
          </a:p>
          <a:p>
            <a:pPr lvl="1"/>
            <a:r>
              <a:rPr/>
              <a:t>Shader Program</a:t>
            </a:r>
          </a:p>
          <a:p>
            <a:pPr lvl="1"/>
            <a:r>
              <a:rPr/>
              <a:t>Array Buffer and Vertex Attrib Pointers</a:t>
            </a:r>
          </a:p>
          <a:p>
            <a:pPr lvl="1"/>
            <a:r>
              <a:rPr/>
              <a:t>Uniform Variables and Texture Maps</a:t>
            </a:r>
          </a:p>
          <a:p>
            <a:pPr lvl="1"/>
            <a:r>
              <a:rPr/>
              <a:t>Draw Call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WebGL</a:t>
            </a:r>
            <a:r>
              <a:rPr/>
              <a:t> </a:t>
            </a:r>
            <a:r>
              <a:rPr/>
              <a:t>Shaders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Create/Compile a Vertex Shader</a:t>
            </a:r>
          </a:p>
          <a:p>
            <a:pPr lvl="1"/>
            <a:r>
              <a:rPr/>
              <a:t>Create/Compile a Fragment Shader</a:t>
            </a:r>
          </a:p>
          <a:p>
            <a:pPr lvl="1"/>
            <a:r>
              <a:rPr/>
              <a:t>Create a Shader Program</a:t>
            </a:r>
          </a:p>
          <a:p>
            <a:pPr lvl="1"/>
            <a:r>
              <a:rPr/>
              <a:t>Attach shaders and link</a:t>
            </a:r>
          </a:p>
          <a:p>
            <a:pPr lvl="1"/>
            <a:r>
              <a:rPr/>
              <a:t>WebGL 1.0 does not have</a:t>
            </a:r>
          </a:p>
          <a:p>
            <a:pPr lvl="1"/>
            <a:r>
              <a:rPr/>
              <a:t>Computer Shaders</a:t>
            </a:r>
          </a:p>
          <a:p>
            <a:pPr lvl="1"/>
            <a:r>
              <a:rPr/>
              <a:t>Geometry Shaders</a:t>
            </a:r>
          </a:p>
          <a:p>
            <a:pPr lvl="1"/>
            <a:r>
              <a:rPr/>
              <a:t>And so on …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Graphics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LibXOR</a:t>
            </a:r>
            <a:r>
              <a:rPr/>
              <a:t> </a:t>
            </a:r>
            <a:r>
              <a:rPr/>
              <a:t>Library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LibXOR</a:t>
            </a:r>
            <a:r>
              <a:rPr/>
              <a:t> </a:t>
            </a:r>
            <a:r>
              <a:rPr/>
              <a:t>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Create a </a:t>
            </a:r>
            <a:r>
              <a:rPr sz="1800">
                <a:latin typeface="Courier"/>
              </a:rPr>
              <a:t>div</a:t>
            </a:r>
            <a:r>
              <a:rPr/>
              <a:t> with an id</a:t>
            </a:r>
          </a:p>
          <a:p>
            <a:pPr lvl="1">
              <a:buAutoNum type="arabicPeriod"/>
            </a:pPr>
            <a:r>
              <a:rPr/>
              <a:t>Import the LibXOR javascript library</a:t>
            </a:r>
          </a:p>
          <a:p>
            <a:pPr lvl="1">
              <a:buAutoNum type="arabicPeriod"/>
            </a:pPr>
            <a:r>
              <a:rPr/>
              <a:t>Import or embed your application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HTML5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&lt;!-- make a div as a container for the library --&gt;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&lt;div</a:t>
            </a:r>
            <a:r>
              <a:rPr sz="1800">
                <a:solidFill>
                  <a:srgbClr val="007020"/>
                </a:solidFill>
                <a:latin typeface="Courier"/>
              </a:rPr>
              <a:t> id=</a:t>
            </a:r>
            <a:r>
              <a:rPr sz="1800">
                <a:solidFill>
                  <a:srgbClr val="4070A0"/>
                </a:solidFill>
                <a:latin typeface="Courier"/>
              </a:rPr>
              <a:t>'graphics'</a:t>
            </a:r>
            <a:r>
              <a:rPr sz="1800" b="1">
                <a:solidFill>
                  <a:srgbClr val="007020"/>
                </a:solidFill>
                <a:latin typeface="Courier"/>
              </a:rPr>
              <a:t>&gt;&lt;/div&gt;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&lt;!-- include LibXOR library --&gt;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&lt;script</a:t>
            </a:r>
            <a:r>
              <a:rPr sz="1800">
                <a:solidFill>
                  <a:srgbClr val="007020"/>
                </a:solidFill>
                <a:latin typeface="Courier"/>
              </a:rPr>
              <a:t> src=</a:t>
            </a:r>
            <a:r>
              <a:rPr sz="1800">
                <a:solidFill>
                  <a:srgbClr val="4070A0"/>
                </a:solidFill>
                <a:latin typeface="Courier"/>
              </a:rPr>
              <a:t>"LibXORv0.js"</a:t>
            </a:r>
            <a:r>
              <a:rPr sz="1800" b="1">
                <a:solidFill>
                  <a:srgbClr val="007020"/>
                </a:solidFill>
                <a:latin typeface="Courier"/>
              </a:rPr>
              <a:t>&gt;&lt;/script&gt;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&lt;script&gt;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let</a:t>
            </a:r>
            <a:r>
              <a:rPr sz="1800">
                <a:latin typeface="Courier"/>
              </a:rPr>
              <a:t> vshader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uniform mat4 uProjectionMatrix;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uniform mat4 uCameraMatrix;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uniform mat4 uWorldMatrix;</a:t>
            </a:r>
            <a:br/>
            <a:br/>
            <a:r>
              <a:rPr sz="1800">
                <a:solidFill>
                  <a:srgbClr val="4070A0"/>
                </a:solidFill>
                <a:latin typeface="Courier"/>
              </a:rPr>
              <a:t>attribute vec3 aPosition;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attribute vec3 aNormal;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attribute vec3 aTexcoord;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attribute vec4 aColor;</a:t>
            </a:r>
            <a:br/>
            <a:br/>
            <a:r>
              <a:rPr sz="1800">
                <a:solidFill>
                  <a:srgbClr val="4070A0"/>
                </a:solidFill>
                <a:latin typeface="Courier"/>
              </a:rPr>
              <a:t>// These MUST match the fragment shader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varying vec4 vPosition;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varying vec3 vNormal;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varying vec3 vTexcoord;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varying vec4 vColor;</a:t>
            </a:r>
            <a:br/>
            <a:br/>
            <a:r>
              <a:rPr sz="1800">
                <a:solidFill>
                  <a:srgbClr val="4070A0"/>
                </a:solidFill>
                <a:latin typeface="Courier"/>
              </a:rPr>
              <a:t>void main() {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vNormal = uWorldMatrix * vec4(aPosition, 0.0);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vColor = aColor;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vTexcoord = aTexcoord;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vPosition = uWorldMatrix * vec4(aPosition, 1.0);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gl_Position = ProjectionMatrix * CameraMatrix * vPosition;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}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let</a:t>
            </a:r>
            <a:r>
              <a:rPr sz="1800">
                <a:latin typeface="Courier"/>
              </a:rPr>
              <a:t> fshader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uniform sampler2D map_kd;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uniform sampler2D map_ks;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uniform sampler2D map_normal;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uniform float map_kd_mix;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uniform float map_ks_mix;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uniform float map_normal_mix;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uniform vec3 kd;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uniform vec3 ks;</a:t>
            </a:r>
            <a:br/>
            <a:br/>
            <a:r>
              <a:rPr sz="1800">
                <a:solidFill>
                  <a:srgbClr val="4070A0"/>
                </a:solidFill>
                <a:latin typeface="Courier"/>
              </a:rPr>
              <a:t>uniform vec3 sunDirTo;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uniform vec3 sunE0;</a:t>
            </a:r>
            <a:br/>
            <a:br/>
            <a:r>
              <a:rPr sz="1800">
                <a:solidFill>
                  <a:srgbClr val="4070A0"/>
                </a:solidFill>
                <a:latin typeface="Courier"/>
              </a:rPr>
              <a:t>// These MUST match the vertex shader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varying vec4 vPosition;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varying vec3 vNormal;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varying vec3 vTexcoord;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varying vec4 vColor;</a:t>
            </a:r>
            <a:br/>
            <a:br/>
            <a:r>
              <a:rPr sz="1800">
                <a:solidFill>
                  <a:srgbClr val="4070A0"/>
                </a:solidFill>
                <a:latin typeface="Courier"/>
              </a:rPr>
              <a:t>void main() {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// set to white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gl_FragColor = vec4(1.0);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}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class</a:t>
            </a:r>
            <a:r>
              <a:rPr sz="1800">
                <a:latin typeface="Courier"/>
              </a:rPr>
              <a:t> App </a:t>
            </a:r>
            <a:r>
              <a:rPr sz="1800"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7D9029"/>
                </a:solidFill>
                <a:latin typeface="Courier"/>
              </a:rPr>
              <a:t>constructor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 sz="1800">
                <a:latin typeface="Courier"/>
              </a:rPr>
              <a:t>        </a:t>
            </a:r>
            <a:r>
              <a:rPr sz="1800" i="1">
                <a:solidFill>
                  <a:srgbClr val="60A0B0"/>
                </a:solidFill>
                <a:latin typeface="Courier"/>
              </a:rPr>
              <a:t>// Set the id of the containing DIV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this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xor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new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7D9029"/>
                </a:solidFill>
                <a:latin typeface="Courier"/>
              </a:rPr>
              <a:t>LibXOR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'graphics'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666666"/>
                </a:solidFill>
                <a:latin typeface="Courier"/>
              </a:rPr>
              <a:t>}</a:t>
            </a:r>
            <a:br/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7D9029"/>
                </a:solidFill>
                <a:latin typeface="Courier"/>
              </a:rPr>
              <a:t>start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this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mainloop</a:t>
            </a:r>
            <a:r>
              <a:rPr sz="1800">
                <a:latin typeface="Courier"/>
              </a:rPr>
              <a:t>()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666666"/>
                </a:solidFill>
                <a:latin typeface="Courier"/>
              </a:rPr>
              <a:t>}</a:t>
            </a:r>
            <a:br/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7D9029"/>
                </a:solidFill>
                <a:latin typeface="Courier"/>
              </a:rPr>
              <a:t>init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let</a:t>
            </a:r>
            <a:r>
              <a:rPr sz="1800">
                <a:latin typeface="Courier"/>
              </a:rPr>
              <a:t> xor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this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xor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let</a:t>
            </a:r>
            <a:r>
              <a:rPr sz="1800">
                <a:latin typeface="Courier"/>
              </a:rPr>
              <a:t> gl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19177C"/>
                </a:solidFill>
                <a:latin typeface="Courier"/>
              </a:rPr>
              <a:t>xor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gl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br/>
            <a:r>
              <a:rPr sz="1800">
                <a:latin typeface="Courier"/>
              </a:rPr>
              <a:t>        </a:t>
            </a:r>
            <a:r>
              <a:rPr sz="1800" i="1">
                <a:solidFill>
                  <a:srgbClr val="60A0B0"/>
                </a:solidFill>
                <a:latin typeface="Courier"/>
              </a:rPr>
              <a:t>// Initialize the graphics system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19177C"/>
                </a:solidFill>
                <a:latin typeface="Courier"/>
              </a:rPr>
              <a:t>xor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19177C"/>
                </a:solidFill>
                <a:latin typeface="Courier"/>
              </a:rPr>
              <a:t>graphics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setVideoMode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576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384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br/>
            <a:r>
              <a:rPr sz="1800">
                <a:latin typeface="Courier"/>
              </a:rPr>
              <a:t>        </a:t>
            </a:r>
            <a:r>
              <a:rPr sz="1800" i="1">
                <a:solidFill>
                  <a:srgbClr val="60A0B0"/>
                </a:solidFill>
                <a:latin typeface="Courier"/>
              </a:rPr>
              <a:t>// create shader program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let</a:t>
            </a:r>
            <a:r>
              <a:rPr sz="1800">
                <a:latin typeface="Courier"/>
              </a:rPr>
              <a:t> rc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19177C"/>
                </a:solidFill>
                <a:latin typeface="Courier"/>
              </a:rPr>
              <a:t>xor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19177C"/>
                </a:solidFill>
                <a:latin typeface="Courier"/>
              </a:rPr>
              <a:t>renderconfigs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create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'default'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19177C"/>
                </a:solidFill>
                <a:latin typeface="Courier"/>
              </a:rPr>
              <a:t>rc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compile</a:t>
            </a:r>
            <a:r>
              <a:rPr sz="1800">
                <a:latin typeface="Courier"/>
              </a:rPr>
              <a:t>(vshader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fshader)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19177C"/>
                </a:solidFill>
                <a:latin typeface="Courier"/>
              </a:rPr>
              <a:t>rc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depthTest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19177C"/>
                </a:solidFill>
                <a:latin typeface="Courier"/>
              </a:rPr>
              <a:t>gl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LESS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19177C"/>
                </a:solidFill>
                <a:latin typeface="Courier"/>
              </a:rPr>
              <a:t>rc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enableDepthTest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19177C"/>
                </a:solidFill>
                <a:latin typeface="Courier"/>
              </a:rPr>
              <a:t>xor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19177C"/>
                </a:solidFill>
                <a:latin typeface="Courier"/>
              </a:rPr>
              <a:t>renderconfigs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load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'raytracer'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'raytracer.vert'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'raytracer.frag'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let</a:t>
            </a:r>
            <a:r>
              <a:rPr sz="1800">
                <a:latin typeface="Courier"/>
              </a:rPr>
              <a:t> rect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19177C"/>
                </a:solidFill>
                <a:latin typeface="Courier"/>
              </a:rPr>
              <a:t>xor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19177C"/>
                </a:solidFill>
                <a:latin typeface="Courier"/>
              </a:rPr>
              <a:t>meshes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create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'rect'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19177C"/>
                </a:solidFill>
                <a:latin typeface="Courier"/>
              </a:rPr>
              <a:t>rect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begin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19177C"/>
                </a:solidFill>
                <a:latin typeface="Courier"/>
              </a:rPr>
              <a:t>gl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TRIANGLE_FAN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19177C"/>
                </a:solidFill>
                <a:latin typeface="Courier"/>
              </a:rPr>
              <a:t>rect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normal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19177C"/>
                </a:solidFill>
                <a:latin typeface="Courier"/>
              </a:rPr>
              <a:t>rect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color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19177C"/>
                </a:solidFill>
                <a:latin typeface="Courier"/>
              </a:rPr>
              <a:t>rect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texcoord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19177C"/>
                </a:solidFill>
                <a:latin typeface="Courier"/>
              </a:rPr>
              <a:t>rect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vertex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19177C"/>
                </a:solidFill>
                <a:latin typeface="Courier"/>
              </a:rPr>
              <a:t>rect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texcoord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19177C"/>
                </a:solidFill>
                <a:latin typeface="Courier"/>
              </a:rPr>
              <a:t>rect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vertex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19177C"/>
                </a:solidFill>
                <a:latin typeface="Courier"/>
              </a:rPr>
              <a:t>rect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texcoord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19177C"/>
                </a:solidFill>
                <a:latin typeface="Courier"/>
              </a:rPr>
              <a:t>rect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vertex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19177C"/>
                </a:solidFill>
                <a:latin typeface="Courier"/>
              </a:rPr>
              <a:t>rect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texcoord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19177C"/>
                </a:solidFill>
                <a:latin typeface="Courier"/>
              </a:rPr>
              <a:t>rect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vertex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666666"/>
                </a:solidFill>
                <a:latin typeface="Courier"/>
              </a:rPr>
              <a:t>}</a:t>
            </a:r>
            <a:br/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7D9029"/>
                </a:solidFill>
                <a:latin typeface="Courier"/>
              </a:rPr>
              <a:t>update</a:t>
            </a:r>
            <a:r>
              <a:rPr sz="1800">
                <a:latin typeface="Courier"/>
              </a:rPr>
              <a:t>(timeInSeconds) </a:t>
            </a:r>
            <a:r>
              <a:rPr sz="1800"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 sz="1800">
                <a:latin typeface="Courier"/>
              </a:rPr>
              <a:t>        </a:t>
            </a:r>
            <a:r>
              <a:rPr sz="1800" i="1">
                <a:solidFill>
                  <a:srgbClr val="60A0B0"/>
                </a:solidFill>
                <a:latin typeface="Courier"/>
              </a:rPr>
              <a:t>// update state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666666"/>
                </a:solidFill>
                <a:latin typeface="Courier"/>
              </a:rPr>
              <a:t>}</a:t>
            </a:r>
            <a:br/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7D9029"/>
                </a:solidFill>
                <a:latin typeface="Courier"/>
              </a:rPr>
              <a:t>render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19177C"/>
                </a:solidFill>
                <a:latin typeface="Courier"/>
              </a:rPr>
              <a:t>xor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19177C"/>
                </a:solidFill>
                <a:latin typeface="Courier"/>
              </a:rPr>
              <a:t>graphics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clear</a:t>
            </a:r>
            <a:r>
              <a:rPr sz="1800">
                <a:latin typeface="Courier"/>
              </a:rPr>
              <a:t>()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let</a:t>
            </a:r>
            <a:r>
              <a:rPr sz="1800">
                <a:latin typeface="Courier"/>
              </a:rPr>
              <a:t> scene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19177C"/>
                </a:solidFill>
                <a:latin typeface="Courier"/>
              </a:rPr>
              <a:t>xor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19177C"/>
                </a:solidFill>
                <a:latin typeface="Courier"/>
              </a:rPr>
              <a:t>scenes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get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'default'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19177C"/>
                </a:solidFill>
                <a:latin typeface="Courier"/>
              </a:rPr>
              <a:t>scene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projectionMatrix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19177C"/>
                </a:solidFill>
                <a:latin typeface="Courier"/>
              </a:rPr>
              <a:t>Matrix4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makePerspective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45.0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19177C"/>
                </a:solidFill>
                <a:latin typeface="Courier"/>
              </a:rPr>
              <a:t>xor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19177C"/>
                </a:solidFill>
                <a:latin typeface="Courier"/>
              </a:rPr>
              <a:t>graphics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aspectRatio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1.0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100.0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19177C"/>
                </a:solidFill>
                <a:latin typeface="Courier"/>
              </a:rPr>
              <a:t>scene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cameraMatrix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19177C"/>
                </a:solidFill>
                <a:latin typeface="Courier"/>
              </a:rPr>
              <a:t>Matrix4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makeOrbit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45.0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45.0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5.0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let</a:t>
            </a:r>
            <a:r>
              <a:rPr sz="1800">
                <a:latin typeface="Courier"/>
              </a:rPr>
              <a:t> rc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19177C"/>
                </a:solidFill>
                <a:latin typeface="Courier"/>
              </a:rPr>
              <a:t>xor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19177C"/>
                </a:solidFill>
                <a:latin typeface="Courier"/>
              </a:rPr>
              <a:t>renderconfigs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use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'default'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19177C"/>
                </a:solidFill>
                <a:latin typeface="Courier"/>
              </a:rPr>
              <a:t>rc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uniformMatrix4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'ProjectionMatrix'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19177C"/>
                </a:solidFill>
                <a:latin typeface="Courier"/>
              </a:rPr>
              <a:t>scene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projectionMatrix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19177C"/>
                </a:solidFill>
                <a:latin typeface="Courier"/>
              </a:rPr>
              <a:t>rc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uniformMatrix4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'CameraMatrix'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19177C"/>
                </a:solidFill>
                <a:latin typeface="Courier"/>
              </a:rPr>
              <a:t>scene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cameraMatrix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19177C"/>
                </a:solidFill>
                <a:latin typeface="Courier"/>
              </a:rPr>
              <a:t>rc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uniformMatrix4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'WorldMatrix'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19177C"/>
                </a:solidFill>
                <a:latin typeface="Courier"/>
              </a:rPr>
              <a:t>Matrix4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makeRotation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19177C"/>
                </a:solidFill>
                <a:latin typeface="Courier"/>
              </a:rPr>
              <a:t>xor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t1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19177C"/>
                </a:solidFill>
                <a:latin typeface="Courier"/>
              </a:rPr>
              <a:t>xor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19177C"/>
                </a:solidFill>
                <a:latin typeface="Courier"/>
              </a:rPr>
              <a:t>meshes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render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'rect'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19177C"/>
                </a:solidFill>
                <a:latin typeface="Courier"/>
              </a:rPr>
              <a:t>xor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19177C"/>
                </a:solidFill>
                <a:latin typeface="Courier"/>
              </a:rPr>
              <a:t>renderconfigs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use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666666"/>
                </a:solidFill>
                <a:latin typeface="Courier"/>
              </a:rPr>
              <a:t>}</a:t>
            </a:r>
            <a:br/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7D9029"/>
                </a:solidFill>
                <a:latin typeface="Courier"/>
              </a:rPr>
              <a:t>mainloop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let</a:t>
            </a:r>
            <a:r>
              <a:rPr sz="1800">
                <a:latin typeface="Courier"/>
              </a:rPr>
              <a:t> self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this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19177C"/>
                </a:solidFill>
                <a:latin typeface="Courier"/>
              </a:rPr>
              <a:t>window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requestAnimationFrame</a:t>
            </a:r>
            <a:r>
              <a:rPr sz="1800">
                <a:latin typeface="Courier"/>
              </a:rPr>
              <a:t>((t) </a:t>
            </a:r>
            <a:r>
              <a:rPr sz="1800">
                <a:solidFill>
                  <a:srgbClr val="666666"/>
                </a:solidFill>
                <a:latin typeface="Courier"/>
              </a:rPr>
              <a:t>=&gt;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19177C"/>
                </a:solidFill>
                <a:latin typeface="Courier"/>
              </a:rPr>
              <a:t>xor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startFrame</a:t>
            </a:r>
            <a:r>
              <a:rPr sz="1800">
                <a:latin typeface="Courier"/>
              </a:rPr>
              <a:t>(t)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19177C"/>
                </a:solidFill>
                <a:latin typeface="Courier"/>
              </a:rPr>
              <a:t>self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update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19177C"/>
                </a:solidFill>
                <a:latin typeface="Courier"/>
              </a:rPr>
              <a:t>xor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deltaTime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19177C"/>
                </a:solidFill>
                <a:latin typeface="Courier"/>
              </a:rPr>
              <a:t>self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render</a:t>
            </a:r>
            <a:r>
              <a:rPr sz="1800">
                <a:latin typeface="Courier"/>
              </a:rPr>
              <a:t>()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19177C"/>
                </a:solidFill>
                <a:latin typeface="Courier"/>
              </a:rPr>
              <a:t>self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mainloop</a:t>
            </a:r>
            <a:r>
              <a:rPr sz="1800">
                <a:latin typeface="Courier"/>
              </a:rPr>
              <a:t>()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666666"/>
                </a:solidFill>
                <a:latin typeface="Courier"/>
              </a:rPr>
              <a:t>}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 sz="1800">
                <a:solidFill>
                  <a:srgbClr val="666666"/>
                </a:solidFill>
                <a:latin typeface="Courier"/>
              </a:rPr>
              <a:t>}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let</a:t>
            </a:r>
            <a:r>
              <a:rPr sz="1800">
                <a:latin typeface="Courier"/>
              </a:rPr>
              <a:t> app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new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7D9029"/>
                </a:solidFill>
                <a:latin typeface="Courier"/>
              </a:rPr>
              <a:t>App</a:t>
            </a:r>
            <a:r>
              <a:rPr sz="1800">
                <a:latin typeface="Courier"/>
              </a:rPr>
              <a:t>()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solidFill>
                  <a:srgbClr val="19177C"/>
                </a:solidFill>
                <a:latin typeface="Courier"/>
              </a:rPr>
              <a:t>app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init</a:t>
            </a:r>
            <a:r>
              <a:rPr sz="1800">
                <a:latin typeface="Courier"/>
              </a:rPr>
              <a:t>()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solidFill>
                  <a:srgbClr val="19177C"/>
                </a:solidFill>
                <a:latin typeface="Courier"/>
              </a:rPr>
              <a:t>app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start</a:t>
            </a:r>
            <a:r>
              <a:rPr sz="1800">
                <a:latin typeface="Courier"/>
              </a:rPr>
              <a:t>()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&lt;/script&gt;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Computer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Crash</a:t>
            </a:r>
            <a:r>
              <a:rPr/>
              <a:t> </a:t>
            </a:r>
            <a:r>
              <a:rPr/>
              <a:t>Course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Vectors</a:t>
            </a:r>
          </a:p>
          <a:p>
            <a:pPr lvl="1"/>
            <a:r>
              <a:rPr/>
              <a:t>Matrices</a:t>
            </a:r>
          </a:p>
          <a:p>
            <a:pPr lvl="1"/>
            <a:r>
              <a:rPr/>
              <a:t>Transformations</a:t>
            </a:r>
          </a:p>
          <a:p>
            <a:pPr lvl="1"/>
            <a:r>
              <a:rPr/>
              <a:t>WebGL Pipeline</a:t>
            </a:r>
          </a:p>
          <a:p>
            <a:pPr lvl="1"/>
            <a:r>
              <a:rPr/>
              <a:t>WebGL Shaders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b"/>
                        </m:rPr>
                        <m:t>v</m:t>
                      </m:r>
                      <m:r>
                        <m:t>=</m:t>
                      </m:r>
                      <m:d>
                        <m:dPr>
                          <m:begChr m:val="("/>
                          <m:endChr m:val=")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x</m:t>
                                </m:r>
                              </m:e>
                            </m:mr>
                            <m:mr>
                              <m:e>
                                <m:r>
                                  <m:t>y</m:t>
                                </m:r>
                              </m:e>
                            </m:mr>
                            <m:mr>
                              <m:e>
                                <m:r>
                                  <m:t>z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1"/>
                <a:r>
                  <a:rPr/>
                  <a:t>Represents magnitude and direction</a:t>
                </a:r>
              </a:p>
              <a:p>
                <a:pPr lvl="1"/>
                <a:r>
                  <a:rPr i="1"/>
                  <a:t>Homogeneous coordinates</a:t>
                </a:r>
                <a:r>
                  <a:rPr/>
                  <a:t> adds a fourth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 element</a:t>
                </a:r>
              </a:p>
              <a:p>
                <a:pPr lvl="1"/>
                <a:r>
                  <a:rPr/>
                  <a:t>Now we can multiply 4x4 matrices</a:t>
                </a:r>
              </a:p>
              <a:p>
                <a:pPr lvl="1"/>
                <a:r>
                  <a:rPr/>
                  <a:t>And we can project to 3D by dividing by the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 component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("/>
                          <m:endChr m:val=")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x</m:t>
                                </m:r>
                              </m:e>
                            </m:mr>
                            <m:mr>
                              <m:e>
                                <m:r>
                                  <m:t>y</m:t>
                                </m:r>
                              </m:e>
                            </m:mr>
                            <m:mr>
                              <m:e>
                                <m:r>
                                  <m:t>z</m:t>
                                </m:r>
                              </m:e>
                            </m:mr>
                            <m:mr>
                              <m:e>
                                <m:r>
                                  <m:t>w</m:t>
                                </m:r>
                              </m:e>
                            </m:mr>
                          </m:m>
                        </m:e>
                      </m:d>
                      <m:r>
                        <m:t>→</m:t>
                      </m:r>
                      <m:d>
                        <m:dPr>
                          <m:begChr m:val="("/>
                          <m:endChr m:val=")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</m:fPr>
                                  <m:num>
                                    <m:r>
                                      <m:t>x</m:t>
                                    </m:r>
                                  </m:num>
                                  <m:den>
                                    <m:r>
                                      <m:t>w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</m:fPr>
                                  <m:num>
                                    <m:r>
                                      <m:t>y</m:t>
                                    </m:r>
                                  </m:num>
                                  <m:den>
                                    <m:r>
                                      <m:t>w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</m:fPr>
                                  <m:num>
                                    <m:r>
                                      <m:t>z</m:t>
                                    </m:r>
                                  </m:num>
                                  <m:den>
                                    <m:r>
                                      <m:t>w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1"/>
                <a:r>
                  <a:rPr/>
                  <a:t>If we set </a:t>
                </a:r>
                <a14:m>
                  <m:oMath xmlns:m="http://schemas.openxmlformats.org/officeDocument/2006/math">
                    <m:r>
                      <m:t>w</m:t>
                    </m:r>
                    <m:r>
                      <m:t>=</m:t>
                    </m:r>
                    <m:r>
                      <m:t>1</m:t>
                    </m:r>
                  </m:oMath>
                </a14:m>
                <a:r>
                  <a:rPr/>
                  <a:t>, then we can represent position.</a:t>
                </a:r>
              </a:p>
              <a:p>
                <a:pPr lvl="1"/>
                <a:r>
                  <a:rPr/>
                  <a:t>If we set </a:t>
                </a:r>
                <a14:m>
                  <m:oMath xmlns:m="http://schemas.openxmlformats.org/officeDocument/2006/math">
                    <m:r>
                      <m:t>w</m:t>
                    </m:r>
                    <m:r>
                      <m:t>=</m:t>
                    </m:r>
                    <m:r>
                      <m:t>0</m:t>
                    </m:r>
                  </m:oMath>
                </a14:m>
                <a:r>
                  <a:rPr/>
                  <a:t>, then we only represent direction.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class</a:t>
            </a:r>
            <a:r>
              <a:rPr sz="1800">
                <a:latin typeface="Courier"/>
              </a:rPr>
              <a:t> Vector3 </a:t>
            </a:r>
            <a:r>
              <a:rPr sz="1800"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7D9029"/>
                </a:solidFill>
                <a:latin typeface="Courier"/>
              </a:rPr>
              <a:t>constructor</a:t>
            </a:r>
            <a:r>
              <a:rPr sz="1800">
                <a:latin typeface="Courier"/>
              </a:rPr>
              <a:t>(x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y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z) </a:t>
            </a:r>
            <a:r>
              <a:rPr sz="1800"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this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x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x </a:t>
            </a:r>
            <a:r>
              <a:rPr sz="1800">
                <a:solidFill>
                  <a:srgbClr val="666666"/>
                </a:solidFill>
                <a:latin typeface="Courier"/>
              </a:rPr>
              <a:t>||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this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y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y </a:t>
            </a:r>
            <a:r>
              <a:rPr sz="1800">
                <a:solidFill>
                  <a:srgbClr val="666666"/>
                </a:solidFill>
                <a:latin typeface="Courier"/>
              </a:rPr>
              <a:t>||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this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z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z </a:t>
            </a:r>
            <a:r>
              <a:rPr sz="1800">
                <a:solidFill>
                  <a:srgbClr val="666666"/>
                </a:solidFill>
                <a:latin typeface="Courier"/>
              </a:rPr>
              <a:t>||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 sz="1800"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Common</a:t>
            </a:r>
            <a:r>
              <a:rPr/>
              <a:t> </a:t>
            </a:r>
            <a:r>
              <a:rPr/>
              <a:t>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let a = new Vector3()</a:t>
            </a:r>
          </a:p>
          <a:p>
            <a:pPr lvl="1"/>
            <a:r>
              <a:rPr sz="1800">
                <a:latin typeface="Courier"/>
              </a:rPr>
              <a:t>let b = Vector3.make(x, y, z)</a:t>
            </a:r>
          </a:p>
          <a:p>
            <a:pPr lvl="1"/>
            <a:r>
              <a:rPr sz="1800">
                <a:latin typeface="Courier"/>
              </a:rPr>
              <a:t>a.add(b)</a:t>
            </a:r>
          </a:p>
          <a:p>
            <a:pPr lvl="1"/>
            <a:r>
              <a:rPr sz="1800">
                <a:latin typeface="Courier"/>
              </a:rPr>
              <a:t>a.sub(b)</a:t>
            </a:r>
          </a:p>
          <a:p>
            <a:pPr lvl="1"/>
            <a:r>
              <a:rPr sz="1800">
                <a:latin typeface="Courier"/>
              </a:rPr>
              <a:t>a.negate()</a:t>
            </a:r>
          </a:p>
          <a:p>
            <a:pPr lvl="1"/>
            <a:r>
              <a:rPr sz="1800">
                <a:latin typeface="Courier"/>
              </a:rPr>
              <a:t>a.compMul(b)</a:t>
            </a:r>
          </a:p>
          <a:p>
            <a:pPr lvl="1"/>
            <a:r>
              <a:rPr sz="1800">
                <a:latin typeface="Courier"/>
              </a:rPr>
              <a:t>a.compDiv(b)</a:t>
            </a:r>
          </a:p>
          <a:p>
            <a:pPr lvl="1"/>
            <a:r>
              <a:rPr sz="1800">
                <a:latin typeface="Courier"/>
              </a:rPr>
              <a:t>a.scale(scalar)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</a:t>
            </a:r>
            <a:r>
              <a:rPr/>
              <a:t> </a:t>
            </a:r>
            <a:r>
              <a:rPr/>
              <a:t>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a.dot(b);</a:t>
            </a:r>
          </a:p>
          <a:p>
            <a:pPr lvl="1"/>
            <a:r>
              <a:rPr sz="1800">
                <a:latin typeface="Courier"/>
              </a:rPr>
              <a:t>a.cross(b);</a:t>
            </a:r>
          </a:p>
          <a:p>
            <a:pPr lvl="1"/>
            <a:r>
              <a:rPr sz="1800">
                <a:latin typeface="Courier"/>
              </a:rPr>
              <a:t>a.length();</a:t>
            </a:r>
          </a:p>
          <a:p>
            <a:pPr lvl="1"/>
            <a:r>
              <a:rPr sz="1800">
                <a:latin typeface="Courier"/>
              </a:rPr>
              <a:t>a.norm();</a:t>
            </a:r>
          </a:p>
          <a:p>
            <a:pPr lvl="1"/>
            <a:r>
              <a:rPr sz="1800">
                <a:latin typeface="Courier"/>
              </a:rPr>
              <a:t>a.asArray();</a:t>
            </a:r>
            <a:r>
              <a:rPr/>
              <a:t> returns </a:t>
            </a:r>
            <a:r>
              <a:rPr sz="1800">
                <a:latin typeface="Courier"/>
              </a:rPr>
              <a:t>Float32Array</a:t>
            </a:r>
          </a:p>
          <a:p>
            <a:pPr lvl="1"/>
            <a:r>
              <a:rPr sz="1800">
                <a:latin typeface="Courier"/>
              </a:rPr>
              <a:t>Vector3.make(x, y, z)</a:t>
            </a:r>
          </a:p>
          <a:p>
            <a:pPr lvl="1"/>
            <a:r>
              <a:rPr sz="1800">
                <a:latin typeface="Courier"/>
              </a:rPr>
              <a:t>Vector3.makeUnit(x, y, z)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b"/>
                        </m:rPr>
                        <m:t>M</m:t>
                      </m:r>
                      <m:r>
                        <m:t>=</m:t>
                      </m:r>
                      <m:d>
                        <m:dPr>
                          <m:begChr m:val="("/>
                          <m:endChr m:val=")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14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24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33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34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41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42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43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44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is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rPr>
                        <m:sty m:val="p"/>
                      </m:rPr>
                      <m:t>th</m:t>
                    </m:r>
                  </m:oMath>
                </a14:m>
                <a:r>
                  <a:rPr/>
                  <a:t> row and </a:t>
                </a:r>
                <a14:m>
                  <m:oMath xmlns:m="http://schemas.openxmlformats.org/officeDocument/2006/math">
                    <m:r>
                      <m:t>j</m:t>
                    </m:r>
                    <m:r>
                      <m:rPr>
                        <m:sty m:val="p"/>
                      </m:rPr>
                      <m:t>th</m:t>
                    </m:r>
                  </m:oMath>
                </a14:m>
                <a:r>
                  <a:rPr/>
                  <a:t> column</a:t>
                </a:r>
              </a:p>
              <a:p>
                <a:pPr lvl="1"/>
                <a:r>
                  <a:rPr/>
                  <a:t>Represents orientation and origin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u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v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w</m:t>
                    </m:r>
                  </m:oMath>
                </a14:m>
                <a:r>
                  <a:rPr/>
                  <a:t> are axes and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o</m:t>
                    </m:r>
                  </m:oMath>
                </a14:m>
                <a:r>
                  <a:rPr/>
                  <a:t> is the origin of the system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b"/>
                        </m:rPr>
                        <m:t>M</m:t>
                      </m:r>
                      <m:r>
                        <m:t>=</m:t>
                      </m:r>
                      <m:d>
                        <m:dPr>
                          <m:begChr m:val="("/>
                          <m:endChr m:val=")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b>
                                  <m:e>
                                    <m:r>
                                      <m:rPr>
                                        <m:sty m:val="b"/>
                                      </m:rPr>
                                      <m:t>u</m:t>
                                    </m:r>
                                  </m:e>
                                  <m:sub>
                                    <m:r>
                                      <m:t>x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rPr>
                                        <m:sty m:val="b"/>
                                      </m:rPr>
                                      <m:t>v</m:t>
                                    </m:r>
                                  </m:e>
                                  <m:sub>
                                    <m:r>
                                      <m:t>x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rPr>
                                        <m:sty m:val="b"/>
                                      </m:rPr>
                                      <m:t>w</m:t>
                                    </m:r>
                                  </m:e>
                                  <m:sub>
                                    <m:r>
                                      <m:t>x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rPr>
                                        <m:sty m:val="b"/>
                                      </m:rPr>
                                      <m:t>o</m:t>
                                    </m:r>
                                  </m:e>
                                  <m:sub>
                                    <m:r>
                                      <m:t>x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rPr>
                                        <m:sty m:val="b"/>
                                      </m:rPr>
                                      <m:t>u</m:t>
                                    </m:r>
                                  </m:e>
                                  <m:sub>
                                    <m:r>
                                      <m:t>y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rPr>
                                        <m:sty m:val="b"/>
                                      </m:rPr>
                                      <m:t>v</m:t>
                                    </m:r>
                                  </m:e>
                                  <m:sub>
                                    <m:r>
                                      <m:t>y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rPr>
                                        <m:sty m:val="b"/>
                                      </m:rPr>
                                      <m:t>w</m:t>
                                    </m:r>
                                  </m:e>
                                  <m:sub>
                                    <m:r>
                                      <m:t>y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rPr>
                                        <m:sty m:val="b"/>
                                      </m:rPr>
                                      <m:t>o</m:t>
                                    </m:r>
                                  </m:e>
                                  <m:sub>
                                    <m:r>
                                      <m:t>y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rPr>
                                        <m:sty m:val="b"/>
                                      </m:rPr>
                                      <m:t>u</m:t>
                                    </m:r>
                                  </m:e>
                                  <m:sub>
                                    <m:r>
                                      <m:t>z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rPr>
                                        <m:sty m:val="b"/>
                                      </m:rPr>
                                      <m:t>v</m:t>
                                    </m:r>
                                  </m:e>
                                  <m:sub>
                                    <m:r>
                                      <m:t>z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rPr>
                                        <m:sty m:val="b"/>
                                      </m:rPr>
                                      <m:t>w</m:t>
                                    </m:r>
                                  </m:e>
                                  <m:sub>
                                    <m:r>
                                      <m:t>z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rPr>
                                        <m:sty m:val="b"/>
                                      </m:rPr>
                                      <m:t>o</m:t>
                                    </m:r>
                                  </m:e>
                                  <m:sub>
                                    <m:r>
                                      <m:t>z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class</a:t>
            </a:r>
            <a:r>
              <a:rPr sz="1800">
                <a:latin typeface="Courier"/>
              </a:rPr>
              <a:t> Matrix4 </a:t>
            </a:r>
            <a:r>
              <a:rPr sz="1800"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 sz="1800">
                <a:latin typeface="Courier"/>
              </a:rPr>
              <a:t>    </a:t>
            </a:r>
            <a:r>
              <a:rPr sz="1800" i="1">
                <a:solidFill>
                  <a:srgbClr val="60A0B0"/>
                </a:solidFill>
                <a:latin typeface="Courier"/>
              </a:rPr>
              <a:t>// data is column major</a:t>
            </a:r>
            <a:br/>
            <a:r>
              <a:rPr sz="1800">
                <a:latin typeface="Courier"/>
              </a:rPr>
              <a:t>    </a:t>
            </a:r>
            <a:r>
              <a:rPr sz="1800" i="1">
                <a:solidFill>
                  <a:srgbClr val="60A0B0"/>
                </a:solidFill>
                <a:latin typeface="Courier"/>
              </a:rPr>
              <a:t>// members are m{row}{col}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7D9029"/>
                </a:solidFill>
                <a:latin typeface="Courier"/>
              </a:rPr>
              <a:t>constructor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    m11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m21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m31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m41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m12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m22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m32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m42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m13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m23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m33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m43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m14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m24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m34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m44</a:t>
            </a:r>
            <a:br/>
            <a:r>
              <a:rPr sz="1800">
                <a:latin typeface="Courier"/>
              </a:rPr>
              <a:t>    ) </a:t>
            </a:r>
            <a:r>
              <a:rPr sz="1800">
                <a:solidFill>
                  <a:srgbClr val="666666"/>
                </a:solidFill>
                <a:latin typeface="Courier"/>
              </a:rPr>
              <a:t>{</a:t>
            </a:r>
            <a:r>
              <a:rPr sz="1800"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// set members to Identity matrix}</a:t>
            </a:r>
            <a:br/>
            <a:r>
              <a:rPr sz="1800"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iolinum / Libertine">
      <a:majorFont>
        <a:latin typeface="Linux Biolinum O"/>
        <a:ea typeface=""/>
        <a:cs typeface=""/>
      </a:majorFont>
      <a:minorFont>
        <a:latin typeface="Linux Libertine 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769</TotalTime>
  <Words>26</Words>
  <Application>Microsoft Office PowerPoint</Application>
  <PresentationFormat>A4 Paper (210x297 mm)</PresentationFormat>
  <Paragraphs>10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Linux Biolinum O</vt:lpstr>
      <vt:lpstr>Linux Libertine O</vt:lpstr>
      <vt:lpstr>Office Theme</vt:lpstr>
      <vt:lpstr>Title</vt:lpstr>
      <vt:lpstr>Slide Title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 Crash Course</dc:title>
  <dc:creator>CS 481/681 Computer Graphics Rendering</dc:creator>
  <cp:keywords/>
  <dcterms:created xsi:type="dcterms:W3CDTF">2019-01-19T21:08:13Z</dcterms:created>
  <dcterms:modified xsi:type="dcterms:W3CDTF">2019-01-19T21:08:13Z</dcterms:modified>
</cp:coreProperties>
</file>