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Closest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BRDFs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Physically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BRDFs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Conservation of Energy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Ω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r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r>
                        <m:t>ω</m:t>
                      </m:r>
                      <m:r>
                        <m:t>)</m:t>
                      </m:r>
                      <m:r>
                        <m:t> </m:t>
                      </m:r>
                      <m:r>
                        <m:t>d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≤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1"/>
                <a:r>
                  <a:rPr/>
                  <a:t>Helmholtz Reciprocity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r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r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1"/>
                <a:r>
                  <a:rPr/>
                  <a:t>Positivity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r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)</m:t>
                      </m:r>
                      <m: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1"/>
                <a:r>
                  <a:rPr/>
                  <a:t>Conservation of visible projected area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cos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Ω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G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,</m:t>
                      </m:r>
                      <m:r>
                        <m:t>ω</m:t>
                      </m:r>
                      <m:r>
                        <m:t>)</m:t>
                      </m:r>
                      <m:r>
                        <m:t>⟨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,</m:t>
                      </m:r>
                      <m:r>
                        <m:t>ω</m:t>
                      </m:r>
                      <m:r>
                        <m:t>⟩</m:t>
                      </m:r>
                      <m:r>
                        <m:t>D</m:t>
                      </m:r>
                      <m:r>
                        <m:t>(</m:t>
                      </m:r>
                      <m:r>
                        <m:t>ω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Diffuse</a:t>
            </a:r>
            <a:r>
              <a:rPr/>
              <a:t> </a:t>
            </a:r>
            <a:r>
              <a:rPr/>
              <a:t>BRDFs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Lambertian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ρ</m:t>
                        </m:r>
                      </m:num>
                      <m:den>
                        <m:r>
                          <m:t>π</m:t>
                        </m:r>
                      </m:den>
                    </m:f>
                  </m:oMath>
                </a14:m>
              </a:p>
              <a:p>
                <a:pPr lvl="1"/>
                <a:r>
                  <a:rPr/>
                  <a:t>Oren-Nayer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f</m:t>
                                </m:r>
                              </m:e>
                              <m:sub>
                                <m:r>
                                  <m:t>r</m:t>
                                </m:r>
                              </m:sub>
                            </m:sSub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ρ</m:t>
                                </m:r>
                              </m:num>
                              <m:den>
                                <m:r>
                                  <m:t>π</m:t>
                                </m:r>
                              </m:den>
                            </m:f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+</m:t>
                            </m:r>
                            <m:r>
                              <m:t>(</m:t>
                            </m:r>
                            <m:r>
                              <m:t>B</m:t>
                            </m:r>
                            <m: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max</m:t>
                            </m:r>
                            <m:d>
                              <m:dPr>
                                <m:begChr m:val="["/>
                                <m:endChr m:val="]"/>
                                <m:grow/>
                              </m:dPr>
                              <m:e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cos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−</m:t>
                                </m:r>
                                <m:sSub>
                                  <m:e>
                                    <m:r>
                                      <m:t>ϕ</m:t>
                                    </m:r>
                                  </m:e>
                                  <m:sub>
                                    <m:r>
                                      <m:t>o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</m:d>
                            <m: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sin</m:t>
                            </m:r>
                            <m:r>
                              <m:t>α</m:t>
                            </m:r>
                            <m:r>
                              <m:t>⋅</m:t>
                            </m:r>
                            <m:r>
                              <m:rPr>
                                <m:sty m:val="p"/>
                              </m:rPr>
                              <m:t>tan</m:t>
                            </m:r>
                            <m:r>
                              <m:t>β</m:t>
                            </m:r>
                            <m:r>
                              <m:t>)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>
                            <m:r>
                              <m:t>A</m:t>
                            </m:r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0.5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+</m:t>
                                </m:r>
                                <m:r>
                                  <m:t>0.33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m:t>B</m:t>
                            </m:r>
                            <m:r>
                              <m:t>=</m:t>
                            </m:r>
                          </m:e>
                          <m:e>
                            <m:r>
                              <m:t>0.45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+</m:t>
                                </m:r>
                                <m:r>
                                  <m:t>0.09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m:t>α</m:t>
                            </m:r>
                            <m: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max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,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  <m:mr>
                          <m:e>
                            <m:r>
                              <m:t>β</m:t>
                            </m:r>
                            <m: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min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,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Specular</a:t>
            </a:r>
            <a:r>
              <a:rPr/>
              <a:t> </a:t>
            </a:r>
            <a:r>
              <a:rPr/>
              <a:t>BRDFs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[Cook-Torrance 1981]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h</m:t>
                            </m:r>
                          </m:sub>
                        </m:sSub>
                        <m:r>
                          <m:t>)</m:t>
                        </m:r>
                        <m:r>
                          <m:t> </m:t>
                        </m:r>
                        <m:r>
                          <m:t>F</m:t>
                        </m:r>
                        <m:r>
                          <m:t>(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  <m:r>
                          <m:t>)</m:t>
                        </m:r>
                        <m:r>
                          <m:t> 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,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r>
                          <m:t>4</m:t>
                        </m:r>
                        <m:r>
                          <m:rPr>
                            <m:sty m:val="p"/>
                          </m:rPr>
                          <m:t>cos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cos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1"/>
                <a:r>
                  <a:rPr/>
                  <a:t>Microfacet Distribution</a:t>
                </a:r>
              </a:p>
              <a:p>
                <a:pPr lvl="2"/>
                <a:r>
                  <a:rPr/>
                  <a:t>Normalized Blinn-Phong: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rPr>
                            <m:sty m:val="p"/>
                            <m:scr m:val="sans-serif"/>
                          </m:rPr>
                          <m:t>B</m:t>
                        </m:r>
                        <m:r>
                          <m:rPr>
                            <m:sty m:val="p"/>
                            <m:scr m:val="sans-serif"/>
                          </m:rPr>
                          <m:t>P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h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  <m:sSup>
                          <m:e>
                            <m:r>
                              <m:t>α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  <m:r>
                      <m:t>(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⋅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h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f>
                          <m:fPr>
                            <m:type m:val="lin"/>
                          </m:fPr>
                          <m:num>
                            <m:r>
                              <m:t>2</m:t>
                            </m:r>
                          </m:num>
                          <m:den>
                            <m:sSup>
                              <m:e>
                                <m:r>
                                  <m:t>α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+</m:t>
                            </m:r>
                            <m:r>
                              <m:t>ϵ</m:t>
                            </m:r>
                          </m:den>
                        </m:f>
                        <m:r>
                          <m:t>−</m:t>
                        </m:r>
                        <m:r>
                          <m:t>(</m:t>
                        </m:r>
                        <m:r>
                          <m:t>2</m:t>
                        </m:r>
                        <m:r>
                          <m:t>+</m:t>
                        </m:r>
                        <m:r>
                          <m:t>ϵ</m:t>
                        </m:r>
                        <m:r>
                          <m:t>)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GGX: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rPr>
                            <m:sty m:val="p"/>
                            <m:scr m:val="sans-serif"/>
                          </m:rPr>
                          <m:t>G</m:t>
                        </m:r>
                        <m:r>
                          <m:rPr>
                            <m:sty m:val="p"/>
                            <m:scr m:val="sans-serif"/>
                          </m:rPr>
                          <m:t>T</m:t>
                        </m:r>
                        <m:r>
                          <m:rPr>
                            <m:sty m:val="p"/>
                            <m:scr m:val="sans-serif"/>
                          </m:rPr>
                          <m:t>R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h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</m:den>
                    </m:f>
                    <m:sSup>
                      <m:e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(</m:t>
                                </m:r>
                                <m:sSup>
                                  <m:e>
                                    <m:r>
                                      <m:t>α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t>)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ω</m:t>
                                    </m:r>
                                  </m:e>
                                  <m:sub>
                                    <m:r>
                                      <m:t>g</m:t>
                                    </m:r>
                                  </m:sub>
                                </m:sSub>
                                <m:r>
                                  <m:t>⋅</m:t>
                                </m:r>
                                <m:sSub>
                                  <m:e>
                                    <m:r>
                                      <m:t>ω</m:t>
                                    </m:r>
                                  </m:e>
                                  <m:sub>
                                    <m:r>
                                      <m:t>h</m:t>
                                    </m:r>
                                  </m:sub>
                                </m:sSub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γ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Masking-Shadowing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1</m:t>
                        </m:r>
                        <m:r>
                          <m:t>+</m:t>
                        </m:r>
                        <m:r>
                          <m:t>Λ</m:t>
                        </m:r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)</m:t>
                        </m:r>
                        <m:r>
                          <m:t>+</m:t>
                        </m:r>
                        <m:r>
                          <m:t>Λ</m:t>
                        </m:r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  <m:r>
                          <m:t>)</m:t>
                        </m:r>
                      </m:den>
                    </m:f>
                  </m:oMath>
                </a14:m>
              </a:p>
              <a:p>
                <a:pPr lvl="1"/>
                <a:r>
                  <a:rPr/>
                  <a:t>GGX: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(</m:t>
                    </m:r>
                    <m:r>
                      <m:t>ω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−</m:t>
                        </m:r>
                        <m:r>
                          <m:t>1</m:t>
                        </m:r>
                        <m:r>
                          <m:t>+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1</m:t>
                            </m:r>
                            <m: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ω</m:t>
                                    </m:r>
                                  </m:e>
                                  <m:sub>
                                    <m:r>
                                      <m:t>g</m:t>
                                    </m:r>
                                  </m:sub>
                                </m:sSub>
                                <m:r>
                                  <m:t>⋅</m:t>
                                </m:r>
                                <m:r>
                                  <m:t>ω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e>
                                    <m:r>
                                      <m:t>α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ω</m:t>
                                    </m:r>
                                  </m:e>
                                  <m:sub>
                                    <m:r>
                                      <m:t>g</m:t>
                                    </m:r>
                                  </m:sub>
                                </m:sSub>
                                <m:r>
                                  <m:t>⋅</m:t>
                                </m:r>
                                <m:r>
                                  <m:t>ω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)</m:t>
                                </m:r>
                              </m:den>
                            </m:f>
                          </m:e>
                        </m:rad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  <a:p>
                <a:pPr lvl="1"/>
                <a:r>
                  <a:rPr/>
                  <a:t>Blinn-Phong: </a:t>
                </a:r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min</m:t>
                    </m:r>
                    <m:d>
                      <m:dPr>
                        <m:begChr m:val="{"/>
                        <m:endChr m:val="}"/>
                        <m:grow/>
                      </m:dPr>
                      <m:e>
                        <m:r>
                          <m:t>1</m:t>
                        </m:r>
                        <m: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(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  <m:r>
                              <m:t>⋅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  <m:r>
                              <m:t>⋅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)</m:t>
                            </m:r>
                          </m:num>
                          <m:den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⋅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(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  <m:r>
                              <m:t>⋅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g</m:t>
                                </m:r>
                              </m:sub>
                            </m:sSub>
                            <m:r>
                              <m:t>⋅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)</m:t>
                            </m:r>
                          </m:num>
                          <m:den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⋅</m:t>
                            </m:r>
                            <m:sSub>
                              <m:e>
                                <m:r>
                                  <m:t>ω</m:t>
                                </m:r>
                              </m:e>
                              <m:sub>
                                <m: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Fresnel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[Schlick 1995]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)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rPr>
                            <m:sty m:val="p"/>
                          </m:rPr>
                          <m:t>cos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bSup>
                          <m:e>
                            <m:r>
                              <m:t>ρ</m:t>
                            </m:r>
                          </m:e>
                          <m:sub>
                            <m:r>
                              <m:t>∥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+</m:t>
                        </m:r>
                        <m:sSubSup>
                          <m:e>
                            <m:r>
                              <m:t>ρ</m:t>
                            </m:r>
                          </m:e>
                          <m:sub>
                            <m:r>
                              <m:t>⊥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  <a:p>
                <a:pPr lvl="1"/>
                <a14:m>
                  <m:oMath xmlns:m="http://schemas.openxmlformats.org/officeDocument/2006/math">
                    <m:sSubSup>
                      <m:e>
                        <m:r>
                          <m:t>ρ</m:t>
                        </m:r>
                      </m:e>
                      <m:sub>
                        <m:r>
                          <m:t>∥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(</m:t>
                        </m:r>
                        <m:sSubSup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+</m:t>
                        </m:r>
                        <m:sSubSup>
                          <m:e>
                            <m:r>
                              <m:t>κ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)</m:t>
                        </m:r>
                        <m:sSup>
                          <m:e>
                            <m:r>
                              <m:rPr>
                                <m:sty m:val="p"/>
                              </m:rPr>
                              <m:t>cos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  <m:r>
                          <m:t>−</m:t>
                        </m:r>
                        <m:r>
                          <m:t>2</m:t>
                        </m:r>
                        <m:sSub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cos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  <m:r>
                          <m:t>+</m:t>
                        </m:r>
                        <m:r>
                          <m:t>1</m:t>
                        </m:r>
                      </m:num>
                      <m:den>
                        <m:r>
                          <m:t>(</m:t>
                        </m:r>
                        <m:sSubSup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+</m:t>
                        </m:r>
                        <m:sSubSup>
                          <m:e>
                            <m:r>
                              <m:t>κ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)</m:t>
                        </m:r>
                        <m:sSup>
                          <m:e>
                            <m:r>
                              <m:rPr>
                                <m:sty m:val="p"/>
                              </m:rPr>
                              <m:t>cos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  <m:r>
                          <m:t>+</m:t>
                        </m:r>
                        <m:r>
                          <m:t>2</m:t>
                        </m:r>
                        <m:sSub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cos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  <m:r>
                          <m:t>+</m:t>
                        </m:r>
                        <m:r>
                          <m:t>1</m:t>
                        </m:r>
                      </m:den>
                    </m:f>
                  </m:oMath>
                </a14:m>
              </a:p>
              <a:p>
                <a:pPr lvl="1"/>
                <a14:m>
                  <m:oMath xmlns:m="http://schemas.openxmlformats.org/officeDocument/2006/math">
                    <m:sSubSup>
                      <m:e>
                        <m:r>
                          <m:t>ρ</m:t>
                        </m:r>
                      </m:e>
                      <m:sub>
                        <m:r>
                          <m:t>⊥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(</m:t>
                        </m:r>
                        <m:sSubSup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+</m:t>
                        </m:r>
                        <m:sSubSup>
                          <m:e>
                            <m:r>
                              <m:t>κ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)</m:t>
                        </m:r>
                        <m:r>
                          <m:t>−</m:t>
                        </m:r>
                        <m:r>
                          <m:t>2</m:t>
                        </m:r>
                        <m:sSub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cos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  <m:r>
                          <m:t>+</m:t>
                        </m:r>
                        <m:sSup>
                          <m:e>
                            <m:r>
                              <m:rPr>
                                <m:sty m:val="p"/>
                              </m:rPr>
                              <m:t>cos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</m:num>
                      <m:den>
                        <m:r>
                          <m:t>(</m:t>
                        </m:r>
                        <m:sSubSup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+</m:t>
                        </m:r>
                        <m:sSubSup>
                          <m:e>
                            <m:r>
                              <m:t>κ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t>)</m:t>
                        </m:r>
                        <m:r>
                          <m:t>+</m:t>
                        </m:r>
                        <m:r>
                          <m:t>2</m:t>
                        </m:r>
                        <m:sSub>
                          <m:e>
                            <m:r>
                              <m:t>η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cos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  <m:r>
                          <m:t>+</m:t>
                        </m:r>
                        <m:sSup>
                          <m:e>
                            <m:r>
                              <m:rPr>
                                <m:sty m:val="p"/>
                              </m:rPr>
                              <m:t>cos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Global Illumination</a:t>
            </a:r>
          </a:p>
          <a:p>
            <a:pPr lvl="1"/>
            <a:r>
              <a:rPr/>
              <a:t>Spherical Harmonics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Ray Tracing Pipeline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images/ray-tracing-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76500"/>
            <a:ext cx="10515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Closest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Reflection</a:t>
            </a:r>
          </a:p>
          <a:p>
            <a:pPr lvl="1"/>
            <a:r>
              <a:rPr/>
              <a:t>Refraction</a:t>
            </a:r>
          </a:p>
          <a:p>
            <a:pPr lvl="1"/>
            <a:r>
              <a:rPr/>
              <a:t>Shadow Rays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Bidirectional</a:t>
            </a:r>
            <a:r>
              <a:rPr/>
              <a:t> </a:t>
            </a:r>
            <a:r>
              <a:rPr/>
              <a:t>Reflectance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Specular</a:t>
                </a:r>
              </a:p>
              <a:p>
                <a:pPr lvl="2"/>
                <a:r>
                  <a:rPr/>
                  <a:t>Phong</a:t>
                </a:r>
              </a:p>
              <a:p>
                <a:pPr lvl="2"/>
                <a:r>
                  <a:rPr/>
                  <a:t>Blinn-Phong</a:t>
                </a:r>
              </a:p>
              <a:p>
                <a:pPr lvl="2"/>
                <a:r>
                  <a:rPr/>
                  <a:t>Cook-Torrance</a:t>
                </a:r>
              </a:p>
              <a:p>
                <a:pPr lvl="2"/>
                <a:r>
                  <a:rPr/>
                  <a:t>GGX</a:t>
                </a:r>
              </a:p>
              <a:p>
                <a:pPr lvl="1"/>
                <a:r>
                  <a:rPr/>
                  <a:t>Diffuse</a:t>
                </a:r>
              </a:p>
              <a:p>
                <a:pPr lvl="2"/>
                <a:r>
                  <a:rPr/>
                  <a:t>Lambert’s cosine law (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⋅</m:t>
                    </m:r>
                    <m:r>
                      <m:t>L</m:t>
                    </m:r>
                  </m:oMath>
                </a14:m>
                <a:r>
                  <a:rPr/>
                  <a:t>)</a:t>
                </a:r>
              </a:p>
              <a:p>
                <a:pPr lvl="2"/>
                <a:r>
                  <a:rPr/>
                  <a:t>Oren-Nayer</a:t>
                </a:r>
              </a:p>
              <a:p>
                <a:pPr lvl="2"/>
                <a:r>
                  <a:rPr/>
                  <a:t>Disney Diffuse BRDF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Geometric normal: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–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g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View direction: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 –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o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Light direction: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–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Hemisphere: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</a:p>
              <a:p>
                <a:pPr lvl="1"/>
                <a:r>
                  <a:rPr/>
                  <a:t>Half-angle vector: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–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h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Reflection vector: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–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Refraction vector: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–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Rendering</a:t>
            </a:r>
            <a:r>
              <a:rPr/>
              <a:t> </a:t>
            </a:r>
            <a:r>
              <a:rPr/>
              <a:t>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[Nicodemus 1965]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t>(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o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d</m:t>
                        </m:r>
                        <m:sSub>
                          <m:e>
                            <m:r>
                              <m:t>L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m:t>d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)</m:t>
                        </m:r>
                      </m:den>
                    </m:f>
                    <m:r>
                      <m:t> </m:t>
                    </m:r>
                    <m:r>
                      <m:t>=</m:t>
                    </m:r>
                    <m:r>
                      <m:t> 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d</m:t>
                        </m:r>
                        <m:sSub>
                          <m:e>
                            <m:r>
                              <m:t>L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sSub>
                          <m:e>
                            <m:r>
                              <m:t>L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(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)</m:t>
                        </m:r>
                        <m:r>
                          <m:rPr>
                            <m:sty m:val="p"/>
                          </m:rPr>
                          <m:t>cos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 </m:t>
                        </m:r>
                        <m:r>
                          <m:rPr>
                            <m:sty m:val="p"/>
                          </m:rPr>
                          <m:t>d</m:t>
                        </m:r>
                        <m:sSub>
                          <m:e>
                            <m:r>
                              <m:t>ω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1"/>
                <a:r>
                  <a:rPr/>
                  <a:t>[Kajiya 1986]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t>→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t>→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t>Ω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r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)</m:t>
                      </m:r>
                      <m:r>
                        <m:t> 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→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t>)</m:t>
                      </m:r>
                      <m:r>
                        <m:t> </m:t>
                      </m:r>
                      <m:r>
                        <m:t>⟨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o</m:t>
                          </m:r>
                        </m:sub>
                      </m:sSub>
                      <m:r>
                        <m:t>⟩</m:t>
                      </m:r>
                      <m:r>
                        <m:t> </m:t>
                      </m:r>
                      <m:r>
                        <m:t>d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ikz_brdf_reference_fra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1816100"/>
            <a:ext cx="4229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Paul</a:t>
            </a:r>
            <a:r>
              <a:rPr/>
              <a:t> </a:t>
            </a:r>
            <a:r>
              <a:rPr/>
              <a:t>Heckberts’</a:t>
            </a:r>
            <a:r>
              <a:rPr/>
              <a:t> </a:t>
            </a: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is eye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specular interface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is diffuse interface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S</m:t>
                    </m:r>
                    <m:r>
                      <m:t>E</m:t>
                    </m:r>
                  </m:oMath>
                </a14:m>
                <a:r>
                  <a:rPr/>
                  <a:t> path is light-specular-eye path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{</m:t>
                    </m:r>
                    <m:r>
                      <m:t>S</m:t>
                    </m:r>
                    <m:r>
                      <m:t>D</m:t>
                    </m:r>
                    <m:r>
                      <m:t>}</m:t>
                    </m:r>
                    <m:r>
                      <m:t>E</m:t>
                    </m:r>
                  </m:oMath>
                </a14:m>
                <a:r>
                  <a:rPr/>
                  <a:t> path is light to a </a:t>
                </a:r>
                <a:r>
                  <a:rPr i="1"/>
                  <a:t>single</a:t>
                </a:r>
                <a:r>
                  <a:rPr/>
                  <a:t> specular/diffuse interface to eye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{</m:t>
                    </m:r>
                    <m:r>
                      <m:t>S</m:t>
                    </m:r>
                    <m:r>
                      <m:t>D</m:t>
                    </m:r>
                    <m:sSup>
                      <m:e>
                        <m:r>
                          <m:t>}</m:t>
                        </m:r>
                      </m:e>
                      <m:sup>
                        <m:r>
                          <m:t>+</m:t>
                        </m:r>
                      </m:sup>
                    </m:sSup>
                    <m:r>
                      <m:t>E</m:t>
                    </m:r>
                  </m:oMath>
                </a14:m>
                <a:r>
                  <a:rPr/>
                  <a:t> path is light to </a:t>
                </a:r>
                <a:r>
                  <a:rPr i="1"/>
                  <a:t>several</a:t>
                </a:r>
                <a:r>
                  <a:rPr/>
                  <a:t> specular/diffuse interfaces to eye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Closest Hit Shaders &amp; BRDFs</dc:title>
  <dc:creator>CS 481/681 Computer Graphics Rendering</dc:creator>
  <cp:keywords/>
  <dcterms:created xsi:type="dcterms:W3CDTF">2019-02-19T17:52:47Z</dcterms:created>
  <dcterms:modified xsi:type="dcterms:W3CDTF">2019-02-19T17:52:47Z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