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5" d="100"/>
          <a:sy n="105" d="100"/>
        </p:scale>
        <p:origin x="69" y="20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BAE1C0C-BAA8-4296-B0ED-CE732DC8E4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89741" y="6176963"/>
            <a:ext cx="61625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189-C36D-4C09-AE52-8B0E514D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554857"/>
            <a:ext cx="7429500" cy="1939925"/>
          </a:xfrm>
        </p:spPr>
        <p:txBody>
          <a:bodyPr/>
          <a:lstStyle/>
          <a:p>
            <a:r>
              <a:t>Computer Graphics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8E7-3A31-42D5-A0D4-DF64205AF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569593"/>
            <a:ext cx="7429500" cy="1345307"/>
          </a:xfrm>
        </p:spPr>
        <p:txBody>
          <a:bodyPr/>
          <a:lstStyle/>
          <a:p>
            <a:br/>
            <a:br/>
            <a:r>
              <a:t>CS 481/681 Computer Graphics 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F3E2-54C4-4676-A45E-76BC4B68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University of Alaska Fairbanks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463">
                <a:latin typeface="Courier"/>
              </a:rPr>
              <a:t>let a = new Matrix4()</a:t>
            </a:r>
          </a:p>
          <a:p>
            <a:pPr lvl="1"/>
            <a:r>
              <a:rPr sz="1463">
                <a:latin typeface="Courier"/>
              </a:rPr>
              <a:t>let b = new Matrix4()</a:t>
            </a:r>
          </a:p>
          <a:p>
            <a:pPr lvl="1"/>
            <a:r>
              <a:rPr sz="1463">
                <a:latin typeface="Courier"/>
              </a:rPr>
              <a:t>a.add(b)</a:t>
            </a:r>
          </a:p>
          <a:p>
            <a:pPr lvl="1"/>
            <a:r>
              <a:rPr sz="1463">
                <a:latin typeface="Courier"/>
              </a:rPr>
              <a:t>a.sub(b)</a:t>
            </a:r>
          </a:p>
          <a:p>
            <a:pPr lvl="1"/>
            <a:r>
              <a:rPr sz="1463">
                <a:latin typeface="Courier"/>
              </a:rPr>
              <a:t>a.negate()</a:t>
            </a:r>
          </a:p>
          <a:p>
            <a:pPr lvl="1"/>
            <a:r>
              <a:rPr sz="1463">
                <a:latin typeface="Courier"/>
              </a:rPr>
              <a:t>a.compMul(b)</a:t>
            </a:r>
          </a:p>
          <a:p>
            <a:pPr lvl="1"/>
            <a:r>
              <a:rPr sz="1463">
                <a:latin typeface="Courier"/>
              </a:rPr>
              <a:t>a.compDiv(b)</a:t>
            </a:r>
          </a:p>
          <a:p>
            <a:pPr lvl="1"/>
            <a:r>
              <a:rPr sz="1463">
                <a:latin typeface="Courier"/>
              </a:rPr>
              <a:t>a.scale(scalar)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463">
                <a:latin typeface="Courier"/>
              </a:rPr>
              <a:t>let m = new Matrix4()</a:t>
            </a:r>
          </a:p>
          <a:p>
            <a:pPr lvl="1"/>
            <a:r>
              <a:rPr sz="1463">
                <a:latin typeface="Courier"/>
              </a:rPr>
              <a:t>m.determinant()</a:t>
            </a:r>
          </a:p>
          <a:p>
            <a:pPr lvl="1"/>
            <a:r>
              <a:rPr sz="1463">
                <a:latin typeface="Courier"/>
              </a:rPr>
              <a:t>m.inverse()</a:t>
            </a:r>
          </a:p>
          <a:p>
            <a:pPr lvl="1"/>
            <a:r>
              <a:rPr sz="1463">
                <a:latin typeface="Courier"/>
              </a:rPr>
              <a:t>m.transpose()</a:t>
            </a:r>
          </a:p>
          <a:p>
            <a:pPr lvl="1"/>
            <a:r>
              <a:rPr sz="1463">
                <a:latin typeface="Courier"/>
              </a:rPr>
              <a:t>Matrix4.makeColMajor(m11, m21, m31, m41, ...)</a:t>
            </a:r>
          </a:p>
          <a:p>
            <a:pPr lvl="1"/>
            <a:r>
              <a:rPr sz="1463">
                <a:latin typeface="Courier"/>
              </a:rPr>
              <a:t>Matrix4.makeRowMajor(m11, m12, m13, m14, ...)</a:t>
            </a:r>
          </a:p>
          <a:p>
            <a:pPr lvl="1"/>
            <a:r>
              <a:rPr sz="1463">
                <a:latin typeface="Courier"/>
              </a:rPr>
              <a:t>m.asColMajorArray()</a:t>
            </a:r>
          </a:p>
          <a:p>
            <a:pPr lvl="1"/>
            <a:r>
              <a:rPr sz="1463">
                <a:latin typeface="Courier"/>
              </a:rPr>
              <a:t>m.asRowMajorArray()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Interactions with Vector3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Get a column vector: </a:t>
            </a:r>
            <a:r>
              <a:rPr sz="1463">
                <a:latin typeface="Courier"/>
              </a:rPr>
              <a:t>let a = m.col(1)</a:t>
            </a:r>
          </a:p>
          <a:p>
            <a:pPr lvl="1"/>
            <a:r>
              <a:t>Get a row vector: </a:t>
            </a:r>
            <a:r>
              <a:rPr sz="1463">
                <a:latin typeface="Courier"/>
              </a:rPr>
              <a:t>let b = m.row(1)</a:t>
            </a:r>
          </a:p>
          <a:p>
            <a:pPr lvl="1"/>
            <a:r>
              <a:t>Transform: </a:t>
            </a:r>
            <a:r>
              <a:rPr sz="1463">
                <a:latin typeface="Courier"/>
              </a:rPr>
              <a:t>let b = m.transform3(a)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2032100"/>
            <a:ext cx="8543925" cy="2317849"/>
          </a:xfrm>
        </p:spPr>
        <p:txBody>
          <a:bodyPr/>
          <a:lstStyle/>
          <a:p>
            <a:r>
              <a:t>Transformations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Matrix4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463">
                <a:latin typeface="Courier"/>
              </a:rPr>
              <a:t>let m = new Matrix4()</a:t>
            </a:r>
          </a:p>
          <a:p>
            <a:pPr lvl="1"/>
            <a:r>
              <a:rPr sz="1463">
                <a:latin typeface="Courier"/>
              </a:rPr>
              <a:t>let I = Matrix4.makeIdentity()</a:t>
            </a:r>
          </a:p>
          <a:p>
            <a:pPr lvl="1"/>
            <a:r>
              <a:rPr sz="1463">
                <a:latin typeface="Courier"/>
              </a:rPr>
              <a:t>let T = Matrix4.makeTranslation(x, y, z)</a:t>
            </a:r>
          </a:p>
          <a:p>
            <a:pPr lvl="1"/>
            <a:r>
              <a:rPr sz="1463">
                <a:latin typeface="Courier"/>
              </a:rPr>
              <a:t>let S = Matrix4.makeScaling(x, y, z)</a:t>
            </a:r>
          </a:p>
          <a:p>
            <a:pPr lvl="1"/>
            <a:r>
              <a:rPr sz="1463">
                <a:latin typeface="Courier"/>
              </a:rPr>
              <a:t>let R = Matrix4.makeRotation(angleInDegrees, x, y, z)</a:t>
            </a:r>
          </a:p>
          <a:p>
            <a:pPr lvl="1"/>
            <a:r>
              <a:rPr sz="1463">
                <a:latin typeface="Courier"/>
              </a:rPr>
              <a:t>let P = Matrix4.makePerspectiveY(fieldOfViewY, aspectRatio, zNear, zFar)</a:t>
            </a:r>
          </a:p>
          <a:p>
            <a:pPr lvl="1"/>
            <a:r>
              <a:rPr sz="1463">
                <a:latin typeface="Courier"/>
              </a:rPr>
              <a:t>let C = Matrix4.makeLookAt(origin, center, up)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WebGL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C438-84FF-46C6-A197-3D7002DE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essentials to rendering an object?</a:t>
            </a:r>
          </a:p>
          <a:p>
            <a:r>
              <a:rPr lang="en-US" dirty="0"/>
              <a:t>Vertex Shader</a:t>
            </a:r>
          </a:p>
          <a:p>
            <a:r>
              <a:rPr lang="en-US" dirty="0"/>
              <a:t>Fragment Shader</a:t>
            </a:r>
          </a:p>
          <a:p>
            <a:r>
              <a:rPr lang="en-US" dirty="0"/>
              <a:t>Shader Program</a:t>
            </a:r>
          </a:p>
          <a:p>
            <a:r>
              <a:rPr lang="en-US" dirty="0"/>
              <a:t>Array Buffer and Vertex </a:t>
            </a:r>
            <a:r>
              <a:rPr lang="en-US" dirty="0" err="1"/>
              <a:t>Attrib</a:t>
            </a:r>
            <a:r>
              <a:rPr lang="en-US" dirty="0"/>
              <a:t> Pointers</a:t>
            </a:r>
          </a:p>
          <a:p>
            <a:r>
              <a:rPr lang="en-US" dirty="0"/>
              <a:t>Uniform Variables and Texture Maps</a:t>
            </a:r>
          </a:p>
          <a:p>
            <a:r>
              <a:rPr lang="en-US" dirty="0"/>
              <a:t>Draw Call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WebGL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B0E5-20CF-496F-B837-B34ABA3F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Create/Compile a Vertex Shader</a:t>
            </a:r>
          </a:p>
          <a:p>
            <a:r>
              <a:rPr lang="en-US" dirty="0"/>
              <a:t>Create/Compile a Fragment Shader</a:t>
            </a:r>
          </a:p>
          <a:p>
            <a:r>
              <a:rPr lang="en-US" dirty="0"/>
              <a:t>Create a Shader Program</a:t>
            </a:r>
          </a:p>
          <a:p>
            <a:r>
              <a:rPr lang="en-US" dirty="0"/>
              <a:t>Attach shaders and link</a:t>
            </a:r>
          </a:p>
          <a:p>
            <a:r>
              <a:rPr lang="en-US" dirty="0"/>
              <a:t>WebGL 1.0 does not have</a:t>
            </a:r>
          </a:p>
          <a:p>
            <a:pPr lvl="1"/>
            <a:r>
              <a:rPr lang="en-US" dirty="0"/>
              <a:t>Computer Shaders</a:t>
            </a:r>
          </a:p>
          <a:p>
            <a:pPr lvl="1"/>
            <a:r>
              <a:rPr lang="en-US" dirty="0"/>
              <a:t>Geometry Shaders</a:t>
            </a:r>
          </a:p>
          <a:p>
            <a:pPr lvl="1"/>
            <a:r>
              <a:rPr lang="en-US" dirty="0"/>
              <a:t>And so on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2032100"/>
            <a:ext cx="8543925" cy="2317849"/>
          </a:xfrm>
        </p:spPr>
        <p:txBody>
          <a:bodyPr/>
          <a:lstStyle/>
          <a:p>
            <a:r>
              <a:t>Graphics with the LibXOR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LibXOR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buAutoNum type="arabicPeriod"/>
            </a:pPr>
            <a:r>
              <a:t>Create a </a:t>
            </a:r>
            <a:r>
              <a:rPr sz="1463">
                <a:latin typeface="Courier"/>
              </a:rPr>
              <a:t>div</a:t>
            </a:r>
            <a:r>
              <a:t> with an id</a:t>
            </a:r>
          </a:p>
          <a:p>
            <a:pPr lvl="1">
              <a:buAutoNum type="arabicPeriod"/>
            </a:pPr>
            <a:r>
              <a:t>Import the LibXOR javascript library</a:t>
            </a:r>
          </a:p>
          <a:p>
            <a:pPr lvl="1">
              <a:buAutoNum type="arabicPeriod"/>
            </a:pPr>
            <a:r>
              <a:t>Import or embed your application</a:t>
            </a:r>
          </a:p>
          <a:p>
            <a:pPr marL="1031875" indent="0">
              <a:buNone/>
            </a:pPr>
            <a:r>
              <a:rPr sz="1463" i="1">
                <a:solidFill>
                  <a:srgbClr val="60A0B0"/>
                </a:solidFill>
                <a:latin typeface="Courier"/>
              </a:rPr>
              <a:t>&lt;!-- make a div as a container for the library --&gt;</a:t>
            </a:r>
            <a:br/>
            <a:r>
              <a:rPr sz="1463" b="1">
                <a:solidFill>
                  <a:srgbClr val="007020"/>
                </a:solidFill>
                <a:latin typeface="Courier"/>
              </a:rPr>
              <a:t>&lt;div</a:t>
            </a:r>
            <a:r>
              <a:rPr sz="1463">
                <a:solidFill>
                  <a:srgbClr val="007020"/>
                </a:solidFill>
                <a:latin typeface="Courier"/>
              </a:rPr>
              <a:t> id=</a:t>
            </a:r>
            <a:r>
              <a:rPr sz="1463">
                <a:solidFill>
                  <a:srgbClr val="4070A0"/>
                </a:solidFill>
                <a:latin typeface="Courier"/>
              </a:rPr>
              <a:t>'graphics'</a:t>
            </a:r>
            <a:r>
              <a:rPr sz="1463" b="1">
                <a:solidFill>
                  <a:srgbClr val="007020"/>
                </a:solidFill>
                <a:latin typeface="Courier"/>
              </a:rPr>
              <a:t>&gt;&lt;/div&gt;</a:t>
            </a:r>
            <a:br/>
            <a:r>
              <a:rPr sz="1463" i="1">
                <a:solidFill>
                  <a:srgbClr val="60A0B0"/>
                </a:solidFill>
                <a:latin typeface="Courier"/>
              </a:rPr>
              <a:t>&lt;!-- include LibXOR library --&gt;</a:t>
            </a:r>
            <a:br/>
            <a:r>
              <a:rPr sz="1463" b="1">
                <a:solidFill>
                  <a:srgbClr val="007020"/>
                </a:solidFill>
                <a:latin typeface="Courier"/>
              </a:rPr>
              <a:t>&lt;script</a:t>
            </a:r>
            <a:r>
              <a:rPr sz="1463">
                <a:solidFill>
                  <a:srgbClr val="007020"/>
                </a:solidFill>
                <a:latin typeface="Courier"/>
              </a:rPr>
              <a:t> src=</a:t>
            </a:r>
            <a:r>
              <a:rPr sz="1463">
                <a:solidFill>
                  <a:srgbClr val="4070A0"/>
                </a:solidFill>
                <a:latin typeface="Courier"/>
              </a:rPr>
              <a:t>"LibXORv0.js"</a:t>
            </a:r>
            <a:r>
              <a:rPr sz="1463" b="1">
                <a:solidFill>
                  <a:srgbClr val="007020"/>
                </a:solidFill>
                <a:latin typeface="Courier"/>
              </a:rPr>
              <a:t>&gt;&lt;/script&gt;</a:t>
            </a:r>
            <a:br/>
            <a:r>
              <a:rPr sz="1463" b="1">
                <a:solidFill>
                  <a:srgbClr val="007020"/>
                </a:solidFill>
                <a:latin typeface="Courier"/>
              </a:rPr>
              <a:t>&lt;script&gt;</a:t>
            </a:r>
            <a:br/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vshader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70A0"/>
                </a:solidFill>
                <a:latin typeface="Courier"/>
              </a:rPr>
              <a:t>`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mat4 uProjectionMatrix;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mat4 uCameraMatrix;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mat4 uWorldMatrix;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attribute vec3 aPosition;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attribute vec3 aNormal;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attribute vec3 aTexcoord;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attribute vec4 aColor;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// These MUST match the fragment shader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vec4 vPosition;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vec3 vNormal;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vec3 vTexcoord;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vec4 vColor;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void main() {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vNormal = uWorldMatrix * vec4(aPosition, 0.0);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vColor = aColor;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vTexcoord = aTexcoord;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vPosition = uWorldMatrix * vec4(aPosition, 1.0);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gl_Position = ProjectionMatrix * CameraMatrix * vPosition;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}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`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fshader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70A0"/>
                </a:solidFill>
                <a:latin typeface="Courier"/>
              </a:rPr>
              <a:t>`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sampler2D map_kd;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sampler2D map_ks;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sampler2D map_normal;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float map_kd_mix;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float map_ks_mix;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float map_normal_mix;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vec3 kd;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vec3 ks;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uniform vec3 sunDirTo;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uniform vec3 sunE0;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// These MUST match the vertex shader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vec4 vPosition;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vec3 vNormal;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vec3 vTexcoord;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varying vec4 vColor;</a:t>
            </a:r>
            <a:br/>
            <a:br/>
            <a:r>
              <a:rPr sz="1463">
                <a:solidFill>
                  <a:srgbClr val="4070A0"/>
                </a:solidFill>
                <a:latin typeface="Courier"/>
              </a:rPr>
              <a:t>void main() {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// set to white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    gl_FragColor = vec4(1.0);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}</a:t>
            </a:r>
            <a:br/>
            <a:r>
              <a:rPr sz="1463">
                <a:solidFill>
                  <a:srgbClr val="4070A0"/>
                </a:solidFill>
                <a:latin typeface="Courier"/>
              </a:rPr>
              <a:t>`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463" b="1">
                <a:solidFill>
                  <a:srgbClr val="007020"/>
                </a:solidFill>
                <a:latin typeface="Courier"/>
              </a:rPr>
              <a:t>class</a:t>
            </a:r>
            <a:r>
              <a:rPr sz="1463">
                <a:latin typeface="Courier"/>
              </a:rPr>
              <a:t> App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constructor</a:t>
            </a:r>
            <a:r>
              <a:rPr sz="1463">
                <a:latin typeface="Courier"/>
              </a:rPr>
              <a:t>()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Set the id of the containing DIV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 b="1">
                <a:solidFill>
                  <a:srgbClr val="007020"/>
                </a:solidFill>
                <a:latin typeface="Courier"/>
              </a:rPr>
              <a:t>new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7D9029"/>
                </a:solidFill>
                <a:latin typeface="Courier"/>
              </a:rPr>
              <a:t>LibXOR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'graphics'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start</a:t>
            </a:r>
            <a:r>
              <a:rPr sz="1463">
                <a:latin typeface="Courier"/>
              </a:rPr>
              <a:t>()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mainloop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init</a:t>
            </a:r>
            <a:r>
              <a:rPr sz="1463">
                <a:latin typeface="Courier"/>
              </a:rPr>
              <a:t>()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xor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xor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gl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gl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463">
                <a:latin typeface="Courier"/>
              </a:rPr>
              <a:t>    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Initialize the graphics system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graphics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setVideoMode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576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384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463">
                <a:latin typeface="Courier"/>
              </a:rPr>
              <a:t>    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create shader program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rc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renderconfigs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create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'default'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compile</a:t>
            </a:r>
            <a:r>
              <a:rPr sz="1463">
                <a:latin typeface="Courier"/>
              </a:rPr>
              <a:t>(vshader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fshader)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depthTest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gl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LESS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enableDepthTest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 b="1">
                <a:solidFill>
                  <a:srgbClr val="007020"/>
                </a:solidFill>
                <a:latin typeface="Courier"/>
              </a:rPr>
              <a:t>true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renderconfigs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load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'raytracer'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70A0"/>
                </a:solidFill>
                <a:latin typeface="Courier"/>
              </a:rPr>
              <a:t>'raytracer.vert'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70A0"/>
                </a:solidFill>
                <a:latin typeface="Courier"/>
              </a:rPr>
              <a:t>'raytracer.frag'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rect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meshes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create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'rect'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begin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19177C"/>
                </a:solidFill>
                <a:latin typeface="Courier"/>
              </a:rPr>
              <a:t>gl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TRIANGLE_FAN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normal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color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texcoord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vertex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texcoord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vertex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texcoord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vertex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texcoord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rect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vertex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update</a:t>
            </a:r>
            <a:r>
              <a:rPr sz="1463">
                <a:latin typeface="Courier"/>
              </a:rPr>
              <a:t>(timeInSeconds)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update state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render</a:t>
            </a:r>
            <a:r>
              <a:rPr sz="1463">
                <a:latin typeface="Courier"/>
              </a:rPr>
              <a:t>()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graphics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clear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scene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scenes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get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'default'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scene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projectionMatrix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Matrix4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makePerspective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45.0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graphics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aspectRatio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1.0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100.0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scene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cameraMatrix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Matrix4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makeOrbit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A070"/>
                </a:solidFill>
                <a:latin typeface="Courier"/>
              </a:rPr>
              <a:t>45.0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45.0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5.0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rc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renderconfigs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use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'default'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'ProjectionMatrix'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scene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projectionMatrix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'CameraMatrix'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scene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cameraMatrix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rc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uniformMatrix4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'WorldMatrix'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19177C"/>
                </a:solidFill>
                <a:latin typeface="Courier"/>
              </a:rPr>
              <a:t>Matrix4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makeRotation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t1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latin typeface="Courier"/>
              </a:rPr>
              <a:t>))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meshes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render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4070A0"/>
                </a:solidFill>
                <a:latin typeface="Courier"/>
              </a:rPr>
              <a:t>'rect'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19177C"/>
                </a:solidFill>
                <a:latin typeface="Courier"/>
              </a:rPr>
              <a:t>renderconfigs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use</a:t>
            </a:r>
            <a:r>
              <a:rPr sz="1463">
                <a:latin typeface="Courier"/>
              </a:rPr>
              <a:t>(</a:t>
            </a:r>
            <a:r>
              <a:rPr sz="1463" b="1">
                <a:solidFill>
                  <a:srgbClr val="007020"/>
                </a:solidFill>
                <a:latin typeface="Courier"/>
              </a:rPr>
              <a:t>null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mainloop</a:t>
            </a:r>
            <a:r>
              <a:rPr sz="1463">
                <a:latin typeface="Courier"/>
              </a:rPr>
              <a:t>()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self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19177C"/>
                </a:solidFill>
                <a:latin typeface="Courier"/>
              </a:rPr>
              <a:t>window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requestAnimationFrame</a:t>
            </a:r>
            <a:r>
              <a:rPr sz="1463">
                <a:latin typeface="Courier"/>
              </a:rPr>
              <a:t>((t) </a:t>
            </a:r>
            <a:r>
              <a:rPr sz="1463">
                <a:solidFill>
                  <a:srgbClr val="666666"/>
                </a:solidFill>
                <a:latin typeface="Courier"/>
              </a:rPr>
              <a:t>=&gt;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    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startFrame</a:t>
            </a:r>
            <a:r>
              <a:rPr sz="1463">
                <a:latin typeface="Courier"/>
              </a:rPr>
              <a:t>(t)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    </a:t>
            </a:r>
            <a:r>
              <a:rPr sz="1463">
                <a:solidFill>
                  <a:srgbClr val="19177C"/>
                </a:solidFill>
                <a:latin typeface="Courier"/>
              </a:rPr>
              <a:t>self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update</a:t>
            </a:r>
            <a:r>
              <a:rPr sz="1463">
                <a:latin typeface="Courier"/>
              </a:rPr>
              <a:t>(</a:t>
            </a:r>
            <a:r>
              <a:rPr sz="1463">
                <a:solidFill>
                  <a:srgbClr val="19177C"/>
                </a:solidFill>
                <a:latin typeface="Courier"/>
              </a:rPr>
              <a:t>xor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deltaTime</a:t>
            </a:r>
            <a:r>
              <a:rPr sz="1463">
                <a:latin typeface="Courier"/>
              </a:rPr>
              <a:t>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    </a:t>
            </a:r>
            <a:r>
              <a:rPr sz="1463">
                <a:solidFill>
                  <a:srgbClr val="19177C"/>
                </a:solidFill>
                <a:latin typeface="Courier"/>
              </a:rPr>
              <a:t>self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render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    </a:t>
            </a:r>
            <a:r>
              <a:rPr sz="1463">
                <a:solidFill>
                  <a:srgbClr val="19177C"/>
                </a:solidFill>
                <a:latin typeface="Courier"/>
              </a:rPr>
              <a:t>self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mainloop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r>
              <a:rPr sz="1463">
                <a:latin typeface="Courier"/>
              </a:rPr>
              <a:t>)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sz="1463" b="1">
                <a:solidFill>
                  <a:srgbClr val="007020"/>
                </a:solidFill>
                <a:latin typeface="Courier"/>
              </a:rPr>
              <a:t>let</a:t>
            </a:r>
            <a:r>
              <a:rPr sz="1463">
                <a:latin typeface="Courier"/>
              </a:rPr>
              <a:t> app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</a:t>
            </a:r>
            <a:r>
              <a:rPr sz="1463" b="1">
                <a:solidFill>
                  <a:srgbClr val="007020"/>
                </a:solidFill>
                <a:latin typeface="Courier"/>
              </a:rPr>
              <a:t>new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7D9029"/>
                </a:solidFill>
                <a:latin typeface="Courier"/>
              </a:rPr>
              <a:t>App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solidFill>
                  <a:srgbClr val="19177C"/>
                </a:solidFill>
                <a:latin typeface="Courier"/>
              </a:rPr>
              <a:t>app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init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solidFill>
                  <a:srgbClr val="19177C"/>
                </a:solidFill>
                <a:latin typeface="Courier"/>
              </a:rPr>
              <a:t>app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start</a:t>
            </a:r>
            <a:r>
              <a:rPr sz="1463">
                <a:latin typeface="Courier"/>
              </a:rPr>
              <a:t>()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 b="1">
                <a:solidFill>
                  <a:srgbClr val="007020"/>
                </a:solidFill>
                <a:latin typeface="Courier"/>
              </a:rPr>
              <a:t>&lt;/script&gt;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Vectors</a:t>
            </a:r>
          </a:p>
          <a:p>
            <a:pPr lvl="1"/>
            <a:r>
              <a:rPr dirty="0"/>
              <a:t>Matrices</a:t>
            </a:r>
          </a:p>
          <a:p>
            <a:pPr lvl="1"/>
            <a:r>
              <a:rPr dirty="0"/>
              <a:t>Transformations</a:t>
            </a:r>
          </a:p>
          <a:p>
            <a:pPr lvl="1"/>
            <a:r>
              <a:rPr dirty="0"/>
              <a:t>WebGL Pipeline</a:t>
            </a:r>
          </a:p>
          <a:p>
            <a:pPr lvl="1"/>
            <a:r>
              <a:rPr dirty="0"/>
              <a:t>WebGL Shaders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2032100"/>
            <a:ext cx="8543925" cy="2317849"/>
          </a:xfrm>
        </p:spPr>
        <p:txBody>
          <a:bodyPr/>
          <a:lstStyle/>
          <a:p>
            <a:r>
              <a:t>Vectors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41CE0-624E-457B-8C77-72DD8E71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and Magnitude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C251B-10D8-41A3-AF05-F30D82CE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3D Direction</a:t>
            </a:r>
          </a:p>
          <a:p>
            <a:r>
              <a:rPr lang="en-US" dirty="0"/>
              <a:t>3D Position?</a:t>
            </a:r>
          </a:p>
        </p:txBody>
      </p:sp>
    </p:spTree>
    <p:extLst>
      <p:ext uri="{BB962C8B-B14F-4D97-AF65-F5344CB8AC3E}">
        <p14:creationId xmlns:p14="http://schemas.microsoft.com/office/powerpoint/2010/main" val="4280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1875" indent="0">
              <a:buNone/>
            </a:pPr>
            <a:r>
              <a:rPr sz="1463" b="1">
                <a:solidFill>
                  <a:srgbClr val="007020"/>
                </a:solidFill>
                <a:latin typeface="Courier"/>
              </a:rPr>
              <a:t>class</a:t>
            </a:r>
            <a:r>
              <a:rPr sz="1463">
                <a:latin typeface="Courier"/>
              </a:rPr>
              <a:t> Vector3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constructor</a:t>
            </a:r>
            <a:r>
              <a:rPr sz="1463">
                <a:latin typeface="Courier"/>
              </a:rPr>
              <a:t>(x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y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z)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x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x </a:t>
            </a:r>
            <a:r>
              <a:rPr sz="1463">
                <a:solidFill>
                  <a:srgbClr val="666666"/>
                </a:solidFill>
                <a:latin typeface="Courier"/>
              </a:rPr>
              <a:t>||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y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y </a:t>
            </a:r>
            <a:r>
              <a:rPr sz="1463">
                <a:solidFill>
                  <a:srgbClr val="666666"/>
                </a:solidFill>
                <a:latin typeface="Courier"/>
              </a:rPr>
              <a:t>||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    </a:t>
            </a:r>
            <a:r>
              <a:rPr sz="1463" b="1">
                <a:solidFill>
                  <a:srgbClr val="007020"/>
                </a:solidFill>
                <a:latin typeface="Courier"/>
              </a:rPr>
              <a:t>this</a:t>
            </a:r>
            <a:r>
              <a:rPr sz="1463">
                <a:latin typeface="Courier"/>
              </a:rPr>
              <a:t>.</a:t>
            </a:r>
            <a:r>
              <a:rPr sz="1463">
                <a:solidFill>
                  <a:srgbClr val="7D9029"/>
                </a:solidFill>
                <a:latin typeface="Courier"/>
              </a:rPr>
              <a:t>z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666666"/>
                </a:solidFill>
                <a:latin typeface="Courier"/>
              </a:rPr>
              <a:t>=</a:t>
            </a:r>
            <a:r>
              <a:rPr sz="1463">
                <a:latin typeface="Courier"/>
              </a:rPr>
              <a:t> z </a:t>
            </a:r>
            <a:r>
              <a:rPr sz="1463">
                <a:solidFill>
                  <a:srgbClr val="666666"/>
                </a:solidFill>
                <a:latin typeface="Courier"/>
              </a:rPr>
              <a:t>||</a:t>
            </a:r>
            <a:r>
              <a:rPr sz="1463">
                <a:latin typeface="Courier"/>
              </a:rPr>
              <a:t> </a:t>
            </a:r>
            <a:r>
              <a:rPr sz="1463">
                <a:solidFill>
                  <a:srgbClr val="40A070"/>
                </a:solidFill>
                <a:latin typeface="Courier"/>
              </a:rPr>
              <a:t>0</a:t>
            </a:r>
            <a:r>
              <a:rPr sz="1463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463">
                <a:latin typeface="Courier"/>
              </a:rPr>
              <a:t>let a = new Vector3()</a:t>
            </a:r>
          </a:p>
          <a:p>
            <a:pPr lvl="1"/>
            <a:r>
              <a:rPr sz="1463">
                <a:latin typeface="Courier"/>
              </a:rPr>
              <a:t>let b = Vector3.make(x, y, z)</a:t>
            </a:r>
          </a:p>
          <a:p>
            <a:pPr lvl="1"/>
            <a:r>
              <a:rPr sz="1463">
                <a:latin typeface="Courier"/>
              </a:rPr>
              <a:t>a.add(b)</a:t>
            </a:r>
          </a:p>
          <a:p>
            <a:pPr lvl="1"/>
            <a:r>
              <a:rPr sz="1463">
                <a:latin typeface="Courier"/>
              </a:rPr>
              <a:t>a.sub(b)</a:t>
            </a:r>
          </a:p>
          <a:p>
            <a:pPr lvl="1"/>
            <a:r>
              <a:rPr sz="1463">
                <a:latin typeface="Courier"/>
              </a:rPr>
              <a:t>a.negate()</a:t>
            </a:r>
          </a:p>
          <a:p>
            <a:pPr lvl="1"/>
            <a:r>
              <a:rPr sz="1463">
                <a:latin typeface="Courier"/>
              </a:rPr>
              <a:t>a.compMul(b)</a:t>
            </a:r>
          </a:p>
          <a:p>
            <a:pPr lvl="1"/>
            <a:r>
              <a:rPr sz="1463">
                <a:latin typeface="Courier"/>
              </a:rPr>
              <a:t>a.compDiv(b)</a:t>
            </a:r>
          </a:p>
          <a:p>
            <a:pPr lvl="1"/>
            <a:r>
              <a:rPr sz="1463">
                <a:latin typeface="Courier"/>
              </a:rPr>
              <a:t>a.scale(scalar)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463">
                <a:latin typeface="Courier"/>
              </a:rPr>
              <a:t>a.dot(b);</a:t>
            </a:r>
          </a:p>
          <a:p>
            <a:pPr lvl="1"/>
            <a:r>
              <a:rPr sz="1463">
                <a:latin typeface="Courier"/>
              </a:rPr>
              <a:t>a.cross(b);</a:t>
            </a:r>
          </a:p>
          <a:p>
            <a:pPr lvl="1"/>
            <a:r>
              <a:rPr sz="1463">
                <a:latin typeface="Courier"/>
              </a:rPr>
              <a:t>a.length();</a:t>
            </a:r>
          </a:p>
          <a:p>
            <a:pPr lvl="1"/>
            <a:r>
              <a:rPr sz="1463">
                <a:latin typeface="Courier"/>
              </a:rPr>
              <a:t>a.norm();</a:t>
            </a:r>
          </a:p>
          <a:p>
            <a:pPr lvl="1"/>
            <a:r>
              <a:rPr sz="1463">
                <a:latin typeface="Courier"/>
              </a:rPr>
              <a:t>a.asArray();</a:t>
            </a:r>
            <a:r>
              <a:t> returns </a:t>
            </a:r>
            <a:r>
              <a:rPr sz="1463">
                <a:latin typeface="Courier"/>
              </a:rPr>
              <a:t>Float32Array</a:t>
            </a:r>
          </a:p>
          <a:p>
            <a:pPr lvl="1"/>
            <a:r>
              <a:rPr sz="1463">
                <a:latin typeface="Courier"/>
              </a:rPr>
              <a:t>Vector3.make(x, y, z)</a:t>
            </a:r>
          </a:p>
          <a:p>
            <a:pPr lvl="1"/>
            <a:r>
              <a:rPr sz="1463">
                <a:latin typeface="Courier"/>
              </a:rPr>
              <a:t>Vector3.makeUnit(x, y, z)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2032100"/>
            <a:ext cx="8543925" cy="2317849"/>
          </a:xfrm>
        </p:spPr>
        <p:txBody>
          <a:bodyPr/>
          <a:lstStyle/>
          <a:p>
            <a:r>
              <a:t>Matrices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1875" indent="0">
              <a:buNone/>
            </a:pPr>
            <a:r>
              <a:rPr sz="1463" b="1">
                <a:solidFill>
                  <a:srgbClr val="007020"/>
                </a:solidFill>
                <a:latin typeface="Courier"/>
              </a:rPr>
              <a:t>class</a:t>
            </a:r>
            <a:r>
              <a:rPr sz="1463">
                <a:latin typeface="Courier"/>
              </a:rPr>
              <a:t> Matrix4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sz="1463">
                <a:latin typeface="Courier"/>
              </a:rPr>
              <a:t>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data is column major</a:t>
            </a:r>
            <a:br/>
            <a:r>
              <a:rPr sz="1463">
                <a:latin typeface="Courier"/>
              </a:rPr>
              <a:t>    </a:t>
            </a:r>
            <a:r>
              <a:rPr sz="1463" i="1">
                <a:solidFill>
                  <a:srgbClr val="60A0B0"/>
                </a:solidFill>
                <a:latin typeface="Courier"/>
              </a:rPr>
              <a:t>// members are m{row}{col}</a:t>
            </a:r>
            <a:br/>
            <a:r>
              <a:rPr sz="1463">
                <a:latin typeface="Courier"/>
              </a:rPr>
              <a:t>    </a:t>
            </a:r>
            <a:r>
              <a:rPr sz="1463">
                <a:solidFill>
                  <a:srgbClr val="7D9029"/>
                </a:solidFill>
                <a:latin typeface="Courier"/>
              </a:rPr>
              <a:t>constructor</a:t>
            </a:r>
            <a:r>
              <a:rPr sz="1463">
                <a:latin typeface="Courier"/>
              </a:rPr>
              <a:t>(</a:t>
            </a:r>
            <a:br/>
            <a:r>
              <a:rPr sz="1463">
                <a:latin typeface="Courier"/>
              </a:rPr>
              <a:t>        m11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m21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m31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m41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463">
                <a:latin typeface="Courier"/>
              </a:rPr>
              <a:t>        m12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m22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m32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m42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463">
                <a:latin typeface="Courier"/>
              </a:rPr>
              <a:t>        m13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m23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m33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m43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 sz="1463">
                <a:latin typeface="Courier"/>
              </a:rPr>
              <a:t>        m14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m24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m34</a:t>
            </a:r>
            <a:r>
              <a:rPr sz="1463">
                <a:solidFill>
                  <a:srgbClr val="666666"/>
                </a:solidFill>
                <a:latin typeface="Courier"/>
              </a:rPr>
              <a:t>,</a:t>
            </a:r>
            <a:r>
              <a:rPr sz="1463">
                <a:latin typeface="Courier"/>
              </a:rPr>
              <a:t> m44</a:t>
            </a:r>
            <a:br/>
            <a:r>
              <a:rPr sz="1463">
                <a:latin typeface="Courier"/>
              </a:rPr>
              <a:t>    ) </a:t>
            </a:r>
            <a:r>
              <a:rPr sz="1463">
                <a:solidFill>
                  <a:srgbClr val="666666"/>
                </a:solidFill>
                <a:latin typeface="Courier"/>
              </a:rPr>
              <a:t>{</a:t>
            </a:r>
            <a:r>
              <a:rPr sz="1463">
                <a:latin typeface="Courier"/>
              </a:rPr>
              <a:t> </a:t>
            </a:r>
            <a:r>
              <a:rPr sz="1463" i="1">
                <a:solidFill>
                  <a:srgbClr val="60A0B0"/>
                </a:solidFill>
                <a:latin typeface="Courier"/>
              </a:rPr>
              <a:t>// set members to Identity matrix}</a:t>
            </a:r>
            <a:br/>
            <a:r>
              <a:rPr sz="1463"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n's Colors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F0"/>
      </a:accent5>
      <a:accent6>
        <a:srgbClr val="7030A0"/>
      </a:accent6>
      <a:hlink>
        <a:srgbClr val="C00000"/>
      </a:hlink>
      <a:folHlink>
        <a:srgbClr val="954F72"/>
      </a:folHlink>
    </a:clrScheme>
    <a:fontScheme name="URW Geometric">
      <a:majorFont>
        <a:latin typeface="URW Geometric"/>
        <a:ea typeface=""/>
        <a:cs typeface=""/>
      </a:majorFont>
      <a:minorFont>
        <a:latin typeface="URW Geometr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468</Words>
  <Application>Microsoft Office PowerPoint</Application>
  <PresentationFormat>A4 Paper (210x297 mm)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</vt:lpstr>
      <vt:lpstr>URW Geometric</vt:lpstr>
      <vt:lpstr>Office Theme</vt:lpstr>
      <vt:lpstr>Computer Graphics Crash Course</vt:lpstr>
      <vt:lpstr>Overview</vt:lpstr>
      <vt:lpstr>Vectors</vt:lpstr>
      <vt:lpstr>Direction and Magnitude</vt:lpstr>
      <vt:lpstr>Data Layout</vt:lpstr>
      <vt:lpstr>Common Operations</vt:lpstr>
      <vt:lpstr>Vector Operations</vt:lpstr>
      <vt:lpstr>Matrices</vt:lpstr>
      <vt:lpstr>Data Layout</vt:lpstr>
      <vt:lpstr>Common Operations</vt:lpstr>
      <vt:lpstr>Operations</vt:lpstr>
      <vt:lpstr>Interactions with Vector3</vt:lpstr>
      <vt:lpstr>Transformations</vt:lpstr>
      <vt:lpstr>Matrix4 Transformations</vt:lpstr>
      <vt:lpstr>WebGL Pipeline</vt:lpstr>
      <vt:lpstr>WebGL Shaders</vt:lpstr>
      <vt:lpstr>Graphics with the LibXOR Library</vt:lpstr>
      <vt:lpstr>Using the LibXOR Library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13</TotalTime>
  <Words>26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URW Geometric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cp:lastModifiedBy>Jonathan Metzgar</cp:lastModifiedBy>
  <cp:revision>2</cp:revision>
  <dcterms:created xsi:type="dcterms:W3CDTF">2019-01-19T08:21:51Z</dcterms:created>
  <dcterms:modified xsi:type="dcterms:W3CDTF">2019-01-19T20:42:05Z</dcterms:modified>
</cp:coreProperties>
</file>