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ites.fas.harvard.edu/~cs278/papers/pmap.pdf" TargetMode="External" /><Relationship Id="rId3" Type="http://schemas.openxmlformats.org/officeDocument/2006/relationships/hyperlink" Target="http://www.cs.virginia.edu/~jdl/bib/envmap/representation/ramamoorthi01.pdf" TargetMode="External" /><Relationship Id="rId4" Type="http://schemas.openxmlformats.org/officeDocument/2006/relationships/hyperlink" Target="http://cseweb.ucsd.edu/~ravir/6998/papers/p527-sloan.pdf" TargetMode="External" /><Relationship Id="rId5" Type="http://schemas.openxmlformats.org/officeDocument/2006/relationships/hyperlink" Target="http://silviojemma.com/public/papers/lighting/spherical-harmonic-lighting.pdf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cs.drexel.edu/~david/Classes/CS586/Papers/p343-whitted.pdf" TargetMode="External" /><Relationship Id="rId3" Type="http://schemas.openxmlformats.org/officeDocument/2006/relationships/hyperlink" Target="https://inst.cs.berkeley.edu/~cs283/sp13/lectures/cookpaper.pdf" TargetMode="External" /><Relationship Id="rId4" Type="http://schemas.openxmlformats.org/officeDocument/2006/relationships/hyperlink" Target="http://www.cse.chalmers.se/edu/year/2016/course/TDA361/rend_eq.pdf" TargetMode="External" /><Relationship Id="rId5" Type="http://schemas.openxmlformats.org/officeDocument/2006/relationships/hyperlink" Target="https://dl.acm.org/citation.cfm?id=74363" TargetMode="External" /><Relationship Id="rId6" Type="http://schemas.openxmlformats.org/officeDocument/2006/relationships/hyperlink" Target="http://citeseerx.ist.psu.edu/viewdoc/download?doi=10.1.1.87.339&amp;rep=rep1&amp;type=pdf" TargetMode="External" /><Relationship Id="rId7" Type="http://schemas.openxmlformats.org/officeDocument/2006/relationships/hyperlink" Target="http://cseweb.ucsd.edu/~viscomp/classes/cse274/fa18/readings/distribution.pdf" TargetMode="External" /><Relationship Id="rId8" Type="http://schemas.openxmlformats.org/officeDocument/2006/relationships/hyperlink" Target="http://papers.cumincad.org/data/works/att/186e.content.pdf" TargetMode="External" /><Relationship Id="rId9" Type="http://schemas.openxmlformats.org/officeDocument/2006/relationships/hyperlink" Target="http://sites.fas.harvard.edu/~cs278/papers/veach.pdf" TargetMode="External" /><Relationship Id="rId10" Type="http://schemas.openxmlformats.org/officeDocument/2006/relationships/hyperlink" Target="https://www.researchgate.net/profile/Henry_Moreton/publication/220720178_A_User-Programmable_Vertex_Engine/links/00463533c5fff145d7000000.pdf" TargetMode="External" /><Relationship Id="rId11" Type="http://schemas.openxmlformats.org/officeDocument/2006/relationships/hyperlink" Target="http://citeseerx.ist.psu.edu/viewdoc/download?doi=10.1.1.84.4862&amp;rep=rep1&amp;type=pdf" TargetMode="External" /><Relationship Id="rId12" Type="http://schemas.openxmlformats.org/officeDocument/2006/relationships/hyperlink" Target="https://hal.inria.fr/hal-01024289/document" TargetMode="External" /><Relationship Id="rId13" Type="http://schemas.openxmlformats.org/officeDocument/2006/relationships/hyperlink" Target="http://citeseerx.ist.psu.edu/viewdoc/download?doi=10.1.1.370.9449&amp;rep=rep1&amp;type=pdf" TargetMode="External" /><Relationship Id="rId14" Type="http://schemas.openxmlformats.org/officeDocument/2006/relationships/hyperlink" Target="https://cs.dartmouth.edu/~wjarosz/publications/jarosz08radiance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Illumination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Spherical</a:t>
            </a:r>
            <a:r>
              <a:rPr/>
              <a:t> </a:t>
            </a:r>
            <a:r>
              <a:rPr/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 set of orthogonal functions on the sphere</a:t>
                </a:r>
              </a:p>
              <a:p>
                <a:pPr lvl="1"/>
                <a:r>
                  <a:rPr/>
                  <a:t>This is an excellent way to represent low-frequency environment maps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</m:oMath>
                </a14:m>
                <a:r>
                  <a:rPr/>
                  <a:t> is Laplace’s spherical harmonics</a:t>
                </a:r>
              </a:p>
              <a:p>
                <a:pPr lvl="1"/>
                <a:r>
                  <a:rPr/>
                  <a:t>Approximating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</m:oMath>
                </a14:m>
              </a:p>
              <a:p>
                <a:pPr lvl="2"/>
                <a:r>
                  <a:rPr/>
                  <a:t>degree </a:t>
                </a:r>
                <a14:m>
                  <m:oMath xmlns:m="http://schemas.openxmlformats.org/officeDocument/2006/math">
                    <m:r>
                      <m:t>ℓ</m:t>
                    </m:r>
                  </m:oMath>
                </a14:m>
                <a:r>
                  <a:rPr/>
                  <a:t> and order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r>
                      <m:t>ℓ</m:t>
                    </m:r>
                    <m:r>
                      <m:t>(</m:t>
                    </m:r>
                    <m:r>
                      <m:t>ℓ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</m:oMath>
                </a14:m>
                <a:r>
                  <a:rPr/>
                  <a:t> coefficients (e.g. 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=</m:t>
                    </m:r>
                    <m:r>
                      <m:t>N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m</m:t>
                        </m:r>
                        <m:r>
                          <m:t>φ</m:t>
                        </m:r>
                      </m:sup>
                    </m:sSup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∫</m:t>
                    </m:r>
                    <m:r>
                      <m:t>f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 </m:t>
                    </m:r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∼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ℓ</m:t>
                        </m:r>
                        <m: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m</m:t>
                            </m:r>
                            <m:r>
                              <m:t>=</m:t>
                            </m:r>
                            <m:r>
                              <m:t>−</m:t>
                            </m:r>
                            <m:r>
                              <m:t>ℓ</m:t>
                            </m:r>
                          </m:sub>
                          <m:sup>
                            <m:r>
                              <m:t>ℓ</m:t>
                            </m:r>
                          </m:sup>
                          <m:e>
                            <m:sSubSup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ℓ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</m:sSubSup>
                          </m:e>
                        </m:nary>
                      </m:e>
                    </m:nary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Spherical</a:t>
            </a:r>
            <a:r>
              <a:rPr/>
              <a:t> </a:t>
            </a:r>
            <a:r>
              <a:rPr/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Notice the </a:t>
                </a:r>
                <a14:m>
                  <m:oMath xmlns:m="http://schemas.openxmlformats.org/officeDocument/2006/math">
                    <m:sSup>
                      <m:e>
                        <m:r>
                          <m:t>e</m:t>
                        </m:r>
                      </m:e>
                      <m:sup>
                        <m:r>
                          <m:t>i</m:t>
                        </m:r>
                        <m:r>
                          <m:t>m</m:t>
                        </m:r>
                        <m:r>
                          <m:t>φ</m:t>
                        </m:r>
                      </m:sup>
                    </m:sSup>
                  </m:oMath>
                </a14:m>
                <a:r>
                  <a:rPr/>
                  <a:t>: uh oh, imaginary numbers</a:t>
                </a:r>
              </a:p>
              <a:p>
                <a:pPr lvl="1"/>
                <a:r>
                  <a:rPr/>
                  <a:t>Let’s do this with real numbers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Sup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ℓ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</m:sSubSup>
                            <m:r>
                              <m:t>=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rad>
                                        <m:radPr>
                                          <m:degHide m:val="1"/>
                                        </m:radPr>
                                        <m:deg/>
                                        <m:e>
                                          <m:r>
                                            <m:t>2</m:t>
                                          </m:r>
                                        </m:e>
                                      </m:rad>
                                      <m:sSubSup>
                                        <m:e>
                                          <m: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(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φ</m:t>
                                      </m:r>
                                      <m:r>
                                        <m:t>)</m:t>
                                      </m:r>
                                      <m:sSubSup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θ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m</m:t>
                                      </m:r>
                                      <m:r>
                                        <m:t>&gt;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ad>
                                        <m:radPr>
                                          <m:degHide m:val="1"/>
                                        </m:radPr>
                                        <m:deg/>
                                        <m:e>
                                          <m:r>
                                            <m:t>2</m:t>
                                          </m:r>
                                        </m:e>
                                      </m:rad>
                                      <m:sSubSup>
                                        <m:e>
                                          <m: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m:t>sin</m:t>
                                      </m:r>
                                      <m:r>
                                        <m:t>(</m:t>
                                      </m:r>
                                      <m:r>
                                        <m:t>−</m:t>
                                      </m:r>
                                      <m:r>
                                        <m:t>m</m:t>
                                      </m:r>
                                      <m:r>
                                        <m:t>φ</m:t>
                                      </m:r>
                                      <m:r>
                                        <m:t>)</m:t>
                                      </m:r>
                                      <m:sSubSup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−</m:t>
                                          </m:r>
                                          <m:r>
                                            <m:t>m</m:t>
                                          </m:r>
                                        </m:sup>
                                      </m:sSubSup>
                                      <m: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θ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m</m:t>
                                      </m:r>
                                      <m:r>
                                        <m:t>&lt;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e>
                                          <m: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0</m:t>
                                          </m:r>
                                        </m:sup>
                                      </m:sSubSup>
                                      <m:sSubSup>
                                        <m:e>
                                          <m:r>
                                            <m:t>P</m:t>
                                          </m:r>
                                        </m:e>
                                        <m:sub>
                                          <m:r>
                                            <m:t>ℓ</m:t>
                                          </m:r>
                                        </m:sub>
                                        <m:sup>
                                          <m: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cos</m:t>
                                      </m:r>
                                      <m:r>
                                        <m:t>θ</m:t>
                                      </m:r>
                                      <m:r>
                                        <m:t>)</m:t>
                                      </m:r>
                                    </m:e>
                                    <m:e>
                                      <m:r>
                                        <m:t>m</m:t>
                                      </m:r>
                                      <m:r>
                                        <m:t>=</m:t>
                                      </m:r>
                                      <m: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sSubSup>
                              <m:e>
                                <m:r>
                                  <m:t>K</m:t>
                                </m:r>
                              </m:e>
                              <m:sub>
                                <m:r>
                                  <m:t>ℓ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</m:sSubSup>
                            <m:r>
                              <m:t>=</m:t>
                            </m:r>
                          </m:e>
                          <m:e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2</m:t>
                                    </m:r>
                                    <m:r>
                                      <m:t>ℓ</m:t>
                                    </m:r>
                                    <m:r>
                                      <m:t>+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4</m:t>
                                    </m:r>
                                    <m:r>
                                      <m:t>π</m:t>
                                    </m:r>
                                  </m:den>
                                </m:f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(</m:t>
                                    </m:r>
                                    <m:r>
                                      <m:t>l</m:t>
                                    </m:r>
                                    <m:r>
                                      <m:t>−</m:t>
                                    </m:r>
                                    <m:r>
                                      <m:t>|</m:t>
                                    </m:r>
                                    <m:r>
                                      <m:t>m</m:t>
                                    </m:r>
                                    <m:r>
                                      <m:t>|</m:t>
                                    </m:r>
                                    <m:r>
                                      <m:t>)</m:t>
                                    </m:r>
                                    <m:r>
                                      <m:t>!</m:t>
                                    </m:r>
                                  </m:num>
                                  <m:den>
                                    <m:r>
                                      <m:t>(</m:t>
                                    </m:r>
                                    <m:r>
                                      <m:t>l</m:t>
                                    </m:r>
                                    <m:r>
                                      <m:t>+</m:t>
                                    </m:r>
                                    <m:r>
                                      <m:t>|</m:t>
                                    </m:r>
                                    <m:r>
                                      <m:t>m</m:t>
                                    </m:r>
                                    <m:r>
                                      <m:t>|</m:t>
                                    </m:r>
                                    <m:r>
                                      <m:t>)</m:t>
                                    </m:r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</m:rad>
                          </m:e>
                        </m:mr>
                      </m:m>
                    </m:oMath>
                  </m:oMathPara>
                </a14:m>
              </a:p>
              <a:p>
                <a:pPr lvl="1"/>
                <a:r>
                  <a:rPr/>
                  <a:t>Spherical coordinates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["/>
                            <m:endChr m:val="]"/>
                            <m:grow/>
                          </m:dP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m:t>sin</m:t>
                                  </m:r>
                                  <m:r>
                                    <m:t>θ</m:t>
                                  </m:r>
                                  <m:r>
                                    <m:rPr>
                                      <m:sty m:val="p"/>
                                    </m:rPr>
                                    <m:t>cos</m:t>
                                  </m:r>
                                  <m:r>
                                    <m:t>φ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m:t>sin</m:t>
                                  </m:r>
                                  <m:r>
                                    <m:t>θ</m:t>
                                  </m:r>
                                  <m:r>
                                    <m:rPr>
                                      <m:sty m:val="p"/>
                                    </m:rPr>
                                    <m:t>sin</m:t>
                                  </m:r>
                                  <m:r>
                                    <m:t>φ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m:t>cos</m:t>
                                  </m:r>
                                  <m:r>
                                    <m:t>θ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t>T</m:t>
                        </m:r>
                      </m:sup>
                    </m:sSup>
                    <m:r>
                      <m:t>=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grow/>
                          </m:dP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  <m:mc>
                                    <m:mcPr>
                                      <m:mcJc m:val="center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t>x</m:t>
                                  </m:r>
                                </m:e>
                                <m:e>
                                  <m:r>
                                    <m:t>y</m:t>
                                  </m:r>
                                </m:e>
                                <m:e>
                                  <m:r>
                                    <m:t>z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t>T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How to calculate </a:t>
                </a:r>
                <a14:m>
                  <m:oMath xmlns:m="http://schemas.openxmlformats.org/officeDocument/2006/math"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</m:oMath>
                </a14:m>
                <a:r>
                  <a:rPr/>
                  <a:t>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a</m:t>
                          </m:r>
                        </m:e>
                        <m:sub>
                          <m:r>
                            <m:t>ℓ</m:t>
                          </m:r>
                        </m:sub>
                        <m:sup>
                          <m:r>
                            <m:t>m</m:t>
                          </m:r>
                        </m:sup>
                      </m:sSubSup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2</m:t>
                          </m:r>
                          <m:r>
                            <m:t>π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π</m:t>
                              </m:r>
                            </m:sup>
                            <m:e>
                              <m:r>
                                <m:t>f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φ</m:t>
                      </m:r>
                      <m:r>
                        <m:t>)</m:t>
                      </m:r>
                      <m:sSubSup>
                        <m:e>
                          <m:r>
                            <m:t>Y</m:t>
                          </m:r>
                        </m:e>
                        <m:sub>
                          <m:r>
                            <m:t>ℓ</m:t>
                          </m:r>
                        </m:sub>
                        <m:sup>
                          <m:r>
                            <m:t>m</m:t>
                          </m:r>
                        </m:sup>
                      </m:sSubSup>
                      <m:r>
                        <m:t>(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φ</m:t>
                      </m:r>
                      <m:r>
                        <m:t>)</m:t>
                      </m:r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d</m:t>
                      </m:r>
                      <m:r>
                        <m:t>φ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1"/>
                      </m:naryPr>
                      <m:sub>
                        <m:r>
                          <m:t>Ω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g</m:t>
                        </m:r>
                      </m:e>
                    </m:nary>
                    <m:r>
                      <m:t> </m:t>
                    </m:r>
                    <m:r>
                      <m:t>d</m:t>
                    </m:r>
                    <m:r>
                      <m:t>ω</m:t>
                    </m:r>
                    <m:r>
                      <m:t>≈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j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t>g</m:t>
                        </m:r>
                      </m:e>
                    </m:nary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)</m:t>
                    </m:r>
                    <m:r>
                      <m:t>w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Sup>
                      <m:e>
                        <m:r>
                          <m:t>a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r>
                          <m:t>ω</m:t>
                        </m:r>
                        <m:r>
                          <m:t>)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j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r>
                      <m:t> </m:t>
                    </m:r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θ</m:t>
                    </m:r>
                    <m:r>
                      <m:t>,</m:t>
                    </m:r>
                    <m:r>
                      <m:t>φ</m:t>
                    </m:r>
                    <m:r>
                      <m:t>)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p</m:t>
                        </m:r>
                        <m:r>
                          <m:t>(</m:t>
                        </m:r>
                        <m:r>
                          <m:t>ω</m:t>
                        </m:r>
                        <m:r>
                          <m:t>)</m:t>
                        </m:r>
                      </m:den>
                    </m:f>
                  </m:oMath>
                </a14:m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ω</m:t>
                    </m:r>
                    <m:r>
                      <m:t>)</m:t>
                    </m:r>
                  </m:oMath>
                </a14:m>
                <a:r>
                  <a:rPr/>
                  <a:t> is constant, 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π</m:t>
                    </m:r>
                  </m:oMath>
                </a14:m>
                <a:r>
                  <a:rPr/>
                  <a:t>, we can move it outside the sum</a:t>
                </a:r>
              </a:p>
              <a:p>
                <a:pPr lvl="1"/>
                <a:r>
                  <a:rPr/>
                  <a:t>Process</a:t>
                </a:r>
              </a:p>
              <a:p>
                <a:pPr lvl="2"/>
                <a:r>
                  <a:rPr/>
                  <a:t>Take high resolution environment map</a:t>
                </a:r>
              </a:p>
              <a:p>
                <a:pPr lvl="2"/>
                <a:r>
                  <a:rPr/>
                  <a:t>Pick several samples from it</a:t>
                </a:r>
              </a:p>
              <a:p>
                <a:pPr lvl="2"/>
                <a:r>
                  <a:rPr/>
                  <a:t>Create coefficients using Monte Carlo</a:t>
                </a:r>
              </a:p>
              <a:p>
                <a:pPr lvl="2"/>
                <a:r>
                  <a:rPr/>
                  <a:t>In our shader, use our coefficients to recalculate the image</a:t>
                </a:r>
              </a:p>
              <a:p>
                <a:pPr lvl="2"/>
                <a:r>
                  <a:rPr/>
                  <a:t>Now, we have band limited shading!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Illumination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Greger et al 1998 </a:t>
            </a:r>
            <a:r>
              <a:rPr>
                <a:hlinkClick r:id="rId2"/>
              </a:rPr>
              <a:t>The Irradiance Volume</a:t>
            </a:r>
          </a:p>
          <a:p>
            <a:pPr lvl="1"/>
            <a:r>
              <a:rPr/>
              <a:t>Ramamoorthi and Hanrahan 2001 </a:t>
            </a:r>
            <a:r>
              <a:rPr>
                <a:hlinkClick r:id="rId3"/>
              </a:rPr>
              <a:t>An Efficient Representation for Irradiance Environment Maps</a:t>
            </a:r>
          </a:p>
          <a:p>
            <a:pPr lvl="1"/>
            <a:r>
              <a:rPr/>
              <a:t>Sloan et al 2002 </a:t>
            </a:r>
            <a:r>
              <a:rPr>
                <a:hlinkClick r:id="rId4"/>
              </a:rPr>
              <a:t>Precomputed radiance transfer for real-time rendering in dynamic, low-frequency lighting environments</a:t>
            </a:r>
          </a:p>
          <a:p>
            <a:pPr lvl="1"/>
            <a:r>
              <a:rPr/>
              <a:t>Robin Green 2003 </a:t>
            </a:r>
            <a:r>
              <a:rPr>
                <a:hlinkClick r:id="rId5"/>
              </a:rPr>
              <a:t>Spherical Harmonic Lighting: The Gritty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SPH</a:t>
            </a:r>
          </a:p>
        </p:txBody>
      </p:sp>
      <p:pic>
        <p:nvPicPr>
          <p:cNvPr descr="images/test_gallery3_scene_GEN01_03_03_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None this week because …</a:t>
            </a:r>
          </a:p>
          <a:p>
            <a:pPr lvl="1"/>
            <a:r>
              <a:rPr/>
              <a:t>Time Reserved for Midterm Exam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Specular BRDFs</a:t>
            </a:r>
          </a:p>
          <a:p>
            <a:pPr lvl="1"/>
            <a:r>
              <a:rPr/>
              <a:t>Global Illumination</a:t>
            </a:r>
          </a:p>
          <a:p>
            <a:pPr lvl="1"/>
            <a:r>
              <a:rPr/>
              <a:t>Regular Expression Notation</a:t>
            </a:r>
          </a:p>
          <a:p>
            <a:pPr lvl="1"/>
            <a:r>
              <a:rPr/>
              <a:t>Path Tracing and Radiosity</a:t>
            </a:r>
          </a:p>
          <a:p>
            <a:pPr lvl="1"/>
            <a:r>
              <a:rPr/>
              <a:t>Global Illumination Techniques</a:t>
            </a:r>
          </a:p>
          <a:p>
            <a:pPr lvl="1"/>
            <a:r>
              <a:rPr/>
              <a:t>Spherical Harmonics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Midterm</a:t>
            </a:r>
            <a:r>
              <a:rPr/>
              <a:t> </a:t>
            </a:r>
            <a:r>
              <a:rPr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Will be posted on Thursday by 9am</a:t>
            </a:r>
          </a:p>
          <a:p>
            <a:pPr lvl="1"/>
            <a:r>
              <a:rPr/>
              <a:t>You have 48 hours to complete the exam</a:t>
            </a:r>
          </a:p>
          <a:p>
            <a:pPr lvl="1"/>
            <a:r>
              <a:rPr/>
              <a:t>It is due before 9am on Saturday morning</a:t>
            </a:r>
          </a:p>
          <a:p>
            <a:pPr lvl="1"/>
            <a:r>
              <a:rPr/>
              <a:t>Late submissions are automatically a zero, sorry</a:t>
            </a:r>
          </a:p>
          <a:p>
            <a:pPr lvl="1"/>
            <a:r>
              <a:rPr/>
              <a:t>Write your submissions in Latex by filling in the template on Overleaf</a:t>
            </a:r>
          </a:p>
          <a:p>
            <a:pPr lvl="1"/>
            <a:r>
              <a:rPr/>
              <a:t>Submit the PDF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Midterm</a:t>
            </a:r>
            <a:r>
              <a:rPr/>
              <a:t> </a:t>
            </a: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Whitted 1980 </a:t>
            </a:r>
            <a:r>
              <a:rPr>
                <a:hlinkClick r:id="rId2"/>
              </a:rPr>
              <a:t>An Improved Illumination Model for Shaded Display</a:t>
            </a:r>
          </a:p>
          <a:p>
            <a:pPr lvl="1"/>
            <a:r>
              <a:rPr/>
              <a:t>Cook and Torrance 1982 </a:t>
            </a:r>
            <a:r>
              <a:rPr>
                <a:hlinkClick r:id="rId3"/>
              </a:rPr>
              <a:t>A Reflectance Model for Computer Graphics</a:t>
            </a:r>
          </a:p>
          <a:p>
            <a:pPr lvl="1"/>
            <a:r>
              <a:rPr/>
              <a:t>Kajiya 1986 </a:t>
            </a:r>
            <a:r>
              <a:rPr>
                <a:hlinkClick r:id="rId4"/>
              </a:rPr>
              <a:t>The Rendering Equation</a:t>
            </a:r>
          </a:p>
          <a:p>
            <a:pPr lvl="1"/>
            <a:r>
              <a:rPr/>
              <a:t>Hart et al 1989 </a:t>
            </a:r>
            <a:r>
              <a:rPr>
                <a:hlinkClick r:id="rId5"/>
              </a:rPr>
              <a:t>Ray Tracing Deterministic 3-D Fractals</a:t>
            </a:r>
          </a:p>
          <a:p>
            <a:pPr lvl="1"/>
            <a:r>
              <a:rPr/>
              <a:t>John C. Hart 1996 </a:t>
            </a:r>
            <a:r>
              <a:rPr>
                <a:hlinkClick r:id="rId6"/>
              </a:rPr>
              <a:t>Sphere tracing: a geometric method for the antialiased ray tracing of implicit surfaces</a:t>
            </a:r>
          </a:p>
          <a:p>
            <a:pPr lvl="1"/>
            <a:r>
              <a:rPr/>
              <a:t>Cook et al 1984 </a:t>
            </a:r>
            <a:r>
              <a:rPr>
                <a:hlinkClick r:id="rId7"/>
              </a:rPr>
              <a:t>Distributed ray tracing</a:t>
            </a:r>
          </a:p>
          <a:p>
            <a:pPr lvl="1"/>
            <a:r>
              <a:rPr/>
              <a:t>Blinn and Newell 1976 </a:t>
            </a:r>
            <a:r>
              <a:rPr>
                <a:hlinkClick r:id="rId8"/>
              </a:rPr>
              <a:t>Texture and Reflection in Computer Generated Images</a:t>
            </a:r>
          </a:p>
          <a:p>
            <a:pPr lvl="1"/>
            <a:r>
              <a:rPr/>
              <a:t>Veach and Guibas 1995 </a:t>
            </a:r>
            <a:r>
              <a:rPr>
                <a:hlinkClick r:id="rId9"/>
              </a:rPr>
              <a:t>Optimally combining sampling techniques for Monte Carlo rendering</a:t>
            </a:r>
          </a:p>
          <a:p>
            <a:pPr lvl="1"/>
            <a:r>
              <a:rPr/>
              <a:t>Erik Lindholm et al 2001 </a:t>
            </a:r>
            <a:r>
              <a:rPr>
                <a:hlinkClick r:id="rId10"/>
              </a:rPr>
              <a:t>A User-Programmable Vertex Engine</a:t>
            </a:r>
          </a:p>
          <a:p>
            <a:pPr lvl="1"/>
            <a:r>
              <a:rPr/>
              <a:t>Heckbert 1990 </a:t>
            </a:r>
            <a:r>
              <a:rPr>
                <a:hlinkClick r:id="rId11"/>
              </a:rPr>
              <a:t>Adaptive Radiosity Textures for Bidirectional Ray Tracing</a:t>
            </a:r>
          </a:p>
          <a:p>
            <a:pPr lvl="1"/>
            <a:r>
              <a:rPr/>
              <a:t>Heitz 2014 </a:t>
            </a:r>
            <a:r>
              <a:rPr>
                <a:hlinkClick r:id="rId12"/>
              </a:rPr>
              <a:t>Understanding the Masking-Shadowing Function in Microfacet-Based BRDFs</a:t>
            </a:r>
          </a:p>
          <a:p>
            <a:pPr lvl="1"/>
            <a:r>
              <a:rPr/>
              <a:t>Hosek &amp; Wilkie 2012 </a:t>
            </a:r>
            <a:r>
              <a:rPr>
                <a:hlinkClick r:id="rId13"/>
              </a:rPr>
              <a:t>An analytic model for full spectral sky-dome radiance</a:t>
            </a:r>
          </a:p>
          <a:p>
            <a:pPr lvl="1"/>
            <a:r>
              <a:rPr/>
              <a:t>Jarosz et al 2008 </a:t>
            </a:r>
            <a:r>
              <a:rPr>
                <a:hlinkClick r:id="rId14"/>
              </a:rPr>
              <a:t>Radiance Caching for Participating Media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is eye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specular 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is diffuse interface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S</m:t>
                    </m:r>
                    <m:r>
                      <m:t>E</m:t>
                    </m:r>
                  </m:oMath>
                </a14:m>
                <a:r>
                  <a:rPr/>
                  <a:t> path is light-specular-eye path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{</m:t>
                    </m:r>
                    <m:r>
                      <m:t>S</m:t>
                    </m:r>
                    <m:r>
                      <m:t>D</m:t>
                    </m:r>
                    <m:r>
                      <m:t>}</m:t>
                    </m:r>
                    <m:r>
                      <m:t>E</m:t>
                    </m:r>
                  </m:oMath>
                </a14:m>
                <a:r>
                  <a:rPr/>
                  <a:t> path is light to a </a:t>
                </a:r>
                <a:r>
                  <a:rPr i="1"/>
                  <a:t>single</a:t>
                </a:r>
                <a:r>
                  <a:rPr/>
                  <a:t> specular/diffuse interface to eye</a:t>
                </a:r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{</m:t>
                    </m:r>
                    <m:r>
                      <m:t>S</m:t>
                    </m:r>
                    <m:r>
                      <m:t>D</m:t>
                    </m:r>
                    <m:sSup>
                      <m:e>
                        <m:r>
                          <m:t>}</m:t>
                        </m:r>
                      </m:e>
                      <m:sup>
                        <m:r>
                          <m:t>+</m:t>
                        </m:r>
                      </m:sup>
                    </m:sSup>
                    <m:r>
                      <m:t>E</m:t>
                    </m:r>
                  </m:oMath>
                </a14:m>
                <a:r>
                  <a:rPr/>
                  <a:t> path is light to </a:t>
                </a:r>
                <a:r>
                  <a:rPr i="1"/>
                  <a:t>several</a:t>
                </a:r>
                <a:r>
                  <a:rPr/>
                  <a:t> specular/diffuse interfaces to eye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Path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Radiosity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Path Tracing</a:t>
            </a:r>
          </a:p>
          <a:p>
            <a:pPr lvl="2"/>
            <a:r>
              <a:rPr/>
              <a:t>Shoot Ray. Hit.</a:t>
            </a:r>
          </a:p>
          <a:p>
            <a:pPr lvl="2"/>
            <a:r>
              <a:rPr/>
              <a:t>Shoot Ray in random direction. Hit.</a:t>
            </a:r>
          </a:p>
          <a:p>
            <a:pPr lvl="2"/>
            <a:r>
              <a:rPr/>
              <a:t>If a light, then evaluate light path</a:t>
            </a:r>
          </a:p>
          <a:p>
            <a:pPr lvl="2"/>
            <a:r>
              <a:rPr/>
              <a:t>Typically, we just average the results obtained to within a certain path depth</a:t>
            </a:r>
          </a:p>
          <a:p>
            <a:pPr lvl="1"/>
            <a:r>
              <a:rPr/>
              <a:t>Radiosity</a:t>
            </a:r>
          </a:p>
          <a:p>
            <a:pPr lvl="2"/>
            <a:r>
              <a:rPr/>
              <a:t>Divide scene into patches.</a:t>
            </a:r>
          </a:p>
          <a:p>
            <a:pPr lvl="2"/>
            <a:r>
              <a:rPr/>
              <a:t>Determine each patch’s contribution to each other</a:t>
            </a:r>
          </a:p>
          <a:p>
            <a:pPr lvl="2"/>
            <a:r>
              <a:rPr/>
              <a:t>Calculate transport of light from patch to patch</a:t>
            </a:r>
          </a:p>
          <a:p>
            <a:pPr lvl="2"/>
            <a:r>
              <a:rPr/>
              <a:t>We stop after converging on answer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Global</a:t>
            </a:r>
            <a:r>
              <a:rPr/>
              <a:t> </a:t>
            </a:r>
            <a:r>
              <a:rPr/>
              <a:t>Illumination</a:t>
            </a:r>
            <a:r>
              <a:rPr/>
              <a:t> </a:t>
            </a:r>
            <a:r>
              <a:rPr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Photon Mapping</a:t>
            </a:r>
          </a:p>
          <a:p>
            <a:pPr lvl="1"/>
            <a:r>
              <a:rPr/>
              <a:t>Bidirectional Path Tracing</a:t>
            </a:r>
          </a:p>
          <a:p>
            <a:pPr lvl="1"/>
            <a:r>
              <a:rPr/>
              <a:t>Instant Radiosity</a:t>
            </a:r>
          </a:p>
          <a:p>
            <a:pPr lvl="1"/>
            <a:r>
              <a:rPr/>
              <a:t>Voxel Cone Tracing</a:t>
            </a:r>
          </a:p>
          <a:p>
            <a:pPr lvl="1"/>
            <a:r>
              <a:rPr/>
              <a:t>Photon Mapping</a:t>
            </a:r>
          </a:p>
          <a:p>
            <a:pPr lvl="1"/>
            <a:r>
              <a:rPr/>
              <a:t>Multiple Importance Sampling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Spherical</a:t>
            </a:r>
            <a:r>
              <a:rPr/>
              <a:t> </a:t>
            </a:r>
            <a:r>
              <a:rPr/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Orthogonal vectors: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u</m:t>
                    </m:r>
                    <m:r>
                      <m:t>⋅</m:t>
                    </m:r>
                    <m:r>
                      <m:rPr>
                        <m:sty m:val="b"/>
                      </m:rPr>
                      <m:t>v</m:t>
                    </m:r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 i="1"/>
                  <a:t>Function spaces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⟨</m:t>
                    </m:r>
                    <m:r>
                      <m:t>f</m:t>
                    </m:r>
                    <m:r>
                      <m:t>,</m:t>
                    </m:r>
                    <m:r>
                      <m:t>g</m:t>
                    </m:r>
                    <m:r>
                      <m:t>⟩</m:t>
                    </m:r>
                    <m:r>
                      <m:t>=</m:t>
                    </m:r>
                    <m:r>
                      <m:t>∫</m:t>
                    </m:r>
                    <m:bar>
                      <m:barPr>
                        <m:pos m:val="top"/>
                      </m:barPr>
                      <m:e>
                        <m:r>
                          <m:t>f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e>
                    </m:bar>
                    <m:r>
                      <m:t>g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d</m:t>
                    </m:r>
                    <m:r>
                      <m:t>x</m:t>
                    </m:r>
                  </m:oMath>
                </a14:m>
              </a:p>
              <a:p>
                <a:pPr lvl="1"/>
                <a:r>
                  <a:rPr/>
                  <a:t>Orthogonal functions: </a:t>
                </a:r>
                <a14:m>
                  <m:oMath xmlns:m="http://schemas.openxmlformats.org/officeDocument/2006/math">
                    <m:r>
                      <m:t>⟨</m:t>
                    </m:r>
                    <m:r>
                      <m:t>f</m:t>
                    </m:r>
                    <m:r>
                      <m:t>,</m:t>
                    </m:r>
                    <m:r>
                      <m:t>g</m:t>
                    </m:r>
                    <m:r>
                      <m:t>⟩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≠</m:t>
                    </m:r>
                    <m:r>
                      <m:t>g</m:t>
                    </m:r>
                  </m:oMath>
                </a14:m>
              </a:p>
              <a:p>
                <a:pPr lvl="1"/>
                <a:r>
                  <a:rPr/>
                  <a:t>These can be used to approximate other functions</a:t>
                </a:r>
              </a:p>
              <a:p>
                <a:pPr lvl="1"/>
                <a:r>
                  <a:rPr/>
                  <a:t>e.g. Fourier Series</a:t>
                </a:r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π</m:t>
                        </m:r>
                      </m:sub>
                      <m:sup>
                        <m:r>
                          <m:t>π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t>d</m:t>
                    </m:r>
                    <m:r>
                      <m:t>t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π</m:t>
                        </m:r>
                      </m:sub>
                      <m:sup>
                        <m:r>
                          <m:t>π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cos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t>d</m:t>
                    </m:r>
                    <m:r>
                      <m:t>t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π</m:t>
                        </m:r>
                      </m:den>
                    </m:f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π</m:t>
                        </m:r>
                      </m:sub>
                      <m:sup>
                        <m:r>
                          <m:t>π</m:t>
                        </m:r>
                      </m:sup>
                      <m:e>
                        <m:r>
                          <m:t>f</m:t>
                        </m:r>
                      </m:e>
                    </m:nary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sin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 </m:t>
                    </m:r>
                    <m:r>
                      <m:t>d</m:t>
                    </m:r>
                    <m:r>
                      <m:t>t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r>
                      <m:t>∼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sSub>
                      <m:e>
                        <m:r>
                          <m:t>a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n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r>
                          <m:t>[</m:t>
                        </m:r>
                      </m:e>
                    </m:nary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cos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+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sin</m:t>
                    </m:r>
                    <m:r>
                      <m:t>(</m:t>
                    </m:r>
                    <m:r>
                      <m:t>n</m:t>
                    </m:r>
                    <m:r>
                      <m:t>t</m:t>
                    </m:r>
                    <m:r>
                      <m:t>)</m:t>
                    </m:r>
                    <m:r>
                      <m:t>]</m:t>
                    </m:r>
                  </m:oMath>
                </a14:m>
              </a:p>
              <a:p>
                <a:pPr lvl="1"/>
                <a:r>
                  <a:rPr/>
                  <a:t>This works for 2D functions, if only we had something for spheres…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Legendre</a:t>
            </a:r>
            <a:r>
              <a:rPr/>
              <a:t> </a:t>
            </a:r>
            <a:r>
              <a:rPr/>
              <a:t>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51675-2757-4186-87D6-120677EA8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Orthogonal function discovered by Adrien-Marie Legendre in 1782</a:t>
                </a:r>
              </a:p>
              <a:p>
                <a:pPr lvl="1"/>
                <a:r>
                  <a:rPr/>
                  <a:t>Rodrigues’ formula: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2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  <m:r>
                          <m:t>n</m:t>
                        </m:r>
                        <m:r>
                          <m:t>!</m:t>
                        </m:r>
                      </m:den>
                    </m:f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d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num>
                      <m:den>
                        <m:r>
                          <m:t>d</m:t>
                        </m:r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den>
                    </m:f>
                    <m:r>
                      <m:t>(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First few are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,</m:t>
                    </m:r>
                    <m:r>
                      <m:t>x</m:t>
                    </m:r>
                    <m:r>
                      <m:t>,</m:t>
                    </m:r>
                    <m:f>
                      <m:fPr>
                        <m:type m:val="lin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(</m:t>
                    </m:r>
                    <m:r>
                      <m:t>3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,</m:t>
                    </m:r>
                    <m:f>
                      <m:fPr>
                        <m:type m:val="lin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2</m:t>
                        </m:r>
                      </m:den>
                    </m:f>
                    <m:r>
                      <m:t>(</m:t>
                    </m:r>
                    <m:r>
                      <m:t>5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−</m:t>
                    </m:r>
                    <m:r>
                      <m:t>3</m:t>
                    </m:r>
                    <m:r>
                      <m:t>x</m:t>
                    </m:r>
                    <m:r>
                      <m:t>)</m:t>
                    </m:r>
                    <m:r>
                      <m:t>,</m:t>
                    </m:r>
                    <m:r>
                      <m:t>…</m:t>
                    </m:r>
                  </m:oMath>
                </a14:m>
              </a:p>
              <a:p>
                <a:pPr lvl="1"/>
                <a:r>
                  <a:rPr/>
                  <a:t>Recursive definition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t>(</m:t>
                    </m:r>
                    <m:r>
                      <m:t>ℓ</m:t>
                    </m:r>
                    <m:r>
                      <m:t>−</m:t>
                    </m:r>
                    <m:r>
                      <m:t>m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x</m:t>
                    </m:r>
                    <m:r>
                      <m:t>(</m:t>
                    </m:r>
                    <m:r>
                      <m:t>2</m:t>
                    </m:r>
                    <m:r>
                      <m:t>ℓ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−</m:t>
                    </m:r>
                    <m:r>
                      <m:t>(</m:t>
                    </m:r>
                    <m:r>
                      <m:t>ℓ</m:t>
                    </m:r>
                    <m:r>
                      <m:t>+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t>(</m:t>
                    </m:r>
                    <m:r>
                      <m:t>2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!</m:t>
                    </m:r>
                    <m:r>
                      <m:t>!</m:t>
                    </m:r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x</m:t>
                    </m:r>
                    <m:r>
                      <m:t>(</m:t>
                    </m:r>
                    <m:r>
                      <m:t>2</m:t>
                    </m:r>
                    <m:r>
                      <m:t>m</m:t>
                    </m:r>
                    <m:r>
                      <m:t>+</m:t>
                    </m:r>
                    <m:r>
                      <m:t>1</m:t>
                    </m:r>
                    <m:r>
                      <m:t>)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</m:oMath>
                </a14:m>
              </a:p>
              <a:p>
                <a:pPr lvl="1"/>
                <a:r>
                  <a:rPr/>
                  <a:t>Need one more step to solve Laplace’s equation in spherical coordinates</a:t>
                </a:r>
              </a:p>
              <a:p>
                <a:pPr lvl="1"/>
                <a:r>
                  <a:rPr/>
                  <a:t>Associated Legendre Polynomials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d</m:t>
                            </m:r>
                          </m:e>
                          <m:sup>
                            <m:r>
                              <m:t>m</m:t>
                            </m:r>
                          </m:sup>
                        </m:sSup>
                      </m:num>
                      <m:den>
                        <m:r>
                          <m:t>d</m:t>
                        </m:r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m</m:t>
                            </m:r>
                          </m:sup>
                        </m:sSup>
                        <m:r>
                          <m:t>(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ℓ</m:t>
                            </m:r>
                          </m:sub>
                        </m:sSub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  <m:r>
                          <m:t>)</m:t>
                        </m:r>
                      </m:den>
                    </m:f>
                  </m:oMath>
                </a14:m>
              </a:p>
              <a:p>
                <a:pPr lvl="2"/>
                <a:r>
                  <a:rPr/>
                  <a:t>Orthogonal: </a:t>
                </a:r>
                <a14:m>
                  <m:oMath xmlns:m="http://schemas.openxmlformats.org/officeDocument/2006/math">
                    <m:r>
                      <m:t>∫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2</m:t>
                        </m:r>
                        <m:r>
                          <m:t>(</m:t>
                        </m:r>
                        <m:r>
                          <m:t>ℓ</m:t>
                        </m:r>
                        <m:r>
                          <m:t>+</m:t>
                        </m:r>
                        <m:r>
                          <m:t>m</m:t>
                        </m:r>
                        <m:r>
                          <m:t>)</m:t>
                        </m:r>
                        <m:r>
                          <m:t>!</m:t>
                        </m:r>
                      </m:num>
                      <m:den>
                        <m:r>
                          <m:t>(</m:t>
                        </m:r>
                        <m:r>
                          <m:t>2</m:t>
                        </m:r>
                        <m:r>
                          <m:t>ℓ</m:t>
                        </m:r>
                        <m:r>
                          <m:t>+</m:t>
                        </m:r>
                        <m:r>
                          <m:t>1</m:t>
                        </m:r>
                        <m:r>
                          <m:t>)</m:t>
                        </m:r>
                        <m:r>
                          <m:t>(</m:t>
                        </m:r>
                        <m:r>
                          <m:t>ℓ</m:t>
                        </m:r>
                        <m:r>
                          <m:t>−</m:t>
                        </m:r>
                        <m:r>
                          <m:t>m</m:t>
                        </m:r>
                        <m:r>
                          <m:t>)</m:t>
                        </m:r>
                      </m:den>
                    </m:f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k</m:t>
                        </m:r>
                        <m:r>
                          <m:t>,</m:t>
                        </m:r>
                        <m:r>
                          <m:t>ℓ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−</m:t>
                    </m:r>
                    <m:r>
                      <m:t>m</m:t>
                    </m:r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−</m:t>
                        </m:r>
                        <m:r>
                          <m:t>m</m:t>
                        </m:r>
                      </m:sup>
                    </m:sSubSup>
                    <m:r>
                      <m:t>=</m:t>
                    </m:r>
                    <m:r>
                      <m:t>(</m:t>
                    </m:r>
                    <m:r>
                      <m:t>−</m:t>
                    </m:r>
                    <m:r>
                      <m:t>1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r>
                          <m:t>(</m:t>
                        </m:r>
                        <m:r>
                          <m:t>ℓ</m:t>
                        </m:r>
                        <m:r>
                          <m:t>−</m:t>
                        </m:r>
                        <m:r>
                          <m:t>m</m:t>
                        </m:r>
                        <m:r>
                          <m:t>)</m:t>
                        </m:r>
                        <m:r>
                          <m:t>!</m:t>
                        </m:r>
                      </m:num>
                      <m:den>
                        <m:r>
                          <m:t>(</m:t>
                        </m:r>
                        <m:r>
                          <m:t>ℓ</m:t>
                        </m:r>
                        <m:r>
                          <m:t>+</m:t>
                        </m:r>
                        <m:r>
                          <m:t>m</m:t>
                        </m:r>
                        <m:r>
                          <m:t>)</m:t>
                        </m:r>
                        <m:r>
                          <m:t>!</m:t>
                        </m:r>
                      </m:den>
                    </m:f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ℓ</m:t>
                        </m:r>
                      </m:sub>
                      <m:sup>
                        <m:r>
                          <m:t>m</m:t>
                        </m:r>
                      </m:sup>
                    </m:sSubSup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These are the tools for Spherical Harmonics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Illumination</dc:title>
  <dc:creator>CS 481/681 Computer Graphics Rendering</dc:creator>
  <cp:keywords/>
  <dcterms:created xsi:type="dcterms:W3CDTF">2019-03-26T17:11:08Z</dcterms:created>
  <dcterms:modified xsi:type="dcterms:W3CDTF">2019-03-26T17:11:08Z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