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8" r:id="rId2"/>
    <p:sldId id="259" r:id="rId3"/>
    <p:sldId id="257" r:id="rId4"/>
    <p:sldId id="260" r:id="rId5"/>
    <p:sldId id="261" r:id="rId6"/>
    <p:sldId id="262" r:id="rId7"/>
    <p:sldId id="264" r:id="rId8"/>
    <p:sldId id="263" r:id="rId9"/>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76465-9F94-3C4C-9EFB-DAD9E6A5C63C}" v="3" dt="2025-02-05T17:35:28.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58"/>
    <p:restoredTop sz="94690"/>
  </p:normalViewPr>
  <p:slideViewPr>
    <p:cSldViewPr snapToGrid="0">
      <p:cViewPr varScale="1">
        <p:scale>
          <a:sx n="151" d="100"/>
          <a:sy n="151" d="100"/>
        </p:scale>
        <p:origin x="9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6CAE6-BB64-EF41-AED4-52917FE0526C}" type="datetimeFigureOut">
              <a:rPr lang="en-US" smtClean="0"/>
              <a:t>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FEAB2-E38A-E448-B745-E7BCEA4B9710}" type="slidenum">
              <a:rPr lang="en-US" smtClean="0"/>
              <a:t>‹#›</a:t>
            </a:fld>
            <a:endParaRPr lang="en-US"/>
          </a:p>
        </p:txBody>
      </p:sp>
    </p:spTree>
    <p:extLst>
      <p:ext uri="{BB962C8B-B14F-4D97-AF65-F5344CB8AC3E}">
        <p14:creationId xmlns:p14="http://schemas.microsoft.com/office/powerpoint/2010/main" val="1095397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4E9C-BC43-42AF-8BBD-D6B7507E773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1B6A12C-0D10-C358-F80B-0A23E26E8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B7CF96A-9B19-3557-670D-B6A0E0B45B8C}"/>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5" name="Footer Placeholder 4">
            <a:extLst>
              <a:ext uri="{FF2B5EF4-FFF2-40B4-BE49-F238E27FC236}">
                <a16:creationId xmlns:a16="http://schemas.microsoft.com/office/drawing/2014/main" id="{F28D6843-F50E-E955-B6A1-9DAAC276A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25369-B468-9B16-B96D-19A18188A467}"/>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392232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780A-EB7A-023A-8C1D-EC0638A01A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8D47757-DFE2-6631-FE94-06D3B17D834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C2E2BA-0682-E0D3-0370-8B4BC084F791}"/>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5" name="Footer Placeholder 4">
            <a:extLst>
              <a:ext uri="{FF2B5EF4-FFF2-40B4-BE49-F238E27FC236}">
                <a16:creationId xmlns:a16="http://schemas.microsoft.com/office/drawing/2014/main" id="{D56AFB36-3AFB-0FB0-AC4C-58BE91141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845C4-8017-F33E-BE49-73BBCCCFFBC7}"/>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223276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8D0A0-FBAA-30B7-586D-C0483C4624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E428885-19AD-F4B7-F724-58FFD3ADBFD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3DEA2F-32F0-4DD6-09CD-AFBCC64A26E3}"/>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5" name="Footer Placeholder 4">
            <a:extLst>
              <a:ext uri="{FF2B5EF4-FFF2-40B4-BE49-F238E27FC236}">
                <a16:creationId xmlns:a16="http://schemas.microsoft.com/office/drawing/2014/main" id="{0734E943-0DF8-3739-62C5-8B9569418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36510-18DB-8DCD-4A5D-8EE5A90019F6}"/>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289764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A88A-0F5E-8C2C-153D-9D53DE1F80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58D4CCD-8EAD-9AAB-A15F-A582861607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498CB3-0119-95DA-597D-442F37F1F152}"/>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5" name="Footer Placeholder 4">
            <a:extLst>
              <a:ext uri="{FF2B5EF4-FFF2-40B4-BE49-F238E27FC236}">
                <a16:creationId xmlns:a16="http://schemas.microsoft.com/office/drawing/2014/main" id="{0A5C0C05-E3D5-CC9E-AC28-9C9D5E973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538D8-835C-A8AF-F230-52F6F9967D5D}"/>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249120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F983-45AE-6580-510E-FD89C6B904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49AE859-E2D3-45A8-0E1F-324B9C573B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0B03E7B-7433-AF5B-BB01-5C49DAC84FCD}"/>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5" name="Footer Placeholder 4">
            <a:extLst>
              <a:ext uri="{FF2B5EF4-FFF2-40B4-BE49-F238E27FC236}">
                <a16:creationId xmlns:a16="http://schemas.microsoft.com/office/drawing/2014/main" id="{9565782F-F75D-759B-C0AA-E44EA2C19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63069-C93E-492D-CF87-679AA4489D41}"/>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123152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5F79-E235-862E-4D36-75CD5E28F37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D9DFDD-A438-27D1-1BE0-2726141967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C967391-65D6-1967-A42D-8227159EBD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8EBF51-7724-1861-9E46-225EAC2E23B1}"/>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6" name="Footer Placeholder 5">
            <a:extLst>
              <a:ext uri="{FF2B5EF4-FFF2-40B4-BE49-F238E27FC236}">
                <a16:creationId xmlns:a16="http://schemas.microsoft.com/office/drawing/2014/main" id="{74C4C2E4-19AB-BA3E-51EC-1B12C543E9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D8B96-D3C0-FD5B-2DF6-35C5687FDBB0}"/>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323037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F820-0F0A-2C77-0891-935433DB6A1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1BD658-9B88-419C-32F5-31AB8AFFD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E397DF-D0A5-2A6F-FAF0-A9CF0E957B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9951E45-B1B6-1B42-593E-19DF3EFF9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26C5F1-ADE8-C194-9C46-07B5534B096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6D9A279-050A-2A31-02D5-17299F4EA80B}"/>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8" name="Footer Placeholder 7">
            <a:extLst>
              <a:ext uri="{FF2B5EF4-FFF2-40B4-BE49-F238E27FC236}">
                <a16:creationId xmlns:a16="http://schemas.microsoft.com/office/drawing/2014/main" id="{CF72F1BF-4CD8-7315-9051-7AF8F13FB2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EC6335-C1AF-1277-4B1D-0771DCABDB23}"/>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422868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B4CE-067D-4E8D-BDF0-CF52BFF880A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E878642-DB0A-D6DF-8237-74EDDB79E1ED}"/>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4" name="Footer Placeholder 3">
            <a:extLst>
              <a:ext uri="{FF2B5EF4-FFF2-40B4-BE49-F238E27FC236}">
                <a16:creationId xmlns:a16="http://schemas.microsoft.com/office/drawing/2014/main" id="{3C6D444B-9D4B-48BF-665D-426FCDAB30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9A4AB9-12E0-92BA-B690-AFF042AB0081}"/>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349758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ABDC0-560A-881F-0C5B-F1D0C373FFF6}"/>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3" name="Footer Placeholder 2">
            <a:extLst>
              <a:ext uri="{FF2B5EF4-FFF2-40B4-BE49-F238E27FC236}">
                <a16:creationId xmlns:a16="http://schemas.microsoft.com/office/drawing/2014/main" id="{C3725A61-CBBF-5A11-6A09-F8C3D28975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D7E8AC-2774-2918-AD1F-495D6F01EAB4}"/>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303795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3A07-6E5C-54BD-7991-F1CCFF9602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04FB9E9-A932-C1F7-D93D-1FAAF3AB1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7CF9747-9641-3807-BF18-5C159BE51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6E18C0-4447-3B8F-2807-456BAC06EB24}"/>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6" name="Footer Placeholder 5">
            <a:extLst>
              <a:ext uri="{FF2B5EF4-FFF2-40B4-BE49-F238E27FC236}">
                <a16:creationId xmlns:a16="http://schemas.microsoft.com/office/drawing/2014/main" id="{B453663D-208B-6C0E-3068-52A7F99C8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D7A7F-D0EC-640E-5123-EE4853B321F6}"/>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2089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4A4F-19B0-AE77-48D5-5FF0D6C7A7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AC815AC-92C4-00CC-3FDE-052CA12AD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D3745E-1846-B72C-C2DC-5243E2368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8226E7-64DF-5A6C-8D66-515310129BD0}"/>
              </a:ext>
            </a:extLst>
          </p:cNvPr>
          <p:cNvSpPr>
            <a:spLocks noGrp="1"/>
          </p:cNvSpPr>
          <p:nvPr>
            <p:ph type="dt" sz="half" idx="10"/>
          </p:nvPr>
        </p:nvSpPr>
        <p:spPr/>
        <p:txBody>
          <a:bodyPr/>
          <a:lstStyle/>
          <a:p>
            <a:fld id="{1CFF73FF-42DD-ED48-AA4A-8D4635B33AB6}" type="datetimeFigureOut">
              <a:rPr lang="en-US" smtClean="0"/>
              <a:t>2/5/25</a:t>
            </a:fld>
            <a:endParaRPr lang="en-US"/>
          </a:p>
        </p:txBody>
      </p:sp>
      <p:sp>
        <p:nvSpPr>
          <p:cNvPr id="6" name="Footer Placeholder 5">
            <a:extLst>
              <a:ext uri="{FF2B5EF4-FFF2-40B4-BE49-F238E27FC236}">
                <a16:creationId xmlns:a16="http://schemas.microsoft.com/office/drawing/2014/main" id="{C441F0C8-2364-BB39-EABA-ED1D55D45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248DE-35D3-A9F6-D584-9FEDFB702D09}"/>
              </a:ext>
            </a:extLst>
          </p:cNvPr>
          <p:cNvSpPr>
            <a:spLocks noGrp="1"/>
          </p:cNvSpPr>
          <p:nvPr>
            <p:ph type="sldNum" sz="quarter" idx="12"/>
          </p:nvPr>
        </p:nvSpPr>
        <p:spPr/>
        <p:txBody>
          <a:bodyPr/>
          <a:lstStyle/>
          <a:p>
            <a:fld id="{1B0F443F-A9FA-F642-B0B6-2B6C0528CE88}" type="slidenum">
              <a:rPr lang="en-US" smtClean="0"/>
              <a:t>‹#›</a:t>
            </a:fld>
            <a:endParaRPr lang="en-US"/>
          </a:p>
        </p:txBody>
      </p:sp>
    </p:spTree>
    <p:extLst>
      <p:ext uri="{BB962C8B-B14F-4D97-AF65-F5344CB8AC3E}">
        <p14:creationId xmlns:p14="http://schemas.microsoft.com/office/powerpoint/2010/main" val="11030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C9152B-CBD4-C889-91C2-C75773AC9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46A75CD-A660-11CA-90BB-E66F9D4D4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5D8824-7AE0-9EAD-54FC-789E30FB72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FF73FF-42DD-ED48-AA4A-8D4635B33AB6}" type="datetimeFigureOut">
              <a:rPr lang="en-US" smtClean="0"/>
              <a:t>2/5/25</a:t>
            </a:fld>
            <a:endParaRPr lang="en-US"/>
          </a:p>
        </p:txBody>
      </p:sp>
      <p:sp>
        <p:nvSpPr>
          <p:cNvPr id="5" name="Footer Placeholder 4">
            <a:extLst>
              <a:ext uri="{FF2B5EF4-FFF2-40B4-BE49-F238E27FC236}">
                <a16:creationId xmlns:a16="http://schemas.microsoft.com/office/drawing/2014/main" id="{C9CF66E6-BEC7-AF0C-F534-5CBD07683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173B8B-8B3F-A21E-9B1D-6FA71A280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0F443F-A9FA-F642-B0B6-2B6C0528CE88}" type="slidenum">
              <a:rPr lang="en-US" smtClean="0"/>
              <a:t>‹#›</a:t>
            </a:fld>
            <a:endParaRPr lang="en-US"/>
          </a:p>
        </p:txBody>
      </p:sp>
    </p:spTree>
    <p:extLst>
      <p:ext uri="{BB962C8B-B14F-4D97-AF65-F5344CB8AC3E}">
        <p14:creationId xmlns:p14="http://schemas.microsoft.com/office/powerpoint/2010/main" val="51524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540488" y="467834"/>
            <a:ext cx="11353800" cy="1935126"/>
          </a:xfrm>
          <a:prstGeom prst="rect">
            <a:avLst/>
          </a:prstGeom>
        </p:spPr>
        <p:txBody>
          <a:bodyPr spcFirstLastPara="1" vert="horz" lIns="91440" tIns="45720" rIns="91440" bIns="45720" rtlCol="0" anchor="ctr" anchorCtr="0">
            <a:normAutofit/>
          </a:bodyPr>
          <a:lstStyle/>
          <a:p>
            <a:pPr algn="l"/>
            <a:r>
              <a:rPr lang="en-IN" sz="4400" dirty="0">
                <a:solidFill>
                  <a:srgbClr val="000000"/>
                </a:solidFill>
                <a:effectLst/>
                <a:latin typeface="Times New Roman" panose="02020603050405020304" pitchFamily="18" charset="0"/>
                <a:cs typeface="Times New Roman" panose="02020603050405020304" pitchFamily="18" charset="0"/>
              </a:rPr>
              <a:t>Enhancing Wrist Fracture Detection with YOLO</a:t>
            </a:r>
            <a:br>
              <a:rPr lang="en-IN" dirty="0">
                <a:solidFill>
                  <a:srgbClr val="000000"/>
                </a:solidFill>
                <a:effectLst/>
                <a:latin typeface="Times New Roman" panose="02020603050405020304" pitchFamily="18" charset="0"/>
                <a:cs typeface="Times New Roman" panose="02020603050405020304" pitchFamily="18" charset="0"/>
              </a:rPr>
            </a:br>
            <a:endParaRPr lang="en-US" b="1" dirty="0">
              <a:solidFill>
                <a:schemeClr val="accent2">
                  <a:lumMod val="49000"/>
                </a:schemeClr>
              </a:solidFill>
              <a:latin typeface="Times New Roman" panose="02020603050405020304" pitchFamily="18" charset="0"/>
              <a:cs typeface="Times New Roman" panose="02020603050405020304" pitchFamily="18" charset="0"/>
            </a:endParaRPr>
          </a:p>
        </p:txBody>
      </p:sp>
      <p:sp>
        <p:nvSpPr>
          <p:cNvPr id="86" name="Google Shape;86;p1"/>
          <p:cNvSpPr txBox="1"/>
          <p:nvPr/>
        </p:nvSpPr>
        <p:spPr>
          <a:xfrm>
            <a:off x="923260" y="2402960"/>
            <a:ext cx="4701363" cy="2272236"/>
          </a:xfrm>
          <a:prstGeom prst="rect">
            <a:avLst/>
          </a:prstGeom>
        </p:spPr>
        <p:txBody>
          <a:bodyPr spcFirstLastPara="1" vert="horz" lIns="91440" tIns="45720" rIns="91440" bIns="45720" rtlCol="0" anchor="t" anchorCtr="0">
            <a:normAutofit/>
          </a:bodyPr>
          <a:lstStyle/>
          <a:p>
            <a:pPr indent="-228600">
              <a:lnSpc>
                <a:spcPct val="90000"/>
              </a:lnSpc>
              <a:spcAft>
                <a:spcPts val="600"/>
              </a:spcAft>
              <a:buSzPts val="2400"/>
              <a:buFont typeface="Arial" panose="020B0604020202020204" pitchFamily="34" charset="0"/>
              <a:buChar char="•"/>
            </a:pPr>
            <a:r>
              <a:rPr lang="en-US" sz="2000" b="1" i="0" u="none" strike="noStrike" kern="1200" cap="none" dirty="0">
                <a:solidFill>
                  <a:schemeClr val="tx1"/>
                </a:solidFill>
                <a:latin typeface="Times New Roman" panose="02020603050405020304" pitchFamily="18" charset="0"/>
                <a:cs typeface="Times New Roman" panose="02020603050405020304" pitchFamily="18" charset="0"/>
                <a:sym typeface="Times New Roman"/>
              </a:rPr>
              <a:t>Presented by : </a:t>
            </a:r>
            <a:endParaRPr lang="en-US" sz="2000" b="1" kern="1200" dirty="0">
              <a:solidFill>
                <a:schemeClr val="tx1"/>
              </a:solidFill>
              <a:latin typeface="Times New Roman" panose="02020603050405020304" pitchFamily="18" charset="0"/>
              <a:cs typeface="Times New Roman" panose="02020603050405020304" pitchFamily="18" charset="0"/>
              <a:sym typeface="Times New Roman"/>
            </a:endParaRPr>
          </a:p>
          <a:p>
            <a:pPr marL="457200" indent="-228600">
              <a:lnSpc>
                <a:spcPct val="90000"/>
              </a:lnSpc>
              <a:spcAft>
                <a:spcPts val="600"/>
              </a:spcAft>
              <a:buSzPts val="24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sym typeface="Times New Roman"/>
              </a:rPr>
              <a:t>Jaydutt Desai </a:t>
            </a:r>
            <a:r>
              <a:rPr lang="en-US" sz="2000" b="1" kern="1200" dirty="0">
                <a:solidFill>
                  <a:schemeClr val="tx1"/>
                </a:solidFill>
                <a:latin typeface="Times New Roman" panose="02020603050405020304" pitchFamily="18" charset="0"/>
                <a:cs typeface="Times New Roman" panose="02020603050405020304" pitchFamily="18" charset="0"/>
                <a:sym typeface="Times New Roman"/>
              </a:rPr>
              <a:t>(25PGAI0017)</a:t>
            </a:r>
            <a:endParaRPr lang="en-US" sz="2000" kern="1200" dirty="0">
              <a:solidFill>
                <a:schemeClr val="tx1"/>
              </a:solidFill>
              <a:latin typeface="Times New Roman" panose="02020603050405020304" pitchFamily="18" charset="0"/>
              <a:cs typeface="Times New Roman" panose="02020603050405020304" pitchFamily="18" charset="0"/>
            </a:endParaRPr>
          </a:p>
          <a:p>
            <a:pPr marL="457200" indent="-228600">
              <a:lnSpc>
                <a:spcPct val="90000"/>
              </a:lnSpc>
              <a:spcAft>
                <a:spcPts val="600"/>
              </a:spcAft>
              <a:buSzPts val="2400"/>
              <a:buFont typeface="Arial" panose="020B0604020202020204" pitchFamily="34" charset="0"/>
              <a:buChar char="•"/>
            </a:pPr>
            <a:r>
              <a:rPr lang="en-US" sz="2000" b="1" kern="1200" dirty="0">
                <a:solidFill>
                  <a:schemeClr val="tx1"/>
                </a:solidFill>
                <a:latin typeface="Times New Roman" panose="02020603050405020304" pitchFamily="18" charset="0"/>
                <a:cs typeface="Times New Roman" panose="02020603050405020304" pitchFamily="18" charset="0"/>
                <a:sym typeface="Times New Roman"/>
              </a:rPr>
              <a:t>Nisarg Patel (25PGAI0104</a:t>
            </a:r>
            <a:r>
              <a:rPr lang="en-US" sz="2000" b="1" i="0" u="none" strike="noStrike" kern="1200" cap="none" dirty="0">
                <a:solidFill>
                  <a:schemeClr val="tx1"/>
                </a:solidFill>
                <a:latin typeface="Times New Roman" panose="02020603050405020304" pitchFamily="18" charset="0"/>
                <a:cs typeface="Times New Roman" panose="02020603050405020304" pitchFamily="18" charset="0"/>
                <a:sym typeface="Times New Roman"/>
              </a:rPr>
              <a:t>)</a:t>
            </a:r>
            <a:endParaRPr lang="en-US" sz="2000" b="1" kern="1200" dirty="0">
              <a:solidFill>
                <a:schemeClr val="tx1"/>
              </a:solidFill>
              <a:latin typeface="Times New Roman" panose="02020603050405020304" pitchFamily="18" charset="0"/>
              <a:cs typeface="Times New Roman" panose="02020603050405020304" pitchFamily="18" charset="0"/>
            </a:endParaRPr>
          </a:p>
          <a:p>
            <a:pPr marL="457200" indent="-228600">
              <a:lnSpc>
                <a:spcPct val="90000"/>
              </a:lnSpc>
              <a:spcAft>
                <a:spcPts val="600"/>
              </a:spcAft>
              <a:buSzPts val="2400"/>
              <a:buFont typeface="Arial" panose="020B0604020202020204" pitchFamily="34" charset="0"/>
              <a:buChar char="•"/>
            </a:pPr>
            <a:r>
              <a:rPr lang="en-US" sz="2000" b="1" kern="1200" dirty="0">
                <a:solidFill>
                  <a:schemeClr val="tx1"/>
                </a:solidFill>
                <a:latin typeface="Times New Roman" panose="02020603050405020304" pitchFamily="18" charset="0"/>
                <a:cs typeface="Times New Roman" panose="02020603050405020304" pitchFamily="18" charset="0"/>
              </a:rPr>
              <a:t>Rahil Bhensdadia (25PGAI0001)</a:t>
            </a:r>
          </a:p>
          <a:p>
            <a:pPr indent="-228600">
              <a:lnSpc>
                <a:spcPct val="90000"/>
              </a:lnSpc>
              <a:spcAft>
                <a:spcPts val="600"/>
              </a:spcAft>
              <a:buSzPts val="2400"/>
              <a:buFont typeface="Arial" panose="020B0604020202020204" pitchFamily="34" charset="0"/>
              <a:buChar char="•"/>
            </a:pPr>
            <a:endParaRPr lang="en-US" sz="2000" b="1" kern="1200" dirty="0">
              <a:solidFill>
                <a:schemeClr val="tx1"/>
              </a:solidFill>
              <a:latin typeface="Times New Roman" panose="02020603050405020304" pitchFamily="18" charset="0"/>
              <a:cs typeface="Times New Roman" panose="02020603050405020304" pitchFamily="18" charset="0"/>
              <a:sym typeface="Times New Roman"/>
            </a:endParaRPr>
          </a:p>
          <a:p>
            <a:pPr indent="-228600">
              <a:lnSpc>
                <a:spcPct val="90000"/>
              </a:lnSpc>
              <a:spcAft>
                <a:spcPts val="600"/>
              </a:spcAft>
              <a:buSzPts val="2400"/>
              <a:buFont typeface="Arial" panose="020B0604020202020204" pitchFamily="34" charset="0"/>
              <a:buChar char="•"/>
            </a:pPr>
            <a:r>
              <a:rPr lang="en-US" sz="2000" b="1" i="0" u="none" strike="noStrike" kern="1200" cap="none" dirty="0">
                <a:solidFill>
                  <a:schemeClr val="tx1"/>
                </a:solidFill>
                <a:latin typeface="Times New Roman" panose="02020603050405020304" pitchFamily="18" charset="0"/>
                <a:cs typeface="Times New Roman" panose="02020603050405020304" pitchFamily="18" charset="0"/>
                <a:sym typeface="Times New Roman"/>
              </a:rPr>
              <a:t>Guided By : Prof. </a:t>
            </a:r>
            <a:r>
              <a:rPr lang="en-US" sz="2000" b="1" kern="1200" dirty="0">
                <a:solidFill>
                  <a:schemeClr val="tx1"/>
                </a:solidFill>
                <a:latin typeface="Times New Roman" panose="02020603050405020304" pitchFamily="18" charset="0"/>
                <a:cs typeface="Times New Roman" panose="02020603050405020304" pitchFamily="18" charset="0"/>
                <a:sym typeface="Times New Roman"/>
              </a:rPr>
              <a:t>Sudipta Roy</a:t>
            </a:r>
            <a:endParaRPr lang="en-US" sz="2000" b="1" i="0" u="none" strike="noStrike" kern="1200" cap="none"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5D00-87C7-42B6-2E35-D82C68F79D4E}"/>
              </a:ext>
            </a:extLst>
          </p:cNvPr>
          <p:cNvSpPr>
            <a:spLocks noGrp="1"/>
          </p:cNvSpPr>
          <p:nvPr>
            <p:ph type="title"/>
          </p:nvPr>
        </p:nvSpPr>
        <p:spPr>
          <a:xfrm>
            <a:off x="699977" y="258801"/>
            <a:ext cx="10515600" cy="751294"/>
          </a:xfrm>
        </p:spPr>
        <p:txBody>
          <a:bodyPr/>
          <a:lstStyle/>
          <a:p>
            <a:pPr algn="ctr"/>
            <a:r>
              <a:rPr lang="en-IN" b="1" dirty="0">
                <a:solidFill>
                  <a:schemeClr val="accent2">
                    <a:lumMod val="49000"/>
                  </a:schemeClr>
                </a:solidFill>
                <a:latin typeface="Times New Roman" panose="02020603050405020304" pitchFamily="18" charset="0"/>
                <a:cs typeface="Times New Roman" panose="02020603050405020304" pitchFamily="18" charset="0"/>
                <a:sym typeface="Times New Roman"/>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E9F3C5-1926-644C-9B9A-B2516BF70879}"/>
              </a:ext>
            </a:extLst>
          </p:cNvPr>
          <p:cNvSpPr>
            <a:spLocks noGrp="1"/>
          </p:cNvSpPr>
          <p:nvPr>
            <p:ph idx="1"/>
          </p:nvPr>
        </p:nvSpPr>
        <p:spPr>
          <a:xfrm>
            <a:off x="838200" y="1307804"/>
            <a:ext cx="10515600" cy="5291395"/>
          </a:xfrm>
        </p:spPr>
        <p:txBody>
          <a:bodyPr>
            <a:normAutofit/>
          </a:bodyPr>
          <a:lstStyle/>
          <a:p>
            <a:pPr marL="342900" indent="-342900">
              <a:buChar char="•"/>
            </a:pPr>
            <a:r>
              <a:rPr lang="en-IN" sz="1600" b="1" dirty="0">
                <a:solidFill>
                  <a:schemeClr val="dk1"/>
                </a:solidFill>
                <a:latin typeface="Times New Roman" panose="02020603050405020304" pitchFamily="18" charset="0"/>
                <a:cs typeface="Times New Roman" panose="02020603050405020304" pitchFamily="18" charset="0"/>
                <a:sym typeface="Times New Roman"/>
              </a:rPr>
              <a:t>Background</a:t>
            </a:r>
            <a:endParaRPr lang="en-US" sz="1600" dirty="0">
              <a:solidFill>
                <a:schemeClr val="dk1"/>
              </a:solidFill>
              <a:latin typeface="Times New Roman" panose="02020603050405020304" pitchFamily="18" charset="0"/>
              <a:cs typeface="Times New Roman" panose="02020603050405020304" pitchFamily="18" charset="0"/>
            </a:endParaRPr>
          </a:p>
          <a:p>
            <a:pPr marL="800100" lvl="1" indent="-342900"/>
            <a:r>
              <a:rPr lang="en-IN" sz="1600" i="0" u="none" strike="noStrike" dirty="0">
                <a:solidFill>
                  <a:srgbClr val="000000"/>
                </a:solidFill>
                <a:effectLst/>
                <a:latin typeface="Times New Roman" panose="02020603050405020304" pitchFamily="18" charset="0"/>
                <a:cs typeface="Times New Roman" panose="02020603050405020304" pitchFamily="18" charset="0"/>
              </a:rPr>
              <a:t>Wrist fractures—especially distal radius and ulna fractures—are common among children, adolescents, and young adults during puberty. Timely diagnosis is critical for proper treatment and long‐term outcomes. </a:t>
            </a:r>
          </a:p>
          <a:p>
            <a:pPr marL="800100" lvl="1" indent="-342900"/>
            <a:r>
              <a:rPr lang="en-IN" sz="1600" i="0" u="none" strike="noStrike" dirty="0">
                <a:solidFill>
                  <a:srgbClr val="000000"/>
                </a:solidFill>
                <a:effectLst/>
                <a:latin typeface="Times New Roman" panose="02020603050405020304" pitchFamily="18" charset="0"/>
                <a:cs typeface="Times New Roman" panose="02020603050405020304" pitchFamily="18" charset="0"/>
              </a:rPr>
              <a:t>Early methods used sliding window approaches and handcrafted features (e.g., LBP and Haar-like features), which later evolved into region-based (two-stage) and single-stage detection frameworks. The emergence of deep learning, especially models like YOLO (You Only Look Once), has opened a path for faster and potentially more accurate detection in medical imaging contexts. </a:t>
            </a:r>
            <a:endParaRPr lang="en-IN" sz="1600" dirty="0">
              <a:solidFill>
                <a:schemeClr val="dk1"/>
              </a:solidFill>
              <a:latin typeface="Times New Roman" panose="02020603050405020304" pitchFamily="18" charset="0"/>
              <a:cs typeface="Times New Roman" panose="02020603050405020304" pitchFamily="18" charset="0"/>
            </a:endParaRPr>
          </a:p>
          <a:p>
            <a:pPr marL="342900" indent="-342900">
              <a:buChar char="•"/>
            </a:pPr>
            <a:r>
              <a:rPr lang="en-IN" sz="1600" b="1" dirty="0">
                <a:solidFill>
                  <a:schemeClr val="dk1"/>
                </a:solidFill>
                <a:latin typeface="Times New Roman" panose="02020603050405020304" pitchFamily="18" charset="0"/>
                <a:cs typeface="Times New Roman" panose="02020603050405020304" pitchFamily="18" charset="0"/>
              </a:rPr>
              <a:t>Problem Statement</a:t>
            </a:r>
          </a:p>
          <a:p>
            <a:pPr lvl="1"/>
            <a:r>
              <a:rPr lang="en-IN" sz="1600" i="0" u="none" strike="noStrike" dirty="0">
                <a:solidFill>
                  <a:srgbClr val="000000"/>
                </a:solidFill>
                <a:effectLst/>
                <a:latin typeface="Times New Roman" panose="02020603050405020304" pitchFamily="18" charset="0"/>
                <a:cs typeface="Times New Roman" panose="02020603050405020304" pitchFamily="18" charset="0"/>
              </a:rPr>
              <a:t>The paper identifies a pressing clinical issue: the accurate and rapid detection of wrist abnormalities (with a strong focus on fractures) in paediatric X-ray images. Given that misinterpretations in X-ray readings can be as high as 26%, and considering the limited availability of expert radiologists—especially in regions with increasing imaging studies—there is an urgent need for automated systems that can reliably flag fractures and other wrist abnormalities. Moreover, although two-stage detection methods have been popular, their computational overhead and limited exploration of single-stage detectors leave room for improvement.</a:t>
            </a:r>
            <a:endParaRPr lang="en-IN" sz="1600" dirty="0">
              <a:solidFill>
                <a:schemeClr val="dk1"/>
              </a:solidFill>
              <a:latin typeface="Times New Roman" panose="02020603050405020304" pitchFamily="18" charset="0"/>
              <a:cs typeface="Times New Roman" panose="02020603050405020304" pitchFamily="18" charset="0"/>
            </a:endParaRPr>
          </a:p>
          <a:p>
            <a:pPr marL="342900" indent="-342900">
              <a:buChar char="•"/>
            </a:pPr>
            <a:r>
              <a:rPr lang="en-IN" sz="1600" b="1" dirty="0">
                <a:solidFill>
                  <a:schemeClr val="dk1"/>
                </a:solidFill>
                <a:latin typeface="Times New Roman" panose="02020603050405020304" pitchFamily="18" charset="0"/>
                <a:cs typeface="Times New Roman" panose="02020603050405020304" pitchFamily="18" charset="0"/>
              </a:rPr>
              <a:t>Research Goal</a:t>
            </a:r>
          </a:p>
          <a:p>
            <a:pPr lvl="1"/>
            <a:r>
              <a:rPr lang="en-IN" sz="1600" i="0" u="none" strike="noStrike" dirty="0">
                <a:solidFill>
                  <a:srgbClr val="000000"/>
                </a:solidFill>
                <a:effectLst/>
                <a:latin typeface="Times New Roman" panose="02020603050405020304" pitchFamily="18" charset="0"/>
                <a:cs typeface="Times New Roman" panose="02020603050405020304" pitchFamily="18" charset="0"/>
              </a:rPr>
              <a:t>To assess the effectiveness of state-of-the-art YOLO single-stage detectors (YOLOv5, YOLOv6, YOLOv7, and YOLOv8) for detecting wrist fractures using the GRAZPEDWRI-DX dataset—a large, comprehensively annotated paediatric wrist X-ray collection.</a:t>
            </a:r>
            <a:endParaRPr lang="en-IN" sz="16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72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895F-0A27-86C6-390C-EFCB36878495}"/>
              </a:ext>
            </a:extLst>
          </p:cNvPr>
          <p:cNvSpPr>
            <a:spLocks noGrp="1"/>
          </p:cNvSpPr>
          <p:nvPr>
            <p:ph type="title"/>
          </p:nvPr>
        </p:nvSpPr>
        <p:spPr/>
        <p:txBody>
          <a:bodyPr/>
          <a:lstStyle/>
          <a:p>
            <a:r>
              <a:rPr lang="en-US" b="1" dirty="0">
                <a:solidFill>
                  <a:schemeClr val="accent2">
                    <a:lumMod val="49000"/>
                  </a:schemeClr>
                </a:solidFill>
                <a:latin typeface="Times New Roman" panose="02020603050405020304" pitchFamily="18" charset="0"/>
                <a:cs typeface="Times New Roman" panose="02020603050405020304" pitchFamily="18" charset="0"/>
                <a:sym typeface="Times New Roman"/>
              </a:rPr>
              <a:t>Existing </a:t>
            </a:r>
            <a:r>
              <a:rPr lang="en-US" sz="4000" b="1" dirty="0">
                <a:solidFill>
                  <a:schemeClr val="accent2">
                    <a:lumMod val="49000"/>
                  </a:schemeClr>
                </a:solidFill>
                <a:latin typeface="Times New Roman" panose="02020603050405020304" pitchFamily="18" charset="0"/>
                <a:cs typeface="Times New Roman" panose="02020603050405020304" pitchFamily="18" charset="0"/>
                <a:sym typeface="Times New Roman"/>
              </a:rPr>
              <a:t>Methods</a:t>
            </a:r>
            <a:r>
              <a:rPr lang="en-US" b="1" dirty="0">
                <a:solidFill>
                  <a:schemeClr val="accent2">
                    <a:lumMod val="49000"/>
                  </a:schemeClr>
                </a:solidFill>
                <a:latin typeface="Times New Roman" panose="02020603050405020304" pitchFamily="18" charset="0"/>
                <a:cs typeface="Times New Roman" panose="02020603050405020304" pitchFamily="18" charset="0"/>
                <a:sym typeface="Times New Roman"/>
              </a:rPr>
              <a:t> &amp; Challenges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FDCE25-9AD6-DFDE-3957-11E35EDA59C5}"/>
              </a:ext>
            </a:extLst>
          </p:cNvPr>
          <p:cNvSpPr>
            <a:spLocks noGrp="1"/>
          </p:cNvSpPr>
          <p:nvPr>
            <p:ph idx="1"/>
          </p:nvPr>
        </p:nvSpPr>
        <p:spPr/>
        <p:txBody>
          <a:bodyPr>
            <a:noAutofit/>
          </a:bodyPr>
          <a:lstStyle/>
          <a:p>
            <a:pPr marL="342900" indent="-228600">
              <a:lnSpc>
                <a:spcPct val="90000"/>
              </a:lnSpc>
              <a:spcAft>
                <a:spcPts val="600"/>
              </a:spcAft>
              <a:buFont typeface="Arial" panose="020B0604020202020204" pitchFamily="34" charset="0"/>
              <a:buChar char="•"/>
            </a:pPr>
            <a:r>
              <a:rPr lang="en-US" sz="1400" b="1" kern="1200" dirty="0">
                <a:solidFill>
                  <a:schemeClr val="tx1"/>
                </a:solidFill>
                <a:latin typeface="Times New Roman" panose="02020603050405020304" pitchFamily="18" charset="0"/>
                <a:cs typeface="Times New Roman" panose="02020603050405020304" pitchFamily="18" charset="0"/>
                <a:sym typeface="Times New Roman"/>
              </a:rPr>
              <a:t>Existing Methods:</a:t>
            </a:r>
            <a:endParaRPr lang="en-US" sz="1400" b="1" kern="1200" dirty="0">
              <a:solidFill>
                <a:schemeClr val="tx1"/>
              </a:solidFill>
              <a:latin typeface="Times New Roman" panose="02020603050405020304" pitchFamily="18" charset="0"/>
              <a:cs typeface="Times New Roman" panose="02020603050405020304" pitchFamily="18" charset="0"/>
            </a:endParaRPr>
          </a:p>
          <a:p>
            <a:pPr marL="800100" lvl="2" indent="-228600">
              <a:lnSpc>
                <a:spcPct val="90000"/>
              </a:lnSpc>
              <a:spcAft>
                <a:spcPts val="600"/>
              </a:spcAft>
              <a:buFont typeface="Arial" panose="020B0604020202020204" pitchFamily="34" charset="0"/>
              <a:buChar char="•"/>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Two-stage Detection Methods:</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Approaches such as Faster R-CNN have been extensively used for fracture detection. Studies using VGG16 backbones, Inception-</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and other variants have demonstrated high precision on relatively small datasets.</a:t>
            </a:r>
          </a:p>
          <a:p>
            <a:pPr marL="800100" lvl="2" indent="-228600">
              <a:lnSpc>
                <a:spcPct val="90000"/>
              </a:lnSpc>
              <a:spcAft>
                <a:spcPts val="600"/>
              </a:spcAft>
              <a:buFont typeface="Arial" panose="020B0604020202020204" pitchFamily="34" charset="0"/>
              <a:buChar char="•"/>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Sliding Window and Cascade Classifiers:</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Early efforts in object detection employed sliding window techniques combined with handcrafted features (e.g., LBP, Haar-like features) that were computationally expensive.</a:t>
            </a:r>
          </a:p>
          <a:p>
            <a:pPr marL="800100" lvl="2">
              <a:spcAft>
                <a:spcPts val="60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Early Single-stage Detectors:</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Although there has been limited work with single-stage detectors (e.g., YOLOv2, YOLOv4), the majority of the research has relied on two-stage approaches for detecting wrist abnormalities. </a:t>
            </a:r>
            <a:endParaRPr lang="en-US" sz="1400" b="1" kern="1200" dirty="0">
              <a:solidFill>
                <a:schemeClr val="tx1"/>
              </a:solidFill>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sz="1400" b="1" kern="1200" dirty="0">
                <a:solidFill>
                  <a:schemeClr val="tx1"/>
                </a:solidFill>
                <a:latin typeface="Times New Roman" panose="02020603050405020304" pitchFamily="18" charset="0"/>
                <a:cs typeface="Times New Roman" panose="02020603050405020304" pitchFamily="18" charset="0"/>
              </a:rPr>
              <a:t>Challenges:</a:t>
            </a:r>
          </a:p>
          <a:p>
            <a:pPr marL="800100" lvl="1" indent="-228600">
              <a:lnSpc>
                <a:spcPct val="90000"/>
              </a:lnSpc>
              <a:spcAft>
                <a:spcPts val="600"/>
              </a:spcAf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Diagnostic Accuracy:</a:t>
            </a:r>
            <a:r>
              <a:rPr lang="en-IN" sz="1400" dirty="0">
                <a:latin typeface="Times New Roman" panose="02020603050405020304" pitchFamily="18" charset="0"/>
                <a:cs typeface="Times New Roman" panose="02020603050405020304" pitchFamily="18" charset="0"/>
              </a:rPr>
              <a:t> High error rates (up to 26% in some studies) in interpreting emergency X-rays underline the risk of misdiagnosis.</a:t>
            </a:r>
          </a:p>
          <a:p>
            <a:pPr marL="800100" lvl="1" indent="-228600">
              <a:lnSpc>
                <a:spcPct val="90000"/>
              </a:lnSpc>
              <a:spcAft>
                <a:spcPts val="600"/>
              </a:spcAf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Data Scarcity and Annotation:</a:t>
            </a:r>
            <a:r>
              <a:rPr lang="en-IN" sz="1400" dirty="0">
                <a:latin typeface="Times New Roman" panose="02020603050405020304" pitchFamily="18" charset="0"/>
                <a:cs typeface="Times New Roman" panose="02020603050405020304" pitchFamily="18" charset="0"/>
              </a:rPr>
              <a:t> Many studies have been limited by the size of available datasets, making robust model training difficult.</a:t>
            </a:r>
          </a:p>
          <a:p>
            <a:pPr marL="800100" lvl="1" indent="-228600">
              <a:lnSpc>
                <a:spcPct val="90000"/>
              </a:lnSpc>
              <a:spcAft>
                <a:spcPts val="600"/>
              </a:spcAf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Computational Efficiency:</a:t>
            </a:r>
            <a:r>
              <a:rPr lang="en-IN" sz="1400" dirty="0">
                <a:latin typeface="Times New Roman" panose="02020603050405020304" pitchFamily="18" charset="0"/>
                <a:cs typeface="Times New Roman" panose="02020603050405020304" pitchFamily="18" charset="0"/>
              </a:rPr>
              <a:t> Two-stage methods, while accurate, often come with increased computational costs and slower inference times.</a:t>
            </a:r>
          </a:p>
          <a:p>
            <a:pPr marL="800100" lvl="1" indent="-228600">
              <a:lnSpc>
                <a:spcPct val="90000"/>
              </a:lnSpc>
              <a:spcAft>
                <a:spcPts val="600"/>
              </a:spcAf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Variant Performance:</a:t>
            </a:r>
            <a:r>
              <a:rPr lang="en-IN" sz="1400" dirty="0">
                <a:latin typeface="Times New Roman" panose="02020603050405020304" pitchFamily="18" charset="0"/>
                <a:cs typeface="Times New Roman" panose="02020603050405020304" pitchFamily="18" charset="0"/>
              </a:rPr>
              <a:t> There is uncertainty over whether compound-scaled variants within the YOLO family improve detection performance across different classes of wrist abnormalities</a:t>
            </a:r>
            <a:endParaRPr lang="en-US" sz="1400" b="1"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89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3F8A-EB79-F666-B982-EFE0EDF94AF4}"/>
              </a:ext>
            </a:extLst>
          </p:cNvPr>
          <p:cNvSpPr>
            <a:spLocks noGrp="1"/>
          </p:cNvSpPr>
          <p:nvPr>
            <p:ph type="title"/>
          </p:nvPr>
        </p:nvSpPr>
        <p:spPr/>
        <p:txBody>
          <a:bodyPr/>
          <a:lstStyle/>
          <a:p>
            <a:pPr algn="ctr"/>
            <a:r>
              <a:rPr lang="en-IN" sz="4400" b="1" dirty="0">
                <a:solidFill>
                  <a:schemeClr val="accent2">
                    <a:lumMod val="49000"/>
                  </a:schemeClr>
                </a:solidFill>
                <a:latin typeface="Times New Roman" panose="02020603050405020304" pitchFamily="18" charset="0"/>
                <a:cs typeface="Times New Roman" panose="02020603050405020304" pitchFamily="18" charset="0"/>
                <a:sym typeface="Times New Roman"/>
              </a:rPr>
              <a:t>Proposed Solution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1EC1C7-A379-435B-5284-7E42A3765FA9}"/>
              </a:ext>
            </a:extLst>
          </p:cNvPr>
          <p:cNvSpPr>
            <a:spLocks noGrp="1"/>
          </p:cNvSpPr>
          <p:nvPr>
            <p:ph idx="1"/>
          </p:nvPr>
        </p:nvSpPr>
        <p:spPr>
          <a:xfrm>
            <a:off x="838200" y="1825625"/>
            <a:ext cx="10515600" cy="4346575"/>
          </a:xfrm>
        </p:spPr>
        <p:txBody>
          <a:bodyPr>
            <a:noAutofit/>
          </a:bodyPr>
          <a:lstStyle/>
          <a:p>
            <a:pPr marL="0" indent="0">
              <a:buNone/>
            </a:pPr>
            <a:r>
              <a:rPr lang="en-IN" sz="2600" b="1" dirty="0">
                <a:solidFill>
                  <a:srgbClr val="000000"/>
                </a:solidFill>
                <a:latin typeface="Times New Roman" panose="02020603050405020304" pitchFamily="18" charset="0"/>
                <a:cs typeface="Times New Roman" panose="02020603050405020304" pitchFamily="18" charset="0"/>
              </a:rPr>
              <a:t>E</a:t>
            </a:r>
            <a:r>
              <a:rPr lang="en-IN" sz="2600" b="1" i="0" u="none" strike="noStrike" dirty="0">
                <a:solidFill>
                  <a:srgbClr val="000000"/>
                </a:solidFill>
                <a:effectLst/>
                <a:latin typeface="Times New Roman" panose="02020603050405020304" pitchFamily="18" charset="0"/>
                <a:cs typeface="Times New Roman" panose="02020603050405020304" pitchFamily="18" charset="0"/>
              </a:rPr>
              <a:t>valuation of single-stage object detection models</a:t>
            </a:r>
          </a:p>
          <a:p>
            <a:pPr marL="0" indent="0">
              <a:buNone/>
            </a:pPr>
            <a:endParaRPr lang="en-IN" sz="26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Implementing and Comparing Multiple YOLO Versions:</a:t>
            </a:r>
            <a:r>
              <a:rPr lang="en-IN" sz="2000" dirty="0">
                <a:latin typeface="Times New Roman" panose="02020603050405020304" pitchFamily="18" charset="0"/>
                <a:cs typeface="Times New Roman" panose="02020603050405020304" pitchFamily="18" charset="0"/>
              </a:rPr>
              <a:t> Testing YOLOv5, YOLOv6, YOLOv7, and YOLOv8 along with various compound-scaled variants of each to assess improvements in performance.</a:t>
            </a:r>
          </a:p>
          <a:p>
            <a:r>
              <a:rPr lang="en-IN" sz="2000" b="1" dirty="0">
                <a:latin typeface="Times New Roman" panose="02020603050405020304" pitchFamily="18" charset="0"/>
                <a:cs typeface="Times New Roman" panose="02020603050405020304" pitchFamily="18" charset="0"/>
              </a:rPr>
              <a:t>Benchmarking Against a Two-stage Detector:</a:t>
            </a:r>
            <a:r>
              <a:rPr lang="en-IN" sz="2000" dirty="0">
                <a:latin typeface="Times New Roman" panose="02020603050405020304" pitchFamily="18" charset="0"/>
                <a:cs typeface="Times New Roman" panose="02020603050405020304" pitchFamily="18" charset="0"/>
              </a:rPr>
              <a:t> Using Faster R-CNN as a baseline to quantify the performance gains of single-stage detectors.</a:t>
            </a:r>
          </a:p>
          <a:p>
            <a:r>
              <a:rPr lang="en-IN" sz="2000" b="1" dirty="0">
                <a:latin typeface="Times New Roman" panose="02020603050405020304" pitchFamily="18" charset="0"/>
                <a:cs typeface="Times New Roman" panose="02020603050405020304" pitchFamily="18" charset="0"/>
              </a:rPr>
              <a:t>Using a Large Annotated Dataset:</a:t>
            </a:r>
            <a:r>
              <a:rPr lang="en-IN" sz="2000" dirty="0">
                <a:latin typeface="Times New Roman" panose="02020603050405020304" pitchFamily="18" charset="0"/>
                <a:cs typeface="Times New Roman" panose="02020603050405020304" pitchFamily="18" charset="0"/>
              </a:rPr>
              <a:t> Leveraging the GRAZPEDWRI-DX dataset, which contains over 10,000 wrist radiography studies, to validate the models under realistic clinical conditions.</a:t>
            </a:r>
          </a:p>
          <a:p>
            <a:r>
              <a:rPr lang="en-IN" sz="2000" b="1" dirty="0">
                <a:latin typeface="Times New Roman" panose="02020603050405020304" pitchFamily="18" charset="0"/>
                <a:cs typeface="Times New Roman" panose="02020603050405020304" pitchFamily="18" charset="0"/>
              </a:rPr>
              <a:t>Evaluating Multiple Metrics:</a:t>
            </a:r>
            <a:r>
              <a:rPr lang="en-IN" sz="2000" dirty="0">
                <a:latin typeface="Times New Roman" panose="02020603050405020304" pitchFamily="18" charset="0"/>
                <a:cs typeface="Times New Roman" panose="02020603050405020304" pitchFamily="18" charset="0"/>
              </a:rPr>
              <a:t> Focusing on sensitivity and </a:t>
            </a:r>
            <a:r>
              <a:rPr lang="en-IN" sz="2000" dirty="0" err="1">
                <a:latin typeface="Times New Roman" panose="02020603050405020304" pitchFamily="18" charset="0"/>
                <a:cs typeface="Times New Roman" panose="02020603050405020304" pitchFamily="18" charset="0"/>
              </a:rPr>
              <a:t>mAP</a:t>
            </a:r>
            <a:r>
              <a:rPr lang="en-IN" sz="2000" dirty="0">
                <a:latin typeface="Times New Roman" panose="02020603050405020304" pitchFamily="18" charset="0"/>
                <a:cs typeface="Times New Roman" panose="02020603050405020304" pitchFamily="18" charset="0"/>
              </a:rPr>
              <a:t> to provide a robust assessment of fracture detection efficacy.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82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EAE6-3470-6165-9DDE-6E4A6B07F41B}"/>
              </a:ext>
            </a:extLst>
          </p:cNvPr>
          <p:cNvSpPr>
            <a:spLocks noGrp="1"/>
          </p:cNvSpPr>
          <p:nvPr>
            <p:ph type="title"/>
          </p:nvPr>
        </p:nvSpPr>
        <p:spPr>
          <a:xfrm>
            <a:off x="838200" y="365125"/>
            <a:ext cx="10515600" cy="803275"/>
          </a:xfrm>
        </p:spPr>
        <p:txBody>
          <a:bodyPr/>
          <a:lstStyle/>
          <a:p>
            <a:pPr algn="ctr"/>
            <a:r>
              <a:rPr lang="en-IN" b="1" dirty="0">
                <a:solidFill>
                  <a:schemeClr val="accent2">
                    <a:lumMod val="49000"/>
                  </a:schemeClr>
                </a:solidFill>
                <a:latin typeface="Times New Roman" panose="02020603050405020304" pitchFamily="18" charset="0"/>
                <a:cs typeface="Times New Roman" panose="02020603050405020304" pitchFamily="18" charset="0"/>
                <a:sym typeface="Times New Roman"/>
              </a:rPr>
              <a:t>Architecture Overview</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6347B2-389B-2411-66D6-EB2DC2DBCCB7}"/>
              </a:ext>
            </a:extLst>
          </p:cNvPr>
          <p:cNvSpPr>
            <a:spLocks noGrp="1"/>
          </p:cNvSpPr>
          <p:nvPr>
            <p:ph idx="1"/>
          </p:nvPr>
        </p:nvSpPr>
        <p:spPr>
          <a:xfrm>
            <a:off x="838200" y="1244600"/>
            <a:ext cx="10515600" cy="2531533"/>
          </a:xfrm>
        </p:spPr>
        <p:txBody>
          <a:bodyPr>
            <a:normAutofit/>
          </a:bodyPr>
          <a:lstStyle/>
          <a:p>
            <a:pPr marL="342900" indent="-342900">
              <a:buChar char="•"/>
            </a:pPr>
            <a:r>
              <a:rPr lang="en-IN" sz="1600" b="1" dirty="0">
                <a:latin typeface="Times New Roman" panose="02020603050405020304" pitchFamily="18" charset="0"/>
                <a:cs typeface="Times New Roman" panose="02020603050405020304" pitchFamily="18" charset="0"/>
              </a:rPr>
              <a:t>YOLOv5:</a:t>
            </a:r>
            <a:r>
              <a:rPr lang="en-IN" sz="1600" dirty="0">
                <a:latin typeface="Times New Roman" panose="02020603050405020304" pitchFamily="18" charset="0"/>
                <a:cs typeface="Times New Roman" panose="02020603050405020304" pitchFamily="18" charset="0"/>
              </a:rPr>
              <a:t> Utilizes a three-part structure comprising a backbone (</a:t>
            </a:r>
            <a:r>
              <a:rPr lang="en-IN" sz="1600" dirty="0" err="1">
                <a:latin typeface="Times New Roman" panose="02020603050405020304" pitchFamily="18" charset="0"/>
                <a:cs typeface="Times New Roman" panose="02020603050405020304" pitchFamily="18" charset="0"/>
              </a:rPr>
              <a:t>CSPDarknet</a:t>
            </a:r>
            <a:r>
              <a:rPr lang="en-IN" sz="1600" dirty="0">
                <a:latin typeface="Times New Roman" panose="02020603050405020304" pitchFamily="18" charset="0"/>
                <a:cs typeface="Times New Roman" panose="02020603050405020304" pitchFamily="18" charset="0"/>
              </a:rPr>
              <a:t> for feature extraction), a neck (</a:t>
            </a:r>
            <a:r>
              <a:rPr lang="en-IN" sz="1600" dirty="0" err="1">
                <a:latin typeface="Times New Roman" panose="02020603050405020304" pitchFamily="18" charset="0"/>
                <a:cs typeface="Times New Roman" panose="02020603050405020304" pitchFamily="18" charset="0"/>
              </a:rPr>
              <a:t>PANet</a:t>
            </a:r>
            <a:r>
              <a:rPr lang="en-IN" sz="1600" dirty="0">
                <a:latin typeface="Times New Roman" panose="02020603050405020304" pitchFamily="18" charset="0"/>
                <a:cs typeface="Times New Roman" panose="02020603050405020304" pitchFamily="18" charset="0"/>
              </a:rPr>
              <a:t> for feature aggregation), and a head (for predicting bounding boxes, objectness scores, and class probabilities). It comes in five variants (“n”, “s”, “m”, “l”, “x”) that differ in depth and complexity.</a:t>
            </a:r>
          </a:p>
          <a:p>
            <a:pPr marL="342900" indent="-342900">
              <a:buChar char="•"/>
            </a:pPr>
            <a:r>
              <a:rPr lang="en-IN" sz="1600" b="1" dirty="0">
                <a:latin typeface="Times New Roman" panose="02020603050405020304" pitchFamily="18" charset="0"/>
                <a:cs typeface="Times New Roman" panose="02020603050405020304" pitchFamily="18" charset="0"/>
              </a:rPr>
              <a:t>YOLOv6:</a:t>
            </a:r>
            <a:r>
              <a:rPr lang="en-IN" sz="1600" dirty="0">
                <a:latin typeface="Times New Roman" panose="02020603050405020304" pitchFamily="18" charset="0"/>
                <a:cs typeface="Times New Roman" panose="02020603050405020304" pitchFamily="18" charset="0"/>
              </a:rPr>
              <a:t> Introduces an anchor-free design with a reparametrized backbone (</a:t>
            </a:r>
            <a:r>
              <a:rPr lang="en-IN" sz="1600" dirty="0" err="1">
                <a:latin typeface="Times New Roman" panose="02020603050405020304" pitchFamily="18" charset="0"/>
                <a:cs typeface="Times New Roman" panose="02020603050405020304" pitchFamily="18" charset="0"/>
              </a:rPr>
              <a:t>EfficientRep</a:t>
            </a:r>
            <a:r>
              <a:rPr lang="en-IN" sz="1600" dirty="0">
                <a:latin typeface="Times New Roman" panose="02020603050405020304" pitchFamily="18" charset="0"/>
                <a:cs typeface="Times New Roman" panose="02020603050405020304" pitchFamily="18" charset="0"/>
              </a:rPr>
              <a:t>) and a decoupled head (Rep-PAN) to optimize both accuracy and computation.</a:t>
            </a:r>
          </a:p>
          <a:p>
            <a:pPr marL="342900" indent="-342900">
              <a:buChar char="•"/>
            </a:pPr>
            <a:r>
              <a:rPr lang="en-IN" sz="1600" b="1" dirty="0">
                <a:latin typeface="Times New Roman" panose="02020603050405020304" pitchFamily="18" charset="0"/>
                <a:cs typeface="Times New Roman" panose="02020603050405020304" pitchFamily="18" charset="0"/>
              </a:rPr>
              <a:t>YOLOv7:</a:t>
            </a:r>
            <a:r>
              <a:rPr lang="en-IN" sz="1600" dirty="0">
                <a:latin typeface="Times New Roman" panose="02020603050405020304" pitchFamily="18" charset="0"/>
                <a:cs typeface="Times New Roman" panose="02020603050405020304" pitchFamily="18" charset="0"/>
              </a:rPr>
              <a:t> Implements E-ELAN for improved gradient flow, and applies novel model scaling techniques.</a:t>
            </a:r>
          </a:p>
          <a:p>
            <a:pPr marL="342900" indent="-342900">
              <a:buChar char="•"/>
            </a:pPr>
            <a:r>
              <a:rPr lang="en-IN" sz="1600" b="1" dirty="0">
                <a:latin typeface="Times New Roman" panose="02020603050405020304" pitchFamily="18" charset="0"/>
                <a:cs typeface="Times New Roman" panose="02020603050405020304" pitchFamily="18" charset="0"/>
              </a:rPr>
              <a:t>YOLOv8:</a:t>
            </a:r>
            <a:r>
              <a:rPr lang="en-IN" sz="1600" dirty="0">
                <a:latin typeface="Times New Roman" panose="02020603050405020304" pitchFamily="18" charset="0"/>
                <a:cs typeface="Times New Roman" panose="02020603050405020304" pitchFamily="18" charset="0"/>
              </a:rPr>
              <a:t> While details are built on previous advances, this version is tailored further for performance, with experiments showing high sensitivity and precision in fracture detection. Faster</a:t>
            </a:r>
            <a:r>
              <a:rPr lang="en-IN" sz="1600" b="1" dirty="0">
                <a:latin typeface="Times New Roman" panose="02020603050405020304" pitchFamily="18" charset="0"/>
                <a:cs typeface="Times New Roman" panose="02020603050405020304" pitchFamily="18" charset="0"/>
              </a:rPr>
              <a:t> R-CNN:</a:t>
            </a:r>
            <a:r>
              <a:rPr lang="en-IN" sz="1600" dirty="0">
                <a:latin typeface="Times New Roman" panose="02020603050405020304" pitchFamily="18" charset="0"/>
                <a:cs typeface="Times New Roman" panose="02020603050405020304" pitchFamily="18" charset="0"/>
              </a:rPr>
              <a:t> Used as the comparative two-stage model, known for its two-pass approach (region proposal followed by classification/refinement).</a:t>
            </a:r>
          </a:p>
          <a:p>
            <a:pPr marL="342900" indent="-342900">
              <a:buChar char="•"/>
            </a:pPr>
            <a:endParaRPr lang="en-IN" sz="2400" b="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66F47C-394F-23CA-367F-CCDE1526B41C}"/>
              </a:ext>
            </a:extLst>
          </p:cNvPr>
          <p:cNvPicPr>
            <a:picLocks noChangeAspect="1"/>
          </p:cNvPicPr>
          <p:nvPr/>
        </p:nvPicPr>
        <p:blipFill>
          <a:blip r:embed="rId2"/>
          <a:stretch>
            <a:fillRect/>
          </a:stretch>
        </p:blipFill>
        <p:spPr>
          <a:xfrm>
            <a:off x="2150533" y="3710781"/>
            <a:ext cx="7772400" cy="3003286"/>
          </a:xfrm>
          <a:prstGeom prst="rect">
            <a:avLst/>
          </a:prstGeom>
        </p:spPr>
      </p:pic>
    </p:spTree>
    <p:extLst>
      <p:ext uri="{BB962C8B-B14F-4D97-AF65-F5344CB8AC3E}">
        <p14:creationId xmlns:p14="http://schemas.microsoft.com/office/powerpoint/2010/main" val="97375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8D55-9BAF-8A1D-343A-075C6B799560}"/>
              </a:ext>
            </a:extLst>
          </p:cNvPr>
          <p:cNvSpPr>
            <a:spLocks noGrp="1"/>
          </p:cNvSpPr>
          <p:nvPr>
            <p:ph type="title"/>
          </p:nvPr>
        </p:nvSpPr>
        <p:spPr/>
        <p:txBody>
          <a:bodyPr/>
          <a:lstStyle/>
          <a:p>
            <a:pPr algn="ctr"/>
            <a:r>
              <a:rPr lang="en-IN" b="1" dirty="0">
                <a:solidFill>
                  <a:schemeClr val="accent2">
                    <a:lumMod val="49000"/>
                  </a:schemeClr>
                </a:solidFill>
                <a:latin typeface="Times New Roman" panose="02020603050405020304" pitchFamily="18" charset="0"/>
                <a:cs typeface="Times New Roman" panose="02020603050405020304" pitchFamily="18" charset="0"/>
                <a:sym typeface="Times New Roman"/>
              </a:rPr>
              <a:t>Results</a:t>
            </a:r>
            <a:endParaRPr lang="en-US" dirty="0"/>
          </a:p>
        </p:txBody>
      </p:sp>
      <p:sp>
        <p:nvSpPr>
          <p:cNvPr id="3" name="Content Placeholder 2">
            <a:extLst>
              <a:ext uri="{FF2B5EF4-FFF2-40B4-BE49-F238E27FC236}">
                <a16:creationId xmlns:a16="http://schemas.microsoft.com/office/drawing/2014/main" id="{90A0FA2F-AAC4-4C85-EDF9-6E2E4897EE6E}"/>
              </a:ext>
            </a:extLst>
          </p:cNvPr>
          <p:cNvSpPr>
            <a:spLocks noGrp="1"/>
          </p:cNvSpPr>
          <p:nvPr>
            <p:ph idx="1"/>
          </p:nvPr>
        </p:nvSpPr>
        <p:spPr/>
        <p:txBody>
          <a:bodyPr>
            <a:normAutofit/>
          </a:bodyPr>
          <a:lstStyle/>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Dataset Utilization: </a:t>
            </a:r>
            <a:r>
              <a:rPr lang="en-IN" sz="1800" dirty="0">
                <a:latin typeface="Times New Roman" panose="02020603050405020304" pitchFamily="18" charset="0"/>
                <a:cs typeface="Times New Roman" panose="02020603050405020304" pitchFamily="18" charset="0"/>
              </a:rPr>
              <a:t>The comprehensive GRAZPEDWRI-DX dataset is central to the experiments, providing a robust foundation for model evaluation.</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Performance Metrics:</a:t>
            </a:r>
          </a:p>
          <a:p>
            <a:pPr lvl="1"/>
            <a:r>
              <a:rPr lang="en-IN" sz="1800" dirty="0">
                <a:latin typeface="Times New Roman" panose="02020603050405020304" pitchFamily="18" charset="0"/>
                <a:cs typeface="Times New Roman" panose="02020603050405020304" pitchFamily="18" charset="0"/>
              </a:rPr>
              <a:t>YOLOv8m achieved a fracture detection sensitivity of 0.92 and an </a:t>
            </a:r>
            <a:r>
              <a:rPr lang="en-IN" sz="1800" dirty="0" err="1">
                <a:latin typeface="Times New Roman" panose="02020603050405020304" pitchFamily="18" charset="0"/>
                <a:cs typeface="Times New Roman" panose="02020603050405020304" pitchFamily="18" charset="0"/>
              </a:rPr>
              <a:t>mAP</a:t>
            </a:r>
            <a:r>
              <a:rPr lang="en-IN" sz="1800" dirty="0">
                <a:latin typeface="Times New Roman" panose="02020603050405020304" pitchFamily="18" charset="0"/>
                <a:cs typeface="Times New Roman" panose="02020603050405020304" pitchFamily="18" charset="0"/>
              </a:rPr>
              <a:t> of 0.95.</a:t>
            </a:r>
          </a:p>
          <a:p>
            <a:pPr lvl="1"/>
            <a:r>
              <a:rPr lang="en-IN" sz="1800" dirty="0">
                <a:latin typeface="Times New Roman" panose="02020603050405020304" pitchFamily="18" charset="0"/>
                <a:cs typeface="Times New Roman" panose="02020603050405020304" pitchFamily="18" charset="0"/>
              </a:rPr>
              <a:t>YOLOv6m demonstrated the highest sensitivity across all classes at 0.83.</a:t>
            </a:r>
          </a:p>
          <a:p>
            <a:pPr lvl="1"/>
            <a:r>
              <a:rPr lang="en-IN" sz="1800" dirty="0">
                <a:latin typeface="Times New Roman" panose="02020603050405020304" pitchFamily="18" charset="0"/>
                <a:cs typeface="Times New Roman" panose="02020603050405020304" pitchFamily="18" charset="0"/>
              </a:rPr>
              <a:t>For multi-class detection on the dataset, YOLOv8x recorded the highest </a:t>
            </a:r>
            <a:r>
              <a:rPr lang="en-IN" sz="1800" dirty="0" err="1">
                <a:latin typeface="Times New Roman" panose="02020603050405020304" pitchFamily="18" charset="0"/>
                <a:cs typeface="Times New Roman" panose="02020603050405020304" pitchFamily="18" charset="0"/>
              </a:rPr>
              <a:t>mAP</a:t>
            </a:r>
            <a:r>
              <a:rPr lang="en-IN" sz="1800" dirty="0">
                <a:latin typeface="Times New Roman" panose="02020603050405020304" pitchFamily="18" charset="0"/>
                <a:cs typeface="Times New Roman" panose="02020603050405020304" pitchFamily="18" charset="0"/>
              </a:rPr>
              <a:t> of 0.77.</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Comparative Insights: </a:t>
            </a:r>
          </a:p>
          <a:p>
            <a:pPr lvl="1"/>
            <a:r>
              <a:rPr lang="en-IN" sz="1800" dirty="0">
                <a:latin typeface="Times New Roman" panose="02020603050405020304" pitchFamily="18" charset="0"/>
                <a:cs typeface="Times New Roman" panose="02020603050405020304" pitchFamily="18" charset="0"/>
              </a:rPr>
              <a:t>The single-stage YOLO models outperformed the two-stage Faster R-CNN in terms of speed and accuracy.</a:t>
            </a:r>
          </a:p>
          <a:p>
            <a:pPr lvl="1"/>
            <a:r>
              <a:rPr lang="en-IN" sz="1800" dirty="0">
                <a:latin typeface="Times New Roman" panose="02020603050405020304" pitchFamily="18" charset="0"/>
                <a:cs typeface="Times New Roman" panose="02020603050405020304" pitchFamily="18" charset="0"/>
              </a:rPr>
              <a:t>The results also underscore the benefits of compound scaling in enhancing model performance for medical imaging tasks.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6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12440A-07A4-4D06-FFA1-FB32A22FB9FD}"/>
              </a:ext>
            </a:extLst>
          </p:cNvPr>
          <p:cNvPicPr>
            <a:picLocks noGrp="1" noChangeAspect="1"/>
          </p:cNvPicPr>
          <p:nvPr>
            <p:ph idx="1"/>
          </p:nvPr>
        </p:nvPicPr>
        <p:blipFill>
          <a:blip r:embed="rId2"/>
          <a:stretch>
            <a:fillRect/>
          </a:stretch>
        </p:blipFill>
        <p:spPr>
          <a:xfrm>
            <a:off x="1453164" y="1105958"/>
            <a:ext cx="8122636" cy="4351338"/>
          </a:xfrm>
          <a:prstGeom prst="rect">
            <a:avLst/>
          </a:prstGeom>
        </p:spPr>
      </p:pic>
    </p:spTree>
    <p:extLst>
      <p:ext uri="{BB962C8B-B14F-4D97-AF65-F5344CB8AC3E}">
        <p14:creationId xmlns:p14="http://schemas.microsoft.com/office/powerpoint/2010/main" val="106569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FCE9-B5B3-216C-65BB-5431BCE21D4B}"/>
              </a:ext>
            </a:extLst>
          </p:cNvPr>
          <p:cNvSpPr>
            <a:spLocks noGrp="1"/>
          </p:cNvSpPr>
          <p:nvPr>
            <p:ph type="title"/>
          </p:nvPr>
        </p:nvSpPr>
        <p:spPr/>
        <p:txBody>
          <a:bodyPr/>
          <a:lstStyle/>
          <a:p>
            <a:pPr algn="ctr"/>
            <a:r>
              <a:rPr lang="en-IN" b="1" dirty="0">
                <a:solidFill>
                  <a:schemeClr val="accent2">
                    <a:lumMod val="49000"/>
                  </a:schemeClr>
                </a:solidFill>
                <a:latin typeface="Times New Roman" panose="02020603050405020304" pitchFamily="18" charset="0"/>
                <a:cs typeface="Times New Roman" panose="02020603050405020304" pitchFamily="18" charset="0"/>
                <a:sym typeface="Times New Roman"/>
              </a:rPr>
              <a:t>Conclusion &amp; Future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7FFC0D-3571-3689-6320-D7CC955823E5}"/>
              </a:ext>
            </a:extLst>
          </p:cNvPr>
          <p:cNvSpPr>
            <a:spLocks noGrp="1"/>
          </p:cNvSpPr>
          <p:nvPr>
            <p:ph idx="1"/>
          </p:nvPr>
        </p:nvSpPr>
        <p:spPr>
          <a:xfrm>
            <a:off x="838200" y="1825625"/>
            <a:ext cx="10515600" cy="2280708"/>
          </a:xfrm>
        </p:spPr>
        <p:txBody>
          <a:bodyPr>
            <a:normAutofit/>
          </a:bodyPr>
          <a:lstStyle/>
          <a:p>
            <a:r>
              <a:rPr lang="en-IN" sz="2000" b="1" dirty="0">
                <a:latin typeface="Times New Roman" panose="02020603050405020304" pitchFamily="18" charset="0"/>
                <a:cs typeface="Times New Roman" panose="02020603050405020304" pitchFamily="18" charset="0"/>
              </a:rPr>
              <a:t>Clinical Integration:</a:t>
            </a:r>
            <a:r>
              <a:rPr lang="en-IN" sz="2000" dirty="0">
                <a:latin typeface="Times New Roman" panose="02020603050405020304" pitchFamily="18" charset="0"/>
                <a:cs typeface="Times New Roman" panose="02020603050405020304" pitchFamily="18" charset="0"/>
              </a:rPr>
              <a:t> Validating the models in real-world clinical settings to assess their practical utility and potential integration with existing radiology workflows.</a:t>
            </a:r>
          </a:p>
          <a:p>
            <a:r>
              <a:rPr lang="en-IN" sz="2000" b="1" dirty="0">
                <a:latin typeface="Times New Roman" panose="02020603050405020304" pitchFamily="18" charset="0"/>
                <a:cs typeface="Times New Roman" panose="02020603050405020304" pitchFamily="18" charset="0"/>
              </a:rPr>
              <a:t>Dataset Expansion:</a:t>
            </a:r>
            <a:r>
              <a:rPr lang="en-IN" sz="2000" dirty="0">
                <a:latin typeface="Times New Roman" panose="02020603050405020304" pitchFamily="18" charset="0"/>
                <a:cs typeface="Times New Roman" panose="02020603050405020304" pitchFamily="18" charset="0"/>
              </a:rPr>
              <a:t> Extending the approach to include a wider variety of wrist abnormalities and possibly other types of fractures.</a:t>
            </a:r>
          </a:p>
          <a:p>
            <a:r>
              <a:rPr lang="en-IN" sz="2000" b="1" dirty="0">
                <a:latin typeface="Times New Roman" panose="02020603050405020304" pitchFamily="18" charset="0"/>
                <a:cs typeface="Times New Roman" panose="02020603050405020304" pitchFamily="18" charset="0"/>
              </a:rPr>
              <a:t>Robustness Studies:</a:t>
            </a:r>
            <a:r>
              <a:rPr lang="en-IN" sz="2000" dirty="0">
                <a:latin typeface="Times New Roman" panose="02020603050405020304" pitchFamily="18" charset="0"/>
                <a:cs typeface="Times New Roman" panose="02020603050405020304" pitchFamily="18" charset="0"/>
              </a:rPr>
              <a:t> Investigating the generalization capabilities of the proposed models across different imaging modalities and patient populations.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3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109A-F1A0-0A23-4FB4-8065AAE0F59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24587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924</Words>
  <Application>Microsoft Macintosh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Times New Roman</vt:lpstr>
      <vt:lpstr>Office Theme</vt:lpstr>
      <vt:lpstr>Enhancing Wrist Fracture Detection with YOLO </vt:lpstr>
      <vt:lpstr>Introduction</vt:lpstr>
      <vt:lpstr>Existing Methods &amp; Challenges</vt:lpstr>
      <vt:lpstr>Proposed Solution</vt:lpstr>
      <vt:lpstr>Architecture Overview</vt:lpstr>
      <vt:lpstr>Results</vt:lpstr>
      <vt:lpstr>PowerPoint Presentation</vt:lpstr>
      <vt:lpstr>Conclusion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Jaydutt Sunilbhaidesai (25PGAI)</dc:creator>
  <cp:lastModifiedBy>Jaydutt Sunilbhaidesai (25PGAI)</cp:lastModifiedBy>
  <cp:revision>4</cp:revision>
  <dcterms:created xsi:type="dcterms:W3CDTF">2025-02-05T14:02:05Z</dcterms:created>
  <dcterms:modified xsi:type="dcterms:W3CDTF">2025-02-05T17:38:27Z</dcterms:modified>
</cp:coreProperties>
</file>